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1" r:id="rId9"/>
    <p:sldId id="265" r:id="rId10"/>
    <p:sldId id="261" r:id="rId11"/>
    <p:sldId id="266" r:id="rId12"/>
    <p:sldId id="267" r:id="rId13"/>
    <p:sldId id="269" r:id="rId14"/>
    <p:sldId id="272" r:id="rId15"/>
    <p:sldId id="270" r:id="rId16"/>
    <p:sldId id="273" r:id="rId17"/>
  </p:sldIdLst>
  <p:sldSz cx="12192000" cy="6858000"/>
  <p:notesSz cx="6858000" cy="9144000"/>
  <p:embeddedFontLst>
    <p:embeddedFont>
      <p:font typeface="Montserrat" charset="-52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Open Sans" charset="0"/>
      <p:regular r:id="rId27"/>
      <p:bold r:id="rId28"/>
      <p:italic r:id="rId29"/>
      <p:boldItalic r:id="rId30"/>
    </p:embeddedFont>
    <p:embeddedFont>
      <p:font typeface="Open Sans SemiBold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60A8D78-3457-481A-9A55-0E458FA4C136}">
  <a:tblStyle styleId="{560A8D78-3457-481A-9A55-0E458FA4C13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neal.fun/asteroid-launcher/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Савчук титул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Google Shape;89;p13"/>
          <p:cNvSpPr txBox="1"/>
          <p:nvPr/>
        </p:nvSpPr>
        <p:spPr>
          <a:xfrm>
            <a:off x="4626952" y="5653087"/>
            <a:ext cx="321945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949571" y="2012338"/>
            <a:ext cx="10128738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ТЕМА:  </a:t>
            </a:r>
            <a:r>
              <a:rPr lang="ru-RU" sz="3200" b="1" dirty="0" err="1" smtClean="0">
                <a:solidFill>
                  <a:schemeClr val="bg1"/>
                </a:solidFill>
              </a:rPr>
              <a:t>Вплив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земних</a:t>
            </a:r>
            <a:r>
              <a:rPr lang="ru-RU" sz="3200" b="1" dirty="0" smtClean="0">
                <a:solidFill>
                  <a:schemeClr val="bg1"/>
                </a:solidFill>
              </a:rPr>
              <a:t> та </a:t>
            </a:r>
            <a:r>
              <a:rPr lang="ru-RU" sz="3200" b="1" dirty="0" err="1" smtClean="0">
                <a:solidFill>
                  <a:schemeClr val="bg1"/>
                </a:solidFill>
              </a:rPr>
              <a:t>космічних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фізичних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smtClean="0">
                <a:solidFill>
                  <a:schemeClr val="bg1"/>
                </a:solidFill>
              </a:rPr>
              <a:t>чинників  </a:t>
            </a:r>
            <a:r>
              <a:rPr lang="ru-RU" sz="3200" b="1" dirty="0" smtClean="0">
                <a:solidFill>
                  <a:schemeClr val="bg1"/>
                </a:solidFill>
              </a:rPr>
              <a:t>на </a:t>
            </a:r>
            <a:r>
              <a:rPr lang="ru-RU" sz="3200" b="1" dirty="0" err="1" smtClean="0">
                <a:solidFill>
                  <a:schemeClr val="bg1"/>
                </a:solidFill>
              </a:rPr>
              <a:t>розміри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життя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динозаврів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9" name="Google Shape;87;p13"/>
          <p:cNvSpPr txBox="1"/>
          <p:nvPr/>
        </p:nvSpPr>
        <p:spPr>
          <a:xfrm>
            <a:off x="633047" y="4186970"/>
            <a:ext cx="5380891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Автор: Савчук Платон </a:t>
            </a:r>
            <a:r>
              <a:rPr lang="ru-RU" sz="2000" b="1" dirty="0" err="1" smtClean="0">
                <a:solidFill>
                  <a:schemeClr val="bg1"/>
                </a:solidFill>
              </a:rPr>
              <a:t>Миколайович</a:t>
            </a:r>
            <a:r>
              <a:rPr lang="ru-RU" sz="2000" b="1" dirty="0" smtClean="0">
                <a:solidFill>
                  <a:schemeClr val="bg1"/>
                </a:solidFill>
              </a:rPr>
              <a:t>, 15 </a:t>
            </a:r>
            <a:r>
              <a:rPr lang="ru-RU" sz="2000" b="1" dirty="0" err="1" smtClean="0">
                <a:solidFill>
                  <a:schemeClr val="bg1"/>
                </a:solidFill>
              </a:rPr>
              <a:t>років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вихованець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гуртка</a:t>
            </a:r>
            <a:r>
              <a:rPr lang="ru-RU" sz="2000" b="1" dirty="0" smtClean="0">
                <a:solidFill>
                  <a:schemeClr val="bg1"/>
                </a:solidFill>
              </a:rPr>
              <a:t> «</a:t>
            </a:r>
            <a:r>
              <a:rPr lang="ru-RU" sz="2000" b="1" dirty="0" err="1" smtClean="0">
                <a:solidFill>
                  <a:schemeClr val="bg1"/>
                </a:solidFill>
              </a:rPr>
              <a:t>СТЕМ-фізика</a:t>
            </a:r>
            <a:r>
              <a:rPr lang="ru-RU" sz="2000" b="1" dirty="0" smtClean="0">
                <a:solidFill>
                  <a:schemeClr val="bg1"/>
                </a:solidFill>
              </a:rPr>
              <a:t>» </a:t>
            </a:r>
            <a:r>
              <a:rPr lang="ru-RU" sz="2000" b="1" dirty="0" err="1" smtClean="0">
                <a:solidFill>
                  <a:schemeClr val="bg1"/>
                </a:solidFill>
              </a:rPr>
              <a:t>Старокостянтинівської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міської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Станції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юних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техніків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1" name="Google Shape;87;p13"/>
          <p:cNvSpPr txBox="1"/>
          <p:nvPr/>
        </p:nvSpPr>
        <p:spPr>
          <a:xfrm>
            <a:off x="1143001" y="324216"/>
            <a:ext cx="10128738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Конкурс </a:t>
            </a:r>
            <a:r>
              <a:rPr lang="ru-RU" sz="2800" b="1" dirty="0" err="1" smtClean="0">
                <a:solidFill>
                  <a:schemeClr val="bg1"/>
                </a:solidFill>
              </a:rPr>
              <a:t>МАН-Юніор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Дослідник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Номінація: Астроном-юніор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12" name="Google Shape;87;p13"/>
          <p:cNvSpPr txBox="1"/>
          <p:nvPr/>
        </p:nvSpPr>
        <p:spPr>
          <a:xfrm>
            <a:off x="6465278" y="4181109"/>
            <a:ext cx="5380891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</a:rPr>
              <a:t>Керівник</a:t>
            </a:r>
            <a:r>
              <a:rPr lang="ru-RU" sz="2000" b="1" dirty="0" smtClean="0">
                <a:solidFill>
                  <a:schemeClr val="bg1"/>
                </a:solidFill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</a:rPr>
              <a:t>Нагорна</a:t>
            </a:r>
            <a:r>
              <a:rPr lang="ru-RU" sz="2000" b="1" dirty="0" smtClean="0">
                <a:solidFill>
                  <a:schemeClr val="bg1"/>
                </a:solidFill>
              </a:rPr>
              <a:t> Алла </a:t>
            </a:r>
            <a:r>
              <a:rPr lang="ru-RU" sz="2000" b="1" dirty="0" err="1" smtClean="0">
                <a:solidFill>
                  <a:schemeClr val="bg1"/>
                </a:solidFill>
              </a:rPr>
              <a:t>Леонідівна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керівник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гуртка</a:t>
            </a:r>
            <a:r>
              <a:rPr lang="ru-RU" sz="2000" b="1" dirty="0" smtClean="0">
                <a:solidFill>
                  <a:schemeClr val="bg1"/>
                </a:solidFill>
              </a:rPr>
              <a:t> «</a:t>
            </a:r>
            <a:r>
              <a:rPr lang="ru-RU" sz="2000" b="1" dirty="0" err="1" smtClean="0">
                <a:solidFill>
                  <a:schemeClr val="bg1"/>
                </a:solidFill>
              </a:rPr>
              <a:t>СТЕМ-фізика</a:t>
            </a:r>
            <a:r>
              <a:rPr lang="ru-RU" sz="2000" b="1" dirty="0" smtClean="0">
                <a:solidFill>
                  <a:schemeClr val="bg1"/>
                </a:solidFill>
              </a:rPr>
              <a:t>» </a:t>
            </a:r>
            <a:r>
              <a:rPr lang="ru-RU" sz="2000" b="1" dirty="0" err="1" smtClean="0">
                <a:solidFill>
                  <a:schemeClr val="bg1"/>
                </a:solidFill>
              </a:rPr>
              <a:t>Старокостянтинівської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міської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Станції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юних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техніків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3" name="Google Shape;87;p13"/>
          <p:cNvSpPr txBox="1"/>
          <p:nvPr/>
        </p:nvSpPr>
        <p:spPr>
          <a:xfrm>
            <a:off x="3956538" y="5974739"/>
            <a:ext cx="399756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</a:rPr>
              <a:t>2026</a:t>
            </a:r>
            <a:endParaRPr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58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1790700"/>
            <a:ext cx="47625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571500" y="571500"/>
            <a:ext cx="1160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ВСТУП ТА МЕТА ДОСЛІДЖЕННЯ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53915" y="1595805"/>
            <a:ext cx="5715000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Мета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Дослідити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фізичні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причини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гігантизму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динозаврів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роль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земних та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космічних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явищ   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у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їхньому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житті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та 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зникненні.</a:t>
            </a:r>
            <a:endParaRPr dirty="0"/>
          </a:p>
        </p:txBody>
      </p:sp>
      <p:sp>
        <p:nvSpPr>
          <p:cNvPr id="100" name="Google Shape;100;p14"/>
          <p:cNvSpPr txBox="1"/>
          <p:nvPr/>
        </p:nvSpPr>
        <p:spPr>
          <a:xfrm>
            <a:off x="929787" y="3893527"/>
            <a:ext cx="528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Вплив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атмосфери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сонячної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активності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929787" y="4415936"/>
            <a:ext cx="528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Роль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Місяця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стабілізації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клімату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Землі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02" name="Google Shape;102;p14"/>
          <p:cNvSpPr txBox="1"/>
          <p:nvPr/>
        </p:nvSpPr>
        <p:spPr>
          <a:xfrm>
            <a:off x="912202" y="5026269"/>
            <a:ext cx="5286375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Наслідки 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катастрофи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66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млн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років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тому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pic>
        <p:nvPicPr>
          <p:cNvPr id="103" name="Google Shape;10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544766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1" y="4577129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668" y="5099539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18.pn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682155" y="1846385"/>
            <a:ext cx="4976446" cy="4501661"/>
          </a:xfrm>
          <a:prstGeom prst="rect">
            <a:avLst/>
          </a:prstGeom>
          <a:ln/>
        </p:spPr>
      </p:pic>
      <p:sp>
        <p:nvSpPr>
          <p:cNvPr id="15" name="Google Shape;99;p14"/>
          <p:cNvSpPr txBox="1"/>
          <p:nvPr/>
        </p:nvSpPr>
        <p:spPr>
          <a:xfrm>
            <a:off x="583223" y="2873620"/>
            <a:ext cx="5715000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Завдання</a:t>
            </a:r>
            <a:r>
              <a:rPr lang="en-US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 дослідити  </a:t>
            </a:r>
            <a:endParaRPr dirty="0"/>
          </a:p>
        </p:txBody>
      </p:sp>
      <p:sp>
        <p:nvSpPr>
          <p:cNvPr id="16" name="Google Shape;99;p14"/>
          <p:cNvSpPr txBox="1"/>
          <p:nvPr/>
        </p:nvSpPr>
        <p:spPr>
          <a:xfrm>
            <a:off x="700453" y="3483220"/>
            <a:ext cx="5715000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dirty="0"/>
          </a:p>
        </p:txBody>
      </p:sp>
      <p:sp>
        <p:nvSpPr>
          <p:cNvPr id="17" name="Google Shape;100;p14"/>
          <p:cNvSpPr txBox="1"/>
          <p:nvPr/>
        </p:nvSpPr>
        <p:spPr>
          <a:xfrm>
            <a:off x="871172" y="3412881"/>
            <a:ext cx="5286375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Умови життя динозаврів та їх розміри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pic>
        <p:nvPicPr>
          <p:cNvPr id="18" name="Google Shape;10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5640" y="3996105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571500" y="1423987"/>
            <a:ext cx="52006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МЕЗОЗОЙСЬКА ЗЕМЛЯ</a:t>
            </a:r>
            <a:endParaRPr dirty="0"/>
          </a:p>
        </p:txBody>
      </p:sp>
      <p:sp>
        <p:nvSpPr>
          <p:cNvPr id="113" name="Google Shape;113;p15"/>
          <p:cNvSpPr txBox="1"/>
          <p:nvPr/>
        </p:nvSpPr>
        <p:spPr>
          <a:xfrm>
            <a:off x="553915" y="3730502"/>
            <a:ext cx="5143500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Рівень кисню досягав </a:t>
            </a: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30%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(проти 21% сьогодні)..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Клімат стабільно теплий, </a:t>
            </a:r>
            <a:r>
              <a:rPr lang="uk-UA" sz="1650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“глобальна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1650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теплиця”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Гігантські дерева до 30 метрів  завдяки  </a:t>
            </a:r>
            <a:r>
              <a:rPr lang="uk-UA" dirty="0" err="1" smtClean="0"/>
              <a:t>СО</a:t>
            </a:r>
            <a:r>
              <a:rPr lang="uk-UA" baseline="-25000" dirty="0" err="1" smtClean="0"/>
              <a:t>2</a:t>
            </a:r>
            <a:endParaRPr lang="uk-UA" dirty="0"/>
          </a:p>
        </p:txBody>
      </p:sp>
      <p:sp>
        <p:nvSpPr>
          <p:cNvPr id="114" name="Google Shape;114;p15"/>
          <p:cNvSpPr txBox="1"/>
          <p:nvPr/>
        </p:nvSpPr>
        <p:spPr>
          <a:xfrm>
            <a:off x="501162" y="2068023"/>
            <a:ext cx="4953000" cy="152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Континент </a:t>
            </a:r>
            <a:r>
              <a:rPr lang="uk-UA" sz="1650" b="1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Пангея</a:t>
            </a: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Єдиний </a:t>
            </a:r>
            <a:r>
              <a:rPr lang="uk-UA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суперконтинент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сприяв вільному розселенню видів. Високий рівень CO₂ стимулював бурхливий ріст гігантських лісів.</a:t>
            </a:r>
            <a:endParaRPr lang="uk-UA" dirty="0"/>
          </a:p>
        </p:txBody>
      </p:sp>
      <p:pic>
        <p:nvPicPr>
          <p:cNvPr id="8" name="Рисунок 7" descr="C:\Users\user\Desktop\Earth_During_the_Jurassic_Time_Period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3938" y="1424353"/>
            <a:ext cx="5486401" cy="444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Google Shape;112;p15"/>
          <p:cNvSpPr txBox="1"/>
          <p:nvPr/>
        </p:nvSpPr>
        <p:spPr>
          <a:xfrm>
            <a:off x="460131" y="538895"/>
            <a:ext cx="109522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1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Дослідження:  Етап 1    Збір інформації про умови існування динозаврів.</a:t>
            </a:r>
            <a:endParaRPr sz="2000" i="1" dirty="0"/>
          </a:p>
        </p:txBody>
      </p:sp>
      <p:pic>
        <p:nvPicPr>
          <p:cNvPr id="9" name="Google Shape;190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770" y="1962150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90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939" y="3703027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1790700"/>
            <a:ext cx="47625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/>
          <p:nvPr/>
        </p:nvSpPr>
        <p:spPr>
          <a:xfrm>
            <a:off x="606669" y="16192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571500" y="2000250"/>
            <a:ext cx="5715000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Рослиноїдні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динозаври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наприклад ,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Зауроподи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перетворювали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сонячну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енергію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акумульовану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рослинах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, у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колосальну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масу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тіла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25" name="Google Shape;125;p16"/>
          <p:cNvSpPr txBox="1"/>
          <p:nvPr/>
        </p:nvSpPr>
        <p:spPr>
          <a:xfrm>
            <a:off x="571500" y="3152775"/>
            <a:ext cx="5715000" cy="1904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Фізичний чинник: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Теплокровність та великі розміри дозволяли ефективно зберігати енергію Сонця (</a:t>
            </a:r>
            <a:r>
              <a:rPr lang="uk-UA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гігантотермія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).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Поєднання теплого клімату та багатих лісів дозволяло  </a:t>
            </a:r>
            <a:r>
              <a:rPr lang="uk-UA" sz="1650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Зауроподам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рости без обмежень.</a:t>
            </a:r>
            <a:endParaRPr lang="uk-UA" dirty="0"/>
          </a:p>
        </p:txBody>
      </p:sp>
      <p:pic>
        <p:nvPicPr>
          <p:cNvPr id="9" name="Рисунок 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3508" y="1831678"/>
            <a:ext cx="4624754" cy="423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Google Shape;122;p16"/>
          <p:cNvSpPr txBox="1"/>
          <p:nvPr/>
        </p:nvSpPr>
        <p:spPr>
          <a:xfrm>
            <a:off x="590550" y="1058008"/>
            <a:ext cx="1160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ЕНЕРГІЯ СОНЦЯ ТА ГІГАНТИЗМ</a:t>
            </a:r>
            <a:endParaRPr dirty="0"/>
          </a:p>
        </p:txBody>
      </p:sp>
      <p:pic>
        <p:nvPicPr>
          <p:cNvPr id="11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4107" y="2014904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4107" y="3175488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01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571500" y="571500"/>
            <a:ext cx="1160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ФІЗИКА ХИЖАКІВ: СИЛА ТА БАЛАНС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6858000" y="2000250"/>
            <a:ext cx="47625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Тиранозавр Рекс: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Справжній шедевр природної інженерії.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7286625" y="2838450"/>
            <a:ext cx="4333875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Вага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8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тонн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Потужні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задні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ноги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стійкості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, передні ноги для  розривання їжі.</a:t>
            </a:r>
            <a:endParaRPr dirty="0"/>
          </a:p>
        </p:txBody>
      </p:sp>
      <p:sp>
        <p:nvSpPr>
          <p:cNvPr id="137" name="Google Shape;137;p17"/>
          <p:cNvSpPr txBox="1"/>
          <p:nvPr/>
        </p:nvSpPr>
        <p:spPr>
          <a:xfrm>
            <a:off x="7216286" y="4026877"/>
            <a:ext cx="4333875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Баланс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Масивний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хвіст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як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противага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голові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sp>
        <p:nvSpPr>
          <p:cNvPr id="138" name="Google Shape;138;p17"/>
          <p:cNvSpPr txBox="1"/>
          <p:nvPr/>
        </p:nvSpPr>
        <p:spPr>
          <a:xfrm>
            <a:off x="7198702" y="5109797"/>
            <a:ext cx="4333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Тиск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Величезна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сила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щелеп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—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до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6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тонн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pic>
        <p:nvPicPr>
          <p:cNvPr id="139" name="Google Shape;13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0" y="2876550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7999" y="4293577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7999" y="5218235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8366" y="1790699"/>
            <a:ext cx="5982433" cy="452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1790700"/>
            <a:ext cx="47625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0" y="1790700"/>
            <a:ext cx="47625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590550" y="1011115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Роль</a:t>
            </a:r>
            <a:r>
              <a:rPr lang="en-US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СОН</a:t>
            </a: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ЦЯ у житті динозаврів</a:t>
            </a:r>
            <a:endParaRPr dirty="0"/>
          </a:p>
        </p:txBody>
      </p:sp>
      <p:sp>
        <p:nvSpPr>
          <p:cNvPr id="174" name="Google Shape;174;p19"/>
          <p:cNvSpPr/>
          <p:nvPr/>
        </p:nvSpPr>
        <p:spPr>
          <a:xfrm>
            <a:off x="571500" y="1689588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571500" y="2000250"/>
            <a:ext cx="5715000" cy="326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Земля обертається по еліптичній орбіті, яка змінюється кожні 100-400 тис. років.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Сонячна активність визначає кількість тепла та світла , відповідно ріст рослин та кількість їжі. </a:t>
            </a:r>
          </a:p>
          <a:p>
            <a:pPr lvl="0">
              <a:lnSpc>
                <a:spcPct val="150000"/>
              </a:lnSpc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У Мезозої  Сонце світило на 3-5 % слабше, але</a:t>
            </a:r>
            <a:r>
              <a:rPr lang="uk-UA" sz="1600" dirty="0" smtClean="0"/>
              <a:t> </a:t>
            </a:r>
            <a:r>
              <a:rPr lang="uk-UA" sz="1600" dirty="0" err="1" smtClean="0"/>
              <a:t>СО</a:t>
            </a:r>
            <a:r>
              <a:rPr lang="uk-UA" sz="1600" baseline="-25000" dirty="0" err="1" smtClean="0"/>
              <a:t>2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 в атмосфері створювало ефект  </a:t>
            </a:r>
            <a:r>
              <a:rPr lang="uk-UA" sz="1650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“ковдри”</a:t>
            </a:r>
            <a:endParaRPr lang="uk-UA" sz="1800" baseline="-25000" dirty="0" smtClean="0"/>
          </a:p>
          <a:p>
            <a:pPr lvl="0">
              <a:lnSpc>
                <a:spcPct val="150000"/>
              </a:lnSpc>
            </a:pPr>
            <a:endParaRPr lang="uk-UA" sz="1800" baseline="-25000" dirty="0" smtClean="0"/>
          </a:p>
          <a:p>
            <a:pPr lvl="0">
              <a:lnSpc>
                <a:spcPct val="150000"/>
              </a:lnSpc>
            </a:pPr>
            <a:endParaRPr lang="uk-UA" sz="1650" b="0" i="0" u="none" strike="noStrike" cap="none" dirty="0" smtClean="0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/>
          </a:p>
        </p:txBody>
      </p:sp>
      <p:sp>
        <p:nvSpPr>
          <p:cNvPr id="176" name="Google Shape;176;p19"/>
          <p:cNvSpPr txBox="1"/>
          <p:nvPr/>
        </p:nvSpPr>
        <p:spPr>
          <a:xfrm>
            <a:off x="589084" y="4403481"/>
            <a:ext cx="5715000" cy="152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Зміни орбіти та нахилу осі Землі  через кожні  40 тис. років  впливали на тривалість пір року, зміну клімату  та доступність їжі, стимулюючи міграцію динозаврів та  еволюційні зміни. </a:t>
            </a:r>
            <a:endParaRPr lang="uk-UA" dirty="0"/>
          </a:p>
        </p:txBody>
      </p:sp>
      <p:sp>
        <p:nvSpPr>
          <p:cNvPr id="10" name="Google Shape;112;p15"/>
          <p:cNvSpPr txBox="1"/>
          <p:nvPr/>
        </p:nvSpPr>
        <p:spPr>
          <a:xfrm>
            <a:off x="477716" y="398218"/>
            <a:ext cx="109522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1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Дослідження:  Етап 2    Аналіз зв'язку з Космосом.</a:t>
            </a:r>
            <a:endParaRPr sz="2000" i="1" dirty="0"/>
          </a:p>
        </p:txBody>
      </p:sp>
      <p:pic>
        <p:nvPicPr>
          <p:cNvPr id="11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1354" y="2032488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493" y="2923442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494" y="3538903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0662" y="4558811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571500" y="571500"/>
            <a:ext cx="1160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РОЛЬ МІСЯЦЯ У ЖИТТІ ГІГАНТІВ</a:t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6858000" y="2351942"/>
            <a:ext cx="4762500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1650" b="1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ВПЛИВ Місяця:</a:t>
            </a:r>
            <a:endParaRPr b="1" dirty="0"/>
          </a:p>
        </p:txBody>
      </p:sp>
      <p:sp>
        <p:nvSpPr>
          <p:cNvPr id="187" name="Google Shape;187;p20"/>
          <p:cNvSpPr txBox="1"/>
          <p:nvPr/>
        </p:nvSpPr>
        <p:spPr>
          <a:xfrm>
            <a:off x="7286625" y="2838450"/>
            <a:ext cx="4333875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Стабілізація: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Сталі пори року протягом мільйонів років, відсутність екстремальних  умов життя.</a:t>
            </a:r>
            <a:endParaRPr lang="uk-UA" dirty="0"/>
          </a:p>
        </p:txBody>
      </p:sp>
      <p:sp>
        <p:nvSpPr>
          <p:cNvPr id="188" name="Google Shape;188;p20"/>
          <p:cNvSpPr txBox="1"/>
          <p:nvPr/>
        </p:nvSpPr>
        <p:spPr>
          <a:xfrm>
            <a:off x="7339379" y="4026876"/>
            <a:ext cx="4333875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Припливи: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Формування багатих екосистем узбережжя, їх періодична зміна.</a:t>
            </a:r>
            <a:endParaRPr lang="uk-UA" dirty="0"/>
          </a:p>
        </p:txBody>
      </p:sp>
      <p:sp>
        <p:nvSpPr>
          <p:cNvPr id="189" name="Google Shape;189;p20"/>
          <p:cNvSpPr txBox="1"/>
          <p:nvPr/>
        </p:nvSpPr>
        <p:spPr>
          <a:xfrm>
            <a:off x="7304210" y="5268057"/>
            <a:ext cx="4333875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Біоритми: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Вплив фаз на поведінку динозаврів, нічне полювання та виживання.</a:t>
            </a:r>
            <a:endParaRPr lang="uk-UA" dirty="0"/>
          </a:p>
        </p:txBody>
      </p:sp>
      <p:pic>
        <p:nvPicPr>
          <p:cNvPr id="190" name="Google Shape;19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0" y="2876550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3507" y="5401408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10754" y="4092819"/>
            <a:ext cx="219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86;p20"/>
          <p:cNvSpPr txBox="1"/>
          <p:nvPr/>
        </p:nvSpPr>
        <p:spPr>
          <a:xfrm>
            <a:off x="6940061" y="1502019"/>
            <a:ext cx="4762500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Без Місяця вісь Землі «хиталася» б хаотично, викликаючи екстремальні зміни клімату.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571500" y="571500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3150" b="1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МІСЯЧНІ РИТМИ</a:t>
            </a:r>
            <a:endParaRPr lang="ru-RU" sz="3200" dirty="0"/>
          </a:p>
        </p:txBody>
      </p:sp>
      <p:sp>
        <p:nvSpPr>
          <p:cNvPr id="185" name="Google Shape;185;p20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400" y="1856642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401" y="4092819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user\Desktop\Gemini_Generated_Image_hwpivohwpivohwpi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463" y="1793632"/>
            <a:ext cx="5609492" cy="444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Google Shape;200;p21"/>
          <p:cNvSpPr txBox="1"/>
          <p:nvPr/>
        </p:nvSpPr>
        <p:spPr>
          <a:xfrm>
            <a:off x="6913684" y="1901702"/>
            <a:ext cx="4953000" cy="1904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Світло повного Місяця змінювало стратегії виживання. Нічні хижаки ставали активнішими, а травоїдні — більш обережними.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Фази Місяця регулювали біоритми, міграції та періоди розмноження  стародавніх ящерів.</a:t>
            </a:r>
            <a:endParaRPr lang="uk-UA" dirty="0"/>
          </a:p>
        </p:txBody>
      </p:sp>
      <p:sp>
        <p:nvSpPr>
          <p:cNvPr id="19" name="Google Shape;201;p21"/>
          <p:cNvSpPr txBox="1"/>
          <p:nvPr/>
        </p:nvSpPr>
        <p:spPr>
          <a:xfrm>
            <a:off x="6948854" y="4052887"/>
            <a:ext cx="4953000" cy="114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Фізика світла: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Місячне сяйво — це відбите сонячне світло, яке дозволяло динозаврам орієнтуватися у темряві.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1790700"/>
            <a:ext cx="47625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571500" y="571500"/>
            <a:ext cx="1160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КОСМІЧНА ПОГОДА: СПАЛАХИ НА СОНЦІ</a:t>
            </a:r>
            <a:endParaRPr/>
          </a:p>
        </p:txBody>
      </p:sp>
      <p:sp>
        <p:nvSpPr>
          <p:cNvPr id="210" name="Google Shape;210;p22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553915" y="1947496"/>
            <a:ext cx="5715000" cy="342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Сонячні спалахи та магнітні бурі впливають на атмосферу  планети.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650" b="0" i="0" u="none" strike="noStrike" cap="none" dirty="0" smtClean="0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Сонячні спалахи  змінювали клімат та інтенсивність ультрафіолету, впливаючи на рослини.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Магнітні бурі дезорієнтували динозаврів під час дальніх міграцій через магнітне поле.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Радіація викликала мутації, що прискорювали або змінювали шлях еволюції.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0822" y="1816344"/>
            <a:ext cx="4741909" cy="440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oogle Shape;19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3770" y="1877158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493" y="3014297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7" name="Google Shape;147;p18"/>
          <p:cNvGraphicFramePr/>
          <p:nvPr/>
        </p:nvGraphicFramePr>
        <p:xfrm>
          <a:off x="404447" y="1281039"/>
          <a:ext cx="11276843" cy="5471857"/>
        </p:xfrm>
        <a:graphic>
          <a:graphicData uri="http://schemas.openxmlformats.org/drawingml/2006/table">
            <a:tbl>
              <a:tblPr firstRow="1" bandRow="1">
                <a:noFill/>
                <a:tableStyleId>{560A8D78-3457-481A-9A55-0E458FA4C136}</a:tableStyleId>
              </a:tblPr>
              <a:tblGrid>
                <a:gridCol w="2321168"/>
                <a:gridCol w="2110154"/>
                <a:gridCol w="6845521"/>
              </a:tblGrid>
              <a:tr h="8061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  Космічне явище</a:t>
                      </a:r>
                      <a:endParaRPr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Фізична  складова</a:t>
                      </a:r>
                      <a:endParaRPr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Можливий вплив на динозаврів</a:t>
                      </a:r>
                      <a:endParaRPr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</a:tr>
              <a:tr h="307412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Сонячні  спалахи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-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Інтенсивні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спалахи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можуть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змінювати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клімат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погоду 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Землі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впливати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на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ультрафіолетове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.</a:t>
                      </a:r>
                      <a:endParaRPr lang="ru-RU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-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Підвищене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могло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впливати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рослини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--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зменшувати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їхню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продуктивність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, 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отже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харчування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травоїдних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динозаврів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.</a:t>
                      </a:r>
                      <a:endParaRPr lang="ru-RU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-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Сильні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спалахи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можуть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спричиняти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магнітні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бурі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які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впливають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на атмосферу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космічне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можливо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збільшуючи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ризик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Open Sans" charset="0"/>
                          <a:ea typeface="Open Sans" charset="0"/>
                          <a:cs typeface="Open Sans" charset="0"/>
                          <a:sym typeface="Arial"/>
                        </a:rPr>
                        <a:t>мутацій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27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Потужні</a:t>
                      </a:r>
                      <a:r>
                        <a:rPr lang="ru-RU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</a:t>
                      </a: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викиди</a:t>
                      </a:r>
                      <a:r>
                        <a:rPr lang="ru-RU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</a:t>
                      </a: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енергії</a:t>
                      </a:r>
                      <a:r>
                        <a:rPr lang="ru-RU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та </a:t>
                      </a: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частинок</a:t>
                      </a:r>
                      <a:r>
                        <a:rPr lang="ru-RU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</a:t>
                      </a: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від</a:t>
                      </a:r>
                      <a:r>
                        <a:rPr lang="ru-RU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 </a:t>
                      </a:r>
                      <a:r>
                        <a:rPr lang="ru-RU" sz="1400" dirty="0" err="1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Сонця</a:t>
                      </a:r>
                      <a:endParaRPr lang="ru-RU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474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63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9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Магнітні бурі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Зміни магнітного поля Землі через Сонячний вітер і спалахи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-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Вплив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орієнтацію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тварин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деякі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дослідження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показують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що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сучасні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тварини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орієнтуються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за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магнітним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полем.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Якщо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динозаври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мали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подібну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чутливість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магнітні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бурі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могли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дезорієнтувати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їх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під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час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міграцій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lang="ru-RU" sz="1400" dirty="0" smtClean="0">
                        <a:latin typeface="Calibri"/>
                        <a:ea typeface="Calibri"/>
                      </a:endParaRPr>
                    </a:p>
                    <a:p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-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Підвищене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космічне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може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впливати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на ДНК,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часом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підвищуючи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мутаційність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4030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4030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386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Космічні катастрофи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latin typeface="Open Sans" charset="0"/>
                          <a:ea typeface="Open Sans" charset="0"/>
                          <a:cs typeface="Open Sans" charset="0"/>
                        </a:rPr>
                        <a:t>Удари астероїдів або комет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Ці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події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прямо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змінювали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клімат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— пил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блокував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сонячне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світло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знижував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температуру,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викликав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масове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вимирання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зокрема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наприкінці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крейдового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періоду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030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4030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48" name="Google Shape;148;p18"/>
          <p:cNvSpPr/>
          <p:nvPr/>
        </p:nvSpPr>
        <p:spPr>
          <a:xfrm>
            <a:off x="576262" y="3814762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4131171" y="3814762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6895058" y="3814762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8776543" y="3814762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576262" y="4338637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4131171" y="4338637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6895058" y="4338637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776543" y="4338637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576262" y="4862512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4131171" y="4862512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6895058" y="4862512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8776543" y="4862512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576262" y="5386387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571500" y="571500"/>
            <a:ext cx="1084091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Вплив космічних  подій на життя динозаврів</a:t>
            </a:r>
            <a:endParaRPr dirty="0"/>
          </a:p>
        </p:txBody>
      </p:sp>
      <p:sp>
        <p:nvSpPr>
          <p:cNvPr id="165" name="Google Shape;165;p18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1790700"/>
            <a:ext cx="5715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 txBox="1"/>
          <p:nvPr/>
        </p:nvSpPr>
        <p:spPr>
          <a:xfrm>
            <a:off x="571500" y="571500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КОСМІЧНА КАТАСТРОФА </a:t>
            </a: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66 </a:t>
            </a:r>
            <a:r>
              <a:rPr lang="uk-UA" sz="3150" b="1" i="0" u="none" strike="noStrike" cap="none" dirty="0" err="1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млн</a:t>
            </a:r>
            <a:r>
              <a:rPr lang="en-US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р</a:t>
            </a:r>
            <a:r>
              <a:rPr lang="en-US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т</a:t>
            </a:r>
            <a:r>
              <a:rPr lang="en-US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</p:txBody>
      </p:sp>
      <p:sp>
        <p:nvSpPr>
          <p:cNvPr id="221" name="Google Shape;221;p2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6858000" y="2000250"/>
            <a:ext cx="4762500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Астероїд </a:t>
            </a:r>
            <a:r>
              <a:rPr lang="uk-UA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Чиксулуб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(10-15 км) впав на </a:t>
            </a:r>
            <a:r>
              <a:rPr lang="uk-UA" sz="1650" b="0" i="0" u="none" strike="noStrike" cap="none" dirty="0" err="1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Юкатанському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півострові у Мексиці.</a:t>
            </a:r>
            <a:endParaRPr lang="uk-UA" dirty="0"/>
          </a:p>
        </p:txBody>
      </p:sp>
      <p:sp>
        <p:nvSpPr>
          <p:cNvPr id="223" name="Google Shape;223;p23"/>
          <p:cNvSpPr txBox="1"/>
          <p:nvPr/>
        </p:nvSpPr>
        <p:spPr>
          <a:xfrm>
            <a:off x="6858000" y="3102219"/>
            <a:ext cx="476250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Наслідки:  Ударна хвиля, гігантські пожежі, величезні </a:t>
            </a:r>
            <a:r>
              <a:rPr lang="uk-UA" sz="1650" b="1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цунамі, кислотні дощі. 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Мільярди тонн п</a:t>
            </a:r>
            <a:r>
              <a:rPr lang="uk-UA" sz="165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ил 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у і сажі у атмосфері  закрили Сонце на роки. Настала «ядерна зима», фотосинтез зупинився, і ланцюг живлення </a:t>
            </a:r>
            <a:r>
              <a:rPr lang="uk-UA" sz="1650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1650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розірвався. Загинули травоїдні  гіганти  та  хижаки, що не встигли адаптуватись.</a:t>
            </a:r>
            <a:endParaRPr lang="uk-UA" dirty="0"/>
          </a:p>
        </p:txBody>
      </p:sp>
      <p:pic>
        <p:nvPicPr>
          <p:cNvPr id="9" name="Google Shape;19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94231" y="1859573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993" y="1386254"/>
            <a:ext cx="2076450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3023" y="1720362"/>
            <a:ext cx="2076450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13484" y="1386254"/>
            <a:ext cx="1866900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952500" y="1603863"/>
            <a:ext cx="1314450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180</a:t>
            </a:r>
            <a:endParaRPr dirty="0"/>
          </a:p>
        </p:txBody>
      </p:sp>
      <p:sp>
        <p:nvSpPr>
          <p:cNvPr id="233" name="Google Shape;233;p24"/>
          <p:cNvSpPr txBox="1"/>
          <p:nvPr/>
        </p:nvSpPr>
        <p:spPr>
          <a:xfrm>
            <a:off x="934915" y="2860430"/>
            <a:ext cx="1314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км (діаметр кратера)</a:t>
            </a:r>
            <a:endParaRPr lang="uk-UA" dirty="0"/>
          </a:p>
        </p:txBody>
      </p:sp>
      <p:sp>
        <p:nvSpPr>
          <p:cNvPr id="234" name="Google Shape;234;p24"/>
          <p:cNvSpPr txBox="1"/>
          <p:nvPr/>
        </p:nvSpPr>
        <p:spPr>
          <a:xfrm>
            <a:off x="3191607" y="2025894"/>
            <a:ext cx="1314450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100</a:t>
            </a:r>
            <a:endParaRPr dirty="0"/>
          </a:p>
        </p:txBody>
      </p:sp>
      <p:sp>
        <p:nvSpPr>
          <p:cNvPr id="235" name="Google Shape;235;p24"/>
          <p:cNvSpPr txBox="1"/>
          <p:nvPr/>
        </p:nvSpPr>
        <p:spPr>
          <a:xfrm>
            <a:off x="3191608" y="3089031"/>
            <a:ext cx="1314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 (</a:t>
            </a:r>
            <a:r>
              <a:rPr lang="uk-UA" sz="1500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в</a:t>
            </a: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исота цунамі)</a:t>
            </a:r>
            <a:endParaRPr lang="uk-UA" dirty="0"/>
          </a:p>
        </p:txBody>
      </p:sp>
      <p:sp>
        <p:nvSpPr>
          <p:cNvPr id="236" name="Google Shape;236;p24"/>
          <p:cNvSpPr txBox="1"/>
          <p:nvPr/>
        </p:nvSpPr>
        <p:spPr>
          <a:xfrm>
            <a:off x="5694485" y="1551110"/>
            <a:ext cx="1104900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7.9</a:t>
            </a:r>
            <a:endParaRPr dirty="0"/>
          </a:p>
        </p:txBody>
      </p:sp>
      <p:sp>
        <p:nvSpPr>
          <p:cNvPr id="237" name="Google Shape;237;p24"/>
          <p:cNvSpPr txBox="1"/>
          <p:nvPr/>
        </p:nvSpPr>
        <p:spPr>
          <a:xfrm>
            <a:off x="5606561" y="2684585"/>
            <a:ext cx="11049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dirty="0" err="1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</a:t>
            </a:r>
            <a:r>
              <a:rPr lang="uk-UA" sz="1500" b="0" i="0" u="none" strike="noStrike" cap="none" dirty="0" err="1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агнітуда</a:t>
            </a: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землетрусу</a:t>
            </a:r>
            <a:endParaRPr lang="uk-UA" dirty="0"/>
          </a:p>
        </p:txBody>
      </p:sp>
      <p:sp>
        <p:nvSpPr>
          <p:cNvPr id="238" name="Google Shape;238;p24"/>
          <p:cNvSpPr txBox="1"/>
          <p:nvPr/>
        </p:nvSpPr>
        <p:spPr>
          <a:xfrm>
            <a:off x="590550" y="342901"/>
            <a:ext cx="1160145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uk-UA" sz="24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20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Етап 3 Візуальний експеримент: </a:t>
            </a:r>
            <a:r>
              <a:rPr lang="en-US" sz="20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МОДЕЛЮВАННЯ УДАРУ АСТЕРОЇДА</a:t>
            </a:r>
            <a:r>
              <a:rPr lang="ru-RU" sz="2000" dirty="0" smtClean="0"/>
              <a:t>                      </a:t>
            </a:r>
            <a:r>
              <a:rPr lang="ru-RU" dirty="0" err="1" smtClean="0"/>
              <a:t>Програма</a:t>
            </a:r>
            <a:r>
              <a:rPr lang="en-US" dirty="0" smtClean="0"/>
              <a:t>:</a:t>
            </a:r>
            <a:r>
              <a:rPr lang="uk-UA" dirty="0" smtClean="0"/>
              <a:t>  </a:t>
            </a:r>
            <a:r>
              <a:rPr lang="en-US" dirty="0" err="1" smtClean="0"/>
              <a:t>SimPop</a:t>
            </a:r>
            <a:r>
              <a:rPr lang="en-US" dirty="0" smtClean="0"/>
              <a:t> — Asteroid Impact Simulator</a:t>
            </a:r>
            <a:r>
              <a:rPr lang="uk-UA" dirty="0" smtClean="0"/>
              <a:t>        </a:t>
            </a:r>
            <a:r>
              <a:rPr lang="en-US" u="sng" dirty="0" smtClean="0">
                <a:hlinkClick r:id="rId5"/>
              </a:rPr>
              <a:t>https://neal.fun/asteroid-launcher/</a:t>
            </a:r>
            <a:endParaRPr lang="ru-RU" b="1" dirty="0" smtClean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2400" b="1" i="0" u="none" strike="noStrike" cap="none" dirty="0" smtClean="0">
              <a:solidFill>
                <a:srgbClr val="1B433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39" name="Google Shape;239;p24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22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900" y="3982915"/>
            <a:ext cx="2076450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32;p24"/>
          <p:cNvSpPr txBox="1"/>
          <p:nvPr/>
        </p:nvSpPr>
        <p:spPr>
          <a:xfrm>
            <a:off x="1052146" y="4182940"/>
            <a:ext cx="1314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b="1" i="0" u="none" strike="noStrike" cap="none" dirty="0" smtClean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247</a:t>
            </a:r>
            <a:endParaRPr dirty="0"/>
          </a:p>
        </p:txBody>
      </p:sp>
      <p:sp>
        <p:nvSpPr>
          <p:cNvPr id="19" name="Google Shape;233;p24"/>
          <p:cNvSpPr txBox="1"/>
          <p:nvPr/>
        </p:nvSpPr>
        <p:spPr>
          <a:xfrm>
            <a:off x="1104900" y="5369168"/>
            <a:ext cx="1314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децибелів (потужність ударної хвилі)</a:t>
            </a:r>
            <a:endParaRPr dirty="0"/>
          </a:p>
        </p:txBody>
      </p:sp>
      <p:pic>
        <p:nvPicPr>
          <p:cNvPr id="21" name="Google Shape;23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4376" y="4400550"/>
            <a:ext cx="1866900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34;p24"/>
          <p:cNvSpPr txBox="1"/>
          <p:nvPr/>
        </p:nvSpPr>
        <p:spPr>
          <a:xfrm>
            <a:off x="3344007" y="4552217"/>
            <a:ext cx="1314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b="1" i="0" u="none" strike="noStrike" cap="none" dirty="0" smtClean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dirty="0"/>
          </a:p>
        </p:txBody>
      </p:sp>
      <p:sp>
        <p:nvSpPr>
          <p:cNvPr id="23" name="Google Shape;235;p24"/>
          <p:cNvSpPr txBox="1"/>
          <p:nvPr/>
        </p:nvSpPr>
        <p:spPr>
          <a:xfrm>
            <a:off x="3414346" y="5380892"/>
            <a:ext cx="13144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к</a:t>
            </a:r>
            <a:r>
              <a:rPr lang="en-US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</a:t>
            </a: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/с</a:t>
            </a:r>
            <a:r>
              <a:rPr lang="en-US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(</a:t>
            </a:r>
            <a:r>
              <a:rPr lang="uk-UA" sz="1500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пікова швидкість вітру</a:t>
            </a:r>
            <a:r>
              <a:rPr lang="en-US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)</a:t>
            </a:r>
            <a:endParaRPr dirty="0"/>
          </a:p>
        </p:txBody>
      </p:sp>
      <p:pic>
        <p:nvPicPr>
          <p:cNvPr id="24" name="Google Shape;23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8638" y="3859823"/>
            <a:ext cx="1866900" cy="24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36;p24"/>
          <p:cNvSpPr txBox="1"/>
          <p:nvPr/>
        </p:nvSpPr>
        <p:spPr>
          <a:xfrm>
            <a:off x="5846885" y="3989510"/>
            <a:ext cx="11049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b="1" i="0" u="none" strike="noStrike" cap="none" dirty="0" smtClean="0">
                <a:solidFill>
                  <a:srgbClr val="1B4332"/>
                </a:solidFill>
                <a:latin typeface="Open Sans"/>
                <a:ea typeface="Open Sans"/>
                <a:cs typeface="Open Sans"/>
                <a:sym typeface="Open Sans"/>
              </a:rPr>
              <a:t>35</a:t>
            </a:r>
            <a:endParaRPr dirty="0"/>
          </a:p>
        </p:txBody>
      </p:sp>
      <p:sp>
        <p:nvSpPr>
          <p:cNvPr id="26" name="Google Shape;237;p24"/>
          <p:cNvSpPr txBox="1"/>
          <p:nvPr/>
        </p:nvSpPr>
        <p:spPr>
          <a:xfrm>
            <a:off x="5899636" y="5087816"/>
            <a:ext cx="12573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к</a:t>
            </a:r>
            <a:r>
              <a:rPr lang="uk-UA" sz="1500" b="0" i="0" u="none" strike="noStrike" cap="none" dirty="0" smtClean="0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м.(вогняна куля)</a:t>
            </a:r>
            <a:endParaRPr dirty="0"/>
          </a:p>
        </p:txBody>
      </p:sp>
      <p:pic>
        <p:nvPicPr>
          <p:cNvPr id="27" name="Рисунок 26"/>
          <p:cNvPicPr/>
          <p:nvPr/>
        </p:nvPicPr>
        <p:blipFill>
          <a:blip r:embed="rId6" cstate="print"/>
          <a:srcRect l="1889" t="11345" r="327" b="4412"/>
          <a:stretch>
            <a:fillRect/>
          </a:stretch>
        </p:blipFill>
        <p:spPr bwMode="auto">
          <a:xfrm>
            <a:off x="7754815" y="1283678"/>
            <a:ext cx="3708208" cy="2391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/>
          <p:nvPr/>
        </p:nvPicPr>
        <p:blipFill>
          <a:blip r:embed="rId7" cstate="print"/>
          <a:srcRect t="11345" r="-3682" b="4832"/>
          <a:stretch>
            <a:fillRect/>
          </a:stretch>
        </p:blipFill>
        <p:spPr bwMode="auto">
          <a:xfrm>
            <a:off x="8088922" y="3903577"/>
            <a:ext cx="3798278" cy="256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6"/>
          <p:cNvSpPr/>
          <p:nvPr/>
        </p:nvSpPr>
        <p:spPr>
          <a:xfrm>
            <a:off x="589084" y="1460988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6"/>
          <p:cNvSpPr/>
          <p:nvPr/>
        </p:nvSpPr>
        <p:spPr>
          <a:xfrm>
            <a:off x="571500" y="1581150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6"/>
          <p:cNvSpPr/>
          <p:nvPr/>
        </p:nvSpPr>
        <p:spPr>
          <a:xfrm>
            <a:off x="571500" y="25241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571500" y="3295650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6"/>
          <p:cNvSpPr/>
          <p:nvPr/>
        </p:nvSpPr>
        <p:spPr>
          <a:xfrm>
            <a:off x="571500" y="4838700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6"/>
          <p:cNvSpPr/>
          <p:nvPr/>
        </p:nvSpPr>
        <p:spPr>
          <a:xfrm>
            <a:off x="571500" y="32861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6"/>
          <p:cNvSpPr/>
          <p:nvPr/>
        </p:nvSpPr>
        <p:spPr>
          <a:xfrm>
            <a:off x="571500" y="32861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571500" y="4057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571500" y="4057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571500" y="48291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571500" y="48291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6"/>
          <p:cNvSpPr txBox="1"/>
          <p:nvPr/>
        </p:nvSpPr>
        <p:spPr>
          <a:xfrm>
            <a:off x="1666875" y="6900862"/>
            <a:ext cx="9953625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Open Sans"/>
                <a:ea typeface="Open Sans"/>
                <a:cs typeface="Open Sans"/>
                <a:sym typeface="Open Sans"/>
              </a:rPr>
              <a:t>www.deviantart.com</a:t>
            </a:r>
            <a:endParaRPr/>
          </a:p>
        </p:txBody>
      </p:sp>
      <p:sp>
        <p:nvSpPr>
          <p:cNvPr id="38" name="Google Shape;220;p23"/>
          <p:cNvSpPr txBox="1"/>
          <p:nvPr/>
        </p:nvSpPr>
        <p:spPr>
          <a:xfrm>
            <a:off x="571500" y="571500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 Етап 4  Підсумковий експериментальний </a:t>
            </a:r>
            <a:r>
              <a:rPr lang="uk-UA" sz="2000" b="1" i="0" u="none" strike="noStrike" cap="none" dirty="0" err="1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проєкт</a:t>
            </a:r>
            <a:r>
              <a:rPr lang="uk-UA" sz="20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:  </a:t>
            </a:r>
            <a:r>
              <a:rPr lang="uk-UA" sz="2000" b="1" i="0" u="none" strike="noStrike" cap="none" dirty="0" err="1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“Як</a:t>
            </a:r>
            <a:r>
              <a:rPr lang="uk-UA" sz="200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 би виглядали динозаври, якби Земля мала інші космічні умови?”</a:t>
            </a:r>
          </a:p>
          <a:p>
            <a:r>
              <a:rPr lang="ru-RU" sz="2000" dirty="0" err="1" smtClean="0"/>
              <a:t>Гіпотетична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Еволюція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Світах</a:t>
            </a:r>
            <a:r>
              <a:rPr lang="ru-RU" sz="2000" dirty="0" smtClean="0"/>
              <a:t>     </a:t>
            </a:r>
            <a:r>
              <a:rPr lang="uk-UA" sz="2000" b="1" dirty="0" smtClean="0">
                <a:solidFill>
                  <a:srgbClr val="1B4332"/>
                </a:solidFill>
                <a:latin typeface="Montserrat"/>
                <a:sym typeface="Montserrat"/>
              </a:rPr>
              <a:t> </a:t>
            </a:r>
            <a:r>
              <a:rPr lang="ru-RU" sz="2000" dirty="0" err="1" smtClean="0"/>
              <a:t>Серіал</a:t>
            </a:r>
            <a:r>
              <a:rPr lang="uk-UA" sz="2000" b="1" dirty="0" smtClean="0">
                <a:solidFill>
                  <a:srgbClr val="1B4332"/>
                </a:solidFill>
                <a:latin typeface="Montserrat"/>
                <a:sym typeface="Montserrat"/>
              </a:rPr>
              <a:t> </a:t>
            </a:r>
            <a:r>
              <a:rPr lang="ru-RU" sz="2000" dirty="0" err="1" smtClean="0"/>
              <a:t>Netflix</a:t>
            </a:r>
            <a:r>
              <a:rPr lang="ru-RU" sz="2000" dirty="0" smtClean="0"/>
              <a:t> «</a:t>
            </a:r>
            <a:r>
              <a:rPr lang="ru-RU" sz="2000" dirty="0" err="1" smtClean="0"/>
              <a:t>Невідомі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світи</a:t>
            </a:r>
            <a:r>
              <a:rPr lang="ru-RU" sz="2000" dirty="0" smtClean="0"/>
              <a:t>» (</a:t>
            </a:r>
            <a:r>
              <a:rPr lang="ru-RU" sz="2000" dirty="0" err="1" smtClean="0"/>
              <a:t>Alien</a:t>
            </a:r>
            <a:r>
              <a:rPr lang="ru-RU" sz="2000" dirty="0" smtClean="0"/>
              <a:t> </a:t>
            </a:r>
            <a:r>
              <a:rPr lang="ru-RU" sz="2000" dirty="0" err="1" smtClean="0"/>
              <a:t>Worlds</a:t>
            </a:r>
            <a:r>
              <a:rPr lang="ru-RU" sz="2000" dirty="0" smtClean="0"/>
              <a:t>)</a:t>
            </a:r>
            <a:endParaRPr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415" y="2775805"/>
            <a:ext cx="11218405" cy="369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Google Shape;220;p23"/>
          <p:cNvSpPr txBox="1"/>
          <p:nvPr/>
        </p:nvSpPr>
        <p:spPr>
          <a:xfrm>
            <a:off x="819149" y="1995854"/>
            <a:ext cx="8061081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А ЯКБИ ГРАВІТАЦІЯ БУЛА ІНШОЮ?</a:t>
            </a:r>
            <a:endParaRPr dirty="0"/>
          </a:p>
        </p:txBody>
      </p:sp>
      <p:pic>
        <p:nvPicPr>
          <p:cNvPr id="17" name="Рисунок 16"/>
          <p:cNvPicPr/>
          <p:nvPr/>
        </p:nvPicPr>
        <p:blipFill>
          <a:blip r:embed="rId4" cstate="print"/>
          <a:srcRect t="11555" r="2542" b="4796"/>
          <a:stretch>
            <a:fillRect/>
          </a:stretch>
        </p:blipFill>
        <p:spPr bwMode="auto">
          <a:xfrm>
            <a:off x="8985737" y="1534412"/>
            <a:ext cx="2637695" cy="120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7" name="Google Shape;147;p18"/>
          <p:cNvGraphicFramePr/>
          <p:nvPr/>
        </p:nvGraphicFramePr>
        <p:xfrm>
          <a:off x="246940" y="1413399"/>
          <a:ext cx="11383744" cy="5143259"/>
        </p:xfrm>
        <a:graphic>
          <a:graphicData uri="http://schemas.openxmlformats.org/drawingml/2006/table">
            <a:tbl>
              <a:tblPr firstRow="1" bandRow="1">
                <a:noFill/>
                <a:tableStyleId>{560A8D78-3457-481A-9A55-0E458FA4C136}</a:tableStyleId>
              </a:tblPr>
              <a:tblGrid>
                <a:gridCol w="2584714"/>
                <a:gridCol w="152400"/>
                <a:gridCol w="669904"/>
                <a:gridCol w="2834765"/>
                <a:gridCol w="5141961"/>
              </a:tblGrid>
              <a:tr h="5846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Умова</a:t>
                      </a:r>
                      <a:endParaRPr sz="18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Як </a:t>
                      </a: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би</a:t>
                      </a:r>
                      <a:r>
                        <a:rPr lang="ru-RU" sz="16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це</a:t>
                      </a:r>
                      <a:r>
                        <a:rPr lang="ru-RU" sz="16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вплинуло</a:t>
                      </a:r>
                      <a:r>
                        <a:rPr lang="ru-RU" sz="16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на </a:t>
                      </a: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динозаврів</a:t>
                      </a:r>
                      <a:endParaRPr sz="16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Гіпотетичні</a:t>
                      </a:r>
                      <a:r>
                        <a:rPr lang="ru-RU" sz="16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600" b="1" i="0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зміни</a:t>
                      </a:r>
                      <a:endParaRPr sz="16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4332"/>
                    </a:solidFill>
                  </a:tcPr>
                </a:tc>
              </a:tr>
              <a:tr h="629599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Нестабільний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Нахил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Осі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(Без великого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Місяця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)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Хаотична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зміна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пір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року,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якість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екологічних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ніш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постійно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змінюється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8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Висока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адаптивність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Динозаври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мали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б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надзвичайно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швидкі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темпи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еволюції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можливо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розвиток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щільного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пір'я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для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екстремальних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холодів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2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89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Колір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та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зір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Шкіра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пір'я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могли б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еволюціонувати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для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кращого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поглинання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інфрачервоного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світла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Зір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міг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зміститися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до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червоного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спектра.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29599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Інший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Тип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Зірки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(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наприклад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Червоний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карлик)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Світло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червоного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карлика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містить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більше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інфрачервоного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менше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синього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7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Густіша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Атмосфера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Допомагає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летючим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формам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літати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захищає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від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космічного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випромінювання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Повітряні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гіганти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Птерозаври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могли б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мати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масивніші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тіла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та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менші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крила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(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якщо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гравітація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не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зросла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).</a:t>
                      </a:r>
                      <a:endParaRPr lang="uk-UA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endParaRPr lang="uk-UA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endParaRPr lang="uk-UA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Метаболізм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: 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коротшій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добі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(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більш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швидке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обертання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)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динозаври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могли б бути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більш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енергійними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(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якщо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вони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були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теплокровними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).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2923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82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Коротший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/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Довший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День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dirty="0" smtClean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Інша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тривалість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доби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впливає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на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метаболізм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, сон та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графік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err="1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харчування</a:t>
                      </a:r>
                      <a:r>
                        <a:rPr lang="ru-RU" sz="1400" b="0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23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8" name="Google Shape;148;p18"/>
          <p:cNvSpPr/>
          <p:nvPr/>
        </p:nvSpPr>
        <p:spPr>
          <a:xfrm>
            <a:off x="576262" y="3814762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4131171" y="3814762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6895058" y="3814762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8776543" y="3814762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576262" y="4338637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4131171" y="4338637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6895058" y="4338637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776543" y="4338637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576262" y="4862512"/>
            <a:ext cx="355490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4131171" y="4862512"/>
            <a:ext cx="276388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6895058" y="4862512"/>
            <a:ext cx="18814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8776543" y="4862512"/>
            <a:ext cx="28391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571500" y="571500"/>
            <a:ext cx="1084091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Вплив інших космічних  умов</a:t>
            </a:r>
            <a:endParaRPr dirty="0"/>
          </a:p>
        </p:txBody>
      </p:sp>
      <p:sp>
        <p:nvSpPr>
          <p:cNvPr id="165" name="Google Shape;165;p18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7"/>
          <p:cNvSpPr txBox="1"/>
          <p:nvPr/>
        </p:nvSpPr>
        <p:spPr>
          <a:xfrm>
            <a:off x="571500" y="571500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ВИСНОВКИ</a:t>
            </a:r>
            <a:endParaRPr dirty="0"/>
          </a:p>
        </p:txBody>
      </p:sp>
      <p:sp>
        <p:nvSpPr>
          <p:cNvPr id="299" name="Google Shape;299;p27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7"/>
          <p:cNvSpPr/>
          <p:nvPr/>
        </p:nvSpPr>
        <p:spPr>
          <a:xfrm>
            <a:off x="571500" y="3081337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571500" y="38433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571500" y="38433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98;p27"/>
          <p:cNvSpPr txBox="1"/>
          <p:nvPr/>
        </p:nvSpPr>
        <p:spPr>
          <a:xfrm>
            <a:off x="590550" y="571500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150" b="1" i="0" u="none" strike="noStrike" cap="none" dirty="0" smtClean="0">
                <a:solidFill>
                  <a:srgbClr val="1B4332"/>
                </a:solidFill>
                <a:latin typeface="Montserrat"/>
                <a:ea typeface="Montserrat"/>
                <a:cs typeface="Montserrat"/>
                <a:sym typeface="Montserrat"/>
              </a:rPr>
              <a:t>ВИСНОВКИ</a:t>
            </a:r>
            <a:endParaRPr dirty="0"/>
          </a:p>
        </p:txBody>
      </p:sp>
      <p:sp>
        <p:nvSpPr>
          <p:cNvPr id="17" name="Google Shape;298;p27"/>
          <p:cNvSpPr txBox="1"/>
          <p:nvPr/>
        </p:nvSpPr>
        <p:spPr>
          <a:xfrm>
            <a:off x="537797" y="1427283"/>
            <a:ext cx="7304942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uk-UA" sz="2000" b="1" dirty="0" smtClean="0"/>
              <a:t>Космос створює умови:  </a:t>
            </a:r>
            <a:r>
              <a:rPr lang="uk-UA" sz="2000" dirty="0" smtClean="0"/>
              <a:t>Стабільність Місяця та Сонячна енергія дозволили динозаврам стати гігантами.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uk-UA" sz="2000" dirty="0" smtClean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uk-UA" sz="2000" b="1" dirty="0" smtClean="0"/>
              <a:t>Фізика обмежує: </a:t>
            </a:r>
            <a:r>
              <a:rPr lang="uk-UA" sz="2000" dirty="0" smtClean="0"/>
              <a:t>Гравітація Землі – головний фактор, що визначав форму тіла динозаврів.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uk-UA" sz="2000" dirty="0" smtClean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uk-UA" sz="2000" b="1" dirty="0" smtClean="0"/>
              <a:t>Космос забирає життя: </a:t>
            </a:r>
            <a:r>
              <a:rPr lang="uk-UA" sz="2000" dirty="0" smtClean="0"/>
              <a:t>Одна випадкова подія в Сонячній системі(астероїд) змінила шлях еволюції назавжди. 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</a:pPr>
            <a:endParaRPr lang="uk-UA" sz="2000" dirty="0" smtClean="0"/>
          </a:p>
          <a:p>
            <a:pPr marL="457200" indent="-457200"/>
            <a:r>
              <a:rPr lang="uk-UA" sz="2000" b="1" i="1" dirty="0" smtClean="0"/>
              <a:t>ПІДСУМОК: Земні й космічні фізичні фактори (гравітація, світло, стабільність осі, удари астероїдів) визначали умови, у яких жили й розвивалися динозаври. </a:t>
            </a:r>
            <a:endParaRPr sz="2000" b="1" i="1" dirty="0"/>
          </a:p>
        </p:txBody>
      </p:sp>
      <p:pic>
        <p:nvPicPr>
          <p:cNvPr id="18" name="Рисунок 17" descr="C:\Users\user\Desktop\Gemini_Generated_Image_i5cds1i5cds1i5cd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9307" y="2549769"/>
            <a:ext cx="2409092" cy="258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esktop\Gemini_Generated_Image_8e4y9a8e4y9a8e4y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49509" y="474785"/>
            <a:ext cx="2620474" cy="254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Desktop\Gemini_Generated_Image_gts5rsgts5rsgts5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17660" y="4153631"/>
            <a:ext cx="2557463" cy="242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Савчук титул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Google Shape;89;p13"/>
          <p:cNvSpPr txBox="1"/>
          <p:nvPr/>
        </p:nvSpPr>
        <p:spPr>
          <a:xfrm>
            <a:off x="4626952" y="5653087"/>
            <a:ext cx="321945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Google Shape;87;p13"/>
          <p:cNvSpPr txBox="1"/>
          <p:nvPr/>
        </p:nvSpPr>
        <p:spPr>
          <a:xfrm>
            <a:off x="1143001" y="324216"/>
            <a:ext cx="1012873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Дякую</a:t>
            </a:r>
            <a:r>
              <a:rPr lang="ru-RU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увагу</a:t>
            </a:r>
            <a:r>
              <a:rPr lang="ru-RU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до </a:t>
            </a:r>
            <a:r>
              <a:rPr lang="ru-RU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мого</a:t>
            </a:r>
            <a:r>
              <a:rPr lang="ru-RU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проєкту</a:t>
            </a:r>
            <a:r>
              <a:rPr lang="ru-RU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Google Shape;247;p25"/>
          <p:cNvSpPr txBox="1"/>
          <p:nvPr/>
        </p:nvSpPr>
        <p:spPr>
          <a:xfrm>
            <a:off x="650631" y="1087681"/>
            <a:ext cx="11083601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i="0" u="none" strike="noStrike" cap="none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Джерела:</a:t>
            </a: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1. NASA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Science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Kids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The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Asteroid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That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Changed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the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World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(2024)</a:t>
            </a: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2. ESA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Education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Earth’s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Orbit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Climate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Through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Time</a:t>
            </a:r>
            <a:endParaRPr lang="uk-UA" sz="1800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3. BBC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Earth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Cosmic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Catastrophes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Extinction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(2023)</a:t>
            </a: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4.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ua.korrespondent.net</a:t>
            </a:r>
            <a:endParaRPr lang="uk-UA" sz="1800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5.Smithsonian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Museum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of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Natural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History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Mesozoic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Atmosphere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Space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Events</a:t>
            </a:r>
            <a:endParaRPr lang="uk-UA" sz="1800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0"/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6.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ritannica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Kids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Asteroids</a:t>
            </a:r>
            <a:endParaRPr lang="uk-UA" sz="1800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7. 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Smithsonian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Institution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Facts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Fossils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(2024).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8.   BBC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Earth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Why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Grew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Huge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(2023).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9. 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Scientific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American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Oxygen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Growth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(2022).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10.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Britannica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Kids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Size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and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Evolution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11. 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DinoData.org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сучасна база даних про розміри динозаврів.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12.  Науковий журнал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National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Geographic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Kids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: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Size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Explained”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(2023).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13.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Britannica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Kids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—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“Why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Were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So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Big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?”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14.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Smithsonian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Museum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of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Natural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History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–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Dinosaur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Facts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15. 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Вікіпедія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: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“Динозаври”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(оновлено 2025 року).</a:t>
            </a: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16.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ukr.net</a:t>
            </a:r>
            <a:endParaRPr lang="uk-UA" sz="1800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17.</a:t>
            </a:r>
            <a:r>
              <a:rPr lang="uk-UA" sz="1800" b="1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Серіал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Netflix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«Невідомі світи» (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Alien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uk-UA" sz="1800" i="1" dirty="0" err="1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Worlds</a:t>
            </a:r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)</a:t>
            </a:r>
            <a:endParaRPr lang="uk-UA" sz="1800" b="1" i="1" dirty="0" smtClean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  <a:p>
            <a:r>
              <a:rPr lang="uk-UA" sz="1800" i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 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1299</Words>
  <Application>Microsoft Office PowerPoint</Application>
  <PresentationFormat>Произвольный</PresentationFormat>
  <Paragraphs>139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Montserrat</vt:lpstr>
      <vt:lpstr>Calibri</vt:lpstr>
      <vt:lpstr>Open Sans</vt:lpstr>
      <vt:lpstr>Open Sans SemiBold</vt:lpstr>
      <vt:lpstr>Times New Roman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59</cp:revision>
  <dcterms:modified xsi:type="dcterms:W3CDTF">2026-04-21T12:27:33Z</dcterms:modified>
</cp:coreProperties>
</file>