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3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0" r:id="rId15"/>
    <p:sldId id="272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589506172839507E-2"/>
          <c:y val="6.9154785401471464E-2"/>
          <c:w val="0.93871913580246913"/>
          <c:h val="0.8455961747809250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Яблуня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296296296296294E-3"/>
                  <c:y val="-6.7344783861467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Яблуні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Яблуня 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802469135802413E-2"/>
                  <c:y val="-6.7344783861467708E-2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24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Яблуні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72.7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Яблуня 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493827160493825E-2"/>
                  <c:y val="-9.8211143131307063E-2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24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Яблуні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54.5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32758144"/>
        <c:axId val="137601408"/>
        <c:axId val="0"/>
      </c:bar3DChart>
      <c:catAx>
        <c:axId val="132758144"/>
        <c:scaling>
          <c:orientation val="minMax"/>
        </c:scaling>
        <c:delete val="1"/>
        <c:axPos val="b"/>
        <c:majorTickMark val="none"/>
        <c:minorTickMark val="none"/>
        <c:tickLblPos val="nextTo"/>
        <c:crossAx val="137601408"/>
        <c:crosses val="autoZero"/>
        <c:auto val="1"/>
        <c:lblAlgn val="ctr"/>
        <c:lblOffset val="100"/>
        <c:noMultiLvlLbl val="0"/>
      </c:catAx>
      <c:valAx>
        <c:axId val="1376014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2758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099992709244678"/>
          <c:y val="0.92325522767198931"/>
          <c:w val="0.5594816272965879"/>
          <c:h val="5.9908576362643705E-2"/>
        </c:manualLayout>
      </c:layout>
      <c:overlay val="0"/>
      <c:txPr>
        <a:bodyPr/>
        <a:lstStyle/>
        <a:p>
          <a:pPr>
            <a:defRPr sz="1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Пошкоджені </c:v>
                </c:pt>
                <c:pt idx="1">
                  <c:v>Не пошкоджені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66.7</c:v>
                </c:pt>
                <c:pt idx="1">
                  <c:v>33.299999999999997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Яблунева зелена попелиця</c:v>
                </c:pt>
                <c:pt idx="1">
                  <c:v>Яблунева медяниця</c:v>
                </c:pt>
                <c:pt idx="2">
                  <c:v>Листогризи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0.77</c:v>
                </c:pt>
                <c:pt idx="1">
                  <c:v>0.14000000000000001</c:v>
                </c:pt>
                <c:pt idx="2">
                  <c:v>0.09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Пошкоджені</c:v>
                </c:pt>
                <c:pt idx="1">
                  <c:v>Здорові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 formatCode="0%">
                  <c:v>0.81</c:v>
                </c:pt>
                <c:pt idx="1">
                  <c:v>0.19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cat>
            <c:strRef>
              <c:f>Лист1!$A$2:$A$3</c:f>
              <c:strCache>
                <c:ptCount val="2"/>
                <c:pt idx="0">
                  <c:v>Іржа</c:v>
                </c:pt>
                <c:pt idx="1">
                  <c:v>Кліщ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343744"/>
        <c:axId val="137345280"/>
      </c:barChart>
      <c:catAx>
        <c:axId val="137343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37345280"/>
        <c:crosses val="autoZero"/>
        <c:auto val="1"/>
        <c:lblAlgn val="ctr"/>
        <c:lblOffset val="100"/>
        <c:noMultiLvlLbl val="0"/>
      </c:catAx>
      <c:valAx>
        <c:axId val="137345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3437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Сильне</c:v>
                </c:pt>
                <c:pt idx="1">
                  <c:v>Середнє</c:v>
                </c:pt>
                <c:pt idx="2">
                  <c:v>Слабке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0.28999999999999998</c:v>
                </c:pt>
                <c:pt idx="2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CABDE-AF54-4BE2-A5CC-C1BDB253FA82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646F6-1F81-4199-AB73-C618CB3B6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51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A646F6-1F81-4199-AB73-C618CB3B687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83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7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5"/>
            <a:ext cx="8136904" cy="3195786"/>
          </a:xfrm>
        </p:spPr>
        <p:txBody>
          <a:bodyPr>
            <a:normAutofit fontScale="90000"/>
          </a:bodyPr>
          <a:lstStyle/>
          <a:p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„МАН-</a:t>
            </a: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  <a:b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 у приватному саду 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мікрорайону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Яблуневий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645024"/>
            <a:ext cx="8064896" cy="2855168"/>
          </a:xfrm>
        </p:spPr>
        <p:txBody>
          <a:bodyPr>
            <a:normAutofit/>
          </a:bodyPr>
          <a:lstStyle/>
          <a:p>
            <a:pPr algn="l"/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: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Рідкоплет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Сергіївна,учениця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8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: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Онопрієнко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Петрівна,вчитель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57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363272" cy="5976664"/>
          </a:xfrm>
        </p:spPr>
        <p:txBody>
          <a:bodyPr>
            <a:normAutofit fontScale="90000"/>
          </a:bodyPr>
          <a:lstStyle/>
          <a:p>
            <a:pPr indent="457200" algn="just">
              <a:spcAft>
                <a:spcPts val="1000"/>
              </a:spcAft>
            </a:pP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умовах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зміни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клімату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спостерігається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зростання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чисельності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шкідників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поширення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хвороб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плодових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культур,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що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призводить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до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ослаблення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дерев і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зниження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врожайності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Підвищення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температури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нестабільність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опадів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часті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погодні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стреси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створюють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сприятливі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умови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для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розвитку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фітофагів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патогенів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Водночас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надмірне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використання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хімічних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засобів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захисту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негативно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впливає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на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довкілля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корисні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організми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Тому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своєчасний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моніторинг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ураження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є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важливим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для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оцінки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фітосанітарного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стану саду та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обґрунтування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екологічно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безпечних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заходів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захисту</a:t>
            </a:r>
            <a:r>
              <a:rPr lang="ru-RU" sz="3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09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Autofit/>
          </a:bodyPr>
          <a:lstStyle/>
          <a:p>
            <a:pPr lvl="0" indent="457200">
              <a:spcBef>
                <a:spcPts val="0"/>
              </a:spcBef>
            </a:pPr>
            <a:r>
              <a:rPr lang="ru-RU" sz="3200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200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3200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Мета </a:t>
            </a:r>
            <a:r>
              <a:rPr lang="ru-RU" sz="3200" b="1" u="sng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роботи</a:t>
            </a:r>
            <a:r>
              <a:rPr lang="ru-RU" sz="3200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r>
              <a:rPr lang="ru-RU" sz="32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Оцінити</a:t>
            </a: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фітосанітарний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стан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плодових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дерев (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яблуні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груші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сливи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 за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ступенем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ураження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листя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шкідниками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хворобами</a:t>
            </a: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 (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яблуня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груша, слива) в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садової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дерев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шкідниками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патогенами.</a:t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315416"/>
            <a:ext cx="11305256" cy="7272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u="sng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Завдання</a:t>
            </a:r>
            <a:r>
              <a:rPr lang="ru-RU" sz="36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6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80528" y="548680"/>
            <a:ext cx="9324528" cy="5832648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Ідентифікувати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видовий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склад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шкідників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патогенів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досліджуваних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культурах за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допомогою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візуального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аналізу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фотофіксації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7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Визначити</a:t>
            </a:r>
            <a:r>
              <a:rPr lang="ru-RU" sz="7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поширеність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ураження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(P, %) для кожного виду дерева на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статистичної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вибірки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листкових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пластин.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Провести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морфометричні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вимірювання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листків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визначити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втрати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площі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листка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внаслідок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діяльності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шкідників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Здійснити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порівняльний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аналіз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чутливості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яблуні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груші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сливи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до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різних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типів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біотичного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впливу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(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сисних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гризучих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шкідників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грибкових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інфекцій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Обґрунтувати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рекомендації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щодо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захисту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плодового саду на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основі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отриманих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результатів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7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дослідження</a:t>
            </a:r>
            <a:r>
              <a:rPr lang="ru-RU" sz="7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endParaRPr lang="ru-RU" sz="7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3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 шкідники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959883"/>
              </p:ext>
            </p:extLst>
          </p:nvPr>
        </p:nvGraphicFramePr>
        <p:xfrm>
          <a:off x="457200" y="1268761"/>
          <a:ext cx="8229600" cy="5223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96175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Ознаки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Назва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укр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./лат.)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в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екосистемі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69931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Щільні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колонії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дрібних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зелених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комах на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верхівках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пагонів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вздовж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жилок листка.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Яблунева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зелена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попелиця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Aphis</a:t>
                      </a:r>
                      <a:r>
                        <a:rPr lang="ru-RU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pomi</a:t>
                      </a:r>
                      <a:r>
                        <a:rPr lang="ru-RU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Шкідник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сисний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6993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Дрібні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малорухливі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німфи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оточені</a:t>
                      </a:r>
                      <a:r>
                        <a:rPr lang="ru-RU" dirty="0" smtClean="0"/>
                        <a:t> липкими </a:t>
                      </a:r>
                      <a:r>
                        <a:rPr lang="ru-RU" dirty="0" err="1" smtClean="0"/>
                        <a:t>білястими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виділеннями</a:t>
                      </a:r>
                      <a:r>
                        <a:rPr lang="ru-RU" dirty="0" smtClean="0"/>
                        <a:t> ("медвяною росою").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Яблунева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медяниця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Cacopsylla</a:t>
                      </a:r>
                      <a:r>
                        <a:rPr lang="en-US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mali</a:t>
                      </a:r>
                      <a:r>
                        <a:rPr lang="en-US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Шкідник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сисний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6299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Жовтувата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личинка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каплеподібної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форми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що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знаходиться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всередині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колонії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Личинка мухи-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сирфіди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Syrphidae</a:t>
                      </a:r>
                      <a:r>
                        <a:rPr lang="en-US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Ентомофаг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корисна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380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Пошкодження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гризучого</a:t>
                      </a:r>
                      <a:r>
                        <a:rPr lang="ru-RU" dirty="0" smtClean="0"/>
                        <a:t> типу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Жуки-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листоїди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(родина </a:t>
                      </a:r>
                      <a:r>
                        <a:rPr lang="en-US" sz="18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Chrysomelidae</a:t>
                      </a:r>
                      <a:r>
                        <a:rPr lang="en-US" sz="1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Шкідник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яблунь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1821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970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яблуні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780836"/>
              </p:ext>
            </p:extLst>
          </p:nvPr>
        </p:nvGraphicFramePr>
        <p:xfrm>
          <a:off x="-972616" y="175984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44823"/>
            <a:ext cx="3265686" cy="435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42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яблунь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117638"/>
              </p:ext>
            </p:extLst>
          </p:nvPr>
        </p:nvGraphicFramePr>
        <p:xfrm>
          <a:off x="-180528" y="164533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196" name="Picture 4" descr="C:\Users\Валентина Петрівна\Desktop\Роботи дітей 25-26\Маша\фото 2\photo_2025-07-19_11-54-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00378"/>
            <a:ext cx="3761910" cy="5015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7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Шкідники груші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961162"/>
              </p:ext>
            </p:extLst>
          </p:nvPr>
        </p:nvGraphicFramePr>
        <p:xfrm>
          <a:off x="457200" y="1600200"/>
          <a:ext cx="8229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Ознаки</a:t>
                      </a:r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Шкідник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1.Яскраві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помаранчеві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червоні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плями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верхній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стороні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листка.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Грибкова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інфекція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часто переноситься з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ялівцю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Іржа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груші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4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Gymnosporangium</a:t>
                      </a:r>
                      <a:r>
                        <a:rPr lang="en-US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sabinae</a:t>
                      </a:r>
                      <a:r>
                        <a:rPr lang="en-US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Дрібні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темні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горбики (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виступи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вздовж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центральної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жилки листка.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Мікроскопічний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кліщ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живе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всередині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тканини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листка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Грушевий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галовий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кліщ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Eriophyes</a:t>
                      </a:r>
                      <a:r>
                        <a:rPr lang="en-US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</a:t>
                      </a:r>
                      <a:r>
                        <a:rPr lang="en-US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2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листків груші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83562"/>
              </p:ext>
            </p:extLst>
          </p:nvPr>
        </p:nvGraphicFramePr>
        <p:xfrm>
          <a:off x="-540568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6485">
            <a:off x="5451620" y="1364712"/>
            <a:ext cx="33893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5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груші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2591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1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5962674"/>
          </a:xfrm>
        </p:spPr>
        <p:txBody>
          <a:bodyPr/>
          <a:lstStyle/>
          <a:p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іржею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: 21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0.81×100%=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81%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груші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кліщем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8:21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0.38×100%=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38%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уражень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 / 17)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×100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%=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47,06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листків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груші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991264"/>
              </p:ext>
            </p:extLst>
          </p:nvPr>
        </p:nvGraphicFramePr>
        <p:xfrm>
          <a:off x="-1000125" y="170080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316" name="Picture 4" descr="C:\Users\Валентина Петрівна\Desktop\Роботи дітей 25-26\Маша\Фото\photo_2025-07-16_11-59-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0182">
            <a:off x="5123097" y="1818381"/>
            <a:ext cx="3599892" cy="4799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952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3101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Морфометричні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листкових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 </a:t>
            </a:r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сливи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962929"/>
              </p:ext>
            </p:extLst>
          </p:nvPr>
        </p:nvGraphicFramePr>
        <p:xfrm>
          <a:off x="-21704" y="1484784"/>
          <a:ext cx="10780419" cy="32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Документ" r:id="rId4" imgW="6091513" imgH="1851385" progId="Word.Document.12">
                  <p:embed/>
                </p:oleObj>
              </mc:Choice>
              <mc:Fallback>
                <p:oleObj name="Документ" r:id="rId4" imgW="6091513" imgH="18513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21704" y="1484784"/>
                        <a:ext cx="10780419" cy="327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 descr="C:\Users\Валентина Петрівна\Desktop\Роботи дітей 25-26\Маша\Фото\photo_2025-07-16_11-59-55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9821">
            <a:off x="6964426" y="1812854"/>
            <a:ext cx="3394472" cy="45259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9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-99392"/>
            <a:ext cx="11144250" cy="7146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90945"/>
            <a:ext cx="8229600" cy="1143000"/>
          </a:xfrm>
        </p:spPr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8280920" cy="550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листкового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уразливими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яблуня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груша.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ентомофагів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(личинок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дзюрчалок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садовій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настоєм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цибулі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973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5626" y="0"/>
            <a:ext cx="1114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648072"/>
          </a:xfrm>
        </p:spPr>
        <p:txBody>
          <a:bodyPr>
            <a:normAutofit/>
          </a:bodyPr>
          <a:lstStyle/>
          <a:p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використаних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endParaRPr lang="ru-R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48680"/>
            <a:ext cx="8784976" cy="568863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.Євтушенко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Д.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Фітосанітарний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М. Д.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Євтушенко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В. Довгань та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Колобіг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2004. – 232 с.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Довгань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В.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Ентомологія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С. В. Довгань, М. Д.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Євтушенко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2010. – 250 с.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М.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/ В. М. Чайка. – К.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2002. – 160 с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Гадзало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Я. М.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Садівництво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Я. М.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Гадзало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Урожай, 2007. – 480 с.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Біологічний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за ред. В. П.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Федоренка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Колобіг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2011. – 312 с.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за ред. В. П. Патика. – К. : Урожай, 2005. – 256 с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OpenAI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стилістичного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2024.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https://chat.openai.com/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89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Прошу</a:t>
            </a:r>
            <a:r>
              <a:rPr lang="uk-UA" dirty="0" smtClean="0"/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ваші запитання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2392" r="11588" b="226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56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661</Words>
  <Application>Microsoft Office PowerPoint</Application>
  <PresentationFormat>Экран (4:3)</PresentationFormat>
  <Paragraphs>61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Документ</vt:lpstr>
      <vt:lpstr>Всеукраїнський інтерактивний конкурс „МАН-Юніор Дослідник“ Номінація „Еколог“, 2026 р. Дослідження ураження листя та шкідників плодових дерев у приватному саду  мікрорайону Яблуневий</vt:lpstr>
      <vt:lpstr>В умовах зміни клімату спостерігається зростання чисельності шкідників і поширення хвороб плодових культур, що призводить до ослаблення дерев і зниження врожайності. Підвищення температури, нестабільність опадів і часті погодні стреси створюють сприятливі умови для розвитку фітофагів і патогенів. Водночас надмірне використання хімічних засобів захисту негативно впливає на довкілля та корисні організми. Тому своєчасний моніторинг ураження листя є важливим для оцінки фітосанітарного стану саду та обґрунтування екологічно безпечних заходів захисту. </vt:lpstr>
      <vt:lpstr> Мета роботи: Оцінити фітосанітарний стан плодових дерев (яблуні, груші, сливи) за ступенем ураження листя шкідниками та хворобами.  Об’єкт дослідження: Плодові дерева (яблуня, груша, слива) в умовах садової екосистеми.  Предмет дослідження: Процеси та наслідки ураження листя плодових дерев шкідниками та патогенами.  </vt:lpstr>
      <vt:lpstr>Завдання </vt:lpstr>
      <vt:lpstr>Виявлені шкідники</vt:lpstr>
      <vt:lpstr>Рівень пошкоджень листків яблунь</vt:lpstr>
      <vt:lpstr>Співвідношення пошкоджених і не пошкоджених листків яблуні</vt:lpstr>
      <vt:lpstr>Співвідношення шкідників яблунь</vt:lpstr>
      <vt:lpstr>Шкідники груші</vt:lpstr>
      <vt:lpstr>Стан листків груші</vt:lpstr>
      <vt:lpstr>Структура пошкоджень листків груші</vt:lpstr>
      <vt:lpstr>Індекс ураження  іржею:  17 : 21= 0.81×100%= 81% Індекс ураження листя груші кліщем: 8:21= 0.38×100%= 38% Частка комбінованих уражень:  (8 / 17) ×100%= 47,06% </vt:lpstr>
      <vt:lpstr>Розподіл листків груші за ступенем ураження</vt:lpstr>
      <vt:lpstr>Морфометричні показники листкових пластин сливи </vt:lpstr>
      <vt:lpstr>Висновок</vt:lpstr>
      <vt:lpstr>Список використаних джерел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„МАН-Юніор Дослідник“ Номінація „Еколог“, 2026 р. Комплексна оцінка фітосанітарного стану плодових дерев за ураженням листя в умовах садової екосистеми</dc:title>
  <cp:lastModifiedBy>Валентина Петрівна</cp:lastModifiedBy>
  <cp:revision>35</cp:revision>
  <dcterms:modified xsi:type="dcterms:W3CDTF">2026-04-17T10:30:29Z</dcterms:modified>
</cp:coreProperties>
</file>