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3"/>
    <p:sldId id="277" r:id="rId4"/>
    <p:sldId id="278" r:id="rId5"/>
    <p:sldId id="270" r:id="rId6"/>
    <p:sldId id="271" r:id="rId7"/>
    <p:sldId id="276" r:id="rId8"/>
    <p:sldId id="279" r:id="rId9"/>
    <p:sldId id="272" r:id="rId10"/>
    <p:sldId id="268" r:id="rId11"/>
    <p:sldId id="275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E0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uk-UA" sz="14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1400" b="0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антропономічного аналізу прізвищ учнів та педагогічного колективу</a:t>
            </a:r>
            <a:endParaRPr lang="uk-UA" sz="1400" b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004-4F71-9BF8-DD643F7F4E2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004-4F71-9BF8-DD643F7F4E22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004-4F71-9BF8-DD643F7F4E22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004-4F71-9BF8-DD643F7F4E22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004-4F71-9BF8-DD643F7F4E2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004-4F71-9BF8-DD643F7F4E22}"/>
                </c:ext>
              </c:extLst>
            </c:dLbl>
            <c:dLbl>
              <c:idx val="1"/>
              <c:layout>
                <c:manualLayout>
                  <c:x val="-2.4999999999999974E-2"/>
                  <c:y val="-6.9444444444444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3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04-4F71-9BF8-DD643F7F4E22}"/>
                </c:ext>
              </c:extLst>
            </c:dLbl>
            <c:dLbl>
              <c:idx val="2"/>
              <c:layout>
                <c:manualLayout>
                  <c:x val="0"/>
                  <c:y val="2.31481481481480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5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04-4F71-9BF8-DD643F7F4E2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004-4F71-9BF8-DD643F7F4E22}"/>
                </c:ext>
              </c:extLst>
            </c:dLbl>
            <c:dLbl>
              <c:idx val="4"/>
              <c:layout>
                <c:manualLayout>
                  <c:x val="5.277777777777772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04-4F71-9BF8-DD643F7F4E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Аркуш1!$A$1:$A$5</c:f>
              <c:strCache>
                <c:ptCount val="5"/>
                <c:pt idx="0">
                  <c:v>Українське походження</c:v>
                </c:pt>
                <c:pt idx="1">
                  <c:v>Польське походження</c:v>
                </c:pt>
                <c:pt idx="2">
                  <c:v>Російське походження</c:v>
                </c:pt>
                <c:pt idx="3">
                  <c:v>Єврейське походження</c:v>
                </c:pt>
                <c:pt idx="4">
                  <c:v>Решта</c:v>
                </c:pt>
              </c:strCache>
            </c:strRef>
          </c:cat>
          <c:val>
            <c:numRef>
              <c:f>Аркуш1!$B$1:$B$5</c:f>
              <c:numCache>
                <c:formatCode>0.00%</c:formatCode>
                <c:ptCount val="5"/>
                <c:pt idx="0">
                  <c:v>0.45800000000000002</c:v>
                </c:pt>
                <c:pt idx="1">
                  <c:v>0.29099999999999998</c:v>
                </c:pt>
                <c:pt idx="2">
                  <c:v>9.4E-2</c:v>
                </c:pt>
                <c:pt idx="3">
                  <c:v>1.6E-2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04-4F71-9BF8-DD643F7F4E2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 hasCustomPrompt="1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 hasCustomPrompt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/>
              <a:t>Клацніть, щоб редагувати стиль зразка підзаголовка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/>
              <a:t>Клацніть, щоб відредагувати стилі зразків тексту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Клацніть, щоб відредагувати стилі зразків тексту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 hasCustomPrompt="1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Клацніть, щоб відредагувати стилі зразків тексту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 hasCustomPrompt="1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 hasCustomPrompt="1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/>
              <a:t>Клацніть, щоб відредагувати стилі зразків тексту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 hasCustomPrompt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 hasCustomPrompt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uk-UA">
                <a:solidFill>
                  <a:schemeClr val="lt1"/>
                </a:solidFill>
                <a:latin typeface="+mn-lt"/>
                <a:ea typeface="+mn-ea"/>
                <a:cs typeface="+mn-cs"/>
              </a:rPr>
              <a:t>Клацніть піктограму, щоб додати зображення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/>
              <a:t>Клацніть, щоб відредагувати стилі зразків тексту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uk-UA"/>
              <a:t>Клацніть, щоб редагувати стиль зразка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uk-UA"/>
              <a:t>Клацніть, щоб відредагувати стилі зразків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П’ятий рівень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25CF0F-7CFF-4AE4-B0C5-13CD4778635A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292FE4-7DA9-48E2-B8CB-A96ADAF78A72}" type="slidenum">
              <a:rPr lang="uk-UA" smtClean="0"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 panose="05020102010507070707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21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 panose="05020102010507070707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110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 panose="05000000000000000000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185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 panose="050401020108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59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 panose="05040102010807070707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840" y="304799"/>
            <a:ext cx="9824720" cy="1008993"/>
          </a:xfrm>
        </p:spPr>
        <p:txBody>
          <a:bodyPr>
            <a:noAutofit/>
          </a:bodyPr>
          <a:lstStyle/>
          <a:p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Міністерство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освіти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і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науки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України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b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</a:b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Всеукраїнський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інтерактивний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конкурс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«МАН-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Юніор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Дослідник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»</a:t>
            </a:r>
            <a:b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</a:b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Номінація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 «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ІСТОРІЯ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oto Sans" panose="020B0502040504020204"/>
                <a:cs typeface="Times New Roman" panose="02020603050405020304" pitchFamily="18" charset="0"/>
                <a:sym typeface="Noto Sans" panose="020B0502040504020204"/>
              </a:rPr>
              <a:t>»</a:t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6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28800" y="1470833"/>
            <a:ext cx="8534400" cy="685828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Мультикультурне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середовище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Тетіївщини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історичні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витоки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їх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вплив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сучасність</a:t>
            </a:r>
            <a:endParaRPr lang="uk-UA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3264" y="2971771"/>
            <a:ext cx="31569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</a:rPr>
              <a:t>Роботу виконала: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Рябоконь Олександра Петрівна,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учениця 9 класу</a:t>
            </a:r>
          </a:p>
          <a:p>
            <a:r>
              <a:rPr lang="ru-RU" sz="2000" i="1" dirty="0" err="1">
                <a:solidFill>
                  <a:schemeClr val="bg1"/>
                </a:solidFill>
              </a:rPr>
              <a:t>Тетіївського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  <a:r>
              <a:rPr lang="ru-RU" sz="2000" i="1" dirty="0" err="1">
                <a:solidFill>
                  <a:schemeClr val="bg1"/>
                </a:solidFill>
              </a:rPr>
              <a:t>ліцею</a:t>
            </a:r>
            <a:r>
              <a:rPr lang="ru-RU" sz="2000" i="1" dirty="0">
                <a:solidFill>
                  <a:schemeClr val="bg1"/>
                </a:solidFill>
              </a:rPr>
              <a:t> №3                                                  </a:t>
            </a:r>
          </a:p>
          <a:p>
            <a:r>
              <a:rPr lang="ru-RU" sz="2000" i="1" dirty="0" err="1">
                <a:solidFill>
                  <a:schemeClr val="bg1"/>
                </a:solidFill>
              </a:rPr>
              <a:t>Тетіївської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  <a:r>
              <a:rPr lang="ru-RU" sz="2000" i="1" dirty="0" err="1">
                <a:solidFill>
                  <a:schemeClr val="bg1"/>
                </a:solidFill>
              </a:rPr>
              <a:t>міської</a:t>
            </a:r>
            <a:r>
              <a:rPr lang="ru-RU" sz="2000" i="1" dirty="0">
                <a:solidFill>
                  <a:schemeClr val="bg1"/>
                </a:solidFill>
              </a:rPr>
              <a:t> ради                                                                                                         </a:t>
            </a:r>
            <a:r>
              <a:rPr lang="ru-RU" sz="2000" i="1" dirty="0" err="1">
                <a:solidFill>
                  <a:schemeClr val="bg1"/>
                </a:solidFill>
              </a:rPr>
              <a:t>Київської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  <a:r>
              <a:rPr lang="ru-RU" sz="2000" i="1" dirty="0" err="1">
                <a:solidFill>
                  <a:schemeClr val="bg1"/>
                </a:solidFill>
              </a:rPr>
              <a:t>області</a:t>
            </a:r>
            <a:endParaRPr lang="ru-RU" sz="200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59881" y="2971771"/>
            <a:ext cx="28062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</a:rPr>
              <a:t>Наукові керівники:</a:t>
            </a:r>
          </a:p>
          <a:p>
            <a:r>
              <a:rPr lang="uk-UA" sz="2000" i="1" dirty="0" err="1">
                <a:solidFill>
                  <a:schemeClr val="bg1"/>
                </a:solidFill>
              </a:rPr>
              <a:t>Дмитрук</a:t>
            </a:r>
            <a:r>
              <a:rPr lang="uk-UA" sz="2000" i="1" dirty="0">
                <a:solidFill>
                  <a:schemeClr val="bg1"/>
                </a:solidFill>
              </a:rPr>
              <a:t> Галина Анатоліївна, та Власенко Оксана Миколаївна,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вчителі-методисти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Тетіївського ліцею №3,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Тетіївської міської ради</a:t>
            </a:r>
          </a:p>
          <a:p>
            <a:r>
              <a:rPr lang="uk-UA" sz="2000" i="1" dirty="0">
                <a:solidFill>
                  <a:schemeClr val="bg1"/>
                </a:solidFill>
              </a:rPr>
              <a:t>Київської області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9DB44A-40DE-3E86-449F-DDF2CBFBD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48" y="2971771"/>
            <a:ext cx="2408510" cy="3228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554F8E0-6202-D6E9-8BE7-27414AABB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96240"/>
            <a:ext cx="4899660" cy="5913120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uk-UA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Мета роботи: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виявлення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аналіз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взаємного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впливу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культур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різних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національностей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які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проживали і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проживають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території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Тетіївщини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на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основі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історичних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джерел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антропонімічних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даних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прізвищ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), а також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визначення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їх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ролі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у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формуванні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сучасного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соціокультурного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середовища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регіону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137160" indent="0">
              <a:buNone/>
            </a:pP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Завдання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1. 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Проаналізувати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історичні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умови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формування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багатонаціонального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населення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Тетіївщини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137160" indent="0">
              <a:buNone/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2. 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Дослідити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етнічний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релігійний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склад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населення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Тетіївщини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у 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XVIII–XX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століттях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137160" indent="0">
              <a:buNone/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3. 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Охарактеризувати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основні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напрями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економічної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культурної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взаємодії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між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українською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польською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єврейською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громадами. </a:t>
            </a:r>
          </a:p>
          <a:p>
            <a:pPr marL="137160" indent="0">
              <a:buNone/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4.  Провести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антропонімічний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аналіз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прізвищ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жителів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як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відображення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етнокультурних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процесів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uk-UA" sz="2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50FC58-DD90-EC41-B3CE-39D44A427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60" y="995680"/>
            <a:ext cx="3327400" cy="26812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8540AC-8453-F0C8-E9D1-B0337F3BB2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72" r="17556" b="13566"/>
          <a:stretch>
            <a:fillRect/>
          </a:stretch>
        </p:blipFill>
        <p:spPr>
          <a:xfrm>
            <a:off x="8971280" y="995680"/>
            <a:ext cx="2956560" cy="26812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1404CB-A24C-ECA5-DE99-1287B24A61EE}"/>
              </a:ext>
            </a:extLst>
          </p:cNvPr>
          <p:cNvSpPr txBox="1"/>
          <p:nvPr/>
        </p:nvSpPr>
        <p:spPr>
          <a:xfrm>
            <a:off x="5407660" y="3719045"/>
            <a:ext cx="3159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Римо-католицький костел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B489D2-D94B-CA73-F666-294A2020F81B}"/>
              </a:ext>
            </a:extLst>
          </p:cNvPr>
          <p:cNvSpPr txBox="1"/>
          <p:nvPr/>
        </p:nvSpPr>
        <p:spPr>
          <a:xfrm>
            <a:off x="9029700" y="3676917"/>
            <a:ext cx="283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Пам’ятник жертвам Єврейських погромів 1919-1920 р.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EC2C67-02A0-1A23-AD9A-AE3EA3DC5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4149260"/>
            <a:ext cx="3815080" cy="2037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E775D2-8744-92CF-B40F-0A5CFF8031AA}"/>
              </a:ext>
            </a:extLst>
          </p:cNvPr>
          <p:cNvSpPr txBox="1"/>
          <p:nvPr/>
        </p:nvSpPr>
        <p:spPr>
          <a:xfrm>
            <a:off x="6756400" y="6266879"/>
            <a:ext cx="381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chemeClr val="bg1"/>
                </a:solidFill>
              </a:rPr>
              <a:t>Краєзнавчий музей Тетієва</a:t>
            </a:r>
          </a:p>
        </p:txBody>
      </p:sp>
    </p:spTree>
    <p:extLst>
      <p:ext uri="{BB962C8B-B14F-4D97-AF65-F5344CB8AC3E}">
        <p14:creationId xmlns:p14="http://schemas.microsoft.com/office/powerpoint/2010/main" val="1791985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5E292-AB2C-4B2F-21F0-CF5BF746B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42962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Джерельна база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A589F28-EA8C-D4F8-DCDE-157FE7DBD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1031240"/>
            <a:ext cx="5994400" cy="3296920"/>
          </a:xfrm>
        </p:spPr>
        <p:txBody>
          <a:bodyPr>
            <a:normAutofit fontScale="92500" lnSpcReduction="20000"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•  історико-краєзнавчі матеріали про розвиток Тетіївщини у </a:t>
            </a:r>
            <a:r>
              <a:rPr lang="en-US" sz="2000" dirty="0">
                <a:solidFill>
                  <a:schemeClr val="bg1"/>
                </a:solidFill>
              </a:rPr>
              <a:t>XVIII–XX </a:t>
            </a:r>
            <a:r>
              <a:rPr lang="uk-UA" sz="2000" dirty="0">
                <a:solidFill>
                  <a:schemeClr val="bg1"/>
                </a:solidFill>
              </a:rPr>
              <a:t>століттях: </a:t>
            </a:r>
          </a:p>
          <a:p>
            <a:r>
              <a:rPr lang="uk-UA" sz="2000" dirty="0">
                <a:solidFill>
                  <a:schemeClr val="bg1"/>
                </a:solidFill>
              </a:rPr>
              <a:t>Лях О. Тетіїв і Тетіївщина: погляд в історію. Тетіїв, 2004. 48 с.; </a:t>
            </a:r>
          </a:p>
          <a:p>
            <a:r>
              <a:rPr lang="uk-UA" sz="2000" dirty="0">
                <a:solidFill>
                  <a:schemeClr val="bg1"/>
                </a:solidFill>
              </a:rPr>
              <a:t>Єрмолаєв О. Подорожі за крайнебо: краєзнавчі</a:t>
            </a:r>
          </a:p>
          <a:p>
            <a:r>
              <a:rPr lang="uk-UA" sz="2000" dirty="0">
                <a:solidFill>
                  <a:schemeClr val="bg1"/>
                </a:solidFill>
              </a:rPr>
              <a:t>розвідки. Біла Церква: </a:t>
            </a:r>
            <a:r>
              <a:rPr lang="uk-UA" sz="2000" dirty="0" err="1">
                <a:solidFill>
                  <a:schemeClr val="bg1"/>
                </a:solidFill>
              </a:rPr>
              <a:t>Білоцерківдрук</a:t>
            </a:r>
            <a:r>
              <a:rPr lang="uk-UA" sz="2000" dirty="0">
                <a:solidFill>
                  <a:schemeClr val="bg1"/>
                </a:solidFill>
              </a:rPr>
              <a:t>, 2016. 127 с.; Історичний клуб «Ратуша» м. Тетіїв</a:t>
            </a:r>
          </a:p>
          <a:p>
            <a:r>
              <a:rPr lang="uk-UA" sz="2000" dirty="0">
                <a:solidFill>
                  <a:schemeClr val="bg1"/>
                </a:solidFill>
              </a:rPr>
              <a:t>•  статистичні дані про чисельність і релігійний склад населення </a:t>
            </a:r>
          </a:p>
          <a:p>
            <a:r>
              <a:rPr lang="uk-UA" sz="2000" dirty="0">
                <a:solidFill>
                  <a:schemeClr val="bg1"/>
                </a:solidFill>
              </a:rPr>
              <a:t>•  дані із АІКОМ- єдиної електронної  бази даних школи (прізвища учасників учбового процесу </a:t>
            </a:r>
            <a:r>
              <a:rPr lang="en-US" sz="2000" dirty="0">
                <a:solidFill>
                  <a:schemeClr val="bg1"/>
                </a:solidFill>
              </a:rPr>
              <a:t>N=310 </a:t>
            </a:r>
            <a:r>
              <a:rPr lang="uk-UA" sz="2000" dirty="0">
                <a:solidFill>
                  <a:schemeClr val="bg1"/>
                </a:solidFill>
              </a:rPr>
              <a:t>осіб)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22F338-3FC4-5737-BAFD-C06757B83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70" r="6596" b="2601"/>
          <a:stretch>
            <a:fillRect/>
          </a:stretch>
        </p:blipFill>
        <p:spPr>
          <a:xfrm>
            <a:off x="6711815" y="1117600"/>
            <a:ext cx="4728049" cy="54657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D3ED16-581E-C403-08B3-48AC06DA9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79" y="4500562"/>
            <a:ext cx="528320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73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3E493-E5CB-A336-E1FC-8DEB586C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12482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 пам’ятки Тетієва (архівні матеріали)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CE55D6-E928-AAF4-145C-84555345A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67" y="995680"/>
            <a:ext cx="5868333" cy="51732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37E997-4007-B3AD-AE4C-10F13C1495C3}"/>
              </a:ext>
            </a:extLst>
          </p:cNvPr>
          <p:cNvSpPr txBox="1"/>
          <p:nvPr/>
        </p:nvSpPr>
        <p:spPr>
          <a:xfrm>
            <a:off x="1645961" y="6214030"/>
            <a:ext cx="24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Тетіїв початок ХХ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82DE63-ECBF-B136-217A-2A2B6C584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695" y="995680"/>
            <a:ext cx="5100237" cy="51732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816C74-B64E-A752-5161-24A57328A6A3}"/>
              </a:ext>
            </a:extLst>
          </p:cNvPr>
          <p:cNvSpPr txBox="1"/>
          <p:nvPr/>
        </p:nvSpPr>
        <p:spPr>
          <a:xfrm>
            <a:off x="7707395" y="6214030"/>
            <a:ext cx="302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Парафіяльний костел 1775 р.</a:t>
            </a:r>
          </a:p>
        </p:txBody>
      </p:sp>
    </p:spTree>
    <p:extLst>
      <p:ext uri="{BB962C8B-B14F-4D97-AF65-F5344CB8AC3E}">
        <p14:creationId xmlns:p14="http://schemas.microsoft.com/office/powerpoint/2010/main" val="247389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084F2-039B-7987-DBDE-70472A28D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4242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rgbClr val="232E0C"/>
                </a:solidFill>
                <a:effectLst/>
                <a:latin typeface="+mn-lt"/>
              </a:rPr>
              <a:t>Етнічний і релігійний склад населення ХІХ-ХХ ст.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A83C2DF-5B60-BB22-0553-C25AF4485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75359"/>
            <a:ext cx="5486400" cy="5575101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	У ХІХ столітті населення Тетієва було багатонаціональним:</a:t>
            </a:r>
          </a:p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православні (переважно українці) — близько 3700 осіб</a:t>
            </a:r>
          </a:p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римо-католики (поляки) — понад 200 осіб</a:t>
            </a:r>
          </a:p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євреї — понад 1500 осіб</a:t>
            </a:r>
          </a:p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	У межах волості проживало майже 21 тисяча жителів, серед яких також були лютерани та старообрядці.</a:t>
            </a:r>
          </a:p>
          <a:p>
            <a:pPr marL="137160" indent="0">
              <a:buNone/>
            </a:pP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Ці громади не лише співіснували, а й активно взаємодіяли через економіку, побут і культуру.</a:t>
            </a:r>
          </a:p>
          <a:p>
            <a:endParaRPr lang="uk-UA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15D58A-D8C3-DFA7-932C-5A1E904577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73"/>
          <a:stretch>
            <a:fillRect/>
          </a:stretch>
        </p:blipFill>
        <p:spPr>
          <a:xfrm>
            <a:off x="6421120" y="975360"/>
            <a:ext cx="4968240" cy="3190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882F52-75C4-95BF-8FFB-A02E95FB423F}"/>
              </a:ext>
            </a:extLst>
          </p:cNvPr>
          <p:cNvSpPr txBox="1"/>
          <p:nvPr/>
        </p:nvSpPr>
        <p:spPr>
          <a:xfrm>
            <a:off x="6096000" y="4242137"/>
            <a:ext cx="58572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 err="1">
                <a:solidFill>
                  <a:schemeClr val="bg1"/>
                </a:solidFill>
              </a:rPr>
              <a:t>Похилевич</a:t>
            </a:r>
            <a:r>
              <a:rPr lang="uk-UA" dirty="0">
                <a:solidFill>
                  <a:schemeClr val="bg1"/>
                </a:solidFill>
              </a:rPr>
              <a:t> Л. І. Сказання про населені місцевості Київської губернії, або Статистичні, історичні та церковні нотатки про всі поселення у повітах: Київському, Васильківському, Таращанському, Канівському, Черкаському, Чигиринському, </a:t>
            </a:r>
            <a:r>
              <a:rPr lang="uk-UA" dirty="0" err="1">
                <a:solidFill>
                  <a:schemeClr val="bg1"/>
                </a:solidFill>
              </a:rPr>
              <a:t>Радомисльському</a:t>
            </a:r>
            <a:r>
              <a:rPr lang="uk-UA" dirty="0">
                <a:solidFill>
                  <a:schemeClr val="bg1"/>
                </a:solidFill>
              </a:rPr>
              <a:t>, Сквирському, Бердичівському, Липовецькому, Звенигородському та Уманському. — Київ : Типографія Києво-Печерської Лаври, 1864. — 763 с.</a:t>
            </a:r>
          </a:p>
        </p:txBody>
      </p:sp>
    </p:spTree>
    <p:extLst>
      <p:ext uri="{BB962C8B-B14F-4D97-AF65-F5344CB8AC3E}">
        <p14:creationId xmlns:p14="http://schemas.microsoft.com/office/powerpoint/2010/main" val="372756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62850-0B9B-B532-7463-8EF15ABC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3282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Економічна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взаємодія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 як основа культурного </a:t>
            </a:r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впливу</a:t>
            </a:r>
            <a:endParaRPr lang="uk-UA" sz="280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884EC8C-17DB-66A1-AB1F-B86A078C4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37920"/>
            <a:ext cx="11145520" cy="244856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Населення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Тетієва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кінця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19 початку 20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століття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складало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близько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6207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осіб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з них 3700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осіб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православних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римо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-католики становили— 202 особи;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— 1525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осіб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137160" indent="0">
              <a:buNone/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На початок 20 ст.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частка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єврейського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населення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значно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зросла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Зокрема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у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центральній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частині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містечка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етнічні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складали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80–84 %, 14-16% становили поляки, українці-2%.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громада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володіла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значною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часткою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торговельно-промислової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інфраструктури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польська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ж громада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зосереджувала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свою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культурну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діяльність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навколо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костьолу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при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якому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діяли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школа та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лікарня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uk-UA" sz="2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C870AC-F0AF-3D40-A65D-633675277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80" y="3586480"/>
            <a:ext cx="6878320" cy="29968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29B0B0-3F5A-4AF5-996E-588F30FFB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600" y="3586480"/>
            <a:ext cx="3413760" cy="299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21F97-7008-61B0-8773-09BF43A63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03517"/>
            <a:ext cx="10972800" cy="700722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Пам’ятник жертвам єврейського погрому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E14F760-6FFA-C610-34CF-000680F49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4239"/>
            <a:ext cx="4358641" cy="5750244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«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Протягом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1919-1920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років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містом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прокотилась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хвиля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єврейських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погромів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До червня 1919 року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місто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успішно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обороняла самооборона, яку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очолював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Гірш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Турій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У 1919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році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 погромах в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червні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та в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серпні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місяці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було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вбито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більше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250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тетіївчан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в тому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числі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і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Гірш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Турій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Станом на 1920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рік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Тетієві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проживало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близько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6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тисяч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євреїв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В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березні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1920 року,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під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час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найкривавішого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погрому,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згідно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даних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архіву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Черіковер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Інституту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єврейських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досліджень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протягом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26-28 березня 1920 року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було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вбито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більше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чотирьох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тисяч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тетіївчан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єврейської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національності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Велика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кількість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людей разом з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рабином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були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спалені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погромниками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тетіївській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синагозі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137160" indent="0">
              <a:buNone/>
            </a:pP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Містечко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Тетіїв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було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фактично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знищено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C7BB20-395C-53C2-A994-323084DD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09" t="8750" r="18557"/>
          <a:stretch>
            <a:fillRect/>
          </a:stretch>
        </p:blipFill>
        <p:spPr>
          <a:xfrm>
            <a:off x="5140960" y="1127760"/>
            <a:ext cx="3040380" cy="51917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AE54B7-B42E-178A-ABE6-09A171AFF5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926" r="20766" b="9185"/>
          <a:stretch>
            <a:fillRect/>
          </a:stretch>
        </p:blipFill>
        <p:spPr>
          <a:xfrm>
            <a:off x="8181340" y="1127760"/>
            <a:ext cx="3533140" cy="51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2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7D560-935C-861D-D834-D6D7F51B5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10882"/>
          </a:xfrm>
        </p:spPr>
        <p:txBody>
          <a:bodyPr>
            <a:normAutofit/>
          </a:bodyPr>
          <a:lstStyle/>
          <a:p>
            <a:r>
              <a:rPr lang="uk-UA" sz="2400" dirty="0" err="1">
                <a:solidFill>
                  <a:schemeClr val="bg1"/>
                </a:solidFill>
                <a:effectLst/>
                <a:latin typeface="+mn-lt"/>
              </a:rPr>
              <a:t>Антропонімічний</a:t>
            </a:r>
            <a:r>
              <a:rPr lang="uk-UA" sz="2400" dirty="0">
                <a:solidFill>
                  <a:schemeClr val="bg1"/>
                </a:solidFill>
                <a:effectLst/>
                <a:latin typeface="+mn-lt"/>
              </a:rPr>
              <a:t> аналіз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21CE7D-A2A5-DEB5-DD31-BF50C69DF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5520"/>
            <a:ext cx="6837679" cy="1808480"/>
          </a:xfrm>
        </p:spPr>
        <p:txBody>
          <a:bodyPr>
            <a:normAutofit fontScale="85000" lnSpcReduction="10000"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Метод </a:t>
            </a:r>
            <a:r>
              <a:rPr lang="uk-UA" sz="2000" dirty="0" err="1">
                <a:solidFill>
                  <a:schemeClr val="bg1"/>
                </a:solidFill>
              </a:rPr>
              <a:t>антропонімічного</a:t>
            </a:r>
            <a:r>
              <a:rPr lang="uk-UA" sz="2000" dirty="0">
                <a:solidFill>
                  <a:schemeClr val="bg1"/>
                </a:solidFill>
              </a:rPr>
              <a:t> аналізу</a:t>
            </a:r>
          </a:p>
          <a:p>
            <a:r>
              <a:rPr lang="uk-UA" sz="2000" dirty="0">
                <a:solidFill>
                  <a:schemeClr val="bg1"/>
                </a:solidFill>
              </a:rPr>
              <a:t>Прізвища було класифіковано за мовно-етнічними ознаками:</a:t>
            </a:r>
          </a:p>
          <a:p>
            <a:r>
              <a:rPr lang="uk-UA" sz="2000" dirty="0">
                <a:solidFill>
                  <a:schemeClr val="bg1"/>
                </a:solidFill>
              </a:rPr>
              <a:t>•  українські (характерні суфікси: -</a:t>
            </a:r>
            <a:r>
              <a:rPr lang="uk-UA" sz="2000" dirty="0" err="1">
                <a:solidFill>
                  <a:schemeClr val="bg1"/>
                </a:solidFill>
              </a:rPr>
              <a:t>енко</a:t>
            </a:r>
            <a:r>
              <a:rPr lang="uk-UA" sz="2000" dirty="0">
                <a:solidFill>
                  <a:schemeClr val="bg1"/>
                </a:solidFill>
              </a:rPr>
              <a:t>, -</a:t>
            </a:r>
            <a:r>
              <a:rPr lang="uk-UA" sz="2000" dirty="0" err="1">
                <a:solidFill>
                  <a:schemeClr val="bg1"/>
                </a:solidFill>
              </a:rPr>
              <a:t>ук</a:t>
            </a:r>
            <a:r>
              <a:rPr lang="uk-UA" sz="2000" dirty="0">
                <a:solidFill>
                  <a:schemeClr val="bg1"/>
                </a:solidFill>
              </a:rPr>
              <a:t>, -</a:t>
            </a:r>
            <a:r>
              <a:rPr lang="uk-UA" sz="2000" dirty="0" err="1">
                <a:solidFill>
                  <a:schemeClr val="bg1"/>
                </a:solidFill>
              </a:rPr>
              <a:t>чук</a:t>
            </a:r>
            <a:r>
              <a:rPr lang="uk-UA" sz="2000" dirty="0">
                <a:solidFill>
                  <a:schemeClr val="bg1"/>
                </a:solidFill>
              </a:rPr>
              <a:t>, -ко) </a:t>
            </a:r>
          </a:p>
          <a:p>
            <a:r>
              <a:rPr lang="uk-UA" sz="2000" dirty="0">
                <a:solidFill>
                  <a:schemeClr val="bg1"/>
                </a:solidFill>
              </a:rPr>
              <a:t>•  польські (суфікси: -</a:t>
            </a:r>
            <a:r>
              <a:rPr lang="uk-UA" sz="2000" dirty="0" err="1">
                <a:solidFill>
                  <a:schemeClr val="bg1"/>
                </a:solidFill>
              </a:rPr>
              <a:t>ський</a:t>
            </a:r>
            <a:r>
              <a:rPr lang="uk-UA" sz="2000" dirty="0">
                <a:solidFill>
                  <a:schemeClr val="bg1"/>
                </a:solidFill>
              </a:rPr>
              <a:t>, -</a:t>
            </a:r>
            <a:r>
              <a:rPr lang="uk-UA" sz="2000" dirty="0" err="1">
                <a:solidFill>
                  <a:schemeClr val="bg1"/>
                </a:solidFill>
              </a:rPr>
              <a:t>цький</a:t>
            </a:r>
            <a:r>
              <a:rPr lang="uk-UA" sz="2000" dirty="0">
                <a:solidFill>
                  <a:schemeClr val="bg1"/>
                </a:solidFill>
              </a:rPr>
              <a:t>) </a:t>
            </a:r>
          </a:p>
          <a:p>
            <a:r>
              <a:rPr lang="uk-UA" sz="2000" dirty="0">
                <a:solidFill>
                  <a:schemeClr val="bg1"/>
                </a:solidFill>
              </a:rPr>
              <a:t>•  єврейські (суфікси: -</a:t>
            </a:r>
            <a:r>
              <a:rPr lang="uk-UA" sz="2000" dirty="0" err="1">
                <a:solidFill>
                  <a:schemeClr val="bg1"/>
                </a:solidFill>
              </a:rPr>
              <a:t>ман</a:t>
            </a:r>
            <a:r>
              <a:rPr lang="uk-UA" sz="2000" dirty="0">
                <a:solidFill>
                  <a:schemeClr val="bg1"/>
                </a:solidFill>
              </a:rPr>
              <a:t>, -штейн, а також короткі форми)</a:t>
            </a:r>
          </a:p>
          <a:p>
            <a:r>
              <a:rPr lang="uk-UA" sz="2000" dirty="0">
                <a:solidFill>
                  <a:schemeClr val="bg1"/>
                </a:solidFill>
              </a:rPr>
              <a:t>Всього проаналізовано </a:t>
            </a:r>
            <a:r>
              <a:rPr lang="en-US" sz="2000" dirty="0">
                <a:solidFill>
                  <a:schemeClr val="bg1"/>
                </a:solidFill>
              </a:rPr>
              <a:t>n</a:t>
            </a:r>
            <a:r>
              <a:rPr lang="uk-UA" sz="2000" dirty="0">
                <a:solidFill>
                  <a:schemeClr val="bg1"/>
                </a:solidFill>
              </a:rPr>
              <a:t>=310.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0F7C13-547C-8CE4-45CD-13E4161F9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648" y="1181967"/>
            <a:ext cx="3777361" cy="4691649"/>
          </a:xfrm>
          <a:prstGeom prst="rect">
            <a:avLst/>
          </a:prstGeom>
        </p:spPr>
      </p:pic>
      <p:graphicFrame>
        <p:nvGraphicFramePr>
          <p:cNvPr id="8" name="Діаграма 7">
            <a:extLst>
              <a:ext uri="{FF2B5EF4-FFF2-40B4-BE49-F238E27FC236}">
                <a16:creationId xmlns:a16="http://schemas.microsoft.com/office/drawing/2014/main" id="{8A16CA50-1013-A5F9-CA26-D8B4C25D2A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9501368"/>
              </p:ext>
            </p:extLst>
          </p:nvPr>
        </p:nvGraphicFramePr>
        <p:xfrm>
          <a:off x="944880" y="2961640"/>
          <a:ext cx="6156960" cy="341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624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2BA47-2171-EAF8-D97F-64ECAF815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7024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Релігійне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 та </a:t>
            </a:r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культурне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співіснування</a:t>
            </a:r>
            <a:endParaRPr lang="uk-UA" sz="280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A2245F8-198E-5473-8AB2-C1EE72F54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44880"/>
            <a:ext cx="5252720" cy="5364480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 Тетієві діяли різні культові споруди:</a:t>
            </a:r>
          </a:p>
          <a:p>
            <a:pPr marL="137160" indent="0">
              <a:buNone/>
            </a:pPr>
            <a:endParaRPr lang="uk-UA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137160" indent="0">
              <a:buNone/>
            </a:pPr>
            <a:r>
              <a:rPr lang="uk-UA" dirty="0">
                <a:solidFill>
                  <a:schemeClr val="bg1"/>
                </a:solidFill>
              </a:rPr>
              <a:t>-православні церкви (Успенська, Миколаївська)</a:t>
            </a:r>
          </a:p>
          <a:p>
            <a:pPr marL="137160" indent="0">
              <a:buNone/>
            </a:pPr>
            <a:r>
              <a:rPr lang="uk-UA" dirty="0">
                <a:solidFill>
                  <a:schemeClr val="bg1"/>
                </a:solidFill>
              </a:rPr>
              <a:t>-римо-католицький костьол</a:t>
            </a:r>
          </a:p>
          <a:p>
            <a:pPr marL="137160" indent="0">
              <a:buNone/>
            </a:pPr>
            <a:r>
              <a:rPr lang="uk-UA" dirty="0">
                <a:solidFill>
                  <a:schemeClr val="bg1"/>
                </a:solidFill>
              </a:rPr>
              <a:t>-синагога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137160" indent="0">
              <a:buNone/>
            </a:pP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	Кожна громада зберігала свою ідентичність, але водночас відбувався культурний обмін: архітектура поєднувала різні стилі, освіта розвивалася під впливом польської та української традицій, у побуті перепліталися звичаї різних народів</a:t>
            </a:r>
          </a:p>
          <a:p>
            <a:pPr marL="137160" indent="0">
              <a:buNone/>
            </a:pP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При костьолі діяли школа і лікарня, доступні для ширшого населення, що сприяло поширенню польської культури та освіти.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ECCEF-DD5A-CAC8-C5F7-556234E950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15" b="8593"/>
          <a:stretch>
            <a:fillRect/>
          </a:stretch>
        </p:blipFill>
        <p:spPr>
          <a:xfrm>
            <a:off x="6696710" y="1127760"/>
            <a:ext cx="5143500" cy="525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9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24108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Висновки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09600" y="1098746"/>
            <a:ext cx="8553450" cy="548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137160" indent="0">
              <a:buNone/>
            </a:pPr>
            <a:r>
              <a:rPr lang="uk-UA" sz="2400" dirty="0">
                <a:solidFill>
                  <a:schemeClr val="bg1"/>
                </a:solidFill>
              </a:rPr>
              <a:t>1. Тетіївщина —  історично сформований простір взаємодії трьох культур: української, польської та єврейської, які спільно визначили її розвиток.</a:t>
            </a:r>
          </a:p>
          <a:p>
            <a:pPr marL="137160" indent="0">
              <a:buNone/>
            </a:pPr>
            <a:r>
              <a:rPr lang="uk-UA" sz="2400" dirty="0">
                <a:solidFill>
                  <a:schemeClr val="bg1"/>
                </a:solidFill>
              </a:rPr>
              <a:t> 2.  Економіка містечка була результатом міжкультурної співпраці: українці — землеробство і ремесла, євреї — торгівля і підприємництво, поляки — управління та освітні ініціативи.</a:t>
            </a:r>
          </a:p>
          <a:p>
            <a:pPr marL="137160" indent="0">
              <a:buNone/>
            </a:pPr>
            <a:r>
              <a:rPr lang="uk-UA" sz="2400" dirty="0">
                <a:solidFill>
                  <a:schemeClr val="bg1"/>
                </a:solidFill>
              </a:rPr>
              <a:t>3. Сучасна структура прізвищ  доводить сталість українського ядра населення, проте антропоніми зберігають історичну пам’ять про інші культури.</a:t>
            </a:r>
          </a:p>
          <a:p>
            <a:pPr marL="137160" indent="0">
              <a:buNone/>
            </a:pPr>
            <a:r>
              <a:rPr lang="uk-UA" sz="2400" dirty="0">
                <a:solidFill>
                  <a:schemeClr val="bg1"/>
                </a:solidFill>
              </a:rPr>
              <a:t>4. Трагічні події ХХ століття відомі як «єврейські погроми» зруйнували баланс культур, але їхній вплив і сьогодні зчитується в демографії, культурі та навіть у прізвищах мешканців.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A67119-F5C3-7FD0-E307-84009935D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960" y="807879"/>
            <a:ext cx="2419350" cy="27579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1D1F9D-156B-9657-EEBE-6FA67339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960" y="3565805"/>
            <a:ext cx="2419350" cy="30175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6C195-7FCB-2A58-4893-6419C761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3678"/>
            <a:ext cx="10972800" cy="1143000"/>
          </a:xfrm>
        </p:spPr>
        <p:txBody>
          <a:bodyPr>
            <a:normAutofit/>
          </a:bodyPr>
          <a:lstStyle/>
          <a:p>
            <a:r>
              <a:rPr lang="uk-UA" sz="48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Дякую за увагу!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DC1A3A-7ED4-8856-5691-DFBC60868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1" cy="6875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17B21C-81EC-3CE7-2212-845ACAAF24E3}"/>
              </a:ext>
            </a:extLst>
          </p:cNvPr>
          <p:cNvSpPr txBox="1"/>
          <p:nvPr/>
        </p:nvSpPr>
        <p:spPr>
          <a:xfrm>
            <a:off x="802640" y="4663758"/>
            <a:ext cx="114909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500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809979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2">
  <a:themeElements>
    <a:clrScheme name="Зелено-жовти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905</Words>
  <Application>Microsoft Office PowerPoint</Application>
  <PresentationFormat>Широкий екран</PresentationFormat>
  <Paragraphs>73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Тема2</vt:lpstr>
      <vt:lpstr>Міністерство освіти і науки України  Всеукраїнський інтерактивний конкурс «МАН-Юніор Дослідник» Номінація «ІСТОРІЯ» </vt:lpstr>
      <vt:lpstr>Презентація PowerPoint</vt:lpstr>
      <vt:lpstr>Джерельна база дослідження</vt:lpstr>
      <vt:lpstr>Історичні пам’ятки Тетієва (архівні матеріали)</vt:lpstr>
      <vt:lpstr>Етнічний і релігійний склад населення ХІХ-ХХ ст.</vt:lpstr>
      <vt:lpstr>Економічна взаємодія як основа культурного впливу</vt:lpstr>
      <vt:lpstr>Пам’ятник жертвам єврейського погрому</vt:lpstr>
      <vt:lpstr>Антропонімічний аналіз</vt:lpstr>
      <vt:lpstr> Релігійне та культурне співіснування</vt:lpstr>
      <vt:lpstr> 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Олександра .</dc:creator>
  <cp:lastModifiedBy>Олександра .</cp:lastModifiedBy>
  <cp:revision>10</cp:revision>
  <dcterms:created xsi:type="dcterms:W3CDTF">2026-01-12T18:19:00Z</dcterms:created>
  <dcterms:modified xsi:type="dcterms:W3CDTF">2026-04-20T17:02:03Z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607CE163A5CD4106847E8A15DD7BB54A_13</vt:lpwstr>
  </property>
  <property fmtid="{D5CDD505-2E9C-101B-9397-08002B2CF9AE}" pid="3" name="KSOProductBuildVer">
    <vt:lpwstr>1033-12.2.0.23197</vt:lpwstr>
  </property>
</Properties>
</file>