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mp4"/>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Open Sans Bold" charset="0"/>
      <p:regular r:id="rId19"/>
    </p:embeddedFont>
    <p:embeddedFont>
      <p:font typeface="Open Sans" charset="0"/>
      <p:regular r:id="rId20"/>
    </p:embeddedFont>
    <p:embeddedFont>
      <p:font typeface="Calibri" pitchFamily="34" charset="0"/>
      <p:regular r:id="rId21"/>
      <p:bold r:id="rId22"/>
      <p:italic r:id="rId23"/>
      <p:boldItalic r:id="rId24"/>
    </p:embeddedFont>
    <p:embeddedFont>
      <p:font typeface="Open Sans Bold Italics" charset="0"/>
      <p:regular r:id="rId25"/>
    </p:embeddedFont>
    <p:embeddedFont>
      <p:font typeface="Arimo Bold Italics" charset="0"/>
      <p:regular r:id="rId26"/>
    </p:embeddedFont>
    <p:embeddedFont>
      <p:font typeface="Arimo Bold"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864"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image" Target="../media/image8.jpeg"/><Relationship Id="rId4" Type="http://schemas.microsoft.com/office/2007/relationships/media" Target="../media/VAG1MVU2gsA.mp4"/></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8.pn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png"/><Relationship Id="rId7" Type="http://schemas.microsoft.com/office/2007/relationships/media" Target="../media/VAG1M0RH5jw.mp4"/><Relationship Id="rId2" Type="http://schemas.openxmlformats.org/officeDocument/2006/relationships/slideLayout" Target="../slideLayouts/slideLayout7.xml"/><Relationship Id="rId1" Type="http://schemas.openxmlformats.org/officeDocument/2006/relationships/video" Target="NULL" TargetMode="External"/><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2.jpeg"/><Relationship Id="rId7" Type="http://schemas.openxmlformats.org/officeDocument/2006/relationships/image" Target="../media/image49.sv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11470"/>
            <a:ext cx="4065225" cy="1592562"/>
          </a:xfrm>
          <a:custGeom>
            <a:avLst/>
            <a:gdLst/>
            <a:ahLst/>
            <a:cxnLst/>
            <a:rect l="l" t="t" r="r" b="b"/>
            <a:pathLst>
              <a:path w="4065225" h="1592562">
                <a:moveTo>
                  <a:pt x="0" y="0"/>
                </a:moveTo>
                <a:lnTo>
                  <a:pt x="4065225" y="0"/>
                </a:lnTo>
                <a:lnTo>
                  <a:pt x="4065225" y="1592563"/>
                </a:lnTo>
                <a:lnTo>
                  <a:pt x="0" y="1592563"/>
                </a:lnTo>
                <a:lnTo>
                  <a:pt x="0" y="0"/>
                </a:lnTo>
                <a:close/>
              </a:path>
            </a:pathLst>
          </a:custGeom>
          <a:blipFill>
            <a:blip r:embed="rId2" cstate="print"/>
            <a:stretch>
              <a:fillRect l="-9766" t="-103194" r="-11635" b="-106700"/>
            </a:stretch>
          </a:blipFill>
        </p:spPr>
      </p:sp>
      <p:sp>
        <p:nvSpPr>
          <p:cNvPr id="3" name="Freeform 3"/>
          <p:cNvSpPr/>
          <p:nvPr/>
        </p:nvSpPr>
        <p:spPr>
          <a:xfrm>
            <a:off x="15411467" y="-111470"/>
            <a:ext cx="2876533" cy="2408509"/>
          </a:xfrm>
          <a:custGeom>
            <a:avLst/>
            <a:gdLst/>
            <a:ahLst/>
            <a:cxnLst/>
            <a:rect l="l" t="t" r="r" b="b"/>
            <a:pathLst>
              <a:path w="2876533" h="2408509">
                <a:moveTo>
                  <a:pt x="0" y="0"/>
                </a:moveTo>
                <a:lnTo>
                  <a:pt x="2876533" y="0"/>
                </a:lnTo>
                <a:lnTo>
                  <a:pt x="2876533" y="2408510"/>
                </a:lnTo>
                <a:lnTo>
                  <a:pt x="0" y="2408510"/>
                </a:lnTo>
                <a:lnTo>
                  <a:pt x="0" y="0"/>
                </a:lnTo>
                <a:close/>
              </a:path>
            </a:pathLst>
          </a:custGeom>
          <a:blipFill>
            <a:blip r:embed="rId3" cstate="print"/>
            <a:stretch>
              <a:fillRect l="-61188" r="-71496" b="-14633"/>
            </a:stretch>
          </a:blipFill>
        </p:spPr>
      </p:sp>
      <p:sp>
        <p:nvSpPr>
          <p:cNvPr id="4" name="Freeform 4"/>
          <p:cNvSpPr/>
          <p:nvPr/>
        </p:nvSpPr>
        <p:spPr>
          <a:xfrm>
            <a:off x="890843" y="5328548"/>
            <a:ext cx="11877199" cy="5062656"/>
          </a:xfrm>
          <a:custGeom>
            <a:avLst/>
            <a:gdLst/>
            <a:ahLst/>
            <a:cxnLst/>
            <a:rect l="l" t="t" r="r" b="b"/>
            <a:pathLst>
              <a:path w="11877199" h="5062656">
                <a:moveTo>
                  <a:pt x="0" y="0"/>
                </a:moveTo>
                <a:lnTo>
                  <a:pt x="11877200" y="0"/>
                </a:lnTo>
                <a:lnTo>
                  <a:pt x="11877200" y="5062657"/>
                </a:lnTo>
                <a:lnTo>
                  <a:pt x="0" y="5062657"/>
                </a:lnTo>
                <a:lnTo>
                  <a:pt x="0" y="0"/>
                </a:lnTo>
                <a:close/>
              </a:path>
            </a:pathLst>
          </a:custGeom>
          <a:blipFill>
            <a:blip r:embed="rId4" cstate="print"/>
            <a:stretch>
              <a:fillRect/>
            </a:stretch>
          </a:blipFill>
        </p:spPr>
      </p:sp>
      <p:sp>
        <p:nvSpPr>
          <p:cNvPr id="5" name="TextBox 5"/>
          <p:cNvSpPr txBox="1"/>
          <p:nvPr/>
        </p:nvSpPr>
        <p:spPr>
          <a:xfrm>
            <a:off x="812295" y="3011374"/>
            <a:ext cx="16663411" cy="2452371"/>
          </a:xfrm>
          <a:prstGeom prst="rect">
            <a:avLst/>
          </a:prstGeom>
        </p:spPr>
        <p:txBody>
          <a:bodyPr lIns="0" tIns="0" rIns="0" bIns="0" rtlCol="0" anchor="t">
            <a:spAutoFit/>
          </a:bodyPr>
          <a:lstStyle/>
          <a:p>
            <a:pPr algn="ctr">
              <a:lnSpc>
                <a:spcPts val="6579"/>
              </a:lnSpc>
              <a:spcBef>
                <a:spcPct val="0"/>
              </a:spcBef>
            </a:pPr>
            <a:r>
              <a:rPr lang="en-US" sz="4699"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«ЕФЕКТИВНІСТЬ ВИКОРИСТАННЯ РІЗНИХ СУБСТРАТІВ</a:t>
            </a:r>
          </a:p>
          <a:p>
            <a:pPr algn="ctr">
              <a:lnSpc>
                <a:spcPts val="6579"/>
              </a:lnSpc>
              <a:spcBef>
                <a:spcPct val="0"/>
              </a:spcBef>
            </a:pPr>
            <a:r>
              <a:rPr lang="en-US" sz="4699"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ДЛЯ ВИРОЩУВАННЯ МІКРОГРІНУ В ДОМАШНІХ УМОВАХ»</a:t>
            </a:r>
          </a:p>
        </p:txBody>
      </p:sp>
      <p:sp>
        <p:nvSpPr>
          <p:cNvPr id="6" name="TextBox 6"/>
          <p:cNvSpPr txBox="1"/>
          <p:nvPr/>
        </p:nvSpPr>
        <p:spPr>
          <a:xfrm>
            <a:off x="3249712" y="541042"/>
            <a:ext cx="11788577" cy="1607185"/>
          </a:xfrm>
          <a:prstGeom prst="rect">
            <a:avLst/>
          </a:prstGeom>
        </p:spPr>
        <p:txBody>
          <a:bodyPr lIns="0" tIns="0" rIns="0" bIns="0" rtlCol="0" anchor="t">
            <a:spAutoFit/>
          </a:bodyPr>
          <a:lstStyle/>
          <a:p>
            <a:pPr algn="ctr">
              <a:lnSpc>
                <a:spcPts val="4340"/>
              </a:lnSpc>
              <a:spcBef>
                <a:spcPct val="0"/>
              </a:spcBef>
            </a:pPr>
            <a:r>
              <a:rPr lang="en-US" sz="3100" b="1">
                <a:solidFill>
                  <a:srgbClr val="1800AD"/>
                </a:solidFill>
                <a:latin typeface="Open Sans Bold"/>
                <a:ea typeface="Open Sans Bold"/>
                <a:cs typeface="Open Sans Bold"/>
                <a:sym typeface="Open Sans Bold"/>
              </a:rPr>
              <a:t>І етап Всеукраїнського конкурсу-захисту </a:t>
            </a:r>
          </a:p>
          <a:p>
            <a:pPr algn="ctr">
              <a:lnSpc>
                <a:spcPts val="4340"/>
              </a:lnSpc>
              <a:spcBef>
                <a:spcPct val="0"/>
              </a:spcBef>
            </a:pPr>
            <a:r>
              <a:rPr lang="en-US" sz="3100" b="1">
                <a:solidFill>
                  <a:srgbClr val="1800AD"/>
                </a:solidFill>
                <a:latin typeface="Open Sans Bold"/>
                <a:ea typeface="Open Sans Bold"/>
                <a:cs typeface="Open Sans Bold"/>
                <a:sym typeface="Open Sans Bold"/>
              </a:rPr>
              <a:t>науково-дослідницьких робіт учнів-членів МАН України </a:t>
            </a:r>
          </a:p>
          <a:p>
            <a:pPr algn="ctr">
              <a:lnSpc>
                <a:spcPts val="4340"/>
              </a:lnSpc>
              <a:spcBef>
                <a:spcPct val="0"/>
              </a:spcBef>
            </a:pPr>
            <a:r>
              <a:rPr lang="en-US" sz="3100" b="1">
                <a:solidFill>
                  <a:srgbClr val="1800AD"/>
                </a:solidFill>
                <a:latin typeface="Open Sans Bold"/>
                <a:ea typeface="Open Sans Bold"/>
                <a:cs typeface="Open Sans Bold"/>
                <a:sym typeface="Open Sans Bold"/>
              </a:rPr>
              <a:t>у 2025 / 2026 навчальному році</a:t>
            </a:r>
          </a:p>
        </p:txBody>
      </p:sp>
      <p:sp>
        <p:nvSpPr>
          <p:cNvPr id="7" name="TextBox 7"/>
          <p:cNvSpPr txBox="1"/>
          <p:nvPr/>
        </p:nvSpPr>
        <p:spPr>
          <a:xfrm>
            <a:off x="12569241" y="6197170"/>
            <a:ext cx="5684453" cy="3877945"/>
          </a:xfrm>
          <a:prstGeom prst="rect">
            <a:avLst/>
          </a:prstGeom>
        </p:spPr>
        <p:txBody>
          <a:bodyPr lIns="0" tIns="0" rIns="0" bIns="0" rtlCol="0" anchor="t">
            <a:spAutoFit/>
          </a:bodyPr>
          <a:lstStyle/>
          <a:p>
            <a:pPr algn="l">
              <a:lnSpc>
                <a:spcPts val="5179"/>
              </a:lnSpc>
              <a:spcBef>
                <a:spcPct val="0"/>
              </a:spcBef>
            </a:pPr>
            <a:r>
              <a:rPr lang="en-US" sz="3699">
                <a:solidFill>
                  <a:srgbClr val="1800AD"/>
                </a:solidFill>
                <a:latin typeface="Open Sans"/>
                <a:ea typeface="Open Sans"/>
                <a:cs typeface="Open Sans"/>
                <a:sym typeface="Open Sans"/>
              </a:rPr>
              <a:t>Роботу виконала:</a:t>
            </a:r>
          </a:p>
          <a:p>
            <a:pPr algn="l">
              <a:lnSpc>
                <a:spcPts val="5179"/>
              </a:lnSpc>
              <a:spcBef>
                <a:spcPct val="0"/>
              </a:spcBef>
            </a:pPr>
            <a:r>
              <a:rPr lang="en-US" sz="3699">
                <a:solidFill>
                  <a:srgbClr val="1800AD"/>
                </a:solidFill>
                <a:latin typeface="Open Sans"/>
                <a:ea typeface="Open Sans"/>
                <a:cs typeface="Open Sans"/>
                <a:sym typeface="Open Sans"/>
              </a:rPr>
              <a:t>РОМАНЮК </a:t>
            </a:r>
            <a:r>
              <a:rPr lang="en-US" sz="3699" b="1">
                <a:solidFill>
                  <a:srgbClr val="1800AD"/>
                </a:solidFill>
                <a:latin typeface="Open Sans Bold"/>
                <a:ea typeface="Open Sans Bold"/>
                <a:cs typeface="Open Sans Bold"/>
                <a:sym typeface="Open Sans Bold"/>
              </a:rPr>
              <a:t>Злата Олександрівна</a:t>
            </a:r>
          </a:p>
          <a:p>
            <a:pPr algn="l">
              <a:lnSpc>
                <a:spcPts val="5179"/>
              </a:lnSpc>
              <a:spcBef>
                <a:spcPct val="0"/>
              </a:spcBef>
            </a:pPr>
            <a:r>
              <a:rPr lang="en-US" sz="3699">
                <a:solidFill>
                  <a:srgbClr val="1800AD"/>
                </a:solidFill>
                <a:latin typeface="Open Sans"/>
                <a:ea typeface="Open Sans"/>
                <a:cs typeface="Open Sans"/>
                <a:sym typeface="Open Sans"/>
              </a:rPr>
              <a:t>учениця 9 класу</a:t>
            </a:r>
          </a:p>
          <a:p>
            <a:pPr algn="l">
              <a:lnSpc>
                <a:spcPts val="4899"/>
              </a:lnSpc>
              <a:spcBef>
                <a:spcPct val="0"/>
              </a:spcBef>
            </a:pPr>
            <a:r>
              <a:rPr lang="en-US" sz="3499">
                <a:solidFill>
                  <a:srgbClr val="1800AD"/>
                </a:solidFill>
                <a:latin typeface="Open Sans"/>
                <a:ea typeface="Open Sans"/>
                <a:cs typeface="Open Sans"/>
                <a:sym typeface="Open Sans"/>
              </a:rPr>
              <a:t>Ліцею №7 м. Житомира</a:t>
            </a:r>
          </a:p>
          <a:p>
            <a:pPr algn="l">
              <a:lnSpc>
                <a:spcPts val="5179"/>
              </a:lnSpc>
              <a:spcBef>
                <a:spcPct val="0"/>
              </a:spcBef>
            </a:pPr>
            <a:r>
              <a:rPr lang="en-US" sz="3699">
                <a:solidFill>
                  <a:srgbClr val="1800AD"/>
                </a:solidFill>
                <a:latin typeface="Open Sans"/>
                <a:ea typeface="Open Sans"/>
                <a:cs typeface="Open Sans"/>
                <a:sym typeface="Open Sans"/>
              </a:rPr>
              <a:t>ім. В. Бражевського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53677" y="138870"/>
            <a:ext cx="3647576" cy="4509028"/>
          </a:xfrm>
          <a:custGeom>
            <a:avLst/>
            <a:gdLst/>
            <a:ahLst/>
            <a:cxnLst/>
            <a:rect l="l" t="t" r="r" b="b"/>
            <a:pathLst>
              <a:path w="3647576" h="4509028">
                <a:moveTo>
                  <a:pt x="0" y="0"/>
                </a:moveTo>
                <a:lnTo>
                  <a:pt x="3647575" y="0"/>
                </a:lnTo>
                <a:lnTo>
                  <a:pt x="3647575" y="4509028"/>
                </a:lnTo>
                <a:lnTo>
                  <a:pt x="0" y="4509028"/>
                </a:lnTo>
                <a:lnTo>
                  <a:pt x="0" y="0"/>
                </a:lnTo>
                <a:close/>
              </a:path>
            </a:pathLst>
          </a:custGeom>
          <a:blipFill>
            <a:blip r:embed="rId2" cstate="print"/>
            <a:stretch>
              <a:fillRect l="-8288" t="-25738" r="-8288"/>
            </a:stretch>
          </a:blipFill>
        </p:spPr>
      </p:sp>
      <p:sp>
        <p:nvSpPr>
          <p:cNvPr id="3" name="Freeform 3"/>
          <p:cNvSpPr/>
          <p:nvPr/>
        </p:nvSpPr>
        <p:spPr>
          <a:xfrm>
            <a:off x="14353677" y="5018436"/>
            <a:ext cx="3647576" cy="4863434"/>
          </a:xfrm>
          <a:custGeom>
            <a:avLst/>
            <a:gdLst/>
            <a:ahLst/>
            <a:cxnLst/>
            <a:rect l="l" t="t" r="r" b="b"/>
            <a:pathLst>
              <a:path w="3647576" h="4863434">
                <a:moveTo>
                  <a:pt x="0" y="0"/>
                </a:moveTo>
                <a:lnTo>
                  <a:pt x="3647575" y="0"/>
                </a:lnTo>
                <a:lnTo>
                  <a:pt x="3647575" y="4863434"/>
                </a:lnTo>
                <a:lnTo>
                  <a:pt x="0" y="4863434"/>
                </a:lnTo>
                <a:lnTo>
                  <a:pt x="0" y="0"/>
                </a:lnTo>
                <a:close/>
              </a:path>
            </a:pathLst>
          </a:custGeom>
          <a:blipFill>
            <a:blip r:embed="rId3" cstate="print"/>
            <a:stretch>
              <a:fillRect/>
            </a:stretch>
          </a:blipFill>
        </p:spPr>
      </p:sp>
      <p:sp>
        <p:nvSpPr>
          <p:cNvPr id="4" name="TextBox 4"/>
          <p:cNvSpPr txBox="1"/>
          <p:nvPr/>
        </p:nvSpPr>
        <p:spPr>
          <a:xfrm>
            <a:off x="1219200" y="365125"/>
            <a:ext cx="12573000" cy="1077090"/>
          </a:xfrm>
          <a:prstGeom prst="rect">
            <a:avLst/>
          </a:prstGeom>
        </p:spPr>
        <p:txBody>
          <a:bodyPr wrap="square" lIns="0" tIns="0" rIns="0" bIns="0" rtlCol="0" anchor="t">
            <a:spAutoFit/>
          </a:bodyPr>
          <a:lstStyle/>
          <a:p>
            <a:pPr algn="ct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Метою</a:t>
            </a:r>
            <a:r>
              <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 </a:t>
            </a: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дослідження</a:t>
            </a:r>
            <a:endPar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endParaRPr>
          </a:p>
        </p:txBody>
      </p:sp>
      <p:sp>
        <p:nvSpPr>
          <p:cNvPr id="5" name="TextBox 5"/>
          <p:cNvSpPr txBox="1"/>
          <p:nvPr/>
        </p:nvSpPr>
        <p:spPr>
          <a:xfrm>
            <a:off x="609600" y="3710835"/>
            <a:ext cx="13182600" cy="1256754"/>
          </a:xfrm>
          <a:prstGeom prst="rect">
            <a:avLst/>
          </a:prstGeom>
        </p:spPr>
        <p:txBody>
          <a:bodyPr wrap="square" lIns="0" tIns="0" rIns="0" bIns="0" rtlCol="0" anchor="t">
            <a:spAutoFit/>
          </a:bodyPr>
          <a:lstStyle/>
          <a:p>
            <a:pPr algn="ctr">
              <a:lnSpc>
                <a:spcPts val="9799"/>
              </a:lnSpc>
            </a:pP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Об’єктом</a:t>
            </a:r>
            <a:r>
              <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 </a:t>
            </a: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дослідження</a:t>
            </a:r>
            <a:endPar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endParaRPr>
          </a:p>
        </p:txBody>
      </p:sp>
      <p:sp>
        <p:nvSpPr>
          <p:cNvPr id="6" name="TextBox 6"/>
          <p:cNvSpPr txBox="1"/>
          <p:nvPr/>
        </p:nvSpPr>
        <p:spPr>
          <a:xfrm>
            <a:off x="457200" y="6047422"/>
            <a:ext cx="13639800" cy="1256754"/>
          </a:xfrm>
          <a:prstGeom prst="rect">
            <a:avLst/>
          </a:prstGeom>
        </p:spPr>
        <p:txBody>
          <a:bodyPr wrap="square" lIns="0" tIns="0" rIns="0" bIns="0" rtlCol="0" anchor="t">
            <a:spAutoFit/>
          </a:bodyPr>
          <a:lstStyle/>
          <a:p>
            <a:pPr algn="ctr">
              <a:lnSpc>
                <a:spcPts val="9799"/>
              </a:lnSpc>
            </a:pP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Предметом</a:t>
            </a:r>
            <a:r>
              <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 </a:t>
            </a:r>
            <a:r>
              <a:rPr lang="en-US" sz="6999" b="1" dirty="0" err="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дослідження</a:t>
            </a:r>
            <a:endParaRPr lang="en-US" sz="6999" b="1" dirty="0">
              <a:gradFill>
                <a:gsLst>
                  <a:gs pos="0">
                    <a:srgbClr val="0097B2">
                      <a:alpha val="100000"/>
                    </a:srgbClr>
                  </a:gs>
                  <a:gs pos="100000">
                    <a:srgbClr val="7ED957">
                      <a:alpha val="100000"/>
                    </a:srgbClr>
                  </a:gs>
                </a:gsLst>
                <a:lin ang="0"/>
              </a:gradFill>
              <a:latin typeface="Open Sans Bold"/>
              <a:ea typeface="Open Sans Bold"/>
              <a:cs typeface="Open Sans Bold"/>
              <a:sym typeface="Open Sans Bold"/>
            </a:endParaRPr>
          </a:p>
        </p:txBody>
      </p:sp>
      <p:sp>
        <p:nvSpPr>
          <p:cNvPr id="7" name="TextBox 7"/>
          <p:cNvSpPr txBox="1"/>
          <p:nvPr/>
        </p:nvSpPr>
        <p:spPr>
          <a:xfrm>
            <a:off x="1066800" y="1714500"/>
            <a:ext cx="13013903" cy="2040890"/>
          </a:xfrm>
          <a:prstGeom prst="rect">
            <a:avLst/>
          </a:prstGeom>
        </p:spPr>
        <p:txBody>
          <a:bodyPr lIns="0" tIns="0" rIns="0" bIns="0" rtlCol="0" anchor="t">
            <a:spAutoFit/>
          </a:bodyPr>
          <a:lstStyle/>
          <a:p>
            <a:pPr algn="ctr">
              <a:lnSpc>
                <a:spcPts val="4060"/>
              </a:lnSpc>
              <a:spcBef>
                <a:spcPct val="0"/>
              </a:spcBef>
            </a:pPr>
            <a:r>
              <a:rPr lang="en-US" sz="2900" b="1" dirty="0">
                <a:solidFill>
                  <a:srgbClr val="000000"/>
                </a:solidFill>
                <a:latin typeface="Open Sans Bold"/>
                <a:ea typeface="Open Sans Bold"/>
                <a:cs typeface="Open Sans Bold"/>
                <a:sym typeface="Open Sans Bold"/>
              </a:rPr>
              <a:t>є </a:t>
            </a:r>
            <a:r>
              <a:rPr lang="en-US" sz="2900" b="1" dirty="0" err="1">
                <a:solidFill>
                  <a:srgbClr val="000000"/>
                </a:solidFill>
                <a:latin typeface="Open Sans Bold"/>
                <a:ea typeface="Open Sans Bold"/>
                <a:cs typeface="Open Sans Bold"/>
                <a:sym typeface="Open Sans Bold"/>
              </a:rPr>
              <a:t>визначення</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ефективності</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використання</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різних</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субстратів</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для</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вирощування</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мікрогріну</a:t>
            </a:r>
            <a:r>
              <a:rPr lang="en-US" sz="2900" b="1" dirty="0">
                <a:solidFill>
                  <a:srgbClr val="000000"/>
                </a:solidFill>
                <a:latin typeface="Open Sans Bold"/>
                <a:ea typeface="Open Sans Bold"/>
                <a:cs typeface="Open Sans Bold"/>
                <a:sym typeface="Open Sans Bold"/>
              </a:rPr>
              <a:t> в </a:t>
            </a:r>
            <a:r>
              <a:rPr lang="en-US" sz="2900" b="1" dirty="0" err="1">
                <a:solidFill>
                  <a:srgbClr val="000000"/>
                </a:solidFill>
                <a:latin typeface="Open Sans Bold"/>
                <a:ea typeface="Open Sans Bold"/>
                <a:cs typeface="Open Sans Bold"/>
                <a:sym typeface="Open Sans Bold"/>
              </a:rPr>
              <a:t>домашніх</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умовах</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аналіз</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їхнього</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впливу</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на</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біометричні</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показники</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врожайність</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та</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органолептичні</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властивості</a:t>
            </a:r>
            <a:r>
              <a:rPr lang="en-US" sz="2900" b="1" dirty="0">
                <a:solidFill>
                  <a:srgbClr val="000000"/>
                </a:solidFill>
                <a:latin typeface="Open Sans Bold"/>
                <a:ea typeface="Open Sans Bold"/>
                <a:cs typeface="Open Sans Bold"/>
                <a:sym typeface="Open Sans Bold"/>
              </a:rPr>
              <a:t> </a:t>
            </a:r>
            <a:r>
              <a:rPr lang="en-US" sz="2900" b="1" dirty="0" err="1">
                <a:solidFill>
                  <a:srgbClr val="000000"/>
                </a:solidFill>
                <a:latin typeface="Open Sans Bold"/>
                <a:ea typeface="Open Sans Bold"/>
                <a:cs typeface="Open Sans Bold"/>
                <a:sym typeface="Open Sans Bold"/>
              </a:rPr>
              <a:t>продукції</a:t>
            </a:r>
            <a:r>
              <a:rPr lang="en-US" sz="2900" b="1" dirty="0">
                <a:solidFill>
                  <a:srgbClr val="000000"/>
                </a:solidFill>
                <a:latin typeface="Open Sans Bold"/>
                <a:ea typeface="Open Sans Bold"/>
                <a:cs typeface="Open Sans Bold"/>
                <a:sym typeface="Open Sans Bold"/>
              </a:rPr>
              <a:t>.</a:t>
            </a:r>
          </a:p>
        </p:txBody>
      </p:sp>
      <p:sp>
        <p:nvSpPr>
          <p:cNvPr id="8" name="TextBox 8"/>
          <p:cNvSpPr txBox="1"/>
          <p:nvPr/>
        </p:nvSpPr>
        <p:spPr>
          <a:xfrm>
            <a:off x="516179" y="5076825"/>
            <a:ext cx="13529370" cy="629920"/>
          </a:xfrm>
          <a:prstGeom prst="rect">
            <a:avLst/>
          </a:prstGeom>
        </p:spPr>
        <p:txBody>
          <a:bodyPr lIns="0" tIns="0" rIns="0" bIns="0" rtlCol="0" anchor="t">
            <a:spAutoFit/>
          </a:bodyPr>
          <a:lstStyle/>
          <a:p>
            <a:pPr algn="ctr">
              <a:lnSpc>
                <a:spcPts val="5179"/>
              </a:lnSpc>
              <a:spcBef>
                <a:spcPct val="0"/>
              </a:spcBef>
            </a:pPr>
            <a:r>
              <a:rPr lang="en-US" sz="3699" b="1">
                <a:solidFill>
                  <a:srgbClr val="000000"/>
                </a:solidFill>
                <a:latin typeface="Open Sans Bold"/>
                <a:ea typeface="Open Sans Bold"/>
                <a:cs typeface="Open Sans Bold"/>
                <a:sym typeface="Open Sans Bold"/>
              </a:rPr>
              <a:t>є процес вирощування мікрогріну в домашніх умовах.</a:t>
            </a:r>
          </a:p>
        </p:txBody>
      </p:sp>
      <p:sp>
        <p:nvSpPr>
          <p:cNvPr id="9" name="TextBox 9"/>
          <p:cNvSpPr txBox="1"/>
          <p:nvPr/>
        </p:nvSpPr>
        <p:spPr>
          <a:xfrm>
            <a:off x="957041" y="7658100"/>
            <a:ext cx="12647645" cy="2223770"/>
          </a:xfrm>
          <a:prstGeom prst="rect">
            <a:avLst/>
          </a:prstGeom>
        </p:spPr>
        <p:txBody>
          <a:bodyPr lIns="0" tIns="0" rIns="0" bIns="0" rtlCol="0" anchor="t">
            <a:spAutoFit/>
          </a:bodyPr>
          <a:lstStyle/>
          <a:p>
            <a:pPr algn="ctr">
              <a:lnSpc>
                <a:spcPts val="4480"/>
              </a:lnSpc>
              <a:spcBef>
                <a:spcPct val="0"/>
              </a:spcBef>
            </a:pPr>
            <a:r>
              <a:rPr lang="en-US" sz="3200" b="1">
                <a:solidFill>
                  <a:srgbClr val="000000"/>
                </a:solidFill>
                <a:latin typeface="Open Sans Bold"/>
                <a:ea typeface="Open Sans Bold"/>
                <a:cs typeface="Open Sans Bold"/>
                <a:sym typeface="Open Sans Bold"/>
              </a:rPr>
              <a:t>є вплив різних типів субстратів (кокосове волокно та льняні килимки) на ріст, розвиток, врожайність та якісні характеристики мікрогріну цибулі, соняшнику, пшениці та буряку.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42100" y="1353196"/>
            <a:ext cx="13191292" cy="8395814"/>
          </a:xfrm>
          <a:prstGeom prst="rect">
            <a:avLst/>
          </a:prstGeom>
        </p:spPr>
        <p:txBody>
          <a:bodyPr lIns="0" tIns="0" rIns="0" bIns="0" rtlCol="0" anchor="t">
            <a:spAutoFit/>
          </a:bodyPr>
          <a:lstStyle/>
          <a:p>
            <a:pPr algn="l">
              <a:lnSpc>
                <a:spcPts val="3963"/>
              </a:lnSpc>
              <a:spcBef>
                <a:spcPct val="0"/>
              </a:spcBef>
            </a:pPr>
            <a:r>
              <a:rPr lang="en-US" sz="2831" b="1">
                <a:solidFill>
                  <a:srgbClr val="42590F"/>
                </a:solidFill>
                <a:latin typeface="Open Sans Bold"/>
                <a:ea typeface="Open Sans Bold"/>
                <a:cs typeface="Open Sans Bold"/>
                <a:sym typeface="Open Sans Bold"/>
              </a:rPr>
              <a:t>1. Охарактеризувати тенденції розвитку ринку мікрогріну та визначити його місце в системі здорового харчування й домашнього вирощування.</a:t>
            </a:r>
          </a:p>
          <a:p>
            <a:pPr algn="l">
              <a:lnSpc>
                <a:spcPts val="3963"/>
              </a:lnSpc>
              <a:spcBef>
                <a:spcPct val="0"/>
              </a:spcBef>
            </a:pPr>
            <a:endParaRPr/>
          </a:p>
          <a:p>
            <a:pPr algn="l">
              <a:lnSpc>
                <a:spcPts val="3963"/>
              </a:lnSpc>
              <a:spcBef>
                <a:spcPct val="0"/>
              </a:spcBef>
            </a:pPr>
            <a:r>
              <a:rPr lang="en-US" sz="2831" b="1">
                <a:solidFill>
                  <a:srgbClr val="42590F"/>
                </a:solidFill>
                <a:latin typeface="Open Sans Bold"/>
                <a:ea typeface="Open Sans Bold"/>
                <a:cs typeface="Open Sans Bold"/>
                <a:sym typeface="Open Sans Bold"/>
              </a:rPr>
              <a:t>2. Розглянути біологічні особливості культур, що використовуються для отримання мікрогріну. </a:t>
            </a:r>
          </a:p>
          <a:p>
            <a:pPr algn="l">
              <a:lnSpc>
                <a:spcPts val="3963"/>
              </a:lnSpc>
              <a:spcBef>
                <a:spcPct val="0"/>
              </a:spcBef>
            </a:pPr>
            <a:endParaRPr/>
          </a:p>
          <a:p>
            <a:pPr algn="l">
              <a:lnSpc>
                <a:spcPts val="3963"/>
              </a:lnSpc>
              <a:spcBef>
                <a:spcPct val="0"/>
              </a:spcBef>
            </a:pPr>
            <a:r>
              <a:rPr lang="en-US" sz="2831" b="1">
                <a:solidFill>
                  <a:srgbClr val="42590F"/>
                </a:solidFill>
                <a:latin typeface="Open Sans Bold"/>
                <a:ea typeface="Open Sans Bold"/>
                <a:cs typeface="Open Sans Bold"/>
                <a:sym typeface="Open Sans Bold"/>
              </a:rPr>
              <a:t>3. Охарактеризувати субстрати для вирощування мікрогріну та їх особливості.</a:t>
            </a:r>
          </a:p>
          <a:p>
            <a:pPr algn="l">
              <a:lnSpc>
                <a:spcPts val="3963"/>
              </a:lnSpc>
              <a:spcBef>
                <a:spcPct val="0"/>
              </a:spcBef>
            </a:pPr>
            <a:endParaRPr/>
          </a:p>
          <a:p>
            <a:pPr algn="l">
              <a:lnSpc>
                <a:spcPts val="3963"/>
              </a:lnSpc>
              <a:spcBef>
                <a:spcPct val="0"/>
              </a:spcBef>
            </a:pPr>
            <a:r>
              <a:rPr lang="en-US" sz="2831" b="1">
                <a:solidFill>
                  <a:srgbClr val="42590F"/>
                </a:solidFill>
                <a:latin typeface="Open Sans Bold"/>
                <a:ea typeface="Open Sans Bold"/>
                <a:cs typeface="Open Sans Bold"/>
                <a:sym typeface="Open Sans Bold"/>
              </a:rPr>
              <a:t>4. Розглянути аспекти організації досліду та методику проведення експерименту .</a:t>
            </a:r>
          </a:p>
          <a:p>
            <a:pPr algn="l">
              <a:lnSpc>
                <a:spcPts val="3963"/>
              </a:lnSpc>
              <a:spcBef>
                <a:spcPct val="0"/>
              </a:spcBef>
            </a:pPr>
            <a:endParaRPr/>
          </a:p>
          <a:p>
            <a:pPr algn="l">
              <a:lnSpc>
                <a:spcPts val="3963"/>
              </a:lnSpc>
              <a:spcBef>
                <a:spcPct val="0"/>
              </a:spcBef>
            </a:pPr>
            <a:r>
              <a:rPr lang="en-US" sz="2831" b="1">
                <a:solidFill>
                  <a:srgbClr val="42590F"/>
                </a:solidFill>
                <a:latin typeface="Open Sans Bold"/>
                <a:ea typeface="Open Sans Bold"/>
                <a:cs typeface="Open Sans Bold"/>
                <a:sym typeface="Open Sans Bold"/>
              </a:rPr>
              <a:t>5. Здійснити аналіз росту та розвитку культур на різних субстратах. </a:t>
            </a:r>
          </a:p>
          <a:p>
            <a:pPr algn="l">
              <a:lnSpc>
                <a:spcPts val="3963"/>
              </a:lnSpc>
              <a:spcBef>
                <a:spcPct val="0"/>
              </a:spcBef>
            </a:pPr>
            <a:endParaRPr/>
          </a:p>
          <a:p>
            <a:pPr algn="l">
              <a:lnSpc>
                <a:spcPts val="3963"/>
              </a:lnSpc>
              <a:spcBef>
                <a:spcPct val="0"/>
              </a:spcBef>
            </a:pPr>
            <a:r>
              <a:rPr lang="en-US" sz="2831" b="1">
                <a:solidFill>
                  <a:srgbClr val="42590F"/>
                </a:solidFill>
                <a:latin typeface="Open Sans Bold"/>
                <a:ea typeface="Open Sans Bold"/>
                <a:cs typeface="Open Sans Bold"/>
                <a:sym typeface="Open Sans Bold"/>
              </a:rPr>
              <a:t>6. Виконати порівняльний аналіз смакових характеристик мікрогріну. </a:t>
            </a:r>
          </a:p>
        </p:txBody>
      </p:sp>
      <p:sp>
        <p:nvSpPr>
          <p:cNvPr id="3" name="Freeform 3"/>
          <p:cNvSpPr/>
          <p:nvPr/>
        </p:nvSpPr>
        <p:spPr>
          <a:xfrm>
            <a:off x="13633392" y="5143500"/>
            <a:ext cx="5176631" cy="6902174"/>
          </a:xfrm>
          <a:custGeom>
            <a:avLst/>
            <a:gdLst/>
            <a:ahLst/>
            <a:cxnLst/>
            <a:rect l="l" t="t" r="r" b="b"/>
            <a:pathLst>
              <a:path w="5176631" h="6902174">
                <a:moveTo>
                  <a:pt x="0" y="0"/>
                </a:moveTo>
                <a:lnTo>
                  <a:pt x="5176631" y="0"/>
                </a:lnTo>
                <a:lnTo>
                  <a:pt x="5176631" y="6902174"/>
                </a:lnTo>
                <a:lnTo>
                  <a:pt x="0" y="6902174"/>
                </a:lnTo>
                <a:lnTo>
                  <a:pt x="0" y="0"/>
                </a:lnTo>
                <a:close/>
              </a:path>
            </a:pathLst>
          </a:custGeom>
          <a:blipFill>
            <a:blip r:embed="rId2" cstate="print"/>
            <a:stretch>
              <a:fillRect/>
            </a:stretch>
          </a:blipFill>
        </p:spPr>
      </p:sp>
      <p:sp>
        <p:nvSpPr>
          <p:cNvPr id="4" name="Freeform 4"/>
          <p:cNvSpPr/>
          <p:nvPr/>
        </p:nvSpPr>
        <p:spPr>
          <a:xfrm>
            <a:off x="13633392" y="196850"/>
            <a:ext cx="4416830" cy="6563360"/>
          </a:xfrm>
          <a:custGeom>
            <a:avLst/>
            <a:gdLst/>
            <a:ahLst/>
            <a:cxnLst/>
            <a:rect l="l" t="t" r="r" b="b"/>
            <a:pathLst>
              <a:path w="4416830" h="6563360">
                <a:moveTo>
                  <a:pt x="0" y="0"/>
                </a:moveTo>
                <a:lnTo>
                  <a:pt x="4416830" y="0"/>
                </a:lnTo>
                <a:lnTo>
                  <a:pt x="4416830" y="6563360"/>
                </a:lnTo>
                <a:lnTo>
                  <a:pt x="0" y="6563360"/>
                </a:lnTo>
                <a:lnTo>
                  <a:pt x="0" y="0"/>
                </a:lnTo>
                <a:close/>
              </a:path>
            </a:pathLst>
          </a:custGeom>
          <a:blipFill>
            <a:blip r:embed="rId3" cstate="print">
              <a:extLst>
                <a:ext uri="{96DAC541-7B7A-43D3-8B79-37D633B846F1}">
                  <asvg:svgBlip xmlns:asvg="http://schemas.microsoft.com/office/drawing/2016/SVG/main" xmlns="" r:embed="rId4"/>
                </a:ext>
              </a:extLst>
            </a:blip>
            <a:stretch>
              <a:fillRect l="-7432" r="-24634"/>
            </a:stretch>
          </a:blipFill>
        </p:spPr>
      </p:sp>
      <p:sp>
        <p:nvSpPr>
          <p:cNvPr id="5" name="TextBox 5"/>
          <p:cNvSpPr txBox="1"/>
          <p:nvPr/>
        </p:nvSpPr>
        <p:spPr>
          <a:xfrm>
            <a:off x="1705222" y="73025"/>
            <a:ext cx="10500401" cy="1005205"/>
          </a:xfrm>
          <a:prstGeom prst="rect">
            <a:avLst/>
          </a:prstGeom>
        </p:spPr>
        <p:txBody>
          <a:bodyPr lIns="0" tIns="0" rIns="0" bIns="0" rtlCol="0" anchor="t">
            <a:spAutoFit/>
          </a:bodyPr>
          <a:lstStyle/>
          <a:p>
            <a:pPr algn="ctr">
              <a:lnSpc>
                <a:spcPts val="8119"/>
              </a:lnSpc>
              <a:spcBef>
                <a:spcPct val="0"/>
              </a:spcBef>
            </a:pPr>
            <a:r>
              <a:rPr lang="en-US" sz="5799"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Завдання дослідження: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1"/>
            <p:extLst>
              <p:ext uri="{DAA4B4D4-6D71-4841-9C94-3DE7FCFB9230}">
                <p14:media xmlns:p14="http://schemas.microsoft.com/office/powerpoint/2010/main" xmlns="" r:embed="rId4">
                  <p14:trim st="0.0000" end="4583.3340"/>
                </p14:media>
              </p:ext>
            </p:extLst>
          </p:nvPr>
        </p:nvPicPr>
        <p:blipFill>
          <a:blip r:embed="rId5" cstate="print"/>
          <a:srcRect t="13937"/>
          <a:stretch>
            <a:fillRect/>
          </a:stretch>
        </p:blipFill>
        <p:spPr>
          <a:xfrm>
            <a:off x="11820537" y="511919"/>
            <a:ext cx="5786438" cy="8853262"/>
          </a:xfrm>
          <a:prstGeom prst="rect">
            <a:avLst/>
          </a:prstGeom>
        </p:spPr>
      </p:pic>
      <p:sp>
        <p:nvSpPr>
          <p:cNvPr id="3" name="Freeform 3"/>
          <p:cNvSpPr/>
          <p:nvPr/>
        </p:nvSpPr>
        <p:spPr>
          <a:xfrm rot="1859766">
            <a:off x="-4216931" y="-2215852"/>
            <a:ext cx="5533558" cy="4431703"/>
          </a:xfrm>
          <a:custGeom>
            <a:avLst/>
            <a:gdLst/>
            <a:ahLst/>
            <a:cxnLst/>
            <a:rect l="l" t="t" r="r" b="b"/>
            <a:pathLst>
              <a:path w="5533558" h="4431703">
                <a:moveTo>
                  <a:pt x="0" y="0"/>
                </a:moveTo>
                <a:lnTo>
                  <a:pt x="5533558" y="0"/>
                </a:lnTo>
                <a:lnTo>
                  <a:pt x="5533558" y="4431704"/>
                </a:lnTo>
                <a:lnTo>
                  <a:pt x="0" y="4431704"/>
                </a:lnTo>
                <a:lnTo>
                  <a:pt x="0" y="0"/>
                </a:lnTo>
                <a:close/>
              </a:path>
            </a:pathLst>
          </a:custGeom>
          <a:blipFill>
            <a:blip r:embed="rId6" cstate="print"/>
            <a:stretch>
              <a:fillRect r="-4200" b="-2622"/>
            </a:stretch>
          </a:blipFill>
        </p:spPr>
      </p:sp>
      <p:sp>
        <p:nvSpPr>
          <p:cNvPr id="4" name="Freeform 4"/>
          <p:cNvSpPr/>
          <p:nvPr/>
        </p:nvSpPr>
        <p:spPr>
          <a:xfrm>
            <a:off x="-986044" y="7956237"/>
            <a:ext cx="2817889" cy="2817889"/>
          </a:xfrm>
          <a:custGeom>
            <a:avLst/>
            <a:gdLst/>
            <a:ahLst/>
            <a:cxnLst/>
            <a:rect l="l" t="t" r="r" b="b"/>
            <a:pathLst>
              <a:path w="2817889" h="2817889">
                <a:moveTo>
                  <a:pt x="0" y="0"/>
                </a:moveTo>
                <a:lnTo>
                  <a:pt x="2817888" y="0"/>
                </a:lnTo>
                <a:lnTo>
                  <a:pt x="2817888" y="2817888"/>
                </a:lnTo>
                <a:lnTo>
                  <a:pt x="0" y="2817888"/>
                </a:lnTo>
                <a:lnTo>
                  <a:pt x="0" y="0"/>
                </a:lnTo>
                <a:close/>
              </a:path>
            </a:pathLst>
          </a:custGeom>
          <a:blipFill>
            <a:blip r:embed="rId7" cstate="print"/>
            <a:stretch>
              <a:fillRect/>
            </a:stretch>
          </a:blipFill>
        </p:spPr>
      </p:sp>
      <p:sp>
        <p:nvSpPr>
          <p:cNvPr id="5" name="TextBox 5"/>
          <p:cNvSpPr txBox="1"/>
          <p:nvPr/>
        </p:nvSpPr>
        <p:spPr>
          <a:xfrm>
            <a:off x="422900" y="464294"/>
            <a:ext cx="10888677" cy="4789935"/>
          </a:xfrm>
          <a:prstGeom prst="rect">
            <a:avLst/>
          </a:prstGeom>
        </p:spPr>
        <p:txBody>
          <a:bodyPr lIns="0" tIns="0" rIns="0" bIns="0" rtlCol="0" anchor="t">
            <a:spAutoFit/>
          </a:bodyPr>
          <a:lstStyle/>
          <a:p>
            <a:pPr marL="495463" lvl="1" indent="-247731" algn="l">
              <a:lnSpc>
                <a:spcPts val="3212"/>
              </a:lnSpc>
              <a:buFont typeface="Arial"/>
              <a:buChar char="•"/>
            </a:pPr>
            <a:r>
              <a:rPr lang="en-US" sz="2294" b="1">
                <a:solidFill>
                  <a:srgbClr val="42590F"/>
                </a:solidFill>
                <a:latin typeface="Open Sans Bold"/>
                <a:ea typeface="Open Sans Bold"/>
                <a:cs typeface="Open Sans Bold"/>
                <a:sym typeface="Open Sans Bold"/>
              </a:rPr>
              <a:t>Сучасна харчова промисловість переживає трансформацію під впливом глобальних викликів – зростання населення, зміни клімату та обмеженості ресурсів. У цих умовах особливу увагу отримують продукти, що відповідають принципам сталого розвитку. </a:t>
            </a:r>
          </a:p>
          <a:p>
            <a:pPr algn="l">
              <a:lnSpc>
                <a:spcPts val="3212"/>
              </a:lnSpc>
            </a:pPr>
            <a:endParaRPr/>
          </a:p>
          <a:p>
            <a:pPr marL="495463" lvl="1" indent="-247731" algn="l">
              <a:lnSpc>
                <a:spcPts val="3212"/>
              </a:lnSpc>
              <a:buFont typeface="Arial"/>
              <a:buChar char="•"/>
            </a:pPr>
            <a:r>
              <a:rPr lang="en-US" sz="2294" b="1">
                <a:solidFill>
                  <a:srgbClr val="42590F"/>
                </a:solidFill>
                <a:latin typeface="Open Sans Bold"/>
                <a:ea typeface="Open Sans Bold"/>
                <a:cs typeface="Open Sans Bold"/>
                <a:sym typeface="Open Sans Bold"/>
              </a:rPr>
              <a:t>Мікрогрін є одним із таких продуктів, адже потребує мінімуму площ і води, може вирощуватися без пестицидів у будь-яку пору року та містить у кілька разів більше вітамінів і антиоксидантів, ніж зрілі рослини. Саме тому він набуває популярності у світі та використовується у здоровому харчуванні, ресторанному бізнесі й медицині.</a:t>
            </a:r>
          </a:p>
        </p:txBody>
      </p:sp>
      <p:sp>
        <p:nvSpPr>
          <p:cNvPr id="6" name="TextBox 6"/>
          <p:cNvSpPr txBox="1"/>
          <p:nvPr/>
        </p:nvSpPr>
        <p:spPr>
          <a:xfrm>
            <a:off x="1028700" y="5775527"/>
            <a:ext cx="10118506" cy="3589654"/>
          </a:xfrm>
          <a:prstGeom prst="rect">
            <a:avLst/>
          </a:prstGeom>
        </p:spPr>
        <p:txBody>
          <a:bodyPr lIns="0" tIns="0" rIns="0" bIns="0" rtlCol="0" anchor="t">
            <a:spAutoFit/>
          </a:bodyPr>
          <a:lstStyle/>
          <a:p>
            <a:pPr marL="496575" lvl="1" indent="-248288" algn="l">
              <a:lnSpc>
                <a:spcPts val="3220"/>
              </a:lnSpc>
              <a:buFont typeface="Arial"/>
              <a:buChar char="•"/>
            </a:pPr>
            <a:r>
              <a:rPr lang="en-US" sz="2300" b="1">
                <a:solidFill>
                  <a:srgbClr val="000000"/>
                </a:solidFill>
                <a:latin typeface="Open Sans Bold"/>
                <a:ea typeface="Open Sans Bold"/>
                <a:cs typeface="Open Sans Bold"/>
                <a:sym typeface="Open Sans Bold"/>
              </a:rPr>
              <a:t>В Україні мікрогрін також стає перспективним напрямом у межах зростаючого ринку органічної продукції. Його вирощування можливе навіть у школах і ліцеях, що сприяє екологічному вихованню молоді та розвитку ініціатив на кшталт «Садів Перемоги». </a:t>
            </a:r>
          </a:p>
          <a:p>
            <a:pPr algn="l">
              <a:lnSpc>
                <a:spcPts val="3220"/>
              </a:lnSpc>
            </a:pPr>
            <a:endParaRPr/>
          </a:p>
          <a:p>
            <a:pPr marL="496575" lvl="1" indent="-248288" algn="l">
              <a:lnSpc>
                <a:spcPts val="3220"/>
              </a:lnSpc>
              <a:buFont typeface="Arial"/>
              <a:buChar char="•"/>
            </a:pPr>
            <a:r>
              <a:rPr lang="en-US" sz="2300" b="1">
                <a:solidFill>
                  <a:srgbClr val="000000"/>
                </a:solidFill>
                <a:latin typeface="Open Sans Bold"/>
                <a:ea typeface="Open Sans Bold"/>
                <a:cs typeface="Open Sans Bold"/>
                <a:sym typeface="Open Sans Bold"/>
              </a:rPr>
              <a:t>Таким чином, </a:t>
            </a:r>
            <a:r>
              <a:rPr lang="en-US" sz="2300" b="1">
                <a:solidFill>
                  <a:srgbClr val="343E15"/>
                </a:solidFill>
                <a:latin typeface="Open Sans Bold"/>
                <a:ea typeface="Open Sans Bold"/>
                <a:cs typeface="Open Sans Bold"/>
                <a:sym typeface="Open Sans Bold"/>
              </a:rPr>
              <a:t>мікрогрін </a:t>
            </a:r>
            <a:r>
              <a:rPr lang="en-US" sz="2300" b="1">
                <a:solidFill>
                  <a:srgbClr val="000000"/>
                </a:solidFill>
                <a:latin typeface="Open Sans Bold"/>
                <a:ea typeface="Open Sans Bold"/>
                <a:cs typeface="Open Sans Bold"/>
                <a:sym typeface="Open Sans Bold"/>
              </a:rPr>
              <a:t>можна розглядати не лише як сучасний харчовий тренд, а як важливий </a:t>
            </a:r>
            <a:r>
              <a:rPr lang="en-US" sz="2300" b="1">
                <a:solidFill>
                  <a:srgbClr val="343E15"/>
                </a:solidFill>
                <a:latin typeface="Open Sans Bold"/>
                <a:ea typeface="Open Sans Bold"/>
                <a:cs typeface="Open Sans Bold"/>
                <a:sym typeface="Open Sans Bold"/>
              </a:rPr>
              <a:t>елемент сталого виробництва та продовольчої безпеки майбутнього.</a:t>
            </a:r>
          </a:p>
        </p:txBody>
      </p:sp>
    </p:spTree>
  </p:cSld>
  <p:clrMapOvr>
    <a:masterClrMapping/>
  </p:clrMapOvr>
  <p:timing>
    <p:tnLst>
      <p:par>
        <p:cTn id="1" dur="indefinite" restart="never" nodeType="tmRoot">
          <p:childTnLst>
            <p:video>
              <p:cMediaNode vol="0">
                <p:cTn id="2"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9834" y="419361"/>
            <a:ext cx="4949858" cy="8185317"/>
          </a:xfrm>
          <a:custGeom>
            <a:avLst/>
            <a:gdLst/>
            <a:ahLst/>
            <a:cxnLst/>
            <a:rect l="l" t="t" r="r" b="b"/>
            <a:pathLst>
              <a:path w="4949858" h="8185317">
                <a:moveTo>
                  <a:pt x="0" y="0"/>
                </a:moveTo>
                <a:lnTo>
                  <a:pt x="4949858" y="0"/>
                </a:lnTo>
                <a:lnTo>
                  <a:pt x="4949858" y="8185318"/>
                </a:lnTo>
                <a:lnTo>
                  <a:pt x="0" y="8185318"/>
                </a:lnTo>
                <a:lnTo>
                  <a:pt x="0" y="0"/>
                </a:lnTo>
                <a:close/>
              </a:path>
            </a:pathLst>
          </a:custGeom>
          <a:blipFill>
            <a:blip r:embed="rId2" cstate="print"/>
            <a:stretch>
              <a:fillRect l="-32682" r="-32682"/>
            </a:stretch>
          </a:blipFill>
          <a:ln w="9525" cap="sq">
            <a:solidFill>
              <a:srgbClr val="343E15"/>
            </a:solidFill>
            <a:prstDash val="solid"/>
            <a:miter/>
          </a:ln>
        </p:spPr>
      </p:sp>
      <p:sp>
        <p:nvSpPr>
          <p:cNvPr id="3" name="Freeform 3"/>
          <p:cNvSpPr/>
          <p:nvPr/>
        </p:nvSpPr>
        <p:spPr>
          <a:xfrm>
            <a:off x="581498" y="8906549"/>
            <a:ext cx="4949858" cy="1232165"/>
          </a:xfrm>
          <a:custGeom>
            <a:avLst/>
            <a:gdLst/>
            <a:ahLst/>
            <a:cxnLst/>
            <a:rect l="l" t="t" r="r" b="b"/>
            <a:pathLst>
              <a:path w="4949858" h="1232165">
                <a:moveTo>
                  <a:pt x="0" y="0"/>
                </a:moveTo>
                <a:lnTo>
                  <a:pt x="4949858" y="0"/>
                </a:lnTo>
                <a:lnTo>
                  <a:pt x="4949858" y="1232165"/>
                </a:lnTo>
                <a:lnTo>
                  <a:pt x="0" y="1232165"/>
                </a:lnTo>
                <a:lnTo>
                  <a:pt x="0" y="0"/>
                </a:lnTo>
                <a:close/>
              </a:path>
            </a:pathLst>
          </a:custGeom>
          <a:blipFill>
            <a:blip r:embed="rId3" cstate="print"/>
            <a:stretch>
              <a:fillRect l="-2787" t="-27934" b="-36999"/>
            </a:stretch>
          </a:blipFill>
          <a:ln w="9525" cap="sq">
            <a:solidFill>
              <a:srgbClr val="000000"/>
            </a:solidFill>
            <a:prstDash val="solid"/>
            <a:miter/>
          </a:ln>
        </p:spPr>
      </p:sp>
      <p:sp>
        <p:nvSpPr>
          <p:cNvPr id="4" name="Freeform 4"/>
          <p:cNvSpPr/>
          <p:nvPr/>
        </p:nvSpPr>
        <p:spPr>
          <a:xfrm>
            <a:off x="13889066" y="697269"/>
            <a:ext cx="4183873" cy="5578497"/>
          </a:xfrm>
          <a:custGeom>
            <a:avLst/>
            <a:gdLst/>
            <a:ahLst/>
            <a:cxnLst/>
            <a:rect l="l" t="t" r="r" b="b"/>
            <a:pathLst>
              <a:path w="4183873" h="5578497">
                <a:moveTo>
                  <a:pt x="0" y="0"/>
                </a:moveTo>
                <a:lnTo>
                  <a:pt x="4183873" y="0"/>
                </a:lnTo>
                <a:lnTo>
                  <a:pt x="4183873" y="5578497"/>
                </a:lnTo>
                <a:lnTo>
                  <a:pt x="0" y="5578497"/>
                </a:lnTo>
                <a:lnTo>
                  <a:pt x="0" y="0"/>
                </a:lnTo>
                <a:close/>
              </a:path>
            </a:pathLst>
          </a:custGeom>
          <a:blipFill>
            <a:blip r:embed="rId4" cstate="print"/>
            <a:stretch>
              <a:fillRect/>
            </a:stretch>
          </a:blipFill>
          <a:ln w="9525" cap="sq">
            <a:solidFill>
              <a:srgbClr val="343E15"/>
            </a:solidFill>
            <a:prstDash val="solid"/>
            <a:miter/>
          </a:ln>
        </p:spPr>
      </p:sp>
      <p:sp>
        <p:nvSpPr>
          <p:cNvPr id="5" name="Freeform 5"/>
          <p:cNvSpPr/>
          <p:nvPr/>
        </p:nvSpPr>
        <p:spPr>
          <a:xfrm>
            <a:off x="13889066" y="6589257"/>
            <a:ext cx="4183873" cy="3549457"/>
          </a:xfrm>
          <a:custGeom>
            <a:avLst/>
            <a:gdLst/>
            <a:ahLst/>
            <a:cxnLst/>
            <a:rect l="l" t="t" r="r" b="b"/>
            <a:pathLst>
              <a:path w="4183873" h="3549457">
                <a:moveTo>
                  <a:pt x="0" y="0"/>
                </a:moveTo>
                <a:lnTo>
                  <a:pt x="4183873" y="0"/>
                </a:lnTo>
                <a:lnTo>
                  <a:pt x="4183873" y="3549457"/>
                </a:lnTo>
                <a:lnTo>
                  <a:pt x="0" y="3549457"/>
                </a:lnTo>
                <a:lnTo>
                  <a:pt x="0" y="0"/>
                </a:lnTo>
                <a:close/>
              </a:path>
            </a:pathLst>
          </a:custGeom>
          <a:blipFill>
            <a:blip r:embed="rId5" cstate="print"/>
            <a:stretch>
              <a:fillRect l="-25410" r="-25410"/>
            </a:stretch>
          </a:blipFill>
          <a:ln w="9525" cap="sq">
            <a:solidFill>
              <a:srgbClr val="42590F"/>
            </a:solidFill>
            <a:prstDash val="solid"/>
            <a:miter/>
          </a:ln>
        </p:spPr>
      </p:sp>
      <p:sp>
        <p:nvSpPr>
          <p:cNvPr id="6" name="TextBox 6"/>
          <p:cNvSpPr txBox="1"/>
          <p:nvPr/>
        </p:nvSpPr>
        <p:spPr>
          <a:xfrm>
            <a:off x="5519692" y="649644"/>
            <a:ext cx="8042460" cy="4597290"/>
          </a:xfrm>
          <a:prstGeom prst="rect">
            <a:avLst/>
          </a:prstGeom>
        </p:spPr>
        <p:txBody>
          <a:bodyPr lIns="0" tIns="0" rIns="0" bIns="0" rtlCol="0" anchor="t">
            <a:spAutoFit/>
          </a:bodyPr>
          <a:lstStyle/>
          <a:p>
            <a:pPr marL="513699" lvl="1" indent="-256849" algn="just">
              <a:lnSpc>
                <a:spcPts val="3331"/>
              </a:lnSpc>
              <a:buFont typeface="Arial"/>
              <a:buChar char="•"/>
            </a:pPr>
            <a:r>
              <a:rPr lang="en-US" sz="2379" b="1">
                <a:solidFill>
                  <a:srgbClr val="000000"/>
                </a:solidFill>
                <a:latin typeface="Open Sans Bold"/>
                <a:ea typeface="Open Sans Bold"/>
                <a:cs typeface="Open Sans Bold"/>
                <a:sym typeface="Open Sans Bold"/>
              </a:rPr>
              <a:t>Житомирський ліцей №7 імені В. Бражевського став учасником всеукраїнської ініціативи </a:t>
            </a:r>
            <a:r>
              <a:rPr lang="en-US" sz="2379" b="1" i="1">
                <a:solidFill>
                  <a:srgbClr val="F69A29"/>
                </a:solidFill>
                <a:latin typeface="Open Sans Bold Italics"/>
                <a:ea typeface="Open Sans Bold Italics"/>
                <a:cs typeface="Open Sans Bold Italics"/>
                <a:sym typeface="Open Sans Bold Italics"/>
              </a:rPr>
              <a:t>«Сади Перемоги», </a:t>
            </a:r>
            <a:r>
              <a:rPr lang="en-US" sz="2379" b="1">
                <a:solidFill>
                  <a:srgbClr val="000000"/>
                </a:solidFill>
                <a:latin typeface="Open Sans Bold"/>
                <a:ea typeface="Open Sans Bold"/>
                <a:cs typeface="Open Sans Bold"/>
                <a:sym typeface="Open Sans Bold"/>
              </a:rPr>
              <a:t>що спрямована на зміцнення продовольчої безпеки країни через підтримку локального вирощування овочів, зелені та інших культур. Цей проєкт було започатковано як відповідь на виклики повномасштабної війни, яка призвела до перебоїв у постачанні продуктів, ускладнень логістики та соціально-економічних труднощів у різних регіонах. </a:t>
            </a:r>
          </a:p>
        </p:txBody>
      </p:sp>
      <p:sp>
        <p:nvSpPr>
          <p:cNvPr id="7" name="TextBox 7"/>
          <p:cNvSpPr txBox="1"/>
          <p:nvPr/>
        </p:nvSpPr>
        <p:spPr>
          <a:xfrm>
            <a:off x="5531356" y="5875953"/>
            <a:ext cx="8030795" cy="4262761"/>
          </a:xfrm>
          <a:prstGeom prst="rect">
            <a:avLst/>
          </a:prstGeom>
        </p:spPr>
        <p:txBody>
          <a:bodyPr lIns="0" tIns="0" rIns="0" bIns="0" rtlCol="0" anchor="t">
            <a:spAutoFit/>
          </a:bodyPr>
          <a:lstStyle/>
          <a:p>
            <a:pPr marL="523508" lvl="1" indent="-261754" algn="just">
              <a:lnSpc>
                <a:spcPts val="3394"/>
              </a:lnSpc>
              <a:buFont typeface="Arial"/>
              <a:buChar char="•"/>
            </a:pPr>
            <a:r>
              <a:rPr lang="en-US" sz="2424" b="1">
                <a:solidFill>
                  <a:srgbClr val="000000"/>
                </a:solidFill>
                <a:latin typeface="Open Sans Bold"/>
                <a:ea typeface="Open Sans Bold"/>
                <a:cs typeface="Open Sans Bold"/>
                <a:sym typeface="Open Sans Bold"/>
              </a:rPr>
              <a:t>Ініціатива реалізується в межах програми міжнародної технічної допомоги </a:t>
            </a:r>
            <a:r>
              <a:rPr lang="en-US" sz="2424" b="1" i="1">
                <a:solidFill>
                  <a:srgbClr val="000000"/>
                </a:solidFill>
                <a:latin typeface="Open Sans Bold Italics"/>
                <a:ea typeface="Open Sans Bold Italics"/>
                <a:cs typeface="Open Sans Bold Italics"/>
                <a:sym typeface="Open Sans Bold Italics"/>
              </a:rPr>
              <a:t>«Супровід урядових реформ в Україні» (SURGe)</a:t>
            </a:r>
            <a:r>
              <a:rPr lang="en-US" sz="2424" b="1">
                <a:solidFill>
                  <a:srgbClr val="000000"/>
                </a:solidFill>
                <a:latin typeface="Open Sans Bold"/>
                <a:ea typeface="Open Sans Bold"/>
                <a:cs typeface="Open Sans Bold"/>
                <a:sym typeface="Open Sans Bold"/>
              </a:rPr>
              <a:t>, що впроваджується компанією Alinea International за фінансування уряду Канади. Завдяки участі у цьому проєкті учні та вчителі ліцею отримали можливість працювати з якісним насіннєвим матеріалом для вирощування мікрогріну у шкільних і домашніх умовах.</a:t>
            </a:r>
          </a:p>
        </p:txBody>
      </p:sp>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808107" y="221810"/>
            <a:ext cx="12359645" cy="1064260"/>
          </a:xfrm>
          <a:prstGeom prst="rect">
            <a:avLst/>
          </a:prstGeom>
        </p:spPr>
        <p:txBody>
          <a:bodyPr lIns="0" tIns="0" rIns="0" bIns="0" rtlCol="0" anchor="t">
            <a:spAutoFit/>
          </a:bodyPr>
          <a:lstStyle/>
          <a:p>
            <a:pPr algn="ctr">
              <a:lnSpc>
                <a:spcPts val="4340"/>
              </a:lnSpc>
              <a:spcBef>
                <a:spcPct val="0"/>
              </a:spcBef>
            </a:pPr>
            <a:r>
              <a:rPr lang="en-US" sz="3100" b="1" dirty="0" err="1">
                <a:solidFill>
                  <a:srgbClr val="42590F"/>
                </a:solidFill>
                <a:latin typeface="Open Sans Bold"/>
                <a:ea typeface="Open Sans Bold"/>
                <a:cs typeface="Open Sans Bold"/>
                <a:sym typeface="Open Sans Bold"/>
              </a:rPr>
              <a:t>Порівняльна</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характеристика</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поживної</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цінності</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мікрогріну</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та</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зрілих</a:t>
            </a:r>
            <a:r>
              <a:rPr lang="en-US" sz="3100" b="1" dirty="0">
                <a:solidFill>
                  <a:srgbClr val="42590F"/>
                </a:solidFill>
                <a:latin typeface="Open Sans Bold"/>
                <a:ea typeface="Open Sans Bold"/>
                <a:cs typeface="Open Sans Bold"/>
                <a:sym typeface="Open Sans Bold"/>
              </a:rPr>
              <a:t> </a:t>
            </a:r>
            <a:r>
              <a:rPr lang="en-US" sz="3100" b="1" dirty="0" err="1">
                <a:solidFill>
                  <a:srgbClr val="42590F"/>
                </a:solidFill>
                <a:latin typeface="Open Sans Bold"/>
                <a:ea typeface="Open Sans Bold"/>
                <a:cs typeface="Open Sans Bold"/>
                <a:sym typeface="Open Sans Bold"/>
              </a:rPr>
              <a:t>рослин</a:t>
            </a:r>
            <a:endParaRPr lang="en-US" sz="3100" b="1" dirty="0">
              <a:solidFill>
                <a:srgbClr val="42590F"/>
              </a:solidFill>
              <a:latin typeface="Open Sans Bold"/>
              <a:ea typeface="Open Sans Bold"/>
              <a:cs typeface="Open Sans Bold"/>
              <a:sym typeface="Open Sans Bold"/>
            </a:endParaRPr>
          </a:p>
        </p:txBody>
      </p:sp>
      <p:sp>
        <p:nvSpPr>
          <p:cNvPr id="12289" name="Rectangle 1"/>
          <p:cNvSpPr>
            <a:spLocks noChangeArrowheads="1"/>
          </p:cNvSpPr>
          <p:nvPr/>
        </p:nvSpPr>
        <p:spPr bwMode="auto">
          <a:xfrm>
            <a:off x="0" y="0"/>
            <a:ext cx="18288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charset="0"/>
              <a:cs typeface="Arial" charset="0"/>
            </a:endParaRPr>
          </a:p>
        </p:txBody>
      </p:sp>
      <p:sp>
        <p:nvSpPr>
          <p:cNvPr id="12290" name="Rectangle 2"/>
          <p:cNvSpPr>
            <a:spLocks noChangeArrowheads="1"/>
          </p:cNvSpPr>
          <p:nvPr/>
        </p:nvSpPr>
        <p:spPr bwMode="auto">
          <a:xfrm>
            <a:off x="0" y="0"/>
            <a:ext cx="18288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charset="0"/>
              <a:cs typeface="Arial" charset="0"/>
            </a:endParaRPr>
          </a:p>
        </p:txBody>
      </p:sp>
      <p:graphicFrame>
        <p:nvGraphicFramePr>
          <p:cNvPr id="8" name="Таблица 7"/>
          <p:cNvGraphicFramePr>
            <a:graphicFrameLocks noGrp="1"/>
          </p:cNvGraphicFramePr>
          <p:nvPr/>
        </p:nvGraphicFramePr>
        <p:xfrm>
          <a:off x="3276600" y="1485900"/>
          <a:ext cx="11618343" cy="8007829"/>
        </p:xfrm>
        <a:graphic>
          <a:graphicData uri="http://schemas.openxmlformats.org/drawingml/2006/table">
            <a:tbl>
              <a:tblPr/>
              <a:tblGrid>
                <a:gridCol w="3872781"/>
                <a:gridCol w="3872781"/>
                <a:gridCol w="3872781"/>
              </a:tblGrid>
              <a:tr h="939598">
                <a:tc>
                  <a:txBody>
                    <a:bodyPr/>
                    <a:lstStyle/>
                    <a:p>
                      <a:r>
                        <a:rPr lang="uk-UA" sz="1700" b="1" dirty="0"/>
                        <a:t>Культура</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ru-RU" sz="1700" b="1"/>
                        <a:t>Основні поживні елементи в мікрогріні</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ru-RU" sz="1700" b="1"/>
                        <a:t>Співвідношення до зрілих рослин / переваги</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r>
              <a:tr h="1624407">
                <a:tc>
                  <a:txBody>
                    <a:bodyPr/>
                    <a:lstStyle/>
                    <a:p>
                      <a:r>
                        <a:rPr lang="uk-UA" sz="1700" b="1"/>
                        <a:t>Цибуля</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89BF10"/>
                    </a:solidFill>
                  </a:tcPr>
                </a:tc>
                <a:tc>
                  <a:txBody>
                    <a:bodyPr/>
                    <a:lstStyle/>
                    <a:p>
                      <a:r>
                        <a:rPr lang="ru-RU" sz="1700" b="1"/>
                        <a:t>Білок ≈ 1.8–2.0 г / 100 г; вітаміни С, А, Е; кальцій, магній, залізо; антиоксиданти, флавоноїди.</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sz="1700" b="1"/>
                        <a:t>Мікрогрін цибулі має насиченіший смак, вищу концентрацію антиоксидантів у порівнянні зі зрілою цибулею, особливо фітонутрієнтів; менше клітковини, ніж у зрілих листків, але більш легкозасвоюваний.</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1624407">
                <a:tc>
                  <a:txBody>
                    <a:bodyPr/>
                    <a:lstStyle/>
                    <a:p>
                      <a:r>
                        <a:rPr lang="uk-UA" sz="1700" b="1"/>
                        <a:t>Соняшник</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ru-RU" sz="1700" b="1"/>
                        <a:t>Високий вміст білка (до ~25% у сирому насінні, частково переноситься в мікрогріні); вітаміни групи B, вітамін А, С, Е; мінерали: кальцій, залізо, магній, калій.</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sz="1700" b="1"/>
                        <a:t>Мікрогрін соняшнику часто має більше білка і мінералів порівняно із зрілим насінням / зрелими паростками, крім того має приємну текстуру («хрусткість») і добре вживати сирим.</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1880893">
                <a:tc>
                  <a:txBody>
                    <a:bodyPr/>
                    <a:lstStyle/>
                    <a:p>
                      <a:r>
                        <a:rPr lang="uk-UA" sz="1700" b="1"/>
                        <a:t>Пшениця</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89BF10"/>
                    </a:solidFill>
                  </a:tcPr>
                </a:tc>
                <a:tc>
                  <a:txBody>
                    <a:bodyPr/>
                    <a:lstStyle/>
                    <a:p>
                      <a:r>
                        <a:rPr lang="uk-UA" sz="1700" b="1"/>
                        <a:t>Пшениця мікрогрін має значно підвищений вміст мінералів (фосфор, калій, магній), вітамінів (особливо С, Е, провітаміну А), підвищений вміст білка порівняно із зерном.</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sz="1700" b="1"/>
                        <a:t>Велика поживна щільність, особливо для вітамінів і мікроелементів; ефект «суперпродукту» при споживанні невеликих кількостей; проте може бути присутній глутен, що важливо враховувати для людей з непереносимістю.</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1880893">
                <a:tc>
                  <a:txBody>
                    <a:bodyPr/>
                    <a:lstStyle/>
                    <a:p>
                      <a:r>
                        <a:rPr lang="uk-UA" sz="1700" b="1" dirty="0"/>
                        <a:t>Буряк</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uk-UA" sz="1700" b="1"/>
                        <a:t>Дуже високий вміст вітамінів </a:t>
                      </a:r>
                      <a:r>
                        <a:rPr lang="en-US" sz="1700" b="1"/>
                        <a:t>K, A, C, </a:t>
                      </a:r>
                      <a:r>
                        <a:rPr lang="uk-UA" sz="1700" b="1"/>
                        <a:t>мінералів: магній, калій, залізо; пігменти (беталаїни) з антиоксидантною та протизапальною дією.</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sz="1700" b="1" dirty="0"/>
                        <a:t>Порівняно із зрілим буряком: </a:t>
                      </a:r>
                      <a:r>
                        <a:rPr lang="uk-UA" sz="1700" b="1" dirty="0" err="1"/>
                        <a:t>мікрогрін</a:t>
                      </a:r>
                      <a:r>
                        <a:rPr lang="uk-UA" sz="1700" b="1" dirty="0"/>
                        <a:t> має менше коренеплоду, але листки і стебло містять більшу частину </a:t>
                      </a:r>
                      <a:r>
                        <a:rPr lang="uk-UA" sz="1700" b="1" dirty="0" err="1"/>
                        <a:t>фітонутрієнтів</a:t>
                      </a:r>
                      <a:r>
                        <a:rPr lang="uk-UA" sz="1700" b="1" dirty="0"/>
                        <a:t>; легше засвоюється; має цікавий смак і кольоровий вигляд, що підвищує споживчу привабливість.</a:t>
                      </a:r>
                    </a:p>
                  </a:txBody>
                  <a:tcPr marL="87407" marR="87407" marT="43704" marB="43704"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bl>
          </a:graphicData>
        </a:graphic>
      </p:graphicFrame>
      <p:sp>
        <p:nvSpPr>
          <p:cNvPr id="12291" name="Rectangle 3"/>
          <p:cNvSpPr>
            <a:spLocks noChangeArrowheads="1"/>
          </p:cNvSpPr>
          <p:nvPr/>
        </p:nvSpPr>
        <p:spPr bwMode="auto">
          <a:xfrm>
            <a:off x="0" y="0"/>
            <a:ext cx="18288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7693" y="4236151"/>
            <a:ext cx="4607332" cy="2303666"/>
            <a:chOff x="0" y="0"/>
            <a:chExt cx="812800" cy="406400"/>
          </a:xfrm>
        </p:grpSpPr>
        <p:sp>
          <p:nvSpPr>
            <p:cNvPr id="3" name="Freeform 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D5EABC"/>
            </a:solidFill>
          </p:spPr>
        </p:sp>
        <p:sp>
          <p:nvSpPr>
            <p:cNvPr id="4" name="TextBox 4"/>
            <p:cNvSpPr txBox="1"/>
            <p:nvPr/>
          </p:nvSpPr>
          <p:spPr>
            <a:xfrm>
              <a:off x="0" y="-57150"/>
              <a:ext cx="812800" cy="463550"/>
            </a:xfrm>
            <a:prstGeom prst="rect">
              <a:avLst/>
            </a:prstGeom>
          </p:spPr>
          <p:txBody>
            <a:bodyPr lIns="50800" tIns="50800" rIns="50800" bIns="50800" rtlCol="0" anchor="ctr"/>
            <a:lstStyle/>
            <a:p>
              <a:pPr algn="ctr">
                <a:lnSpc>
                  <a:spcPts val="3640"/>
                </a:lnSpc>
              </a:pPr>
              <a:endParaRPr/>
            </a:p>
          </p:txBody>
        </p:sp>
      </p:grpSp>
      <p:grpSp>
        <p:nvGrpSpPr>
          <p:cNvPr id="5" name="Group 5"/>
          <p:cNvGrpSpPr/>
          <p:nvPr/>
        </p:nvGrpSpPr>
        <p:grpSpPr>
          <a:xfrm>
            <a:off x="5058616" y="4236151"/>
            <a:ext cx="4607332" cy="2303666"/>
            <a:chOff x="0" y="0"/>
            <a:chExt cx="812800" cy="406400"/>
          </a:xfrm>
        </p:grpSpPr>
        <p:sp>
          <p:nvSpPr>
            <p:cNvPr id="6" name="Freeform 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D5EABC"/>
            </a:solidFill>
          </p:spPr>
        </p:sp>
        <p:sp>
          <p:nvSpPr>
            <p:cNvPr id="7" name="TextBox 7"/>
            <p:cNvSpPr txBox="1"/>
            <p:nvPr/>
          </p:nvSpPr>
          <p:spPr>
            <a:xfrm>
              <a:off x="0" y="-57150"/>
              <a:ext cx="812800" cy="463550"/>
            </a:xfrm>
            <a:prstGeom prst="rect">
              <a:avLst/>
            </a:prstGeom>
          </p:spPr>
          <p:txBody>
            <a:bodyPr lIns="50800" tIns="50800" rIns="50800" bIns="50800" rtlCol="0" anchor="ctr"/>
            <a:lstStyle/>
            <a:p>
              <a:pPr algn="ctr">
                <a:lnSpc>
                  <a:spcPts val="3640"/>
                </a:lnSpc>
              </a:pPr>
              <a:endParaRPr/>
            </a:p>
          </p:txBody>
        </p:sp>
      </p:grpSp>
      <p:grpSp>
        <p:nvGrpSpPr>
          <p:cNvPr id="8" name="Group 8"/>
          <p:cNvGrpSpPr/>
          <p:nvPr/>
        </p:nvGrpSpPr>
        <p:grpSpPr>
          <a:xfrm>
            <a:off x="9879540" y="4276269"/>
            <a:ext cx="4170307" cy="2085153"/>
            <a:chOff x="0" y="0"/>
            <a:chExt cx="812800" cy="406400"/>
          </a:xfrm>
        </p:grpSpPr>
        <p:sp>
          <p:nvSpPr>
            <p:cNvPr id="9" name="Freeform 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D5EABC"/>
            </a:solidFill>
          </p:spPr>
        </p:sp>
        <p:sp>
          <p:nvSpPr>
            <p:cNvPr id="10" name="TextBox 10"/>
            <p:cNvSpPr txBox="1"/>
            <p:nvPr/>
          </p:nvSpPr>
          <p:spPr>
            <a:xfrm>
              <a:off x="0" y="-57150"/>
              <a:ext cx="812800" cy="463550"/>
            </a:xfrm>
            <a:prstGeom prst="rect">
              <a:avLst/>
            </a:prstGeom>
          </p:spPr>
          <p:txBody>
            <a:bodyPr lIns="50800" tIns="50800" rIns="50800" bIns="50800" rtlCol="0" anchor="ctr"/>
            <a:lstStyle/>
            <a:p>
              <a:pPr algn="ctr">
                <a:lnSpc>
                  <a:spcPts val="3640"/>
                </a:lnSpc>
              </a:pPr>
              <a:endParaRPr/>
            </a:p>
          </p:txBody>
        </p:sp>
      </p:grpSp>
      <p:grpSp>
        <p:nvGrpSpPr>
          <p:cNvPr id="11" name="Group 11"/>
          <p:cNvGrpSpPr/>
          <p:nvPr/>
        </p:nvGrpSpPr>
        <p:grpSpPr>
          <a:xfrm>
            <a:off x="14259397" y="4226702"/>
            <a:ext cx="4028603" cy="2014302"/>
            <a:chOff x="0" y="0"/>
            <a:chExt cx="812800" cy="406400"/>
          </a:xfrm>
        </p:grpSpPr>
        <p:sp>
          <p:nvSpPr>
            <p:cNvPr id="12" name="Freeform 1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D5EABC"/>
            </a:solidFill>
          </p:spPr>
        </p:sp>
        <p:sp>
          <p:nvSpPr>
            <p:cNvPr id="13" name="TextBox 13"/>
            <p:cNvSpPr txBox="1"/>
            <p:nvPr/>
          </p:nvSpPr>
          <p:spPr>
            <a:xfrm>
              <a:off x="0" y="-57150"/>
              <a:ext cx="812800" cy="463550"/>
            </a:xfrm>
            <a:prstGeom prst="rect">
              <a:avLst/>
            </a:prstGeom>
          </p:spPr>
          <p:txBody>
            <a:bodyPr lIns="50800" tIns="50800" rIns="50800" bIns="50800" rtlCol="0" anchor="ctr"/>
            <a:lstStyle/>
            <a:p>
              <a:pPr algn="ctr">
                <a:lnSpc>
                  <a:spcPts val="3640"/>
                </a:lnSpc>
              </a:pPr>
              <a:endParaRPr/>
            </a:p>
          </p:txBody>
        </p:sp>
      </p:grpSp>
      <p:sp>
        <p:nvSpPr>
          <p:cNvPr id="14" name="Freeform 14"/>
          <p:cNvSpPr/>
          <p:nvPr/>
        </p:nvSpPr>
        <p:spPr>
          <a:xfrm>
            <a:off x="10834324" y="6762718"/>
            <a:ext cx="2555974" cy="3401835"/>
          </a:xfrm>
          <a:custGeom>
            <a:avLst/>
            <a:gdLst/>
            <a:ahLst/>
            <a:cxnLst/>
            <a:rect l="l" t="t" r="r" b="b"/>
            <a:pathLst>
              <a:path w="2555974" h="3401835">
                <a:moveTo>
                  <a:pt x="0" y="0"/>
                </a:moveTo>
                <a:lnTo>
                  <a:pt x="2555974" y="0"/>
                </a:lnTo>
                <a:lnTo>
                  <a:pt x="2555974" y="3401835"/>
                </a:lnTo>
                <a:lnTo>
                  <a:pt x="0" y="3401835"/>
                </a:lnTo>
                <a:lnTo>
                  <a:pt x="0" y="0"/>
                </a:lnTo>
                <a:close/>
              </a:path>
            </a:pathLst>
          </a:custGeom>
          <a:blipFill>
            <a:blip r:embed="rId2" cstate="print"/>
            <a:stretch>
              <a:fillRect/>
            </a:stretch>
          </a:blipFill>
          <a:ln w="9525" cap="rnd">
            <a:solidFill>
              <a:srgbClr val="000000"/>
            </a:solidFill>
            <a:prstDash val="solid"/>
            <a:round/>
          </a:ln>
        </p:spPr>
      </p:sp>
      <p:sp>
        <p:nvSpPr>
          <p:cNvPr id="15" name="Freeform 15"/>
          <p:cNvSpPr/>
          <p:nvPr/>
        </p:nvSpPr>
        <p:spPr>
          <a:xfrm>
            <a:off x="15066536" y="6762718"/>
            <a:ext cx="2564876" cy="3419834"/>
          </a:xfrm>
          <a:custGeom>
            <a:avLst/>
            <a:gdLst/>
            <a:ahLst/>
            <a:cxnLst/>
            <a:rect l="l" t="t" r="r" b="b"/>
            <a:pathLst>
              <a:path w="2564876" h="3419834">
                <a:moveTo>
                  <a:pt x="0" y="0"/>
                </a:moveTo>
                <a:lnTo>
                  <a:pt x="2564876" y="0"/>
                </a:lnTo>
                <a:lnTo>
                  <a:pt x="2564876" y="3419834"/>
                </a:lnTo>
                <a:lnTo>
                  <a:pt x="0" y="3419834"/>
                </a:lnTo>
                <a:lnTo>
                  <a:pt x="0" y="0"/>
                </a:lnTo>
                <a:close/>
              </a:path>
            </a:pathLst>
          </a:custGeom>
          <a:blipFill>
            <a:blip r:embed="rId3" cstate="print"/>
            <a:stretch>
              <a:fillRect/>
            </a:stretch>
          </a:blipFill>
          <a:ln w="9525" cap="rnd">
            <a:solidFill>
              <a:srgbClr val="000000"/>
            </a:solidFill>
            <a:prstDash val="solid"/>
            <a:round/>
          </a:ln>
        </p:spPr>
      </p:sp>
      <p:sp>
        <p:nvSpPr>
          <p:cNvPr id="16" name="Freeform 16"/>
          <p:cNvSpPr/>
          <p:nvPr/>
        </p:nvSpPr>
        <p:spPr>
          <a:xfrm>
            <a:off x="1349931" y="6875065"/>
            <a:ext cx="2382855" cy="3177140"/>
          </a:xfrm>
          <a:custGeom>
            <a:avLst/>
            <a:gdLst/>
            <a:ahLst/>
            <a:cxnLst/>
            <a:rect l="l" t="t" r="r" b="b"/>
            <a:pathLst>
              <a:path w="2382855" h="3177140">
                <a:moveTo>
                  <a:pt x="0" y="0"/>
                </a:moveTo>
                <a:lnTo>
                  <a:pt x="2382855" y="0"/>
                </a:lnTo>
                <a:lnTo>
                  <a:pt x="2382855" y="3177140"/>
                </a:lnTo>
                <a:lnTo>
                  <a:pt x="0" y="3177140"/>
                </a:lnTo>
                <a:lnTo>
                  <a:pt x="0" y="0"/>
                </a:lnTo>
                <a:close/>
              </a:path>
            </a:pathLst>
          </a:custGeom>
          <a:blipFill>
            <a:blip r:embed="rId4" cstate="print"/>
            <a:stretch>
              <a:fillRect/>
            </a:stretch>
          </a:blipFill>
          <a:ln w="9525" cap="rnd">
            <a:solidFill>
              <a:srgbClr val="000000"/>
            </a:solidFill>
            <a:prstDash val="solid"/>
            <a:round/>
          </a:ln>
        </p:spPr>
      </p:sp>
      <p:grpSp>
        <p:nvGrpSpPr>
          <p:cNvPr id="17" name="Group 17"/>
          <p:cNvGrpSpPr>
            <a:grpSpLocks noChangeAspect="1"/>
          </p:cNvGrpSpPr>
          <p:nvPr/>
        </p:nvGrpSpPr>
        <p:grpSpPr>
          <a:xfrm>
            <a:off x="6145364" y="6828283"/>
            <a:ext cx="2433837" cy="3270705"/>
            <a:chOff x="0" y="0"/>
            <a:chExt cx="3663950" cy="4923790"/>
          </a:xfrm>
        </p:grpSpPr>
        <p:sp>
          <p:nvSpPr>
            <p:cNvPr id="18" name="Freeform 18"/>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cstate="print"/>
              <a:stretch>
                <a:fillRect l="-608" r="-608"/>
              </a:stretch>
            </a:blipFill>
          </p:spPr>
        </p:sp>
        <p:sp>
          <p:nvSpPr>
            <p:cNvPr id="19" name="Freeform 19"/>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806600"/>
            </a:solidFill>
          </p:spPr>
        </p:sp>
      </p:grpSp>
      <p:sp>
        <p:nvSpPr>
          <p:cNvPr id="20" name="TextBox 20"/>
          <p:cNvSpPr txBox="1"/>
          <p:nvPr/>
        </p:nvSpPr>
        <p:spPr>
          <a:xfrm>
            <a:off x="3124944" y="351426"/>
            <a:ext cx="12404287" cy="1238892"/>
          </a:xfrm>
          <a:prstGeom prst="rect">
            <a:avLst/>
          </a:prstGeom>
        </p:spPr>
        <p:txBody>
          <a:bodyPr lIns="0" tIns="0" rIns="0" bIns="0" rtlCol="0" anchor="t">
            <a:spAutoFit/>
          </a:bodyPr>
          <a:lstStyle/>
          <a:p>
            <a:pPr algn="ctr">
              <a:lnSpc>
                <a:spcPts val="10246"/>
              </a:lnSpc>
              <a:spcBef>
                <a:spcPct val="0"/>
              </a:spcBef>
            </a:pPr>
            <a:r>
              <a:rPr lang="en-US" sz="7319"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Організація досліду </a:t>
            </a:r>
          </a:p>
        </p:txBody>
      </p:sp>
      <p:sp>
        <p:nvSpPr>
          <p:cNvPr id="21" name="TextBox 21"/>
          <p:cNvSpPr txBox="1"/>
          <p:nvPr/>
        </p:nvSpPr>
        <p:spPr>
          <a:xfrm>
            <a:off x="713078" y="1535707"/>
            <a:ext cx="17094361" cy="2252345"/>
          </a:xfrm>
          <a:prstGeom prst="rect">
            <a:avLst/>
          </a:prstGeom>
        </p:spPr>
        <p:txBody>
          <a:bodyPr lIns="0" tIns="0" rIns="0" bIns="0" rtlCol="0" anchor="t">
            <a:spAutoFit/>
          </a:bodyPr>
          <a:lstStyle/>
          <a:p>
            <a:pPr algn="l">
              <a:lnSpc>
                <a:spcPts val="4480"/>
              </a:lnSpc>
              <a:spcBef>
                <a:spcPct val="0"/>
              </a:spcBef>
            </a:pPr>
            <a:r>
              <a:rPr lang="en-US" sz="3200" b="1" i="1">
                <a:solidFill>
                  <a:srgbClr val="000000"/>
                </a:solidFill>
                <a:latin typeface="Arimo Bold Italics"/>
                <a:ea typeface="Arimo Bold Italics"/>
                <a:cs typeface="Arimo Bold Italics"/>
                <a:sym typeface="Arimo Bold Italics"/>
              </a:rPr>
              <a:t>Мета досліду.</a:t>
            </a:r>
          </a:p>
          <a:p>
            <a:pPr algn="l">
              <a:lnSpc>
                <a:spcPts val="4480"/>
              </a:lnSpc>
              <a:spcBef>
                <a:spcPct val="0"/>
              </a:spcBef>
            </a:pPr>
            <a:r>
              <a:rPr lang="en-US" sz="3200" b="1">
                <a:solidFill>
                  <a:srgbClr val="42590F"/>
                </a:solidFill>
                <a:latin typeface="Open Sans Bold"/>
                <a:ea typeface="Open Sans Bold"/>
                <a:cs typeface="Open Sans Bold"/>
                <a:sym typeface="Open Sans Bold"/>
              </a:rPr>
              <a:t>Визначити особливості росту і розвитку мікрогріну цибулі, соняшнику, пшениці та буряку на різних субстратах (льняні килимки та кокосовий субстрат), а також порівняти їх врожайність і якість.</a:t>
            </a:r>
          </a:p>
        </p:txBody>
      </p:sp>
      <p:sp>
        <p:nvSpPr>
          <p:cNvPr id="22" name="TextBox 22"/>
          <p:cNvSpPr txBox="1"/>
          <p:nvPr/>
        </p:nvSpPr>
        <p:spPr>
          <a:xfrm>
            <a:off x="529823" y="4417560"/>
            <a:ext cx="4023071" cy="2036488"/>
          </a:xfrm>
          <a:prstGeom prst="rect">
            <a:avLst/>
          </a:prstGeom>
        </p:spPr>
        <p:txBody>
          <a:bodyPr lIns="0" tIns="0" rIns="0" bIns="0" rtlCol="0" anchor="t">
            <a:spAutoFit/>
          </a:bodyPr>
          <a:lstStyle/>
          <a:p>
            <a:pPr algn="ctr">
              <a:lnSpc>
                <a:spcPts val="3252"/>
              </a:lnSpc>
              <a:spcBef>
                <a:spcPct val="0"/>
              </a:spcBef>
            </a:pPr>
            <a:r>
              <a:rPr lang="en-US" sz="2323" b="1">
                <a:solidFill>
                  <a:srgbClr val="000000"/>
                </a:solidFill>
                <a:latin typeface="Open Sans Bold"/>
                <a:ea typeface="Open Sans Bold"/>
                <a:cs typeface="Open Sans Bold"/>
                <a:sym typeface="Open Sans Bold"/>
              </a:rPr>
              <a:t>Льняні килимки та кокосовий субстрат зволожили чистою водою до помірної вологості.</a:t>
            </a:r>
          </a:p>
        </p:txBody>
      </p:sp>
      <p:sp>
        <p:nvSpPr>
          <p:cNvPr id="23" name="TextBox 23"/>
          <p:cNvSpPr txBox="1"/>
          <p:nvPr/>
        </p:nvSpPr>
        <p:spPr>
          <a:xfrm>
            <a:off x="5389050" y="4417560"/>
            <a:ext cx="3946464" cy="1943862"/>
          </a:xfrm>
          <a:prstGeom prst="rect">
            <a:avLst/>
          </a:prstGeom>
        </p:spPr>
        <p:txBody>
          <a:bodyPr lIns="0" tIns="0" rIns="0" bIns="0" rtlCol="0" anchor="t">
            <a:spAutoFit/>
          </a:bodyPr>
          <a:lstStyle/>
          <a:p>
            <a:pPr algn="ctr">
              <a:lnSpc>
                <a:spcPts val="3107"/>
              </a:lnSpc>
              <a:spcBef>
                <a:spcPct val="0"/>
              </a:spcBef>
            </a:pPr>
            <a:r>
              <a:rPr lang="en-US" sz="2219" b="1">
                <a:solidFill>
                  <a:srgbClr val="000000"/>
                </a:solidFill>
                <a:latin typeface="Open Sans Bold"/>
                <a:ea typeface="Open Sans Bold"/>
                <a:cs typeface="Open Sans Bold"/>
                <a:sym typeface="Open Sans Bold"/>
              </a:rPr>
              <a:t> Насіння рівномірно розподілили на поверхні субстратів у піддонах. Кожна культура висівалася окремо.</a:t>
            </a:r>
          </a:p>
        </p:txBody>
      </p:sp>
      <p:sp>
        <p:nvSpPr>
          <p:cNvPr id="24" name="TextBox 24"/>
          <p:cNvSpPr txBox="1"/>
          <p:nvPr/>
        </p:nvSpPr>
        <p:spPr>
          <a:xfrm>
            <a:off x="10478340" y="4417560"/>
            <a:ext cx="2911958" cy="1589404"/>
          </a:xfrm>
          <a:prstGeom prst="rect">
            <a:avLst/>
          </a:prstGeom>
        </p:spPr>
        <p:txBody>
          <a:bodyPr lIns="0" tIns="0" rIns="0" bIns="0" rtlCol="0" anchor="t">
            <a:spAutoFit/>
          </a:bodyPr>
          <a:lstStyle/>
          <a:p>
            <a:pPr algn="ctr">
              <a:lnSpc>
                <a:spcPts val="3220"/>
              </a:lnSpc>
              <a:spcBef>
                <a:spcPct val="0"/>
              </a:spcBef>
            </a:pPr>
            <a:r>
              <a:rPr lang="en-US" sz="2300" b="1">
                <a:solidFill>
                  <a:srgbClr val="000000"/>
                </a:solidFill>
                <a:latin typeface="Open Sans Bold"/>
                <a:ea typeface="Open Sans Bold"/>
                <a:cs typeface="Open Sans Bold"/>
                <a:sym typeface="Open Sans Bold"/>
              </a:rPr>
              <a:t>Кожен піддон підписали (назва культури та тип субстрату).</a:t>
            </a:r>
          </a:p>
        </p:txBody>
      </p:sp>
      <p:sp>
        <p:nvSpPr>
          <p:cNvPr id="25" name="TextBox 25"/>
          <p:cNvSpPr txBox="1"/>
          <p:nvPr/>
        </p:nvSpPr>
        <p:spPr>
          <a:xfrm>
            <a:off x="14554672" y="4554919"/>
            <a:ext cx="3588604" cy="1452045"/>
          </a:xfrm>
          <a:prstGeom prst="rect">
            <a:avLst/>
          </a:prstGeom>
        </p:spPr>
        <p:txBody>
          <a:bodyPr lIns="0" tIns="0" rIns="0" bIns="0" rtlCol="0" anchor="t">
            <a:spAutoFit/>
          </a:bodyPr>
          <a:lstStyle/>
          <a:p>
            <a:pPr algn="ctr">
              <a:lnSpc>
                <a:spcPts val="2390"/>
              </a:lnSpc>
              <a:spcBef>
                <a:spcPct val="0"/>
              </a:spcBef>
            </a:pPr>
            <a:r>
              <a:rPr lang="en-US" sz="1707" b="1">
                <a:solidFill>
                  <a:srgbClr val="000000"/>
                </a:solidFill>
                <a:latin typeface="Open Sans Bold"/>
                <a:ea typeface="Open Sans Bold"/>
                <a:cs typeface="Open Sans Bold"/>
                <a:sym typeface="Open Sans Bold"/>
              </a:rPr>
              <a:t>Піддони щодня зволожували з обприскувача, уникаючи надлишку води. Всі варіанти тримали в однакових умовах освітлення та температури.</a:t>
            </a: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92781">
            <a:off x="665408" y="2263868"/>
            <a:ext cx="4130532" cy="5483008"/>
          </a:xfrm>
          <a:custGeom>
            <a:avLst/>
            <a:gdLst/>
            <a:ahLst/>
            <a:cxnLst/>
            <a:rect l="l" t="t" r="r" b="b"/>
            <a:pathLst>
              <a:path w="4130532" h="5483008">
                <a:moveTo>
                  <a:pt x="0" y="0"/>
                </a:moveTo>
                <a:lnTo>
                  <a:pt x="4130532" y="0"/>
                </a:lnTo>
                <a:lnTo>
                  <a:pt x="4130532" y="5483008"/>
                </a:lnTo>
                <a:lnTo>
                  <a:pt x="0" y="5483008"/>
                </a:lnTo>
                <a:lnTo>
                  <a:pt x="0" y="0"/>
                </a:lnTo>
                <a:close/>
              </a:path>
            </a:pathLst>
          </a:custGeom>
          <a:blipFill>
            <a:blip r:embed="rId2" cstate="print"/>
            <a:stretch>
              <a:fillRect/>
            </a:stretch>
          </a:blipFill>
        </p:spPr>
      </p:sp>
      <p:sp>
        <p:nvSpPr>
          <p:cNvPr id="3" name="Freeform 3"/>
          <p:cNvSpPr/>
          <p:nvPr/>
        </p:nvSpPr>
        <p:spPr>
          <a:xfrm rot="651618">
            <a:off x="4898455" y="3090483"/>
            <a:ext cx="4202431" cy="5420097"/>
          </a:xfrm>
          <a:custGeom>
            <a:avLst/>
            <a:gdLst/>
            <a:ahLst/>
            <a:cxnLst/>
            <a:rect l="l" t="t" r="r" b="b"/>
            <a:pathLst>
              <a:path w="4202431" h="5420097">
                <a:moveTo>
                  <a:pt x="0" y="0"/>
                </a:moveTo>
                <a:lnTo>
                  <a:pt x="4202431" y="0"/>
                </a:lnTo>
                <a:lnTo>
                  <a:pt x="4202431" y="5420096"/>
                </a:lnTo>
                <a:lnTo>
                  <a:pt x="0" y="5420096"/>
                </a:lnTo>
                <a:lnTo>
                  <a:pt x="0" y="0"/>
                </a:lnTo>
                <a:close/>
              </a:path>
            </a:pathLst>
          </a:custGeom>
          <a:blipFill>
            <a:blip r:embed="rId3" cstate="print"/>
            <a:stretch>
              <a:fillRect/>
            </a:stretch>
          </a:blipFill>
        </p:spPr>
      </p:sp>
      <p:sp>
        <p:nvSpPr>
          <p:cNvPr id="4" name="Freeform 4"/>
          <p:cNvSpPr/>
          <p:nvPr/>
        </p:nvSpPr>
        <p:spPr>
          <a:xfrm rot="-346299">
            <a:off x="10048756" y="2453215"/>
            <a:ext cx="3961914" cy="3892690"/>
          </a:xfrm>
          <a:custGeom>
            <a:avLst/>
            <a:gdLst/>
            <a:ahLst/>
            <a:cxnLst/>
            <a:rect l="l" t="t" r="r" b="b"/>
            <a:pathLst>
              <a:path w="3961914" h="3892690">
                <a:moveTo>
                  <a:pt x="0" y="0"/>
                </a:moveTo>
                <a:lnTo>
                  <a:pt x="3961913" y="0"/>
                </a:lnTo>
                <a:lnTo>
                  <a:pt x="3961913" y="3892689"/>
                </a:lnTo>
                <a:lnTo>
                  <a:pt x="0" y="3892689"/>
                </a:lnTo>
                <a:lnTo>
                  <a:pt x="0" y="0"/>
                </a:lnTo>
                <a:close/>
              </a:path>
            </a:pathLst>
          </a:custGeom>
          <a:blipFill>
            <a:blip r:embed="rId4" cstate="print"/>
            <a:stretch>
              <a:fillRect l="-7263" t="-21833" r="-18884" b="-15232"/>
            </a:stretch>
          </a:blipFill>
        </p:spPr>
      </p:sp>
      <p:sp>
        <p:nvSpPr>
          <p:cNvPr id="5" name="Freeform 5"/>
          <p:cNvSpPr/>
          <p:nvPr/>
        </p:nvSpPr>
        <p:spPr>
          <a:xfrm rot="592332">
            <a:off x="14069093" y="3854186"/>
            <a:ext cx="3398460" cy="3892690"/>
          </a:xfrm>
          <a:custGeom>
            <a:avLst/>
            <a:gdLst/>
            <a:ahLst/>
            <a:cxnLst/>
            <a:rect l="l" t="t" r="r" b="b"/>
            <a:pathLst>
              <a:path w="3398460" h="3892690">
                <a:moveTo>
                  <a:pt x="0" y="0"/>
                </a:moveTo>
                <a:lnTo>
                  <a:pt x="3398460" y="0"/>
                </a:lnTo>
                <a:lnTo>
                  <a:pt x="3398460" y="3892690"/>
                </a:lnTo>
                <a:lnTo>
                  <a:pt x="0" y="3892690"/>
                </a:lnTo>
                <a:lnTo>
                  <a:pt x="0" y="0"/>
                </a:lnTo>
                <a:close/>
              </a:path>
            </a:pathLst>
          </a:custGeom>
          <a:blipFill>
            <a:blip r:embed="rId5" cstate="print"/>
            <a:stretch>
              <a:fillRect l="-12707" t="-2725" r="-7357" b="-2725"/>
            </a:stretch>
          </a:blipFill>
        </p:spPr>
      </p:sp>
      <p:sp>
        <p:nvSpPr>
          <p:cNvPr id="6" name="TextBox 6"/>
          <p:cNvSpPr txBox="1"/>
          <p:nvPr/>
        </p:nvSpPr>
        <p:spPr>
          <a:xfrm>
            <a:off x="1033022" y="259649"/>
            <a:ext cx="16226278" cy="1737305"/>
          </a:xfrm>
          <a:prstGeom prst="rect">
            <a:avLst/>
          </a:prstGeom>
        </p:spPr>
        <p:txBody>
          <a:bodyPr lIns="0" tIns="0" rIns="0" bIns="0" rtlCol="0" anchor="t">
            <a:spAutoFit/>
          </a:bodyPr>
          <a:lstStyle/>
          <a:p>
            <a:pPr algn="ctr">
              <a:lnSpc>
                <a:spcPts val="3468"/>
              </a:lnSpc>
              <a:spcBef>
                <a:spcPct val="0"/>
              </a:spcBef>
            </a:pPr>
            <a:r>
              <a:rPr lang="en-US" sz="2477"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Для більшої наочності результатів дослідження було здійснено фотофіксацію процесу вирощування мікрогріну різних культур. Зображення відображають етапи проростання та зовнішній вигляд паростків, що дозволяє візуально оцінити їхній розвиток, рівномірність росту та загальний стан.</a:t>
            </a:r>
          </a:p>
        </p:txBody>
      </p:sp>
      <p:sp>
        <p:nvSpPr>
          <p:cNvPr id="7" name="TextBox 7"/>
          <p:cNvSpPr txBox="1"/>
          <p:nvPr/>
        </p:nvSpPr>
        <p:spPr>
          <a:xfrm>
            <a:off x="475807" y="8288983"/>
            <a:ext cx="3184311" cy="1308099"/>
          </a:xfrm>
          <a:prstGeom prst="rect">
            <a:avLst/>
          </a:prstGeom>
        </p:spPr>
        <p:txBody>
          <a:bodyPr lIns="0" tIns="0" rIns="0" bIns="0" rtlCol="0" anchor="t">
            <a:spAutoFit/>
          </a:bodyPr>
          <a:lstStyle/>
          <a:p>
            <a:pPr algn="ctr">
              <a:lnSpc>
                <a:spcPts val="3500"/>
              </a:lnSpc>
              <a:spcBef>
                <a:spcPct val="0"/>
              </a:spcBef>
            </a:pPr>
            <a:r>
              <a:rPr lang="en-US" sz="2500" b="1">
                <a:solidFill>
                  <a:srgbClr val="42590F"/>
                </a:solidFill>
                <a:latin typeface="Open Sans Bold"/>
                <a:ea typeface="Open Sans Bold"/>
                <a:cs typeface="Open Sans Bold"/>
                <a:sym typeface="Open Sans Bold"/>
              </a:rPr>
              <a:t>Вирощування мікрогріну соняшника</a:t>
            </a:r>
          </a:p>
        </p:txBody>
      </p:sp>
      <p:sp>
        <p:nvSpPr>
          <p:cNvPr id="8" name="TextBox 8"/>
          <p:cNvSpPr txBox="1"/>
          <p:nvPr/>
        </p:nvSpPr>
        <p:spPr>
          <a:xfrm>
            <a:off x="4425474" y="8800792"/>
            <a:ext cx="3059965" cy="1308099"/>
          </a:xfrm>
          <a:prstGeom prst="rect">
            <a:avLst/>
          </a:prstGeom>
        </p:spPr>
        <p:txBody>
          <a:bodyPr lIns="0" tIns="0" rIns="0" bIns="0" rtlCol="0" anchor="t">
            <a:spAutoFit/>
          </a:bodyPr>
          <a:lstStyle/>
          <a:p>
            <a:pPr algn="ctr">
              <a:lnSpc>
                <a:spcPts val="3500"/>
              </a:lnSpc>
              <a:spcBef>
                <a:spcPct val="0"/>
              </a:spcBef>
            </a:pPr>
            <a:r>
              <a:rPr lang="en-US" sz="2500" b="1">
                <a:solidFill>
                  <a:srgbClr val="42590F"/>
                </a:solidFill>
                <a:latin typeface="Open Sans Bold"/>
                <a:ea typeface="Open Sans Bold"/>
                <a:cs typeface="Open Sans Bold"/>
                <a:sym typeface="Open Sans Bold"/>
              </a:rPr>
              <a:t>Вирощування мікрогріну пшениці</a:t>
            </a:r>
          </a:p>
        </p:txBody>
      </p:sp>
      <p:sp>
        <p:nvSpPr>
          <p:cNvPr id="9" name="TextBox 9"/>
          <p:cNvSpPr txBox="1"/>
          <p:nvPr/>
        </p:nvSpPr>
        <p:spPr>
          <a:xfrm>
            <a:off x="10013378" y="6719694"/>
            <a:ext cx="3059965" cy="869949"/>
          </a:xfrm>
          <a:prstGeom prst="rect">
            <a:avLst/>
          </a:prstGeom>
        </p:spPr>
        <p:txBody>
          <a:bodyPr lIns="0" tIns="0" rIns="0" bIns="0" rtlCol="0" anchor="t">
            <a:spAutoFit/>
          </a:bodyPr>
          <a:lstStyle/>
          <a:p>
            <a:pPr algn="ctr">
              <a:lnSpc>
                <a:spcPts val="3500"/>
              </a:lnSpc>
              <a:spcBef>
                <a:spcPct val="0"/>
              </a:spcBef>
            </a:pPr>
            <a:r>
              <a:rPr lang="en-US" sz="2500" b="1">
                <a:solidFill>
                  <a:srgbClr val="42590F"/>
                </a:solidFill>
                <a:latin typeface="Open Sans Bold"/>
                <a:ea typeface="Open Sans Bold"/>
                <a:cs typeface="Open Sans Bold"/>
                <a:sym typeface="Open Sans Bold"/>
              </a:rPr>
              <a:t>Вирощування мікрогріну буряку</a:t>
            </a:r>
          </a:p>
        </p:txBody>
      </p:sp>
      <p:sp>
        <p:nvSpPr>
          <p:cNvPr id="10" name="TextBox 10"/>
          <p:cNvSpPr txBox="1"/>
          <p:nvPr/>
        </p:nvSpPr>
        <p:spPr>
          <a:xfrm>
            <a:off x="13881686" y="8253423"/>
            <a:ext cx="3059965" cy="869949"/>
          </a:xfrm>
          <a:prstGeom prst="rect">
            <a:avLst/>
          </a:prstGeom>
        </p:spPr>
        <p:txBody>
          <a:bodyPr lIns="0" tIns="0" rIns="0" bIns="0" rtlCol="0" anchor="t">
            <a:spAutoFit/>
          </a:bodyPr>
          <a:lstStyle/>
          <a:p>
            <a:pPr algn="ctr">
              <a:lnSpc>
                <a:spcPts val="3500"/>
              </a:lnSpc>
              <a:spcBef>
                <a:spcPct val="0"/>
              </a:spcBef>
            </a:pPr>
            <a:r>
              <a:rPr lang="en-US" sz="2500" b="1">
                <a:solidFill>
                  <a:srgbClr val="42590F"/>
                </a:solidFill>
                <a:latin typeface="Open Sans Bold"/>
                <a:ea typeface="Open Sans Bold"/>
                <a:cs typeface="Open Sans Bold"/>
                <a:sym typeface="Open Sans Bold"/>
              </a:rPr>
              <a:t>Вирощування мікрогріну цибулі</a:t>
            </a:r>
          </a:p>
        </p:txBody>
      </p:sp>
    </p:spTree>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97B2">
                <a:alpha val="100000"/>
              </a:srgbClr>
            </a:gs>
            <a:gs pos="100000">
              <a:srgbClr val="7ED957">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78780" y="404967"/>
            <a:ext cx="8569509" cy="4863196"/>
          </a:xfrm>
          <a:custGeom>
            <a:avLst/>
            <a:gdLst/>
            <a:ahLst/>
            <a:cxnLst/>
            <a:rect l="l" t="t" r="r" b="b"/>
            <a:pathLst>
              <a:path w="8569509" h="4863196">
                <a:moveTo>
                  <a:pt x="0" y="0"/>
                </a:moveTo>
                <a:lnTo>
                  <a:pt x="8569509" y="0"/>
                </a:lnTo>
                <a:lnTo>
                  <a:pt x="8569509" y="4863196"/>
                </a:lnTo>
                <a:lnTo>
                  <a:pt x="0" y="4863196"/>
                </a:lnTo>
                <a:lnTo>
                  <a:pt x="0" y="0"/>
                </a:lnTo>
                <a:close/>
              </a:path>
            </a:pathLst>
          </a:custGeom>
          <a:blipFill>
            <a:blip r:embed="rId2" cstate="print"/>
            <a:stretch>
              <a:fillRect/>
            </a:stretch>
          </a:blipFill>
          <a:ln w="28575" cap="sq">
            <a:solidFill>
              <a:srgbClr val="000000"/>
            </a:solidFill>
            <a:prstDash val="solid"/>
            <a:miter/>
          </a:ln>
        </p:spPr>
      </p:sp>
      <p:sp>
        <p:nvSpPr>
          <p:cNvPr id="3" name="Freeform 3"/>
          <p:cNvSpPr/>
          <p:nvPr/>
        </p:nvSpPr>
        <p:spPr>
          <a:xfrm>
            <a:off x="9283230" y="5143500"/>
            <a:ext cx="8295431" cy="4863196"/>
          </a:xfrm>
          <a:custGeom>
            <a:avLst/>
            <a:gdLst/>
            <a:ahLst/>
            <a:cxnLst/>
            <a:rect l="l" t="t" r="r" b="b"/>
            <a:pathLst>
              <a:path w="8295431" h="4863196">
                <a:moveTo>
                  <a:pt x="0" y="0"/>
                </a:moveTo>
                <a:lnTo>
                  <a:pt x="8295430" y="0"/>
                </a:lnTo>
                <a:lnTo>
                  <a:pt x="8295430" y="4863196"/>
                </a:lnTo>
                <a:lnTo>
                  <a:pt x="0" y="4863196"/>
                </a:lnTo>
                <a:lnTo>
                  <a:pt x="0" y="0"/>
                </a:lnTo>
                <a:close/>
              </a:path>
            </a:pathLst>
          </a:custGeom>
          <a:blipFill>
            <a:blip r:embed="rId3" cstate="print"/>
            <a:stretch>
              <a:fillRect/>
            </a:stretch>
          </a:blipFill>
          <a:ln w="28575" cap="sq">
            <a:solidFill>
              <a:srgbClr val="000000"/>
            </a:solidFill>
            <a:prstDash val="solid"/>
            <a:miter/>
          </a:ln>
        </p:spPr>
      </p:sp>
      <p:sp>
        <p:nvSpPr>
          <p:cNvPr id="4" name="Freeform 4"/>
          <p:cNvSpPr/>
          <p:nvPr/>
        </p:nvSpPr>
        <p:spPr>
          <a:xfrm rot="651618">
            <a:off x="11581835" y="451671"/>
            <a:ext cx="3698220" cy="4769789"/>
          </a:xfrm>
          <a:custGeom>
            <a:avLst/>
            <a:gdLst/>
            <a:ahLst/>
            <a:cxnLst/>
            <a:rect l="l" t="t" r="r" b="b"/>
            <a:pathLst>
              <a:path w="3698220" h="4769789">
                <a:moveTo>
                  <a:pt x="0" y="0"/>
                </a:moveTo>
                <a:lnTo>
                  <a:pt x="3698220" y="0"/>
                </a:lnTo>
                <a:lnTo>
                  <a:pt x="3698220" y="4769789"/>
                </a:lnTo>
                <a:lnTo>
                  <a:pt x="0" y="4769789"/>
                </a:lnTo>
                <a:lnTo>
                  <a:pt x="0" y="0"/>
                </a:lnTo>
                <a:close/>
              </a:path>
            </a:pathLst>
          </a:custGeom>
          <a:blipFill>
            <a:blip r:embed="rId4" cstate="print"/>
            <a:stretch>
              <a:fillRect/>
            </a:stretch>
          </a:blipFill>
        </p:spPr>
      </p:sp>
      <p:sp>
        <p:nvSpPr>
          <p:cNvPr id="5" name="Freeform 5"/>
          <p:cNvSpPr/>
          <p:nvPr/>
        </p:nvSpPr>
        <p:spPr>
          <a:xfrm rot="-346299">
            <a:off x="2582577" y="5924660"/>
            <a:ext cx="3961914" cy="3892690"/>
          </a:xfrm>
          <a:custGeom>
            <a:avLst/>
            <a:gdLst/>
            <a:ahLst/>
            <a:cxnLst/>
            <a:rect l="l" t="t" r="r" b="b"/>
            <a:pathLst>
              <a:path w="3961914" h="3892690">
                <a:moveTo>
                  <a:pt x="0" y="0"/>
                </a:moveTo>
                <a:lnTo>
                  <a:pt x="3961914" y="0"/>
                </a:lnTo>
                <a:lnTo>
                  <a:pt x="3961914" y="3892690"/>
                </a:lnTo>
                <a:lnTo>
                  <a:pt x="0" y="3892690"/>
                </a:lnTo>
                <a:lnTo>
                  <a:pt x="0" y="0"/>
                </a:lnTo>
                <a:close/>
              </a:path>
            </a:pathLst>
          </a:custGeom>
          <a:blipFill>
            <a:blip r:embed="rId5" cstate="print"/>
            <a:stretch>
              <a:fillRect l="-7263" t="-21833" r="-18884" b="-15232"/>
            </a:stretch>
          </a:blipFill>
        </p:spPr>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40593" y="316905"/>
            <a:ext cx="3465570" cy="4620759"/>
          </a:xfrm>
          <a:custGeom>
            <a:avLst/>
            <a:gdLst/>
            <a:ahLst/>
            <a:cxnLst/>
            <a:rect l="l" t="t" r="r" b="b"/>
            <a:pathLst>
              <a:path w="3465570" h="4620759">
                <a:moveTo>
                  <a:pt x="0" y="0"/>
                </a:moveTo>
                <a:lnTo>
                  <a:pt x="3465570" y="0"/>
                </a:lnTo>
                <a:lnTo>
                  <a:pt x="3465570" y="4620759"/>
                </a:lnTo>
                <a:lnTo>
                  <a:pt x="0" y="4620759"/>
                </a:lnTo>
                <a:lnTo>
                  <a:pt x="0" y="0"/>
                </a:lnTo>
                <a:close/>
              </a:path>
            </a:pathLst>
          </a:custGeom>
          <a:blipFill>
            <a:blip r:embed="rId2" cstate="print"/>
            <a:stretch>
              <a:fillRect/>
            </a:stretch>
          </a:blipFill>
        </p:spPr>
      </p:sp>
      <p:sp>
        <p:nvSpPr>
          <p:cNvPr id="3" name="Freeform 3"/>
          <p:cNvSpPr/>
          <p:nvPr/>
        </p:nvSpPr>
        <p:spPr>
          <a:xfrm>
            <a:off x="11610241" y="5053786"/>
            <a:ext cx="3658732" cy="4878309"/>
          </a:xfrm>
          <a:custGeom>
            <a:avLst/>
            <a:gdLst/>
            <a:ahLst/>
            <a:cxnLst/>
            <a:rect l="l" t="t" r="r" b="b"/>
            <a:pathLst>
              <a:path w="3658732" h="4878309">
                <a:moveTo>
                  <a:pt x="0" y="0"/>
                </a:moveTo>
                <a:lnTo>
                  <a:pt x="3658732" y="0"/>
                </a:lnTo>
                <a:lnTo>
                  <a:pt x="3658732" y="4878309"/>
                </a:lnTo>
                <a:lnTo>
                  <a:pt x="0" y="4878309"/>
                </a:lnTo>
                <a:lnTo>
                  <a:pt x="0" y="0"/>
                </a:lnTo>
                <a:close/>
              </a:path>
            </a:pathLst>
          </a:custGeom>
          <a:blipFill>
            <a:blip r:embed="rId3" cstate="print"/>
            <a:stretch>
              <a:fillRect/>
            </a:stretch>
          </a:blipFill>
        </p:spPr>
      </p:sp>
      <p:sp>
        <p:nvSpPr>
          <p:cNvPr id="4" name="Freeform 4"/>
          <p:cNvSpPr/>
          <p:nvPr/>
        </p:nvSpPr>
        <p:spPr>
          <a:xfrm>
            <a:off x="15766079" y="6016763"/>
            <a:ext cx="2040084" cy="2720112"/>
          </a:xfrm>
          <a:custGeom>
            <a:avLst/>
            <a:gdLst/>
            <a:ahLst/>
            <a:cxnLst/>
            <a:rect l="l" t="t" r="r" b="b"/>
            <a:pathLst>
              <a:path w="2040084" h="2720112">
                <a:moveTo>
                  <a:pt x="0" y="0"/>
                </a:moveTo>
                <a:lnTo>
                  <a:pt x="2040084" y="0"/>
                </a:lnTo>
                <a:lnTo>
                  <a:pt x="2040084" y="2720112"/>
                </a:lnTo>
                <a:lnTo>
                  <a:pt x="0" y="2720112"/>
                </a:lnTo>
                <a:lnTo>
                  <a:pt x="0" y="0"/>
                </a:lnTo>
                <a:close/>
              </a:path>
            </a:pathLst>
          </a:custGeom>
          <a:blipFill>
            <a:blip r:embed="rId4" cstate="print"/>
            <a:stretch>
              <a:fillRect/>
            </a:stretch>
          </a:blipFill>
        </p:spPr>
      </p:sp>
      <p:sp>
        <p:nvSpPr>
          <p:cNvPr id="5" name="TextBox 5"/>
          <p:cNvSpPr txBox="1"/>
          <p:nvPr/>
        </p:nvSpPr>
        <p:spPr>
          <a:xfrm>
            <a:off x="415075" y="529729"/>
            <a:ext cx="10698060" cy="8981440"/>
          </a:xfrm>
          <a:prstGeom prst="rect">
            <a:avLst/>
          </a:prstGeom>
        </p:spPr>
        <p:txBody>
          <a:bodyPr lIns="0" tIns="0" rIns="0" bIns="0" rtlCol="0" anchor="t">
            <a:spAutoFit/>
          </a:bodyPr>
          <a:lstStyle/>
          <a:p>
            <a:pPr marL="734059" lvl="1" indent="-367030" algn="just">
              <a:lnSpc>
                <a:spcPts val="4759"/>
              </a:lnSpc>
              <a:buFont typeface="Arial"/>
              <a:buChar char="•"/>
            </a:pPr>
            <a:r>
              <a:rPr lang="en-US" sz="3399" b="1">
                <a:solidFill>
                  <a:srgbClr val="0D1F22"/>
                </a:solidFill>
                <a:latin typeface="Open Sans Bold"/>
                <a:ea typeface="Open Sans Bold"/>
                <a:cs typeface="Open Sans Bold"/>
                <a:sym typeface="Open Sans Bold"/>
              </a:rPr>
              <a:t>Отримані результати свідчать, що кокосовий субстрат забезпечував швидше проростання насіння та формування більшої врожайності мікрогріну порівняно з льняними килимками. </a:t>
            </a:r>
          </a:p>
          <a:p>
            <a:pPr marL="734059" lvl="1" indent="-367030" algn="just">
              <a:lnSpc>
                <a:spcPts val="4759"/>
              </a:lnSpc>
              <a:buFont typeface="Arial"/>
              <a:buChar char="•"/>
            </a:pPr>
            <a:r>
              <a:rPr lang="en-US" sz="3399" b="1">
                <a:solidFill>
                  <a:srgbClr val="0D1F22"/>
                </a:solidFill>
                <a:latin typeface="Open Sans Bold"/>
                <a:ea typeface="Open Sans Bold"/>
                <a:cs typeface="Open Sans Bold"/>
                <a:sym typeface="Open Sans Bold"/>
              </a:rPr>
              <a:t>У середньому приріст свіжої маси на кокосі становив 10–15%, що особливо виражалося у соняшнику, який продемонстрував найвищу продуктивність. </a:t>
            </a:r>
          </a:p>
          <a:p>
            <a:pPr marL="734059" lvl="1" indent="-367030" algn="just">
              <a:lnSpc>
                <a:spcPts val="4759"/>
              </a:lnSpc>
              <a:buFont typeface="Arial"/>
              <a:buChar char="•"/>
            </a:pPr>
            <a:r>
              <a:rPr lang="en-US" sz="3399" b="1">
                <a:solidFill>
                  <a:srgbClr val="0D1F22"/>
                </a:solidFill>
                <a:latin typeface="Open Sans Bold"/>
                <a:ea typeface="Open Sans Bold"/>
                <a:cs typeface="Open Sans Bold"/>
                <a:sym typeface="Open Sans Bold"/>
              </a:rPr>
              <a:t>Найменші показники врожайності зафіксовано у пшениці, незалежно від типу субстрату. При цьому вміст нітратів у всіх дослідних зразках залишався в межах норми, що підтверджує безпечність отриманої продукції для споживання.</a:t>
            </a:r>
          </a:p>
        </p:txBody>
      </p:sp>
      <p:sp>
        <p:nvSpPr>
          <p:cNvPr id="6" name="Freeform 6"/>
          <p:cNvSpPr/>
          <p:nvPr/>
        </p:nvSpPr>
        <p:spPr>
          <a:xfrm>
            <a:off x="11563628" y="1683107"/>
            <a:ext cx="2326472" cy="2968385"/>
          </a:xfrm>
          <a:custGeom>
            <a:avLst/>
            <a:gdLst/>
            <a:ahLst/>
            <a:cxnLst/>
            <a:rect l="l" t="t" r="r" b="b"/>
            <a:pathLst>
              <a:path w="2326472" h="2968385">
                <a:moveTo>
                  <a:pt x="0" y="0"/>
                </a:moveTo>
                <a:lnTo>
                  <a:pt x="2326472" y="0"/>
                </a:lnTo>
                <a:lnTo>
                  <a:pt x="2326472" y="2968386"/>
                </a:lnTo>
                <a:lnTo>
                  <a:pt x="0" y="2968386"/>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Tree>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990600" y="5905500"/>
            <a:ext cx="4306987" cy="5742649"/>
          </a:xfrm>
          <a:custGeom>
            <a:avLst/>
            <a:gdLst/>
            <a:ahLst/>
            <a:cxnLst/>
            <a:rect l="l" t="t" r="r" b="b"/>
            <a:pathLst>
              <a:path w="4306987" h="5742649">
                <a:moveTo>
                  <a:pt x="0" y="0"/>
                </a:moveTo>
                <a:lnTo>
                  <a:pt x="4306987" y="0"/>
                </a:lnTo>
                <a:lnTo>
                  <a:pt x="4306987" y="5742650"/>
                </a:lnTo>
                <a:lnTo>
                  <a:pt x="0" y="5742650"/>
                </a:lnTo>
                <a:lnTo>
                  <a:pt x="0" y="0"/>
                </a:lnTo>
                <a:close/>
              </a:path>
            </a:pathLst>
          </a:custGeom>
          <a:blipFill>
            <a:blip r:embed="rId2" cstate="print"/>
            <a:stretch>
              <a:fillRect/>
            </a:stretch>
          </a:blipFill>
        </p:spPr>
      </p:sp>
      <p:sp>
        <p:nvSpPr>
          <p:cNvPr id="5" name="Freeform 5"/>
          <p:cNvSpPr/>
          <p:nvPr/>
        </p:nvSpPr>
        <p:spPr>
          <a:xfrm>
            <a:off x="15011400" y="1866901"/>
            <a:ext cx="4953000" cy="8420099"/>
          </a:xfrm>
          <a:custGeom>
            <a:avLst/>
            <a:gdLst/>
            <a:ahLst/>
            <a:cxnLst/>
            <a:rect l="l" t="t" r="r" b="b"/>
            <a:pathLst>
              <a:path w="5783222" h="7710963">
                <a:moveTo>
                  <a:pt x="0" y="0"/>
                </a:moveTo>
                <a:lnTo>
                  <a:pt x="5783222" y="0"/>
                </a:lnTo>
                <a:lnTo>
                  <a:pt x="5783222" y="7710962"/>
                </a:lnTo>
                <a:lnTo>
                  <a:pt x="0" y="7710962"/>
                </a:lnTo>
                <a:lnTo>
                  <a:pt x="0" y="0"/>
                </a:lnTo>
                <a:close/>
              </a:path>
            </a:pathLst>
          </a:custGeom>
          <a:blipFill>
            <a:blip r:embed="rId3" cstate="print"/>
            <a:stretch>
              <a:fillRect/>
            </a:stretch>
          </a:blipFill>
        </p:spPr>
      </p:sp>
      <p:sp>
        <p:nvSpPr>
          <p:cNvPr id="6" name="TextBox 6"/>
          <p:cNvSpPr txBox="1"/>
          <p:nvPr/>
        </p:nvSpPr>
        <p:spPr>
          <a:xfrm>
            <a:off x="2632146" y="144368"/>
            <a:ext cx="13023708" cy="1287200"/>
          </a:xfrm>
          <a:prstGeom prst="rect">
            <a:avLst/>
          </a:prstGeom>
        </p:spPr>
        <p:txBody>
          <a:bodyPr lIns="0" tIns="0" rIns="0" bIns="0" rtlCol="0" anchor="t">
            <a:spAutoFit/>
          </a:bodyPr>
          <a:lstStyle/>
          <a:p>
            <a:pPr algn="ctr">
              <a:lnSpc>
                <a:spcPts val="5176"/>
              </a:lnSpc>
              <a:spcBef>
                <a:spcPct val="0"/>
              </a:spcBef>
            </a:pPr>
            <a:r>
              <a:rPr lang="en-US" sz="3697"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Динаміка проростання і висота культур </a:t>
            </a:r>
          </a:p>
          <a:p>
            <a:pPr algn="ctr">
              <a:lnSpc>
                <a:spcPts val="5176"/>
              </a:lnSpc>
              <a:spcBef>
                <a:spcPct val="0"/>
              </a:spcBef>
            </a:pPr>
            <a:r>
              <a:rPr lang="en-US" sz="3697"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на різних субстратах</a:t>
            </a:r>
          </a:p>
        </p:txBody>
      </p:sp>
      <p:sp>
        <p:nvSpPr>
          <p:cNvPr id="7" name="TextBox 7"/>
          <p:cNvSpPr txBox="1"/>
          <p:nvPr/>
        </p:nvSpPr>
        <p:spPr>
          <a:xfrm>
            <a:off x="5010076" y="5760451"/>
            <a:ext cx="8267849" cy="448310"/>
          </a:xfrm>
          <a:prstGeom prst="rect">
            <a:avLst/>
          </a:prstGeom>
        </p:spPr>
        <p:txBody>
          <a:bodyPr lIns="0" tIns="0" rIns="0" bIns="0" rtlCol="0" anchor="t">
            <a:spAutoFit/>
          </a:bodyPr>
          <a:lstStyle/>
          <a:p>
            <a:pPr algn="ctr">
              <a:lnSpc>
                <a:spcPts val="3640"/>
              </a:lnSpc>
              <a:spcBef>
                <a:spcPct val="0"/>
              </a:spcBef>
            </a:pPr>
            <a:r>
              <a:rPr lang="en-US" sz="2600" b="1">
                <a:solidFill>
                  <a:srgbClr val="42590F"/>
                </a:solidFill>
                <a:latin typeface="Open Sans Bold"/>
                <a:ea typeface="Open Sans Bold"/>
                <a:cs typeface="Open Sans Bold"/>
                <a:sym typeface="Open Sans Bold"/>
              </a:rPr>
              <a:t>Продуктивність та якісні показники мікрогріну</a:t>
            </a:r>
          </a:p>
        </p:txBody>
      </p:sp>
      <p:graphicFrame>
        <p:nvGraphicFramePr>
          <p:cNvPr id="8" name="Таблица 7"/>
          <p:cNvGraphicFramePr>
            <a:graphicFrameLocks noGrp="1"/>
          </p:cNvGraphicFramePr>
          <p:nvPr/>
        </p:nvGraphicFramePr>
        <p:xfrm>
          <a:off x="3124200" y="1638300"/>
          <a:ext cx="12192000" cy="3566160"/>
        </p:xfrm>
        <a:graphic>
          <a:graphicData uri="http://schemas.openxmlformats.org/drawingml/2006/table">
            <a:tbl>
              <a:tblPr/>
              <a:tblGrid>
                <a:gridCol w="3048000"/>
                <a:gridCol w="3048000"/>
                <a:gridCol w="3048000"/>
                <a:gridCol w="3048000"/>
              </a:tblGrid>
              <a:tr h="457200">
                <a:tc>
                  <a:txBody>
                    <a:bodyPr/>
                    <a:lstStyle/>
                    <a:p>
                      <a:r>
                        <a:rPr lang="uk-UA" b="1" dirty="0"/>
                        <a:t>Культура</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uk-UA" b="1"/>
                        <a:t>Субстрат</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uk-UA" b="1"/>
                        <a:t>Дні до сходів</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ru-RU" b="1" dirty="0" err="1"/>
                        <a:t>Середня</a:t>
                      </a:r>
                      <a:r>
                        <a:rPr lang="ru-RU" b="1" dirty="0"/>
                        <a:t> </a:t>
                      </a:r>
                      <a:r>
                        <a:rPr lang="ru-RU" b="1" dirty="0" err="1"/>
                        <a:t>висота</a:t>
                      </a:r>
                      <a:r>
                        <a:rPr lang="ru-RU" b="1" dirty="0"/>
                        <a:t> на 10-й день (мм)</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r>
              <a:tr h="279400">
                <a:tc>
                  <a:txBody>
                    <a:bodyPr/>
                    <a:lstStyle/>
                    <a:p>
                      <a:r>
                        <a:rPr lang="uk-UA"/>
                        <a:t>Цибуля</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41</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r>
                        <a:rPr lang="uk-UA"/>
                        <a:t>Соняшник</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5EABC"/>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50</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46</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r>
                        <a:rPr lang="uk-UA"/>
                        <a:t>Пшениця</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2,8</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43</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39</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r>
                        <a:rPr lang="uk-UA"/>
                        <a:t>Буряк</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5EABC"/>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48</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2794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dirty="0"/>
                        <a:t>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dirty="0"/>
                        <a:t>42</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bl>
          </a:graphicData>
        </a:graphic>
      </p:graphicFrame>
      <p:sp>
        <p:nvSpPr>
          <p:cNvPr id="7169" name="Rectangle 1"/>
          <p:cNvSpPr>
            <a:spLocks noChangeArrowheads="1"/>
          </p:cNvSpPr>
          <p:nvPr/>
        </p:nvSpPr>
        <p:spPr bwMode="auto">
          <a:xfrm>
            <a:off x="0" y="0"/>
            <a:ext cx="18288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charset="0"/>
              <a:cs typeface="Arial" charset="0"/>
            </a:endParaRPr>
          </a:p>
        </p:txBody>
      </p:sp>
      <p:graphicFrame>
        <p:nvGraphicFramePr>
          <p:cNvPr id="10" name="Таблица 9"/>
          <p:cNvGraphicFramePr>
            <a:graphicFrameLocks noGrp="1"/>
          </p:cNvGraphicFramePr>
          <p:nvPr/>
        </p:nvGraphicFramePr>
        <p:xfrm>
          <a:off x="3505200" y="6819900"/>
          <a:ext cx="11430000" cy="3291840"/>
        </p:xfrm>
        <a:graphic>
          <a:graphicData uri="http://schemas.openxmlformats.org/drawingml/2006/table">
            <a:tbl>
              <a:tblPr/>
              <a:tblGrid>
                <a:gridCol w="2857500"/>
                <a:gridCol w="2857500"/>
                <a:gridCol w="2857500"/>
                <a:gridCol w="2857500"/>
              </a:tblGrid>
              <a:tr h="355600">
                <a:tc>
                  <a:txBody>
                    <a:bodyPr/>
                    <a:lstStyle/>
                    <a:p>
                      <a:r>
                        <a:rPr lang="uk-UA" b="1" dirty="0"/>
                        <a:t>Культура</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uk-UA" b="1"/>
                        <a:t>Субстрат</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uk-UA" b="1" dirty="0"/>
                        <a:t>Свіжа маса (г / піддон)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c>
                  <a:txBody>
                    <a:bodyPr/>
                    <a:lstStyle/>
                    <a:p>
                      <a:r>
                        <a:rPr lang="uk-UA" b="1"/>
                        <a:t>Вміст нітратів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9D9D9"/>
                    </a:solidFill>
                  </a:tcPr>
                </a:tc>
              </a:tr>
              <a:tr h="355600">
                <a:tc>
                  <a:txBody>
                    <a:bodyPr/>
                    <a:lstStyle/>
                    <a:p>
                      <a:r>
                        <a:rPr lang="uk-UA"/>
                        <a:t>Цибуля</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28,5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24</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r>
                        <a:rPr lang="uk-UA"/>
                        <a:t>Соняшник</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5EABC"/>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34</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30,5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r>
                        <a:rPr lang="uk-UA"/>
                        <a:t>Пшениця</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DE59"/>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22</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19,5</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r>
                        <a:rPr lang="uk-UA"/>
                        <a:t>Буряк</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D5EABC"/>
                    </a:solidFill>
                  </a:tcPr>
                </a:tc>
                <a:tc>
                  <a:txBody>
                    <a:bodyPr/>
                    <a:lstStyle/>
                    <a:p>
                      <a:r>
                        <a:rPr lang="uk-UA"/>
                        <a:t>Кокос</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26</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a:t>в нормі, менше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r h="355600">
                <a:tc>
                  <a:txBody>
                    <a:bodyPr/>
                    <a:lstStyle/>
                    <a:p>
                      <a:endParaRPr lang="uk-UA"/>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Льон</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uk-UA"/>
                        <a:t>22,8</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c>
                  <a:txBody>
                    <a:bodyPr/>
                    <a:lstStyle/>
                    <a:p>
                      <a:r>
                        <a:rPr lang="ru-RU" dirty="0"/>
                        <a:t>в </a:t>
                      </a:r>
                      <a:r>
                        <a:rPr lang="ru-RU" dirty="0" err="1"/>
                        <a:t>нормі</a:t>
                      </a:r>
                      <a:r>
                        <a:rPr lang="ru-RU" dirty="0"/>
                        <a:t>, </a:t>
                      </a:r>
                      <a:r>
                        <a:rPr lang="ru-RU" dirty="0" err="1"/>
                        <a:t>менше</a:t>
                      </a:r>
                      <a:r>
                        <a:rPr lang="ru-RU" dirty="0"/>
                        <a:t> 10 мг/кг</a:t>
                      </a:r>
                    </a:p>
                  </a:txBody>
                  <a:tcPr anchor="ctr">
                    <a:lnL w="8446" cap="flat" cmpd="sng" algn="ctr">
                      <a:solidFill>
                        <a:srgbClr val="000000"/>
                      </a:solidFill>
                      <a:prstDash val="solid"/>
                      <a:round/>
                      <a:headEnd type="none" w="med" len="med"/>
                      <a:tailEnd type="none" w="med" len="med"/>
                    </a:lnL>
                    <a:lnR w="8446" cap="flat" cmpd="sng" algn="ctr">
                      <a:solidFill>
                        <a:srgbClr val="000000"/>
                      </a:solidFill>
                      <a:prstDash val="solid"/>
                      <a:round/>
                      <a:headEnd type="none" w="med" len="med"/>
                      <a:tailEnd type="none" w="med" len="med"/>
                    </a:lnR>
                    <a:lnT w="8446" cap="flat" cmpd="sng" algn="ctr">
                      <a:solidFill>
                        <a:srgbClr val="000000"/>
                      </a:solidFill>
                      <a:prstDash val="solid"/>
                      <a:round/>
                      <a:headEnd type="none" w="med" len="med"/>
                      <a:tailEnd type="none" w="med" len="med"/>
                    </a:lnT>
                    <a:lnB w="8446" cap="flat" cmpd="sng" algn="ctr">
                      <a:solidFill>
                        <a:srgbClr val="000000"/>
                      </a:solidFill>
                      <a:prstDash val="solid"/>
                      <a:round/>
                      <a:headEnd type="none" w="med" len="med"/>
                      <a:tailEnd type="none" w="med" len="med"/>
                    </a:lnB>
                    <a:solidFill>
                      <a:srgbClr val="FFFFFF"/>
                    </a:solidFill>
                  </a:tcPr>
                </a:tc>
              </a:tr>
            </a:tbl>
          </a:graphicData>
        </a:graphic>
      </p:graphicFrame>
      <p:sp>
        <p:nvSpPr>
          <p:cNvPr id="7170" name="Rectangle 2"/>
          <p:cNvSpPr>
            <a:spLocks noChangeArrowheads="1"/>
          </p:cNvSpPr>
          <p:nvPr/>
        </p:nvSpPr>
        <p:spPr bwMode="auto">
          <a:xfrm>
            <a:off x="0" y="0"/>
            <a:ext cx="18288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0494" y="2981214"/>
            <a:ext cx="3249678" cy="4324572"/>
          </a:xfrm>
          <a:custGeom>
            <a:avLst/>
            <a:gdLst/>
            <a:ahLst/>
            <a:cxnLst/>
            <a:rect l="l" t="t" r="r" b="b"/>
            <a:pathLst>
              <a:path w="3249678" h="4324572">
                <a:moveTo>
                  <a:pt x="0" y="0"/>
                </a:moveTo>
                <a:lnTo>
                  <a:pt x="3249678" y="0"/>
                </a:lnTo>
                <a:lnTo>
                  <a:pt x="3249678" y="4324572"/>
                </a:lnTo>
                <a:lnTo>
                  <a:pt x="0" y="4324572"/>
                </a:lnTo>
                <a:lnTo>
                  <a:pt x="0" y="0"/>
                </a:lnTo>
                <a:close/>
              </a:path>
            </a:pathLst>
          </a:custGeom>
          <a:blipFill>
            <a:blip r:embed="rId3" cstate="print"/>
            <a:stretch>
              <a:fillRect/>
            </a:stretch>
          </a:blipFill>
        </p:spPr>
      </p:sp>
      <p:sp>
        <p:nvSpPr>
          <p:cNvPr id="3" name="Freeform 3"/>
          <p:cNvSpPr/>
          <p:nvPr/>
        </p:nvSpPr>
        <p:spPr>
          <a:xfrm>
            <a:off x="7860334" y="2981214"/>
            <a:ext cx="3282580" cy="4369026"/>
          </a:xfrm>
          <a:custGeom>
            <a:avLst/>
            <a:gdLst/>
            <a:ahLst/>
            <a:cxnLst/>
            <a:rect l="l" t="t" r="r" b="b"/>
            <a:pathLst>
              <a:path w="3282580" h="4369026">
                <a:moveTo>
                  <a:pt x="0" y="0"/>
                </a:moveTo>
                <a:lnTo>
                  <a:pt x="3282580" y="0"/>
                </a:lnTo>
                <a:lnTo>
                  <a:pt x="3282580" y="4369026"/>
                </a:lnTo>
                <a:lnTo>
                  <a:pt x="0" y="4369026"/>
                </a:lnTo>
                <a:lnTo>
                  <a:pt x="0" y="0"/>
                </a:lnTo>
                <a:close/>
              </a:path>
            </a:pathLst>
          </a:custGeom>
          <a:blipFill>
            <a:blip r:embed="rId4" cstate="print"/>
            <a:stretch>
              <a:fillRect/>
            </a:stretch>
          </a:blipFill>
        </p:spPr>
      </p:sp>
      <p:sp>
        <p:nvSpPr>
          <p:cNvPr id="4" name="Freeform 4"/>
          <p:cNvSpPr/>
          <p:nvPr/>
        </p:nvSpPr>
        <p:spPr>
          <a:xfrm>
            <a:off x="4301878" y="2981214"/>
            <a:ext cx="3282231" cy="4369026"/>
          </a:xfrm>
          <a:custGeom>
            <a:avLst/>
            <a:gdLst/>
            <a:ahLst/>
            <a:cxnLst/>
            <a:rect l="l" t="t" r="r" b="b"/>
            <a:pathLst>
              <a:path w="3282231" h="4369026">
                <a:moveTo>
                  <a:pt x="0" y="0"/>
                </a:moveTo>
                <a:lnTo>
                  <a:pt x="3282231" y="0"/>
                </a:lnTo>
                <a:lnTo>
                  <a:pt x="3282231" y="4369026"/>
                </a:lnTo>
                <a:lnTo>
                  <a:pt x="0" y="4369026"/>
                </a:lnTo>
                <a:lnTo>
                  <a:pt x="0" y="0"/>
                </a:lnTo>
                <a:close/>
              </a:path>
            </a:pathLst>
          </a:custGeom>
          <a:blipFill>
            <a:blip r:embed="rId5" cstate="print"/>
            <a:stretch>
              <a:fillRect/>
            </a:stretch>
          </a:blipFill>
        </p:spPr>
      </p:sp>
      <p:pic>
        <p:nvPicPr>
          <p:cNvPr id="5" name="Picture 5">
            <a:hlinkClick r:id="" action="ppaction://media"/>
          </p:cNvPr>
          <p:cNvPicPr>
            <a:picLocks noChangeAspect="1"/>
          </p:cNvPicPr>
          <p:nvPr>
            <a:videoFile r:link="rId1"/>
            <p:extLst>
              <p:ext uri="{DAA4B4D4-6D71-4841-9C94-3DE7FCFB9230}">
                <p14:media xmlns:p14="http://schemas.microsoft.com/office/powerpoint/2010/main" xmlns="" r:embed="rId7"/>
              </p:ext>
            </p:extLst>
          </p:nvPr>
        </p:nvPicPr>
        <p:blipFill>
          <a:blip r:embed="rId8" cstate="print"/>
          <a:srcRect/>
          <a:stretch>
            <a:fillRect/>
          </a:stretch>
        </p:blipFill>
        <p:spPr>
          <a:xfrm>
            <a:off x="12501562" y="0"/>
            <a:ext cx="5786438" cy="10287000"/>
          </a:xfrm>
          <a:prstGeom prst="rect">
            <a:avLst/>
          </a:prstGeom>
          <a:ln w="38100" cap="sq">
            <a:solidFill>
              <a:srgbClr val="D5EABC"/>
            </a:solidFill>
            <a:prstDash val="solid"/>
          </a:ln>
        </p:spPr>
      </p:pic>
      <p:sp>
        <p:nvSpPr>
          <p:cNvPr id="6" name="Freeform 6"/>
          <p:cNvSpPr/>
          <p:nvPr/>
        </p:nvSpPr>
        <p:spPr>
          <a:xfrm>
            <a:off x="41096" y="6172200"/>
            <a:ext cx="12460466" cy="8229600"/>
          </a:xfrm>
          <a:custGeom>
            <a:avLst/>
            <a:gdLst/>
            <a:ahLst/>
            <a:cxnLst/>
            <a:rect l="l" t="t" r="r" b="b"/>
            <a:pathLst>
              <a:path w="12460466" h="8229600">
                <a:moveTo>
                  <a:pt x="0" y="0"/>
                </a:moveTo>
                <a:lnTo>
                  <a:pt x="12460466" y="0"/>
                </a:lnTo>
                <a:lnTo>
                  <a:pt x="12460466" y="8229600"/>
                </a:lnTo>
                <a:lnTo>
                  <a:pt x="0" y="8229600"/>
                </a:lnTo>
                <a:lnTo>
                  <a:pt x="0" y="0"/>
                </a:lnTo>
                <a:close/>
              </a:path>
            </a:pathLst>
          </a:custGeom>
          <a:blipFill>
            <a:blip r:embed="rId9" cstate="print"/>
            <a:stretch>
              <a:fillRect t="-515" b="-515"/>
            </a:stretch>
          </a:blipFill>
        </p:spPr>
      </p:sp>
      <p:sp>
        <p:nvSpPr>
          <p:cNvPr id="7" name="TextBox 7"/>
          <p:cNvSpPr txBox="1"/>
          <p:nvPr/>
        </p:nvSpPr>
        <p:spPr>
          <a:xfrm>
            <a:off x="1405243" y="309630"/>
            <a:ext cx="9075500" cy="2306955"/>
          </a:xfrm>
          <a:prstGeom prst="rect">
            <a:avLst/>
          </a:prstGeom>
        </p:spPr>
        <p:txBody>
          <a:bodyPr lIns="0" tIns="0" rIns="0" bIns="0" rtlCol="0" anchor="t">
            <a:spAutoFit/>
          </a:bodyPr>
          <a:lstStyle/>
          <a:p>
            <a:pPr algn="ctr">
              <a:lnSpc>
                <a:spcPts val="4620"/>
              </a:lnSpc>
              <a:spcBef>
                <a:spcPct val="0"/>
              </a:spcBef>
            </a:pPr>
            <a:r>
              <a:rPr lang="en-US" sz="3300" b="1">
                <a:gradFill>
                  <a:gsLst>
                    <a:gs pos="0">
                      <a:srgbClr val="0097B2">
                        <a:alpha val="100000"/>
                      </a:srgbClr>
                    </a:gs>
                    <a:gs pos="100000">
                      <a:srgbClr val="7ED957">
                        <a:alpha val="100000"/>
                      </a:srgbClr>
                    </a:gs>
                  </a:gsLst>
                  <a:lin ang="0"/>
                </a:gradFill>
                <a:latin typeface="Open Sans Bold"/>
                <a:ea typeface="Open Sans Bold"/>
                <a:cs typeface="Open Sans Bold"/>
                <a:sym typeface="Open Sans Bold"/>
              </a:rPr>
              <a:t>Окрім біометричних показників і врожайності, важливим критерієм оцінювання мікрогріну є його </a:t>
            </a:r>
          </a:p>
          <a:p>
            <a:pPr algn="ctr">
              <a:lnSpc>
                <a:spcPts val="4620"/>
              </a:lnSpc>
              <a:spcBef>
                <a:spcPct val="0"/>
              </a:spcBef>
            </a:pPr>
            <a:r>
              <a:rPr lang="en-US" sz="3300" b="1">
                <a:gradFill>
                  <a:gsLst>
                    <a:gs pos="0">
                      <a:srgbClr val="000000">
                        <a:alpha val="100000"/>
                      </a:srgbClr>
                    </a:gs>
                    <a:gs pos="100000">
                      <a:srgbClr val="C89116">
                        <a:alpha val="100000"/>
                      </a:srgbClr>
                    </a:gs>
                  </a:gsLst>
                  <a:lin ang="0"/>
                </a:gradFill>
                <a:latin typeface="Open Sans Bold"/>
                <a:ea typeface="Open Sans Bold"/>
                <a:cs typeface="Open Sans Bold"/>
                <a:sym typeface="Open Sans Bold"/>
              </a:rPr>
              <a:t>смакові властивості.</a:t>
            </a:r>
          </a:p>
        </p:txBody>
      </p:sp>
    </p:spTree>
  </p:cSld>
  <p:clrMapOvr>
    <a:masterClrMapping/>
  </p:clrMapOvr>
  <p:transition>
    <p:wipe/>
  </p:transition>
  <p:timing>
    <p:tnLst>
      <p:par>
        <p:cTn id="1" dur="indefinite" restart="never" nodeType="tmRoot">
          <p:childTnLst>
            <p:video>
              <p:cMediaNode vol="0">
                <p:cTn id="2"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340890" y="4379036"/>
            <a:ext cx="9606219" cy="5098339"/>
          </a:xfrm>
          <a:custGeom>
            <a:avLst/>
            <a:gdLst/>
            <a:ahLst/>
            <a:cxnLst/>
            <a:rect l="l" t="t" r="r" b="b"/>
            <a:pathLst>
              <a:path w="9606219" h="5098339">
                <a:moveTo>
                  <a:pt x="0" y="0"/>
                </a:moveTo>
                <a:lnTo>
                  <a:pt x="9606220" y="0"/>
                </a:lnTo>
                <a:lnTo>
                  <a:pt x="9606220" y="5098339"/>
                </a:lnTo>
                <a:lnTo>
                  <a:pt x="0" y="5098339"/>
                </a:lnTo>
                <a:lnTo>
                  <a:pt x="0" y="0"/>
                </a:lnTo>
                <a:close/>
              </a:path>
            </a:pathLst>
          </a:custGeom>
          <a:blipFill>
            <a:blip r:embed="rId2" cstate="print"/>
            <a:stretch>
              <a:fillRect t="-519" b="-519"/>
            </a:stretch>
          </a:blipFill>
          <a:ln w="38100" cap="sq">
            <a:solidFill>
              <a:srgbClr val="343E15"/>
            </a:solidFill>
            <a:prstDash val="solid"/>
            <a:miter/>
          </a:ln>
        </p:spPr>
      </p:sp>
      <p:sp>
        <p:nvSpPr>
          <p:cNvPr id="3" name="TextBox 3"/>
          <p:cNvSpPr txBox="1"/>
          <p:nvPr/>
        </p:nvSpPr>
        <p:spPr>
          <a:xfrm>
            <a:off x="3548459" y="9696450"/>
            <a:ext cx="11191082" cy="380593"/>
          </a:xfrm>
          <a:prstGeom prst="rect">
            <a:avLst/>
          </a:prstGeom>
        </p:spPr>
        <p:txBody>
          <a:bodyPr lIns="0" tIns="0" rIns="0" bIns="0" rtlCol="0" anchor="t">
            <a:spAutoFit/>
          </a:bodyPr>
          <a:lstStyle/>
          <a:p>
            <a:pPr algn="ctr">
              <a:lnSpc>
                <a:spcPts val="3172"/>
              </a:lnSpc>
              <a:spcBef>
                <a:spcPct val="0"/>
              </a:spcBef>
            </a:pPr>
            <a:r>
              <a:rPr lang="en-US" sz="2266" b="1">
                <a:solidFill>
                  <a:srgbClr val="000000"/>
                </a:solidFill>
                <a:latin typeface="Open Sans Bold"/>
                <a:ea typeface="Open Sans Bold"/>
                <a:cs typeface="Open Sans Bold"/>
                <a:sym typeface="Open Sans Bold"/>
              </a:rPr>
              <a:t>Середні сенсорні оцінки мікрогріну різних культур залежно від субстрату</a:t>
            </a:r>
          </a:p>
        </p:txBody>
      </p:sp>
      <p:sp>
        <p:nvSpPr>
          <p:cNvPr id="4" name="TextBox 4"/>
          <p:cNvSpPr txBox="1"/>
          <p:nvPr/>
        </p:nvSpPr>
        <p:spPr>
          <a:xfrm>
            <a:off x="1973963" y="184862"/>
            <a:ext cx="14340074" cy="3936999"/>
          </a:xfrm>
          <a:prstGeom prst="rect">
            <a:avLst/>
          </a:prstGeom>
        </p:spPr>
        <p:txBody>
          <a:bodyPr lIns="0" tIns="0" rIns="0" bIns="0" rtlCol="0" anchor="t">
            <a:spAutoFit/>
          </a:bodyPr>
          <a:lstStyle/>
          <a:p>
            <a:pPr marL="539754" lvl="1" indent="-269877" algn="l">
              <a:lnSpc>
                <a:spcPts val="3500"/>
              </a:lnSpc>
              <a:buFont typeface="Arial"/>
              <a:buChar char="•"/>
            </a:pPr>
            <a:r>
              <a:rPr lang="en-US" sz="2500" b="1">
                <a:solidFill>
                  <a:srgbClr val="000000"/>
                </a:solidFill>
                <a:latin typeface="Open Sans Bold"/>
                <a:ea typeface="Open Sans Bold"/>
                <a:cs typeface="Open Sans Bold"/>
                <a:sym typeface="Open Sans Bold"/>
              </a:rPr>
              <a:t>Порівняльний аналіз смакових характеристик підтвердив, що субстрат впливає не лише на швидкість росту й урожайність, а й на органолептичні властивості мікрогріну. </a:t>
            </a:r>
          </a:p>
          <a:p>
            <a:pPr marL="539754" lvl="1" indent="-269877" algn="l">
              <a:lnSpc>
                <a:spcPts val="3500"/>
              </a:lnSpc>
              <a:buFont typeface="Arial"/>
              <a:buChar char="•"/>
            </a:pPr>
            <a:r>
              <a:rPr lang="en-US" sz="2500" b="1">
                <a:solidFill>
                  <a:srgbClr val="000000"/>
                </a:solidFill>
                <a:latin typeface="Open Sans Bold"/>
                <a:ea typeface="Open Sans Bold"/>
                <a:cs typeface="Open Sans Bold"/>
                <a:sym typeface="Open Sans Bold"/>
              </a:rPr>
              <a:t>Кокосовий субстрат забезпечив більш виразний смак і привабливий вигляд рослин, тоді як льняні килимки продемонстрували дещо нижчі оцінки, але зберегли позитивне сприйняття продукції. </a:t>
            </a:r>
          </a:p>
          <a:p>
            <a:pPr marL="539754" lvl="1" indent="-269877" algn="l">
              <a:lnSpc>
                <a:spcPts val="3500"/>
              </a:lnSpc>
              <a:buFont typeface="Arial"/>
              <a:buChar char="•"/>
            </a:pPr>
            <a:r>
              <a:rPr lang="en-US" sz="2500" b="1">
                <a:solidFill>
                  <a:srgbClr val="000000"/>
                </a:solidFill>
                <a:latin typeface="Open Sans Bold"/>
                <a:ea typeface="Open Sans Bold"/>
                <a:cs typeface="Open Sans Bold"/>
                <a:sym typeface="Open Sans Bold"/>
              </a:rPr>
              <a:t>Найбільш перспективними культурами за смаковими характеристиками виявилися соняшник і буряк, які мали стабільно високі показники на обох видах субстратів.</a:t>
            </a:r>
          </a:p>
        </p:txBody>
      </p:sp>
      <p:sp>
        <p:nvSpPr>
          <p:cNvPr id="5" name="Freeform 5"/>
          <p:cNvSpPr/>
          <p:nvPr/>
        </p:nvSpPr>
        <p:spPr>
          <a:xfrm rot="651618">
            <a:off x="14464927" y="5211525"/>
            <a:ext cx="3698220" cy="4769789"/>
          </a:xfrm>
          <a:custGeom>
            <a:avLst/>
            <a:gdLst/>
            <a:ahLst/>
            <a:cxnLst/>
            <a:rect l="l" t="t" r="r" b="b"/>
            <a:pathLst>
              <a:path w="3698220" h="4769789">
                <a:moveTo>
                  <a:pt x="0" y="0"/>
                </a:moveTo>
                <a:lnTo>
                  <a:pt x="3698220" y="0"/>
                </a:lnTo>
                <a:lnTo>
                  <a:pt x="3698220" y="4769789"/>
                </a:lnTo>
                <a:lnTo>
                  <a:pt x="0" y="4769789"/>
                </a:lnTo>
                <a:lnTo>
                  <a:pt x="0" y="0"/>
                </a:lnTo>
                <a:close/>
              </a:path>
            </a:pathLst>
          </a:custGeom>
          <a:blipFill>
            <a:blip r:embed="rId3" cstate="print"/>
            <a:stretch>
              <a:fillRect/>
            </a:stretch>
          </a:blipFill>
        </p:spPr>
      </p:sp>
      <p:sp>
        <p:nvSpPr>
          <p:cNvPr id="6" name="Freeform 6"/>
          <p:cNvSpPr/>
          <p:nvPr/>
        </p:nvSpPr>
        <p:spPr>
          <a:xfrm rot="-346299">
            <a:off x="185690" y="5176264"/>
            <a:ext cx="3961914" cy="3892690"/>
          </a:xfrm>
          <a:custGeom>
            <a:avLst/>
            <a:gdLst/>
            <a:ahLst/>
            <a:cxnLst/>
            <a:rect l="l" t="t" r="r" b="b"/>
            <a:pathLst>
              <a:path w="3961914" h="3892690">
                <a:moveTo>
                  <a:pt x="0" y="0"/>
                </a:moveTo>
                <a:lnTo>
                  <a:pt x="3961914" y="0"/>
                </a:lnTo>
                <a:lnTo>
                  <a:pt x="3961914" y="3892690"/>
                </a:lnTo>
                <a:lnTo>
                  <a:pt x="0" y="3892690"/>
                </a:lnTo>
                <a:lnTo>
                  <a:pt x="0" y="0"/>
                </a:lnTo>
                <a:close/>
              </a:path>
            </a:pathLst>
          </a:custGeom>
          <a:blipFill>
            <a:blip r:embed="rId4" cstate="print"/>
            <a:stretch>
              <a:fillRect l="-7263" t="-21833" r="-18884" b="-15232"/>
            </a:stretch>
          </a:blipFill>
        </p:spPr>
      </p:sp>
    </p:spTree>
  </p:cSld>
  <p:clrMapOvr>
    <a:masterClrMapping/>
  </p:clrMapOvr>
  <p:transition>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36523" y="1801792"/>
            <a:ext cx="8422777" cy="1149084"/>
            <a:chOff x="0" y="0"/>
            <a:chExt cx="2218344" cy="302639"/>
          </a:xfrm>
        </p:grpSpPr>
        <p:sp>
          <p:nvSpPr>
            <p:cNvPr id="3" name="Freeform 3"/>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4" name="TextBox 4"/>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5" name="Group 5"/>
          <p:cNvGrpSpPr/>
          <p:nvPr/>
        </p:nvGrpSpPr>
        <p:grpSpPr>
          <a:xfrm>
            <a:off x="8836523" y="3189001"/>
            <a:ext cx="8422777" cy="1149084"/>
            <a:chOff x="0" y="0"/>
            <a:chExt cx="2218344" cy="302639"/>
          </a:xfrm>
        </p:grpSpPr>
        <p:sp>
          <p:nvSpPr>
            <p:cNvPr id="6" name="Freeform 6"/>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7" name="TextBox 7"/>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8" name="Group 8"/>
          <p:cNvGrpSpPr/>
          <p:nvPr/>
        </p:nvGrpSpPr>
        <p:grpSpPr>
          <a:xfrm>
            <a:off x="8914550" y="4587043"/>
            <a:ext cx="8422777" cy="1149084"/>
            <a:chOff x="0" y="0"/>
            <a:chExt cx="2218344" cy="302639"/>
          </a:xfrm>
        </p:grpSpPr>
        <p:sp>
          <p:nvSpPr>
            <p:cNvPr id="9" name="Freeform 9"/>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10" name="TextBox 10"/>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11" name="Group 11"/>
          <p:cNvGrpSpPr/>
          <p:nvPr/>
        </p:nvGrpSpPr>
        <p:grpSpPr>
          <a:xfrm>
            <a:off x="8836523" y="5963420"/>
            <a:ext cx="8422777" cy="1149084"/>
            <a:chOff x="0" y="0"/>
            <a:chExt cx="2218344" cy="302639"/>
          </a:xfrm>
        </p:grpSpPr>
        <p:sp>
          <p:nvSpPr>
            <p:cNvPr id="12" name="Freeform 12"/>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13" name="TextBox 13"/>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14" name="Group 14"/>
          <p:cNvGrpSpPr/>
          <p:nvPr/>
        </p:nvGrpSpPr>
        <p:grpSpPr>
          <a:xfrm>
            <a:off x="8836523" y="7350629"/>
            <a:ext cx="8422777" cy="1149084"/>
            <a:chOff x="0" y="0"/>
            <a:chExt cx="2218344" cy="302639"/>
          </a:xfrm>
        </p:grpSpPr>
        <p:sp>
          <p:nvSpPr>
            <p:cNvPr id="15" name="Freeform 15"/>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16" name="TextBox 16"/>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17" name="Group 17"/>
          <p:cNvGrpSpPr/>
          <p:nvPr/>
        </p:nvGrpSpPr>
        <p:grpSpPr>
          <a:xfrm>
            <a:off x="8836523" y="8737838"/>
            <a:ext cx="8422777" cy="1149084"/>
            <a:chOff x="0" y="0"/>
            <a:chExt cx="2218344" cy="302639"/>
          </a:xfrm>
        </p:grpSpPr>
        <p:sp>
          <p:nvSpPr>
            <p:cNvPr id="18" name="Freeform 18"/>
            <p:cNvSpPr/>
            <p:nvPr/>
          </p:nvSpPr>
          <p:spPr>
            <a:xfrm>
              <a:off x="0" y="0"/>
              <a:ext cx="2218344" cy="302639"/>
            </a:xfrm>
            <a:custGeom>
              <a:avLst/>
              <a:gdLst/>
              <a:ahLst/>
              <a:cxnLst/>
              <a:rect l="l" t="t" r="r" b="b"/>
              <a:pathLst>
                <a:path w="2218344" h="302639">
                  <a:moveTo>
                    <a:pt x="46877" y="0"/>
                  </a:moveTo>
                  <a:lnTo>
                    <a:pt x="2171467" y="0"/>
                  </a:lnTo>
                  <a:cubicBezTo>
                    <a:pt x="2183900" y="0"/>
                    <a:pt x="2195823" y="4939"/>
                    <a:pt x="2204614" y="13730"/>
                  </a:cubicBezTo>
                  <a:cubicBezTo>
                    <a:pt x="2213406" y="22521"/>
                    <a:pt x="2218344" y="34445"/>
                    <a:pt x="2218344" y="46877"/>
                  </a:cubicBezTo>
                  <a:lnTo>
                    <a:pt x="2218344" y="255762"/>
                  </a:lnTo>
                  <a:cubicBezTo>
                    <a:pt x="2218344" y="281652"/>
                    <a:pt x="2197357" y="302639"/>
                    <a:pt x="2171467" y="302639"/>
                  </a:cubicBezTo>
                  <a:lnTo>
                    <a:pt x="46877" y="302639"/>
                  </a:lnTo>
                  <a:cubicBezTo>
                    <a:pt x="20988" y="302639"/>
                    <a:pt x="0" y="281652"/>
                    <a:pt x="0" y="255762"/>
                  </a:cubicBezTo>
                  <a:lnTo>
                    <a:pt x="0" y="46877"/>
                  </a:lnTo>
                  <a:cubicBezTo>
                    <a:pt x="0" y="20988"/>
                    <a:pt x="20988" y="0"/>
                    <a:pt x="46877" y="0"/>
                  </a:cubicBezTo>
                  <a:close/>
                </a:path>
              </a:pathLst>
            </a:custGeom>
            <a:solidFill>
              <a:srgbClr val="D5EABC"/>
            </a:solidFill>
          </p:spPr>
        </p:sp>
        <p:sp>
          <p:nvSpPr>
            <p:cNvPr id="19" name="TextBox 19"/>
            <p:cNvSpPr txBox="1"/>
            <p:nvPr/>
          </p:nvSpPr>
          <p:spPr>
            <a:xfrm>
              <a:off x="0" y="-57150"/>
              <a:ext cx="2218344" cy="359789"/>
            </a:xfrm>
            <a:prstGeom prst="rect">
              <a:avLst/>
            </a:prstGeom>
          </p:spPr>
          <p:txBody>
            <a:bodyPr lIns="50800" tIns="50800" rIns="50800" bIns="50800" rtlCol="0" anchor="ctr"/>
            <a:lstStyle/>
            <a:p>
              <a:pPr algn="ctr">
                <a:lnSpc>
                  <a:spcPts val="3640"/>
                </a:lnSpc>
              </a:pPr>
              <a:endParaRPr/>
            </a:p>
          </p:txBody>
        </p:sp>
      </p:grpSp>
      <p:grpSp>
        <p:nvGrpSpPr>
          <p:cNvPr id="20" name="Group 20"/>
          <p:cNvGrpSpPr>
            <a:grpSpLocks noChangeAspect="1"/>
          </p:cNvGrpSpPr>
          <p:nvPr/>
        </p:nvGrpSpPr>
        <p:grpSpPr>
          <a:xfrm>
            <a:off x="1028700" y="142967"/>
            <a:ext cx="5265576" cy="10037237"/>
            <a:chOff x="0" y="0"/>
            <a:chExt cx="8624570" cy="16440150"/>
          </a:xfrm>
        </p:grpSpPr>
        <p:sp>
          <p:nvSpPr>
            <p:cNvPr id="21" name="Freeform 21"/>
            <p:cNvSpPr/>
            <p:nvPr/>
          </p:nvSpPr>
          <p:spPr>
            <a:xfrm>
              <a:off x="410210" y="269240"/>
              <a:ext cx="7757160" cy="14293849"/>
            </a:xfrm>
            <a:custGeom>
              <a:avLst/>
              <a:gdLst/>
              <a:ahLst/>
              <a:cxnLst/>
              <a:rect l="l" t="t" r="r" b="b"/>
              <a:pathLst>
                <a:path w="7757160" h="14293849">
                  <a:moveTo>
                    <a:pt x="7757160" y="791210"/>
                  </a:moveTo>
                  <a:lnTo>
                    <a:pt x="7757160" y="14293849"/>
                  </a:lnTo>
                  <a:lnTo>
                    <a:pt x="0" y="14293849"/>
                  </a:lnTo>
                  <a:lnTo>
                    <a:pt x="0" y="791210"/>
                  </a:lnTo>
                  <a:cubicBezTo>
                    <a:pt x="0" y="354330"/>
                    <a:pt x="354330" y="0"/>
                    <a:pt x="791210" y="0"/>
                  </a:cubicBezTo>
                  <a:lnTo>
                    <a:pt x="6965950" y="0"/>
                  </a:lnTo>
                  <a:cubicBezTo>
                    <a:pt x="7402830" y="0"/>
                    <a:pt x="7757160" y="354330"/>
                    <a:pt x="7757160" y="791210"/>
                  </a:cubicBezTo>
                  <a:close/>
                </a:path>
              </a:pathLst>
            </a:custGeom>
            <a:blipFill>
              <a:blip r:embed="rId2" cstate="print"/>
              <a:stretch>
                <a:fillRect l="-19215" r="-19215"/>
              </a:stretch>
            </a:blipFill>
          </p:spPr>
        </p:sp>
        <p:sp>
          <p:nvSpPr>
            <p:cNvPr id="22" name="Freeform 22"/>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sp>
      </p:grpSp>
      <p:sp>
        <p:nvSpPr>
          <p:cNvPr id="23" name="Freeform 23"/>
          <p:cNvSpPr/>
          <p:nvPr/>
        </p:nvSpPr>
        <p:spPr>
          <a:xfrm>
            <a:off x="5919026" y="6126653"/>
            <a:ext cx="3224974" cy="4114800"/>
          </a:xfrm>
          <a:custGeom>
            <a:avLst/>
            <a:gdLst/>
            <a:ahLst/>
            <a:cxnLst/>
            <a:rect l="l" t="t" r="r" b="b"/>
            <a:pathLst>
              <a:path w="3224974" h="4114800">
                <a:moveTo>
                  <a:pt x="0" y="0"/>
                </a:moveTo>
                <a:lnTo>
                  <a:pt x="3224974" y="0"/>
                </a:lnTo>
                <a:lnTo>
                  <a:pt x="3224974" y="4114800"/>
                </a:lnTo>
                <a:lnTo>
                  <a:pt x="0" y="4114800"/>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24" name="TextBox 24"/>
          <p:cNvSpPr txBox="1"/>
          <p:nvPr/>
        </p:nvSpPr>
        <p:spPr>
          <a:xfrm>
            <a:off x="9029416" y="124547"/>
            <a:ext cx="8036991" cy="1434480"/>
          </a:xfrm>
          <a:prstGeom prst="rect">
            <a:avLst/>
          </a:prstGeom>
        </p:spPr>
        <p:txBody>
          <a:bodyPr lIns="0" tIns="0" rIns="0" bIns="0" rtlCol="0" anchor="t">
            <a:spAutoFit/>
          </a:bodyPr>
          <a:lstStyle/>
          <a:p>
            <a:pPr algn="ctr">
              <a:lnSpc>
                <a:spcPts val="11759"/>
              </a:lnSpc>
            </a:pPr>
            <a:r>
              <a:rPr lang="en-US" sz="8399" b="1">
                <a:gradFill>
                  <a:gsLst>
                    <a:gs pos="0">
                      <a:srgbClr val="000000">
                        <a:alpha val="100000"/>
                      </a:srgbClr>
                    </a:gs>
                    <a:gs pos="100000">
                      <a:srgbClr val="3533CD">
                        <a:alpha val="100000"/>
                      </a:srgbClr>
                    </a:gs>
                  </a:gsLst>
                  <a:lin ang="0"/>
                </a:gradFill>
                <a:latin typeface="Roca One Heavy"/>
                <a:ea typeface="Roca One Heavy"/>
                <a:cs typeface="Roca One Heavy"/>
                <a:sym typeface="Roca One Heavy"/>
              </a:rPr>
              <a:t>ВИСНОВКИ</a:t>
            </a:r>
          </a:p>
        </p:txBody>
      </p:sp>
      <p:sp>
        <p:nvSpPr>
          <p:cNvPr id="25" name="TextBox 25"/>
          <p:cNvSpPr txBox="1"/>
          <p:nvPr/>
        </p:nvSpPr>
        <p:spPr>
          <a:xfrm>
            <a:off x="9029416" y="1924066"/>
            <a:ext cx="8036991" cy="871220"/>
          </a:xfrm>
          <a:prstGeom prst="rect">
            <a:avLst/>
          </a:prstGeom>
        </p:spPr>
        <p:txBody>
          <a:bodyPr lIns="0" tIns="0" rIns="0" bIns="0" rtlCol="0" anchor="t">
            <a:spAutoFit/>
          </a:bodyPr>
          <a:lstStyle/>
          <a:p>
            <a:pPr algn="ctr">
              <a:lnSpc>
                <a:spcPts val="2380"/>
              </a:lnSpc>
              <a:spcBef>
                <a:spcPct val="0"/>
              </a:spcBef>
            </a:pPr>
            <a:r>
              <a:rPr lang="en-US" sz="1700" b="1">
                <a:solidFill>
                  <a:srgbClr val="000000"/>
                </a:solidFill>
                <a:latin typeface="Open Sans Bold"/>
                <a:ea typeface="Open Sans Bold"/>
                <a:cs typeface="Open Sans Bold"/>
                <a:sym typeface="Open Sans Bold"/>
              </a:rPr>
              <a:t>1.Мікрогрін є перспективним елементом здорового харчування та стійкого агровиробництва, що поєднує екологічність, економічність і високу поживну цінність.</a:t>
            </a:r>
          </a:p>
        </p:txBody>
      </p:sp>
      <p:sp>
        <p:nvSpPr>
          <p:cNvPr id="26" name="TextBox 26"/>
          <p:cNvSpPr txBox="1"/>
          <p:nvPr/>
        </p:nvSpPr>
        <p:spPr>
          <a:xfrm>
            <a:off x="9375132" y="3360451"/>
            <a:ext cx="7345559" cy="871219"/>
          </a:xfrm>
          <a:prstGeom prst="rect">
            <a:avLst/>
          </a:prstGeom>
        </p:spPr>
        <p:txBody>
          <a:bodyPr lIns="0" tIns="0" rIns="0" bIns="0" rtlCol="0" anchor="t">
            <a:spAutoFit/>
          </a:bodyPr>
          <a:lstStyle/>
          <a:p>
            <a:pPr algn="ctr">
              <a:lnSpc>
                <a:spcPts val="2380"/>
              </a:lnSpc>
              <a:spcBef>
                <a:spcPct val="0"/>
              </a:spcBef>
            </a:pPr>
            <a:r>
              <a:rPr lang="en-US" sz="1700" b="1">
                <a:solidFill>
                  <a:srgbClr val="000000"/>
                </a:solidFill>
                <a:latin typeface="Open Sans Bold"/>
                <a:ea typeface="Open Sans Bold"/>
                <a:cs typeface="Open Sans Bold"/>
                <a:sym typeface="Open Sans Bold"/>
              </a:rPr>
              <a:t>2.Обрані культури (цибуля, соняшник, пшениця, буряк) у фазі мікрогріну мають підвищений вміст вітамінів, мінералів і антиоксидантів.</a:t>
            </a:r>
          </a:p>
        </p:txBody>
      </p:sp>
      <p:sp>
        <p:nvSpPr>
          <p:cNvPr id="27" name="TextBox 27"/>
          <p:cNvSpPr txBox="1"/>
          <p:nvPr/>
        </p:nvSpPr>
        <p:spPr>
          <a:xfrm>
            <a:off x="9819807" y="4747660"/>
            <a:ext cx="6307022" cy="871220"/>
          </a:xfrm>
          <a:prstGeom prst="rect">
            <a:avLst/>
          </a:prstGeom>
        </p:spPr>
        <p:txBody>
          <a:bodyPr lIns="0" tIns="0" rIns="0" bIns="0" rtlCol="0" anchor="t">
            <a:spAutoFit/>
          </a:bodyPr>
          <a:lstStyle/>
          <a:p>
            <a:pPr algn="ctr">
              <a:lnSpc>
                <a:spcPts val="2380"/>
              </a:lnSpc>
              <a:spcBef>
                <a:spcPct val="0"/>
              </a:spcBef>
            </a:pPr>
            <a:r>
              <a:rPr lang="en-US" sz="1700" b="1">
                <a:solidFill>
                  <a:srgbClr val="000000"/>
                </a:solidFill>
                <a:latin typeface="Open Sans Bold"/>
                <a:ea typeface="Open Sans Bold"/>
                <a:cs typeface="Open Sans Bold"/>
                <a:sym typeface="Open Sans Bold"/>
              </a:rPr>
              <a:t>3.Тип субстрату суттєво впливає на врожайність і якість мікрогріну, визначаючи баланс між продуктивністю та екологічністю.</a:t>
            </a:r>
          </a:p>
        </p:txBody>
      </p:sp>
      <p:sp>
        <p:nvSpPr>
          <p:cNvPr id="28" name="TextBox 28"/>
          <p:cNvSpPr txBox="1"/>
          <p:nvPr/>
        </p:nvSpPr>
        <p:spPr>
          <a:xfrm>
            <a:off x="10071865" y="6088064"/>
            <a:ext cx="5952093" cy="871220"/>
          </a:xfrm>
          <a:prstGeom prst="rect">
            <a:avLst/>
          </a:prstGeom>
        </p:spPr>
        <p:txBody>
          <a:bodyPr lIns="0" tIns="0" rIns="0" bIns="0" rtlCol="0" anchor="t">
            <a:spAutoFit/>
          </a:bodyPr>
          <a:lstStyle/>
          <a:p>
            <a:pPr algn="ctr">
              <a:lnSpc>
                <a:spcPts val="2380"/>
              </a:lnSpc>
              <a:spcBef>
                <a:spcPct val="0"/>
              </a:spcBef>
            </a:pPr>
            <a:r>
              <a:rPr lang="en-US" sz="1700" b="1">
                <a:solidFill>
                  <a:srgbClr val="000000"/>
                </a:solidFill>
                <a:latin typeface="Open Sans Bold"/>
                <a:ea typeface="Open Sans Bold"/>
                <a:cs typeface="Open Sans Bold"/>
                <a:sym typeface="Open Sans Bold"/>
              </a:rPr>
              <a:t>4.Шкільні лабораторії можуть ефективно використовуватись для вирощування мікрогріну в навчальних і дослідницьких цілях.</a:t>
            </a:r>
          </a:p>
        </p:txBody>
      </p:sp>
      <p:sp>
        <p:nvSpPr>
          <p:cNvPr id="29" name="TextBox 29"/>
          <p:cNvSpPr txBox="1"/>
          <p:nvPr/>
        </p:nvSpPr>
        <p:spPr>
          <a:xfrm>
            <a:off x="9876190" y="7474454"/>
            <a:ext cx="6741659" cy="871220"/>
          </a:xfrm>
          <a:prstGeom prst="rect">
            <a:avLst/>
          </a:prstGeom>
        </p:spPr>
        <p:txBody>
          <a:bodyPr lIns="0" tIns="0" rIns="0" bIns="0" rtlCol="0" anchor="t">
            <a:spAutoFit/>
          </a:bodyPr>
          <a:lstStyle/>
          <a:p>
            <a:pPr algn="ctr">
              <a:lnSpc>
                <a:spcPts val="2379"/>
              </a:lnSpc>
              <a:spcBef>
                <a:spcPct val="0"/>
              </a:spcBef>
            </a:pPr>
            <a:r>
              <a:rPr lang="en-US" sz="1699" b="1">
                <a:solidFill>
                  <a:srgbClr val="000000"/>
                </a:solidFill>
                <a:latin typeface="Open Sans Bold"/>
                <a:ea typeface="Open Sans Bold"/>
                <a:cs typeface="Open Sans Bold"/>
                <a:sym typeface="Open Sans Bold"/>
              </a:rPr>
              <a:t>5.Кокосове волокно забезпечує вищу врожайність і швидше проростання насіння, тоді як льняні килимки відзначаються екологічністю.</a:t>
            </a:r>
          </a:p>
        </p:txBody>
      </p:sp>
      <p:sp>
        <p:nvSpPr>
          <p:cNvPr id="30" name="TextBox 30"/>
          <p:cNvSpPr txBox="1"/>
          <p:nvPr/>
        </p:nvSpPr>
        <p:spPr>
          <a:xfrm>
            <a:off x="9876190" y="8909288"/>
            <a:ext cx="6499496" cy="871220"/>
          </a:xfrm>
          <a:prstGeom prst="rect">
            <a:avLst/>
          </a:prstGeom>
        </p:spPr>
        <p:txBody>
          <a:bodyPr lIns="0" tIns="0" rIns="0" bIns="0" rtlCol="0" anchor="t">
            <a:spAutoFit/>
          </a:bodyPr>
          <a:lstStyle/>
          <a:p>
            <a:pPr algn="ctr">
              <a:lnSpc>
                <a:spcPts val="2379"/>
              </a:lnSpc>
              <a:spcBef>
                <a:spcPct val="0"/>
              </a:spcBef>
            </a:pPr>
            <a:r>
              <a:rPr lang="en-US" sz="1699" b="1">
                <a:solidFill>
                  <a:srgbClr val="000000"/>
                </a:solidFill>
                <a:latin typeface="Open Sans Bold"/>
                <a:ea typeface="Open Sans Bold"/>
                <a:cs typeface="Open Sans Bold"/>
                <a:sym typeface="Open Sans Bold"/>
              </a:rPr>
              <a:t>6.Найкращі органолептичні властивості продемонстрували мікрогрін соняшнику та буряку завдяки вираженому смаку й кольору.</a:t>
            </a:r>
          </a:p>
        </p:txBody>
      </p:sp>
    </p:spTree>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397462" y="-6366769"/>
            <a:ext cx="13158053" cy="23392094"/>
          </a:xfrm>
          <a:custGeom>
            <a:avLst/>
            <a:gdLst/>
            <a:ahLst/>
            <a:cxnLst/>
            <a:rect l="l" t="t" r="r" b="b"/>
            <a:pathLst>
              <a:path w="13158053" h="23392094">
                <a:moveTo>
                  <a:pt x="0" y="0"/>
                </a:moveTo>
                <a:lnTo>
                  <a:pt x="13158053" y="0"/>
                </a:lnTo>
                <a:lnTo>
                  <a:pt x="13158053" y="23392094"/>
                </a:lnTo>
                <a:lnTo>
                  <a:pt x="0" y="23392094"/>
                </a:lnTo>
                <a:lnTo>
                  <a:pt x="0" y="0"/>
                </a:lnTo>
                <a:close/>
              </a:path>
            </a:pathLst>
          </a:custGeom>
          <a:blipFill>
            <a:blip r:embed="rId2" cstate="print"/>
            <a:stretch>
              <a:fillRect/>
            </a:stretch>
          </a:blipFill>
        </p:spPr>
      </p:sp>
      <p:sp>
        <p:nvSpPr>
          <p:cNvPr id="3" name="Freeform 3"/>
          <p:cNvSpPr/>
          <p:nvPr/>
        </p:nvSpPr>
        <p:spPr>
          <a:xfrm>
            <a:off x="744732" y="701566"/>
            <a:ext cx="3063595" cy="4084794"/>
          </a:xfrm>
          <a:custGeom>
            <a:avLst/>
            <a:gdLst/>
            <a:ahLst/>
            <a:cxnLst/>
            <a:rect l="l" t="t" r="r" b="b"/>
            <a:pathLst>
              <a:path w="3063595" h="4084794">
                <a:moveTo>
                  <a:pt x="0" y="0"/>
                </a:moveTo>
                <a:lnTo>
                  <a:pt x="3063596" y="0"/>
                </a:lnTo>
                <a:lnTo>
                  <a:pt x="3063596" y="4084794"/>
                </a:lnTo>
                <a:lnTo>
                  <a:pt x="0" y="4084794"/>
                </a:lnTo>
                <a:lnTo>
                  <a:pt x="0" y="0"/>
                </a:lnTo>
                <a:close/>
              </a:path>
            </a:pathLst>
          </a:custGeom>
          <a:blipFill>
            <a:blip r:embed="rId3" cstate="print"/>
            <a:stretch>
              <a:fillRect/>
            </a:stretch>
          </a:blipFill>
        </p:spPr>
      </p:sp>
      <p:sp>
        <p:nvSpPr>
          <p:cNvPr id="4" name="Freeform 4"/>
          <p:cNvSpPr/>
          <p:nvPr/>
        </p:nvSpPr>
        <p:spPr>
          <a:xfrm>
            <a:off x="744732" y="5329278"/>
            <a:ext cx="3170324" cy="4227098"/>
          </a:xfrm>
          <a:custGeom>
            <a:avLst/>
            <a:gdLst/>
            <a:ahLst/>
            <a:cxnLst/>
            <a:rect l="l" t="t" r="r" b="b"/>
            <a:pathLst>
              <a:path w="3170324" h="4227098">
                <a:moveTo>
                  <a:pt x="0" y="0"/>
                </a:moveTo>
                <a:lnTo>
                  <a:pt x="3170324" y="0"/>
                </a:lnTo>
                <a:lnTo>
                  <a:pt x="3170324" y="4227098"/>
                </a:lnTo>
                <a:lnTo>
                  <a:pt x="0" y="4227098"/>
                </a:lnTo>
                <a:lnTo>
                  <a:pt x="0" y="0"/>
                </a:lnTo>
                <a:close/>
              </a:path>
            </a:pathLst>
          </a:custGeom>
          <a:blipFill>
            <a:blip r:embed="rId4" cstate="print"/>
            <a:stretch>
              <a:fillRect/>
            </a:stretch>
          </a:blipFill>
        </p:spPr>
      </p:sp>
      <p:sp>
        <p:nvSpPr>
          <p:cNvPr id="5" name="Freeform 5"/>
          <p:cNvSpPr/>
          <p:nvPr/>
        </p:nvSpPr>
        <p:spPr>
          <a:xfrm>
            <a:off x="4665757" y="2189711"/>
            <a:ext cx="3692832" cy="4923776"/>
          </a:xfrm>
          <a:custGeom>
            <a:avLst/>
            <a:gdLst/>
            <a:ahLst/>
            <a:cxnLst/>
            <a:rect l="l" t="t" r="r" b="b"/>
            <a:pathLst>
              <a:path w="3692832" h="4923776">
                <a:moveTo>
                  <a:pt x="0" y="0"/>
                </a:moveTo>
                <a:lnTo>
                  <a:pt x="3692832" y="0"/>
                </a:lnTo>
                <a:lnTo>
                  <a:pt x="3692832" y="4923776"/>
                </a:lnTo>
                <a:lnTo>
                  <a:pt x="0" y="4923776"/>
                </a:lnTo>
                <a:lnTo>
                  <a:pt x="0" y="0"/>
                </a:lnTo>
                <a:close/>
              </a:path>
            </a:pathLst>
          </a:custGeom>
          <a:blipFill>
            <a:blip r:embed="rId5" cstate="print"/>
            <a:stretch>
              <a:fillRect/>
            </a:stretch>
          </a:blipFill>
        </p:spPr>
      </p:sp>
      <p:sp>
        <p:nvSpPr>
          <p:cNvPr id="6" name="Freeform 6"/>
          <p:cNvSpPr/>
          <p:nvPr/>
        </p:nvSpPr>
        <p:spPr>
          <a:xfrm>
            <a:off x="4202923" y="7668816"/>
            <a:ext cx="8311332" cy="3178968"/>
          </a:xfrm>
          <a:custGeom>
            <a:avLst/>
            <a:gdLst/>
            <a:ahLst/>
            <a:cxnLst/>
            <a:rect l="l" t="t" r="r" b="b"/>
            <a:pathLst>
              <a:path w="8311332" h="3178968">
                <a:moveTo>
                  <a:pt x="0" y="0"/>
                </a:moveTo>
                <a:lnTo>
                  <a:pt x="8311332" y="0"/>
                </a:lnTo>
                <a:lnTo>
                  <a:pt x="8311332" y="3178968"/>
                </a:lnTo>
                <a:lnTo>
                  <a:pt x="0" y="3178968"/>
                </a:lnTo>
                <a:lnTo>
                  <a:pt x="0" y="0"/>
                </a:lnTo>
                <a:close/>
              </a:path>
            </a:pathLst>
          </a:custGeom>
          <a:blipFill>
            <a:blip r:embed="rId6" cstate="print">
              <a:extLst>
                <a:ext uri="{96DAC541-7B7A-43D3-8B79-37D633B846F1}">
                  <asvg:svgBlip xmlns:asvg="http://schemas.microsoft.com/office/drawing/2016/SVG/main" xmlns="" r:embed="rId7"/>
                </a:ext>
              </a:extLst>
            </a:blip>
            <a:stretch>
              <a:fillRect l="-3709" r="-1441"/>
            </a:stretch>
          </a:blipFill>
        </p:spPr>
      </p:sp>
      <p:grpSp>
        <p:nvGrpSpPr>
          <p:cNvPr id="7" name="Group 7"/>
          <p:cNvGrpSpPr>
            <a:grpSpLocks noChangeAspect="1"/>
          </p:cNvGrpSpPr>
          <p:nvPr/>
        </p:nvGrpSpPr>
        <p:grpSpPr>
          <a:xfrm>
            <a:off x="12331163" y="280984"/>
            <a:ext cx="5369321" cy="9545460"/>
            <a:chOff x="0" y="0"/>
            <a:chExt cx="13716000" cy="24384000"/>
          </a:xfrm>
        </p:grpSpPr>
        <p:sp>
          <p:nvSpPr>
            <p:cNvPr id="8" name="Freeform 8"/>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blipFill>
              <a:blip r:embed="rId8" cstate="print"/>
              <a:stretch>
                <a:fillRect/>
              </a:stretch>
            </a:blipFill>
          </p:spPr>
        </p:sp>
        <p:sp>
          <p:nvSpPr>
            <p:cNvPr id="9" name="Freeform 9"/>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p:spPr>
        </p:sp>
      </p:grpSp>
      <p:sp>
        <p:nvSpPr>
          <p:cNvPr id="10" name="Freeform 10"/>
          <p:cNvSpPr/>
          <p:nvPr/>
        </p:nvSpPr>
        <p:spPr>
          <a:xfrm>
            <a:off x="7342260" y="1523761"/>
            <a:ext cx="4884128" cy="5919066"/>
          </a:xfrm>
          <a:custGeom>
            <a:avLst/>
            <a:gdLst/>
            <a:ahLst/>
            <a:cxnLst/>
            <a:rect l="l" t="t" r="r" b="b"/>
            <a:pathLst>
              <a:path w="4884128" h="5919066">
                <a:moveTo>
                  <a:pt x="0" y="0"/>
                </a:moveTo>
                <a:lnTo>
                  <a:pt x="4884128" y="0"/>
                </a:lnTo>
                <a:lnTo>
                  <a:pt x="4884128" y="5919066"/>
                </a:lnTo>
                <a:lnTo>
                  <a:pt x="0" y="5919066"/>
                </a:lnTo>
                <a:lnTo>
                  <a:pt x="0" y="0"/>
                </a:lnTo>
                <a:close/>
              </a:path>
            </a:pathLst>
          </a:custGeom>
          <a:blipFill>
            <a:blip r:embed="rId9" cstate="print"/>
            <a:stretch>
              <a:fillRect l="-19736" t="-2738" b="-2738"/>
            </a:stretch>
          </a:blipFill>
        </p:spPr>
      </p:sp>
      <p:sp>
        <p:nvSpPr>
          <p:cNvPr id="11" name="TextBox 11"/>
          <p:cNvSpPr txBox="1"/>
          <p:nvPr/>
        </p:nvSpPr>
        <p:spPr>
          <a:xfrm>
            <a:off x="5726762" y="307295"/>
            <a:ext cx="5263654" cy="1549041"/>
          </a:xfrm>
          <a:prstGeom prst="rect">
            <a:avLst/>
          </a:prstGeom>
        </p:spPr>
        <p:txBody>
          <a:bodyPr lIns="0" tIns="0" rIns="0" bIns="0" rtlCol="0" anchor="t">
            <a:spAutoFit/>
          </a:bodyPr>
          <a:lstStyle/>
          <a:p>
            <a:pPr algn="ctr">
              <a:lnSpc>
                <a:spcPts val="6280"/>
              </a:lnSpc>
            </a:pPr>
            <a:r>
              <a:rPr lang="en-US" sz="6474" b="1">
                <a:gradFill>
                  <a:gsLst>
                    <a:gs pos="0">
                      <a:srgbClr val="0097B2">
                        <a:alpha val="100000"/>
                      </a:srgbClr>
                    </a:gs>
                    <a:gs pos="100000">
                      <a:srgbClr val="7ED957">
                        <a:alpha val="100000"/>
                      </a:srgbClr>
                    </a:gs>
                  </a:gsLst>
                  <a:lin ang="0"/>
                </a:gradFill>
                <a:latin typeface="Arimo Bold"/>
                <a:ea typeface="Arimo Bold"/>
                <a:cs typeface="Arimo Bold"/>
                <a:sym typeface="Arimo Bold"/>
              </a:rPr>
              <a:t>РЕАЛІЗАЦІЯ </a:t>
            </a:r>
          </a:p>
          <a:p>
            <a:pPr algn="ctr">
              <a:lnSpc>
                <a:spcPts val="5504"/>
              </a:lnSpc>
            </a:pPr>
            <a:r>
              <a:rPr lang="en-US" sz="5674" b="1">
                <a:gradFill>
                  <a:gsLst>
                    <a:gs pos="0">
                      <a:srgbClr val="0097B2">
                        <a:alpha val="100000"/>
                      </a:srgbClr>
                    </a:gs>
                    <a:gs pos="100000">
                      <a:srgbClr val="7ED957">
                        <a:alpha val="100000"/>
                      </a:srgbClr>
                    </a:gs>
                  </a:gsLst>
                  <a:lin ang="0"/>
                </a:gradFill>
                <a:latin typeface="Arimo Bold"/>
                <a:ea typeface="Arimo Bold"/>
                <a:cs typeface="Arimo Bold"/>
                <a:sym typeface="Arimo Bold"/>
              </a:rPr>
              <a:t>мікрогріну</a:t>
            </a:r>
          </a:p>
        </p:txBody>
      </p:sp>
    </p:spTree>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2712" y="301308"/>
            <a:ext cx="15886489" cy="9655809"/>
          </a:xfrm>
          <a:prstGeom prst="rect">
            <a:avLst/>
          </a:prstGeom>
        </p:spPr>
        <p:txBody>
          <a:bodyPr lIns="0" tIns="0" rIns="0" bIns="0" rtlCol="0" anchor="t">
            <a:spAutoFit/>
          </a:bodyPr>
          <a:lstStyle/>
          <a:p>
            <a:pPr algn="ctr">
              <a:lnSpc>
                <a:spcPts val="2240"/>
              </a:lnSpc>
              <a:spcBef>
                <a:spcPct val="0"/>
              </a:spcBef>
            </a:pPr>
            <a:r>
              <a:rPr lang="en-US" sz="1600" b="1">
                <a:solidFill>
                  <a:srgbClr val="000000"/>
                </a:solidFill>
                <a:latin typeface="Open Sans Bold"/>
                <a:ea typeface="Open Sans Bold"/>
                <a:cs typeface="Open Sans Bold"/>
                <a:sym typeface="Open Sans Bold"/>
              </a:rPr>
              <a:t>СПИСОК ВИКОРИСТАНИХ ДЖЕРЕЛ</a:t>
            </a:r>
          </a:p>
          <a:p>
            <a:pPr algn="just">
              <a:lnSpc>
                <a:spcPts val="2240"/>
              </a:lnSpc>
              <a:spcBef>
                <a:spcPct val="0"/>
              </a:spcBef>
            </a:pPr>
            <a:r>
              <a:rPr lang="en-US" sz="1600">
                <a:solidFill>
                  <a:srgbClr val="000000"/>
                </a:solidFill>
                <a:latin typeface="Open Sans"/>
                <a:ea typeface="Open Sans"/>
                <a:cs typeface="Open Sans"/>
                <a:sym typeface="Open Sans"/>
              </a:rPr>
              <a:t>1. Ваховська А. В. Вплив субстрату на урожайність і якість мікрозелені овочевих рослин. Збірник наукових праць Уманського НУС. 2021. Вип. 99. Ч. 1. С. 169-180.</a:t>
            </a:r>
          </a:p>
          <a:p>
            <a:pPr algn="just">
              <a:lnSpc>
                <a:spcPts val="2240"/>
              </a:lnSpc>
              <a:spcBef>
                <a:spcPct val="0"/>
              </a:spcBef>
            </a:pPr>
            <a:r>
              <a:rPr lang="en-US" sz="1600">
                <a:solidFill>
                  <a:srgbClr val="000000"/>
                </a:solidFill>
                <a:latin typeface="Open Sans"/>
                <a:ea typeface="Open Sans"/>
                <a:cs typeface="Open Sans"/>
                <a:sym typeface="Open Sans"/>
              </a:rPr>
              <a:t>2. Горач О. О., Резвих Н. І. Споживчі властивості мікрозелені та особливості застосування у харчовій промисловості. Вісник Хмельницького національного університету. Технічні науки. 2021. № 5. С. 13-17.</a:t>
            </a:r>
          </a:p>
          <a:p>
            <a:pPr algn="just">
              <a:lnSpc>
                <a:spcPts val="2240"/>
              </a:lnSpc>
              <a:spcBef>
                <a:spcPct val="0"/>
              </a:spcBef>
            </a:pPr>
            <a:r>
              <a:rPr lang="en-US" sz="1600">
                <a:solidFill>
                  <a:srgbClr val="000000"/>
                </a:solidFill>
                <a:latin typeface="Open Sans"/>
                <a:ea typeface="Open Sans"/>
                <a:cs typeface="Open Sans"/>
                <a:sym typeface="Open Sans"/>
              </a:rPr>
              <a:t>3. Мікрозелень: бізнес для фермерів та аграріїв: веб-сайт. URL: https: // agroapp.com.ua / uk / blog / mikrozelen-biznes-dlya-fermeriv-ta-agrariiv/ (дата звернення: 30.09.2025).</a:t>
            </a:r>
          </a:p>
          <a:p>
            <a:pPr algn="just">
              <a:lnSpc>
                <a:spcPts val="2240"/>
              </a:lnSpc>
              <a:spcBef>
                <a:spcPct val="0"/>
              </a:spcBef>
            </a:pPr>
            <a:r>
              <a:rPr lang="en-US" sz="1600">
                <a:solidFill>
                  <a:srgbClr val="000000"/>
                </a:solidFill>
                <a:latin typeface="Open Sans"/>
                <a:ea typeface="Open Sans"/>
                <a:cs typeface="Open Sans"/>
                <a:sym typeface="Open Sans"/>
              </a:rPr>
              <a:t>4. Ромашкова О. Користь мікрозелені для здоров’я: наукові факти: веб-сайт. URL: https: // ecocube.com.ua / blog / korist-mikrozeleni-dlya-zdorovya-naukovi-fakty/ (дата звернення: 21.09.2025).</a:t>
            </a:r>
          </a:p>
          <a:p>
            <a:pPr algn="just">
              <a:lnSpc>
                <a:spcPts val="2240"/>
              </a:lnSpc>
              <a:spcBef>
                <a:spcPct val="0"/>
              </a:spcBef>
            </a:pPr>
            <a:r>
              <a:rPr lang="en-US" sz="1600">
                <a:solidFill>
                  <a:srgbClr val="000000"/>
                </a:solidFill>
                <a:latin typeface="Open Sans"/>
                <a:ea typeface="Open Sans"/>
                <a:cs typeface="Open Sans"/>
                <a:sym typeface="Open Sans"/>
              </a:rPr>
              <a:t>5. Сади для Перемоги: веб-сайт. URL: https: // sadyperemohy.org/ (дата звернення: 19.09.2025).</a:t>
            </a:r>
          </a:p>
          <a:p>
            <a:pPr algn="just">
              <a:lnSpc>
                <a:spcPts val="2240"/>
              </a:lnSpc>
              <a:spcBef>
                <a:spcPct val="0"/>
              </a:spcBef>
            </a:pPr>
            <a:r>
              <a:rPr lang="en-US" sz="1600">
                <a:solidFill>
                  <a:srgbClr val="000000"/>
                </a:solidFill>
                <a:latin typeface="Open Sans"/>
                <a:ea typeface="Open Sans"/>
                <a:cs typeface="Open Sans"/>
                <a:sym typeface="Open Sans"/>
              </a:rPr>
              <a:t>6. Улянич О. І., Ваховська А. О. Вплив субстрату на ріст та урожайність мікрозелені. Всеукраїнська наукова Інтернет-конференція: Сучасні проблеми біології в умовах змін кліматуУмань, 2021. С. 41-44.</a:t>
            </a:r>
          </a:p>
          <a:p>
            <a:pPr algn="just">
              <a:lnSpc>
                <a:spcPts val="2240"/>
              </a:lnSpc>
              <a:spcBef>
                <a:spcPct val="0"/>
              </a:spcBef>
            </a:pPr>
            <a:r>
              <a:rPr lang="en-US" sz="1600">
                <a:solidFill>
                  <a:srgbClr val="000000"/>
                </a:solidFill>
                <a:latin typeface="Open Sans"/>
                <a:ea typeface="Open Sans"/>
                <a:cs typeface="Open Sans"/>
                <a:sym typeface="Open Sans"/>
              </a:rPr>
              <a:t>7. A year of national standards and stabilization of the domestic organic market of Ukraine: веб-сайт. URL: https: // organicinfo.ua / en / news / organic-market - 2023/ (дата звернення: 18.09.2025).</a:t>
            </a:r>
          </a:p>
          <a:p>
            <a:pPr algn="just">
              <a:lnSpc>
                <a:spcPts val="2240"/>
              </a:lnSpc>
              <a:spcBef>
                <a:spcPct val="0"/>
              </a:spcBef>
            </a:pPr>
            <a:r>
              <a:rPr lang="en-US" sz="1600">
                <a:solidFill>
                  <a:srgbClr val="000000"/>
                </a:solidFill>
                <a:latin typeface="Open Sans"/>
                <a:ea typeface="Open Sans"/>
                <a:cs typeface="Open Sans"/>
                <a:sym typeface="Open Sans"/>
              </a:rPr>
              <a:t>8. Bhaswant M., Shanmugam D. K., Miyazawa T., et al. Microgreens-A Comprehensive Review of Bioactive Molecules and Health Benefits. Molecules (Basel, Switzerland). 2023. №28 (2). DOI: https: // doi.org / 10.3390 / molecules28020867.</a:t>
            </a:r>
          </a:p>
          <a:p>
            <a:pPr algn="just">
              <a:lnSpc>
                <a:spcPts val="2240"/>
              </a:lnSpc>
              <a:spcBef>
                <a:spcPct val="0"/>
              </a:spcBef>
            </a:pPr>
            <a:r>
              <a:rPr lang="en-US" sz="1600">
                <a:solidFill>
                  <a:srgbClr val="000000"/>
                </a:solidFill>
                <a:latin typeface="Open Sans"/>
                <a:ea typeface="Open Sans"/>
                <a:cs typeface="Open Sans"/>
                <a:sym typeface="Open Sans"/>
              </a:rPr>
              <a:t>9. Deng H., Lan Y., Chen G., et al. Sustainable Marketing Performance and Responsive Market Orientation of Enterprises in the Context of Digital Transformation: A Case Study of the Green Consumer-Goods Industry. Sustainability. 2025. №17 (17). DOI: https: // doi.org / 10.3390 / su17177995</a:t>
            </a:r>
          </a:p>
          <a:p>
            <a:pPr algn="just">
              <a:lnSpc>
                <a:spcPts val="2240"/>
              </a:lnSpc>
              <a:spcBef>
                <a:spcPct val="0"/>
              </a:spcBef>
            </a:pPr>
            <a:r>
              <a:rPr lang="en-US" sz="1600">
                <a:solidFill>
                  <a:srgbClr val="000000"/>
                </a:solidFill>
                <a:latin typeface="Open Sans"/>
                <a:ea typeface="Open Sans"/>
                <a:cs typeface="Open Sans"/>
                <a:sym typeface="Open Sans"/>
              </a:rPr>
              <a:t>10. Dubey S., Harbourne N., Harty M., et al. Microgreens Production: Exploiting Environmental and Cultural Factors for Enhanced Agronomical Benefits. 2024. Plants. №13 (18). DOI: https: // doi.org / 10.3390 / plants13182631</a:t>
            </a:r>
          </a:p>
          <a:p>
            <a:pPr algn="just">
              <a:lnSpc>
                <a:spcPts val="2240"/>
              </a:lnSpc>
              <a:spcBef>
                <a:spcPct val="0"/>
              </a:spcBef>
            </a:pPr>
            <a:r>
              <a:rPr lang="en-US" sz="1600">
                <a:solidFill>
                  <a:srgbClr val="000000"/>
                </a:solidFill>
                <a:latin typeface="Open Sans"/>
                <a:ea typeface="Open Sans"/>
                <a:cs typeface="Open Sans"/>
                <a:sym typeface="Open Sans"/>
              </a:rPr>
              <a:t>11. Fedchyshyn D., Ignatenko I., Bondar O., Leiba L. Organic production in the context of ensuring food security of Ukraine. Revista de Ciências Agroveterinárias, Lages. 2024. V. 23. №2. Рр. 320-333. DOI: 10.5965 / 223811712322024320.</a:t>
            </a:r>
          </a:p>
          <a:p>
            <a:pPr algn="just">
              <a:lnSpc>
                <a:spcPts val="2240"/>
              </a:lnSpc>
              <a:spcBef>
                <a:spcPct val="0"/>
              </a:spcBef>
            </a:pPr>
            <a:r>
              <a:rPr lang="en-US" sz="1600">
                <a:solidFill>
                  <a:srgbClr val="000000"/>
                </a:solidFill>
                <a:latin typeface="Open Sans"/>
                <a:ea typeface="Open Sans"/>
                <a:cs typeface="Open Sans"/>
                <a:sym typeface="Open Sans"/>
              </a:rPr>
              <a:t>12. Lin X., Lee C. - Y., Fan C. K. Analysis of Innovative Green Marketing Corresponding to Consumer Preferences: A Case Study of the Insurance Industry. Sustainability. 2025. 17 (5). DOI: https: // doi.org / 10.3390 / su17052179</a:t>
            </a:r>
          </a:p>
          <a:p>
            <a:pPr algn="just">
              <a:lnSpc>
                <a:spcPts val="2240"/>
              </a:lnSpc>
              <a:spcBef>
                <a:spcPct val="0"/>
              </a:spcBef>
            </a:pPr>
            <a:r>
              <a:rPr lang="en-US" sz="1600">
                <a:solidFill>
                  <a:srgbClr val="000000"/>
                </a:solidFill>
                <a:latin typeface="Open Sans"/>
                <a:ea typeface="Open Sans"/>
                <a:cs typeface="Open Sans"/>
                <a:sym typeface="Open Sans"/>
              </a:rPr>
              <a:t>13. Lone J. K., Pandey R., Gayacharan. Microgreens on the rise: Expanding our horizons from farm to fork. Heliyon. №10 (4). DOI: https: // doi.org / 10.1016 / j. heliyon. 2024. e25870</a:t>
            </a:r>
          </a:p>
          <a:p>
            <a:pPr algn="just">
              <a:lnSpc>
                <a:spcPts val="2240"/>
              </a:lnSpc>
              <a:spcBef>
                <a:spcPct val="0"/>
              </a:spcBef>
            </a:pPr>
            <a:r>
              <a:rPr lang="en-US" sz="1600">
                <a:solidFill>
                  <a:srgbClr val="000000"/>
                </a:solidFill>
                <a:latin typeface="Open Sans"/>
                <a:ea typeface="Open Sans"/>
                <a:cs typeface="Open Sans"/>
                <a:sym typeface="Open Sans"/>
              </a:rPr>
              <a:t>14. Ostapenko R., Herasymenko Y., Nitsenko V., et al. Analysis of Production and Sales of Organic Products in Ukrainian Agricultural Enterprises. Sustainability. 2020. №12 (8). DOI: https: // doi.org / 10.3390 / su12083416</a:t>
            </a:r>
          </a:p>
          <a:p>
            <a:pPr algn="just">
              <a:lnSpc>
                <a:spcPts val="2240"/>
              </a:lnSpc>
              <a:spcBef>
                <a:spcPct val="0"/>
              </a:spcBef>
            </a:pPr>
            <a:r>
              <a:rPr lang="en-US" sz="1600">
                <a:solidFill>
                  <a:srgbClr val="000000"/>
                </a:solidFill>
                <a:latin typeface="Open Sans"/>
                <a:ea typeface="Open Sans"/>
                <a:cs typeface="Open Sans"/>
                <a:sym typeface="Open Sans"/>
              </a:rPr>
              <a:t>15. Singh A., Singh J., Kaur S., et al. Emergence of microgreens as a valuable food, current understanding of their market and consumer perception: A review. Food Chem X. 2024. DOI: https: // doi.org / 10.1016 / j. fochx. 2024.101527</a:t>
            </a:r>
          </a:p>
          <a:p>
            <a:pPr algn="just">
              <a:lnSpc>
                <a:spcPts val="2240"/>
              </a:lnSpc>
              <a:spcBef>
                <a:spcPct val="0"/>
              </a:spcBef>
            </a:pPr>
            <a:r>
              <a:rPr lang="en-US" sz="1600">
                <a:solidFill>
                  <a:srgbClr val="000000"/>
                </a:solidFill>
                <a:latin typeface="Open Sans"/>
                <a:ea typeface="Open Sans"/>
                <a:cs typeface="Open Sans"/>
                <a:sym typeface="Open Sans"/>
              </a:rPr>
              <a:t>16. The Best Varieties of Microgreens to Grow at Home: веб-сайт. URL: https: // www. gardenary.com / blog / the-best-varieties-of-microgreens-to-grow-at-home (дата звернення: 20.09.2025).</a:t>
            </a:r>
          </a:p>
          <a:p>
            <a:pPr algn="just">
              <a:lnSpc>
                <a:spcPts val="2240"/>
              </a:lnSpc>
              <a:spcBef>
                <a:spcPct val="0"/>
              </a:spcBef>
            </a:pPr>
            <a:r>
              <a:rPr lang="en-US" sz="1600">
                <a:solidFill>
                  <a:srgbClr val="000000"/>
                </a:solidFill>
                <a:latin typeface="Open Sans"/>
                <a:ea typeface="Open Sans"/>
                <a:cs typeface="Open Sans"/>
                <a:sym typeface="Open Sans"/>
              </a:rPr>
              <a:t>17. The Ultimate Microgreen Cheat Sheet: веб-сайт. URL: https: // www. bootstrapfarmer.com / blogs / microgreens / the-ultimate-microgreen-cheat-sheet (дата звернення: 20.09.2025).</a:t>
            </a:r>
          </a:p>
          <a:p>
            <a:pPr algn="just">
              <a:lnSpc>
                <a:spcPts val="2240"/>
              </a:lnSpc>
              <a:spcBef>
                <a:spcPct val="0"/>
              </a:spcBef>
            </a:pPr>
            <a:r>
              <a:rPr lang="en-US" sz="1600">
                <a:solidFill>
                  <a:srgbClr val="000000"/>
                </a:solidFill>
                <a:latin typeface="Open Sans"/>
                <a:ea typeface="Open Sans"/>
                <a:cs typeface="Open Sans"/>
                <a:sym typeface="Open Sans"/>
              </a:rPr>
              <a:t>18. The World of Organic Agriculture 2023: веб-сайт. URL: https: // www.organic-world.net / yearbook / yearbook - 2023 (дата звернення: 17.09.2025).</a:t>
            </a:r>
          </a:p>
        </p:txBody>
      </p:sp>
      <p:sp>
        <p:nvSpPr>
          <p:cNvPr id="3" name="Freeform 3"/>
          <p:cNvSpPr/>
          <p:nvPr/>
        </p:nvSpPr>
        <p:spPr>
          <a:xfrm>
            <a:off x="17259300" y="1028700"/>
            <a:ext cx="11372563" cy="8229600"/>
          </a:xfrm>
          <a:custGeom>
            <a:avLst/>
            <a:gdLst/>
            <a:ahLst/>
            <a:cxnLst/>
            <a:rect l="l" t="t" r="r" b="b"/>
            <a:pathLst>
              <a:path w="11372563" h="8229600">
                <a:moveTo>
                  <a:pt x="0" y="0"/>
                </a:moveTo>
                <a:lnTo>
                  <a:pt x="11372563" y="0"/>
                </a:lnTo>
                <a:lnTo>
                  <a:pt x="11372563" y="8229600"/>
                </a:lnTo>
                <a:lnTo>
                  <a:pt x="0" y="8229600"/>
                </a:lnTo>
                <a:lnTo>
                  <a:pt x="0" y="0"/>
                </a:lnTo>
                <a:close/>
              </a:path>
            </a:pathLst>
          </a:custGeom>
          <a:blipFill>
            <a:blip r:embed="rId2" cstate="print"/>
            <a:stretch>
              <a:fillRect/>
            </a:stretch>
          </a:blipFill>
        </p:spPr>
      </p:sp>
      <p:sp>
        <p:nvSpPr>
          <p:cNvPr id="4" name="Freeform 4"/>
          <p:cNvSpPr/>
          <p:nvPr/>
        </p:nvSpPr>
        <p:spPr>
          <a:xfrm>
            <a:off x="16639201" y="6806334"/>
            <a:ext cx="2946571" cy="4007845"/>
          </a:xfrm>
          <a:custGeom>
            <a:avLst/>
            <a:gdLst/>
            <a:ahLst/>
            <a:cxnLst/>
            <a:rect l="l" t="t" r="r" b="b"/>
            <a:pathLst>
              <a:path w="2946571" h="4007845">
                <a:moveTo>
                  <a:pt x="0" y="0"/>
                </a:moveTo>
                <a:lnTo>
                  <a:pt x="2946571" y="0"/>
                </a:lnTo>
                <a:lnTo>
                  <a:pt x="2946571" y="4007846"/>
                </a:lnTo>
                <a:lnTo>
                  <a:pt x="0" y="4007846"/>
                </a:lnTo>
                <a:lnTo>
                  <a:pt x="0" y="0"/>
                </a:lnTo>
                <a:close/>
              </a:path>
            </a:pathLst>
          </a:custGeom>
          <a:blipFill>
            <a:blip r:embed="rId3" cstate="print">
              <a:extLst>
                <a:ext uri="{96DAC541-7B7A-43D3-8B79-37D633B846F1}">
                  <asvg:svgBlip xmlns:asvg="http://schemas.microsoft.com/office/drawing/2016/SVG/main" xmlns="" r:embed="rId4"/>
                </a:ext>
              </a:extLst>
            </a:blip>
            <a:stretch>
              <a:fillRect t="-3891" r="-14900" b="-3891"/>
            </a:stretch>
          </a:blipFill>
        </p:spPr>
      </p:sp>
    </p:spTree>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9840" y="6729637"/>
            <a:ext cx="3189323" cy="3189323"/>
          </a:xfrm>
          <a:custGeom>
            <a:avLst/>
            <a:gdLst/>
            <a:ahLst/>
            <a:cxnLst/>
            <a:rect l="l" t="t" r="r" b="b"/>
            <a:pathLst>
              <a:path w="3189323" h="3189323">
                <a:moveTo>
                  <a:pt x="0" y="0"/>
                </a:moveTo>
                <a:lnTo>
                  <a:pt x="3189323" y="0"/>
                </a:lnTo>
                <a:lnTo>
                  <a:pt x="3189323" y="3189323"/>
                </a:lnTo>
                <a:lnTo>
                  <a:pt x="0" y="3189323"/>
                </a:lnTo>
                <a:lnTo>
                  <a:pt x="0" y="0"/>
                </a:lnTo>
                <a:close/>
              </a:path>
            </a:pathLst>
          </a:custGeom>
          <a:blipFill>
            <a:blip r:embed="rId2" cstate="print"/>
            <a:stretch>
              <a:fillRect/>
            </a:stretch>
          </a:blipFill>
        </p:spPr>
      </p:sp>
      <p:sp>
        <p:nvSpPr>
          <p:cNvPr id="3" name="Freeform 3"/>
          <p:cNvSpPr/>
          <p:nvPr/>
        </p:nvSpPr>
        <p:spPr>
          <a:xfrm>
            <a:off x="8853842" y="89266"/>
            <a:ext cx="2259205" cy="1878868"/>
          </a:xfrm>
          <a:custGeom>
            <a:avLst/>
            <a:gdLst/>
            <a:ahLst/>
            <a:cxnLst/>
            <a:rect l="l" t="t" r="r" b="b"/>
            <a:pathLst>
              <a:path w="2259205" h="1878868">
                <a:moveTo>
                  <a:pt x="0" y="0"/>
                </a:moveTo>
                <a:lnTo>
                  <a:pt x="2259206" y="0"/>
                </a:lnTo>
                <a:lnTo>
                  <a:pt x="2259206" y="1878868"/>
                </a:lnTo>
                <a:lnTo>
                  <a:pt x="0" y="1878868"/>
                </a:lnTo>
                <a:lnTo>
                  <a:pt x="0" y="0"/>
                </a:lnTo>
                <a:close/>
              </a:path>
            </a:pathLst>
          </a:custGeom>
          <a:blipFill>
            <a:blip r:embed="rId3" cstate="print"/>
            <a:stretch>
              <a:fillRect l="-63857" t="-1923" r="-75094" b="-16597"/>
            </a:stretch>
          </a:blipFill>
        </p:spPr>
      </p:sp>
      <p:sp>
        <p:nvSpPr>
          <p:cNvPr id="4" name="Freeform 4"/>
          <p:cNvSpPr/>
          <p:nvPr/>
        </p:nvSpPr>
        <p:spPr>
          <a:xfrm>
            <a:off x="-4242711" y="-110651"/>
            <a:ext cx="12834426" cy="2103444"/>
          </a:xfrm>
          <a:custGeom>
            <a:avLst/>
            <a:gdLst/>
            <a:ahLst/>
            <a:cxnLst/>
            <a:rect l="l" t="t" r="r" b="b"/>
            <a:pathLst>
              <a:path w="12834426" h="2103444">
                <a:moveTo>
                  <a:pt x="0" y="0"/>
                </a:moveTo>
                <a:lnTo>
                  <a:pt x="12834426" y="0"/>
                </a:lnTo>
                <a:lnTo>
                  <a:pt x="12834426" y="2103444"/>
                </a:lnTo>
                <a:lnTo>
                  <a:pt x="0" y="2103444"/>
                </a:lnTo>
                <a:lnTo>
                  <a:pt x="0" y="0"/>
                </a:lnTo>
                <a:close/>
              </a:path>
            </a:pathLst>
          </a:custGeom>
          <a:blipFill>
            <a:blip r:embed="rId4" cstate="print"/>
            <a:stretch>
              <a:fillRect t="-54108" b="-54108"/>
            </a:stretch>
          </a:blipFill>
        </p:spPr>
      </p:sp>
      <p:grpSp>
        <p:nvGrpSpPr>
          <p:cNvPr id="5" name="Group 5"/>
          <p:cNvGrpSpPr>
            <a:grpSpLocks noChangeAspect="1"/>
          </p:cNvGrpSpPr>
          <p:nvPr/>
        </p:nvGrpSpPr>
        <p:grpSpPr>
          <a:xfrm>
            <a:off x="12022274" y="293281"/>
            <a:ext cx="5237026" cy="9993719"/>
            <a:chOff x="0" y="0"/>
            <a:chExt cx="14262100" cy="27216100"/>
          </a:xfrm>
        </p:grpSpPr>
        <p:sp>
          <p:nvSpPr>
            <p:cNvPr id="6" name="Freeform 6"/>
            <p:cNvSpPr/>
            <p:nvPr/>
          </p:nvSpPr>
          <p:spPr>
            <a:xfrm>
              <a:off x="571881" y="284353"/>
              <a:ext cx="13490067" cy="26664539"/>
            </a:xfrm>
            <a:custGeom>
              <a:avLst/>
              <a:gdLst/>
              <a:ahLst/>
              <a:cxnLst/>
              <a:rect l="l" t="t" r="r" b="b"/>
              <a:pathLst>
                <a:path w="13490067" h="26664539">
                  <a:moveTo>
                    <a:pt x="1140333" y="408686"/>
                  </a:moveTo>
                  <a:lnTo>
                    <a:pt x="3087497" y="225806"/>
                  </a:lnTo>
                  <a:lnTo>
                    <a:pt x="9402191" y="0"/>
                  </a:lnTo>
                  <a:lnTo>
                    <a:pt x="10714609" y="161290"/>
                  </a:lnTo>
                  <a:lnTo>
                    <a:pt x="11489182" y="1075690"/>
                  </a:lnTo>
                  <a:lnTo>
                    <a:pt x="11747373" y="3474720"/>
                  </a:lnTo>
                  <a:lnTo>
                    <a:pt x="12701143" y="13511530"/>
                  </a:lnTo>
                  <a:lnTo>
                    <a:pt x="13490067" y="22655530"/>
                  </a:lnTo>
                  <a:lnTo>
                    <a:pt x="13382498" y="24175974"/>
                  </a:lnTo>
                  <a:lnTo>
                    <a:pt x="12442952" y="25007824"/>
                  </a:lnTo>
                  <a:lnTo>
                    <a:pt x="8433943" y="25796747"/>
                  </a:lnTo>
                  <a:lnTo>
                    <a:pt x="4905502" y="26578432"/>
                  </a:lnTo>
                  <a:lnTo>
                    <a:pt x="3521329" y="26664539"/>
                  </a:lnTo>
                  <a:lnTo>
                    <a:pt x="2689479" y="26227024"/>
                  </a:lnTo>
                  <a:lnTo>
                    <a:pt x="2352294" y="25610311"/>
                  </a:lnTo>
                  <a:lnTo>
                    <a:pt x="2072640" y="23982299"/>
                  </a:lnTo>
                  <a:lnTo>
                    <a:pt x="1814449" y="20812379"/>
                  </a:lnTo>
                  <a:lnTo>
                    <a:pt x="1455928" y="17427321"/>
                  </a:lnTo>
                  <a:lnTo>
                    <a:pt x="1061466" y="13059664"/>
                  </a:lnTo>
                  <a:lnTo>
                    <a:pt x="631190" y="9050655"/>
                  </a:lnTo>
                  <a:lnTo>
                    <a:pt x="279781" y="4840859"/>
                  </a:lnTo>
                  <a:lnTo>
                    <a:pt x="0" y="2703703"/>
                  </a:lnTo>
                  <a:lnTo>
                    <a:pt x="57404" y="1470152"/>
                  </a:lnTo>
                  <a:lnTo>
                    <a:pt x="710057" y="695579"/>
                  </a:lnTo>
                  <a:close/>
                </a:path>
              </a:pathLst>
            </a:custGeom>
            <a:blipFill>
              <a:blip r:embed="rId5" cstate="print"/>
              <a:stretch>
                <a:fillRect l="-24122" r="-24122"/>
              </a:stretch>
            </a:blipFill>
          </p:spPr>
        </p:sp>
        <p:sp>
          <p:nvSpPr>
            <p:cNvPr id="7" name="Freeform 7"/>
            <p:cNvSpPr/>
            <p:nvPr/>
          </p:nvSpPr>
          <p:spPr>
            <a:xfrm>
              <a:off x="0" y="0"/>
              <a:ext cx="14262100" cy="27216100"/>
            </a:xfrm>
            <a:custGeom>
              <a:avLst/>
              <a:gdLst/>
              <a:ahLst/>
              <a:cxnLst/>
              <a:rect l="l" t="t" r="r" b="b"/>
              <a:pathLst>
                <a:path w="14262100" h="27216100">
                  <a:moveTo>
                    <a:pt x="0" y="0"/>
                  </a:moveTo>
                  <a:lnTo>
                    <a:pt x="0" y="27216100"/>
                  </a:lnTo>
                  <a:lnTo>
                    <a:pt x="14262100" y="27216100"/>
                  </a:lnTo>
                  <a:lnTo>
                    <a:pt x="14262100" y="0"/>
                  </a:lnTo>
                  <a:lnTo>
                    <a:pt x="0" y="0"/>
                  </a:lnTo>
                  <a:close/>
                  <a:moveTo>
                    <a:pt x="4380103" y="25242013"/>
                  </a:moveTo>
                  <a:lnTo>
                    <a:pt x="3117850" y="2807716"/>
                  </a:lnTo>
                  <a:lnTo>
                    <a:pt x="10060051" y="2407158"/>
                  </a:lnTo>
                  <a:lnTo>
                    <a:pt x="12584557" y="22946996"/>
                  </a:lnTo>
                  <a:lnTo>
                    <a:pt x="4380103" y="25242013"/>
                  </a:lnTo>
                  <a:close/>
                </a:path>
              </a:pathLst>
            </a:custGeom>
            <a:blipFill>
              <a:blip r:embed="rId6" cstate="print"/>
              <a:stretch>
                <a:fillRect l="-92" r="-92"/>
              </a:stretch>
            </a:blipFill>
          </p:spPr>
        </p:sp>
      </p:grpSp>
      <p:sp>
        <p:nvSpPr>
          <p:cNvPr id="8" name="TextBox 8"/>
          <p:cNvSpPr txBox="1"/>
          <p:nvPr/>
        </p:nvSpPr>
        <p:spPr>
          <a:xfrm>
            <a:off x="2823849" y="5552345"/>
            <a:ext cx="8039795" cy="1177292"/>
          </a:xfrm>
          <a:prstGeom prst="rect">
            <a:avLst/>
          </a:prstGeom>
        </p:spPr>
        <p:txBody>
          <a:bodyPr lIns="0" tIns="0" rIns="0" bIns="0" rtlCol="0" anchor="t">
            <a:spAutoFit/>
          </a:bodyPr>
          <a:lstStyle/>
          <a:p>
            <a:pPr algn="ctr">
              <a:lnSpc>
                <a:spcPts val="9659"/>
              </a:lnSpc>
              <a:spcBef>
                <a:spcPct val="0"/>
              </a:spcBef>
            </a:pPr>
            <a:r>
              <a:rPr lang="en-US" sz="6899" b="1" dirty="0">
                <a:solidFill>
                  <a:srgbClr val="1800AD"/>
                </a:solidFill>
                <a:latin typeface="Open Sans Bold"/>
                <a:ea typeface="Open Sans Bold"/>
                <a:cs typeface="Open Sans Bold"/>
                <a:sym typeface="Open Sans Bold"/>
              </a:rPr>
              <a:t>ЗЛАТА РОМАНЮК</a:t>
            </a:r>
          </a:p>
        </p:txBody>
      </p:sp>
      <p:sp>
        <p:nvSpPr>
          <p:cNvPr id="9" name="TextBox 9"/>
          <p:cNvSpPr txBox="1"/>
          <p:nvPr/>
        </p:nvSpPr>
        <p:spPr>
          <a:xfrm>
            <a:off x="4138823" y="7120162"/>
            <a:ext cx="6106750" cy="1889273"/>
          </a:xfrm>
          <a:prstGeom prst="rect">
            <a:avLst/>
          </a:prstGeom>
        </p:spPr>
        <p:txBody>
          <a:bodyPr lIns="0" tIns="0" rIns="0" bIns="0" rtlCol="0" anchor="t">
            <a:spAutoFit/>
          </a:bodyPr>
          <a:lstStyle/>
          <a:p>
            <a:pPr algn="ctr">
              <a:lnSpc>
                <a:spcPts val="5066"/>
              </a:lnSpc>
              <a:spcBef>
                <a:spcPct val="0"/>
              </a:spcBef>
            </a:pPr>
            <a:r>
              <a:rPr lang="en-US" sz="3619" b="1">
                <a:solidFill>
                  <a:srgbClr val="1800AD"/>
                </a:solidFill>
                <a:latin typeface="Open Sans Bold"/>
                <a:ea typeface="Open Sans Bold"/>
                <a:cs typeface="Open Sans Bold"/>
                <a:sym typeface="Open Sans Bold"/>
              </a:rPr>
              <a:t>Науковий керівник</a:t>
            </a:r>
          </a:p>
          <a:p>
            <a:pPr algn="ctr">
              <a:lnSpc>
                <a:spcPts val="5066"/>
              </a:lnSpc>
              <a:spcBef>
                <a:spcPct val="0"/>
              </a:spcBef>
            </a:pPr>
            <a:r>
              <a:rPr lang="en-US" sz="3619" b="1">
                <a:solidFill>
                  <a:srgbClr val="1800AD"/>
                </a:solidFill>
                <a:latin typeface="Open Sans Bold"/>
                <a:ea typeface="Open Sans Bold"/>
                <a:cs typeface="Open Sans Bold"/>
                <a:sym typeface="Open Sans Bold"/>
              </a:rPr>
              <a:t>вчитель біології</a:t>
            </a:r>
          </a:p>
          <a:p>
            <a:pPr algn="ctr">
              <a:lnSpc>
                <a:spcPts val="5066"/>
              </a:lnSpc>
              <a:spcBef>
                <a:spcPct val="0"/>
              </a:spcBef>
            </a:pPr>
            <a:r>
              <a:rPr lang="en-US" sz="3619" b="1">
                <a:solidFill>
                  <a:srgbClr val="1800AD"/>
                </a:solidFill>
                <a:latin typeface="Open Sans Bold"/>
                <a:ea typeface="Open Sans Bold"/>
                <a:cs typeface="Open Sans Bold"/>
                <a:sym typeface="Open Sans Bold"/>
              </a:rPr>
              <a:t>Майя ЧУПАХІНА</a:t>
            </a:r>
          </a:p>
        </p:txBody>
      </p:sp>
      <p:sp>
        <p:nvSpPr>
          <p:cNvPr id="10" name="TextBox 10"/>
          <p:cNvSpPr txBox="1"/>
          <p:nvPr/>
        </p:nvSpPr>
        <p:spPr>
          <a:xfrm>
            <a:off x="1371600" y="2171700"/>
            <a:ext cx="10629405" cy="3308598"/>
          </a:xfrm>
          <a:prstGeom prst="rect">
            <a:avLst/>
          </a:prstGeom>
        </p:spPr>
        <p:txBody>
          <a:bodyPr wrap="square" lIns="0" tIns="0" rIns="0" bIns="0" rtlCol="0" anchor="t">
            <a:spAutoFit/>
          </a:bodyPr>
          <a:lstStyle/>
          <a:p>
            <a:pPr algn="ctr">
              <a:lnSpc>
                <a:spcPts val="12880"/>
              </a:lnSpc>
            </a:pPr>
            <a:r>
              <a:rPr lang="en-US" sz="7200" b="1" dirty="0">
                <a:gradFill>
                  <a:gsLst>
                    <a:gs pos="0">
                      <a:srgbClr val="7B2D9F">
                        <a:alpha val="100000"/>
                      </a:srgbClr>
                    </a:gs>
                    <a:gs pos="100000">
                      <a:srgbClr val="FDD82E">
                        <a:alpha val="100000"/>
                      </a:srgbClr>
                    </a:gs>
                  </a:gsLst>
                  <a:lin ang="5400000"/>
                </a:gradFill>
                <a:latin typeface="Arimo Bold"/>
                <a:ea typeface="Arimo Bold"/>
                <a:cs typeface="Arimo Bold"/>
                <a:sym typeface="Arimo Bold"/>
              </a:rPr>
              <a:t>ДЯКУЮ ЗА УВАГУ!</a:t>
            </a:r>
          </a:p>
          <a:p>
            <a:pPr algn="ctr">
              <a:lnSpc>
                <a:spcPts val="12880"/>
              </a:lnSpc>
            </a:pPr>
            <a:r>
              <a:rPr lang="en-US" sz="7200" b="1" dirty="0">
                <a:gradFill>
                  <a:gsLst>
                    <a:gs pos="0">
                      <a:srgbClr val="7B2D9F">
                        <a:alpha val="100000"/>
                      </a:srgbClr>
                    </a:gs>
                    <a:gs pos="100000">
                      <a:srgbClr val="FDD82E">
                        <a:alpha val="100000"/>
                      </a:srgbClr>
                    </a:gs>
                  </a:gsLst>
                  <a:lin ang="5400000"/>
                </a:gradFill>
                <a:latin typeface="Arimo Bold"/>
                <a:ea typeface="Arimo Bold"/>
                <a:cs typeface="Arimo Bold"/>
                <a:sym typeface="Arimo Bold"/>
              </a:rPr>
              <a:t>СЛАВА УКРАЇНІ!</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2038</Words>
  <Application>Microsoft Office PowerPoint</Application>
  <PresentationFormat>Произвольный</PresentationFormat>
  <Paragraphs>174</Paragraphs>
  <Slides>17</Slides>
  <Notes>0</Notes>
  <HiddenSlides>0</HiddenSlides>
  <MMClips>2</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17</vt:i4>
      </vt:variant>
    </vt:vector>
  </HeadingPairs>
  <TitlesOfParts>
    <vt:vector size="26" baseType="lpstr">
      <vt:lpstr>Arial</vt:lpstr>
      <vt:lpstr>Open Sans Bold</vt:lpstr>
      <vt:lpstr>Open Sans</vt:lpstr>
      <vt:lpstr>Calibri</vt:lpstr>
      <vt:lpstr>Open Sans Bold Italics</vt:lpstr>
      <vt:lpstr>Arimo Bold Italics</vt:lpstr>
      <vt:lpstr>Roca One Heavy</vt:lpstr>
      <vt:lpstr>Arimo Bold</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«ЕФЕКТИВНІСТЬ ВИКОРИСТАННЯ РІЗНИХ СУБСТРАТІВ ДЛЯ ВИРОЩУВАННЯ МІКРОГРІНУ В ДОМАШНІХ УМОВАХ», копия, копия</dc:title>
  <cp:lastModifiedBy>Asus</cp:lastModifiedBy>
  <cp:revision>2</cp:revision>
  <dcterms:created xsi:type="dcterms:W3CDTF">2006-08-16T00:00:00Z</dcterms:created>
  <dcterms:modified xsi:type="dcterms:W3CDTF">2026-04-04T17:34:04Z</dcterms:modified>
  <dc:identifier>DAHES2AWzrA</dc:identifier>
</cp:coreProperties>
</file>