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Lobster" panose="020B0604020202020204" charset="-52"/>
      <p:regular r:id="rId16"/>
    </p:embeddedFont>
    <p:embeddedFont>
      <p:font typeface="Merriweather" panose="020B0604020202020204" charset="-52"/>
      <p:regular r:id="rId17"/>
      <p:bold r:id="rId18"/>
      <p:italic r:id="rId19"/>
      <p:boldItalic r:id="rId20"/>
    </p:embeddedFont>
    <p:embeddedFont>
      <p:font typeface="Merriweather Black" panose="020B0604020202020204" charset="-52"/>
      <p:bold r:id="rId21"/>
      <p:boldItalic r:id="rId22"/>
    </p:embeddedFont>
    <p:embeddedFont>
      <p:font typeface="PT Sans Narrow" panose="020B0604020202020204" charset="-52"/>
      <p:regular r:id="rId23"/>
      <p:bold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730"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3d4f4f60147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d4f4f60147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3d4f4f60147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3d4f4f60147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870cd868b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870cd868b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8b5cd3845a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8b5cd3845a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8b5cd3845a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8b5cd3845a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8b5cd3845a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8b5cd3845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8b5cd3845a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8b5cd3845a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8b5cd3845a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8b5cd3845a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d612049c9a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d612049c9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d654bbb82a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d654bbb82a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d654bbb82a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3d654bbb82a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d6f13f992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d6f13f992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uk"/>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hyperlink" Target="https://www.bbc.com/ukrainian/features-53441506" TargetMode="Externa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hyperlink" Target="https://ridni.org/karta/%D0%9D%D0%B5%D0%B2%D0%BC%D0%B5%D1%80%D0%B6%D0%B8%D1%86%D1%8C%D0%BA%D0%B8%D0%B9" TargetMode="Externa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hyperlink" Target="https://uahistory.co/pidruchniki/sshypak-world-history-8-class-2021/22.php"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s://zbruc.eu/node/24135"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1.jp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www.bbc.com/ukrainian/features-53441506" TargetMode="External"/><Relationship Id="rId5" Type="http://schemas.openxmlformats.org/officeDocument/2006/relationships/hyperlink" Target="https://uahistory.co/pidruchniki/sshypak-world-history-8-class-2021/22.php" TargetMode="External"/><Relationship Id="rId4" Type="http://schemas.openxmlformats.org/officeDocument/2006/relationships/hyperlink" Target="https://zbruc.eu/node/2413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56" name="Google Shape;56;p13" title="IMG_7055.PNG"/>
          <p:cNvPicPr preferRelativeResize="0"/>
          <p:nvPr/>
        </p:nvPicPr>
        <p:blipFill>
          <a:blip r:embed="rId3">
            <a:alphaModFix/>
          </a:blip>
          <a:stretch>
            <a:fillRect/>
          </a:stretch>
        </p:blipFill>
        <p:spPr>
          <a:xfrm>
            <a:off x="0" y="0"/>
            <a:ext cx="9143999" cy="5143499"/>
          </a:xfrm>
          <a:prstGeom prst="rect">
            <a:avLst/>
          </a:prstGeom>
          <a:noFill/>
          <a:ln>
            <a:noFill/>
          </a:ln>
        </p:spPr>
      </p:pic>
      <p:sp>
        <p:nvSpPr>
          <p:cNvPr id="57" name="Google Shape;57;p13"/>
          <p:cNvSpPr txBox="1"/>
          <p:nvPr/>
        </p:nvSpPr>
        <p:spPr>
          <a:xfrm>
            <a:off x="1124825" y="282875"/>
            <a:ext cx="7045500" cy="646500"/>
          </a:xfrm>
          <a:prstGeom prst="rect">
            <a:avLst/>
          </a:prstGeom>
          <a:noFill/>
          <a:ln>
            <a:noFill/>
          </a:ln>
        </p:spPr>
        <p:txBody>
          <a:bodyPr spcFirstLastPara="1" wrap="square" lIns="91425" tIns="91425" rIns="91425" bIns="91425" anchor="t" anchorCtr="0">
            <a:spAutoFit/>
          </a:bodyPr>
          <a:lstStyle/>
          <a:p>
            <a:pPr marL="0" lvl="0" indent="269875" algn="ctr" rtl="0">
              <a:lnSpc>
                <a:spcPct val="150000"/>
              </a:lnSpc>
              <a:spcBef>
                <a:spcPts val="0"/>
              </a:spcBef>
              <a:spcAft>
                <a:spcPts val="0"/>
              </a:spcAft>
              <a:buClr>
                <a:schemeClr val="dk1"/>
              </a:buClr>
              <a:buSzPts val="3027"/>
              <a:buFont typeface="Arial"/>
              <a:buNone/>
            </a:pPr>
            <a:r>
              <a:rPr lang="uk" sz="1200">
                <a:latin typeface="Merriweather Black"/>
                <a:ea typeface="Merriweather Black"/>
                <a:cs typeface="Merriweather Black"/>
                <a:sym typeface="Merriweather Black"/>
              </a:rPr>
              <a:t>Конкурс «МАН- Юніор Дослідник-2026» номінація «Історія»</a:t>
            </a:r>
            <a:endParaRPr sz="1200">
              <a:latin typeface="Merriweather Black"/>
              <a:ea typeface="Merriweather Black"/>
              <a:cs typeface="Merriweather Black"/>
              <a:sym typeface="Merriweather Black"/>
            </a:endParaRPr>
          </a:p>
          <a:p>
            <a:pPr marL="0" lvl="0" indent="269875" algn="ctr" rtl="0">
              <a:lnSpc>
                <a:spcPct val="150000"/>
              </a:lnSpc>
              <a:spcBef>
                <a:spcPts val="0"/>
              </a:spcBef>
              <a:spcAft>
                <a:spcPts val="0"/>
              </a:spcAft>
              <a:buClr>
                <a:schemeClr val="dk1"/>
              </a:buClr>
              <a:buSzPts val="1100"/>
              <a:buFont typeface="Arial"/>
              <a:buNone/>
            </a:pPr>
            <a:r>
              <a:rPr lang="uk" sz="1200">
                <a:latin typeface="Merriweather Black"/>
                <a:ea typeface="Merriweather Black"/>
                <a:cs typeface="Merriweather Black"/>
                <a:sym typeface="Merriweather Black"/>
              </a:rPr>
              <a:t>Вишневе міське територіальне відділення Малої академії Наук України</a:t>
            </a:r>
            <a:endParaRPr sz="1800">
              <a:latin typeface="Merriweather Black"/>
              <a:ea typeface="Merriweather Black"/>
              <a:cs typeface="Merriweather Black"/>
              <a:sym typeface="Merriweather Black"/>
            </a:endParaRPr>
          </a:p>
        </p:txBody>
      </p:sp>
      <p:sp>
        <p:nvSpPr>
          <p:cNvPr id="58" name="Google Shape;58;p13"/>
          <p:cNvSpPr txBox="1"/>
          <p:nvPr/>
        </p:nvSpPr>
        <p:spPr>
          <a:xfrm>
            <a:off x="531725" y="1357050"/>
            <a:ext cx="8170200" cy="14469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269875" algn="ctr" rtl="0">
              <a:lnSpc>
                <a:spcPct val="100000"/>
              </a:lnSpc>
              <a:spcBef>
                <a:spcPts val="0"/>
              </a:spcBef>
              <a:spcAft>
                <a:spcPts val="0"/>
              </a:spcAft>
              <a:buNone/>
            </a:pPr>
            <a:r>
              <a:rPr lang="uk" sz="4100" b="1" i="1">
                <a:solidFill>
                  <a:srgbClr val="990000"/>
                </a:solidFill>
                <a:latin typeface="PT Sans Narrow"/>
                <a:ea typeface="PT Sans Narrow"/>
                <a:cs typeface="PT Sans Narrow"/>
                <a:sym typeface="PT Sans Narrow"/>
              </a:rPr>
              <a:t>Невмержицькі: польській слід </a:t>
            </a:r>
            <a:endParaRPr sz="4100" b="1" i="1">
              <a:solidFill>
                <a:srgbClr val="990000"/>
              </a:solidFill>
              <a:latin typeface="PT Sans Narrow"/>
              <a:ea typeface="PT Sans Narrow"/>
              <a:cs typeface="PT Sans Narrow"/>
              <a:sym typeface="PT Sans Narrow"/>
            </a:endParaRPr>
          </a:p>
          <a:p>
            <a:pPr marL="0" lvl="0" indent="269875" algn="ctr" rtl="0">
              <a:lnSpc>
                <a:spcPct val="100000"/>
              </a:lnSpc>
              <a:spcBef>
                <a:spcPts val="0"/>
              </a:spcBef>
              <a:spcAft>
                <a:spcPts val="0"/>
              </a:spcAft>
              <a:buClr>
                <a:schemeClr val="dk1"/>
              </a:buClr>
              <a:buSzPts val="1100"/>
              <a:buFont typeface="Arial"/>
              <a:buNone/>
            </a:pPr>
            <a:r>
              <a:rPr lang="uk" sz="4100" b="1" i="1">
                <a:solidFill>
                  <a:srgbClr val="990000"/>
                </a:solidFill>
                <a:latin typeface="PT Sans Narrow"/>
                <a:ea typeface="PT Sans Narrow"/>
                <a:cs typeface="PT Sans Narrow"/>
                <a:sym typeface="PT Sans Narrow"/>
              </a:rPr>
              <a:t>в історії давнього українського роду.</a:t>
            </a:r>
            <a:endParaRPr sz="4100" b="1" i="1">
              <a:solidFill>
                <a:srgbClr val="990000"/>
              </a:solidFill>
              <a:latin typeface="PT Sans Narrow"/>
              <a:ea typeface="PT Sans Narrow"/>
              <a:cs typeface="PT Sans Narrow"/>
              <a:sym typeface="PT Sans Narrow"/>
            </a:endParaRPr>
          </a:p>
        </p:txBody>
      </p:sp>
      <p:sp>
        <p:nvSpPr>
          <p:cNvPr id="59" name="Google Shape;59;p13"/>
          <p:cNvSpPr txBox="1"/>
          <p:nvPr/>
        </p:nvSpPr>
        <p:spPr>
          <a:xfrm>
            <a:off x="1503175" y="3262225"/>
            <a:ext cx="6380700" cy="14775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600"/>
              <a:buFont typeface="Arial"/>
              <a:buNone/>
            </a:pPr>
            <a:r>
              <a:rPr lang="uk" sz="1500" b="1">
                <a:solidFill>
                  <a:srgbClr val="990000"/>
                </a:solidFill>
                <a:latin typeface="Merriweather"/>
                <a:ea typeface="Merriweather"/>
                <a:cs typeface="Merriweather"/>
                <a:sym typeface="Merriweather"/>
              </a:rPr>
              <a:t>Автор: </a:t>
            </a:r>
            <a:r>
              <a:rPr lang="uk" b="1">
                <a:solidFill>
                  <a:schemeClr val="dk1"/>
                </a:solidFill>
                <a:latin typeface="Merriweather"/>
                <a:ea typeface="Merriweather"/>
                <a:cs typeface="Merriweather"/>
                <a:sym typeface="Merriweather"/>
              </a:rPr>
              <a:t>Рибак Богдана Василівна,</a:t>
            </a:r>
            <a:endParaRPr b="1">
              <a:solidFill>
                <a:schemeClr val="dk1"/>
              </a:solidFill>
              <a:latin typeface="Merriweather"/>
              <a:ea typeface="Merriweather"/>
              <a:cs typeface="Merriweather"/>
              <a:sym typeface="Merriweather"/>
            </a:endParaRPr>
          </a:p>
          <a:p>
            <a:pPr marL="0" lvl="0" indent="0" algn="ctr" rtl="0">
              <a:spcBef>
                <a:spcPts val="0"/>
              </a:spcBef>
              <a:spcAft>
                <a:spcPts val="0"/>
              </a:spcAft>
              <a:buClr>
                <a:schemeClr val="dk1"/>
              </a:buClr>
              <a:buSzPts val="1600"/>
              <a:buFont typeface="Arial"/>
              <a:buNone/>
            </a:pPr>
            <a:r>
              <a:rPr lang="uk" b="1">
                <a:solidFill>
                  <a:schemeClr val="dk1"/>
                </a:solidFill>
                <a:latin typeface="Merriweather"/>
                <a:ea typeface="Merriweather"/>
                <a:cs typeface="Merriweather"/>
                <a:sym typeface="Merriweather"/>
              </a:rPr>
              <a:t>учениця 10-В класу</a:t>
            </a:r>
            <a:endParaRPr b="1">
              <a:solidFill>
                <a:schemeClr val="dk1"/>
              </a:solidFill>
              <a:latin typeface="Merriweather"/>
              <a:ea typeface="Merriweather"/>
              <a:cs typeface="Merriweather"/>
              <a:sym typeface="Merriweather"/>
            </a:endParaRPr>
          </a:p>
          <a:p>
            <a:pPr marL="0" lvl="0" indent="0" algn="ctr" rtl="0">
              <a:spcBef>
                <a:spcPts val="0"/>
              </a:spcBef>
              <a:spcAft>
                <a:spcPts val="0"/>
              </a:spcAft>
              <a:buClr>
                <a:schemeClr val="dk1"/>
              </a:buClr>
              <a:buSzPts val="1600"/>
              <a:buFont typeface="Arial"/>
              <a:buNone/>
            </a:pPr>
            <a:r>
              <a:rPr lang="uk" b="1">
                <a:solidFill>
                  <a:schemeClr val="dk1"/>
                </a:solidFill>
                <a:latin typeface="Merriweather"/>
                <a:ea typeface="Merriweather"/>
                <a:cs typeface="Merriweather"/>
                <a:sym typeface="Merriweather"/>
              </a:rPr>
              <a:t>Крюківщинського ліцею “Лідер”</a:t>
            </a:r>
            <a:endParaRPr b="1">
              <a:solidFill>
                <a:schemeClr val="dk1"/>
              </a:solidFill>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r>
              <a:rPr lang="uk" b="1">
                <a:solidFill>
                  <a:schemeClr val="dk1"/>
                </a:solidFill>
                <a:latin typeface="Merriweather"/>
                <a:ea typeface="Merriweather"/>
                <a:cs typeface="Merriweather"/>
                <a:sym typeface="Merriweather"/>
              </a:rPr>
              <a:t>Вишневої ТГ, Бучанського р-н, Київської обл.</a:t>
            </a:r>
            <a:endParaRPr b="1">
              <a:solidFill>
                <a:schemeClr val="dk1"/>
              </a:solidFill>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r>
              <a:rPr lang="uk" sz="1500" b="1">
                <a:solidFill>
                  <a:srgbClr val="990000"/>
                </a:solidFill>
                <a:latin typeface="Merriweather"/>
                <a:ea typeface="Merriweather"/>
                <a:cs typeface="Merriweather"/>
                <a:sym typeface="Merriweather"/>
              </a:rPr>
              <a:t>Керівник: </a:t>
            </a:r>
            <a:r>
              <a:rPr lang="uk" b="1">
                <a:solidFill>
                  <a:schemeClr val="dk1"/>
                </a:solidFill>
                <a:latin typeface="Merriweather"/>
                <a:ea typeface="Merriweather"/>
                <a:cs typeface="Merriweather"/>
                <a:sym typeface="Merriweather"/>
              </a:rPr>
              <a:t>Трохимець Вікторія Олександрівна</a:t>
            </a:r>
            <a:endParaRPr b="1">
              <a:solidFill>
                <a:schemeClr val="dk1"/>
              </a:solidFill>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r>
              <a:rPr lang="uk" b="1">
                <a:solidFill>
                  <a:schemeClr val="dk1"/>
                </a:solidFill>
                <a:latin typeface="Merriweather"/>
                <a:ea typeface="Merriweather"/>
                <a:cs typeface="Merriweather"/>
                <a:sym typeface="Merriweather"/>
              </a:rPr>
              <a:t>вчителька історії Крюківщинського ліцею “Лідер”</a:t>
            </a:r>
            <a:endParaRPr sz="1900" b="1">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65" name="Google Shape;65;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66" name="Google Shape;66;p14" title="IMG_7057.PNG"/>
          <p:cNvPicPr preferRelativeResize="0"/>
          <p:nvPr/>
        </p:nvPicPr>
        <p:blipFill>
          <a:blip r:embed="rId3">
            <a:alphaModFix/>
          </a:blip>
          <a:stretch>
            <a:fillRect/>
          </a:stretch>
        </p:blipFill>
        <p:spPr>
          <a:xfrm>
            <a:off x="0" y="0"/>
            <a:ext cx="9143999" cy="5143499"/>
          </a:xfrm>
          <a:prstGeom prst="rect">
            <a:avLst/>
          </a:prstGeom>
          <a:noFill/>
          <a:ln>
            <a:noFill/>
          </a:ln>
        </p:spPr>
      </p:pic>
      <p:sp>
        <p:nvSpPr>
          <p:cNvPr id="67" name="Google Shape;67;p14"/>
          <p:cNvSpPr txBox="1"/>
          <p:nvPr/>
        </p:nvSpPr>
        <p:spPr>
          <a:xfrm>
            <a:off x="395650" y="296175"/>
            <a:ext cx="8388000" cy="9351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1600" b="1">
                <a:solidFill>
                  <a:srgbClr val="990000"/>
                </a:solidFill>
                <a:latin typeface="Merriweather"/>
                <a:ea typeface="Merriweather"/>
                <a:cs typeface="Merriweather"/>
                <a:sym typeface="Merriweather"/>
              </a:rPr>
              <a:t>Мета: </a:t>
            </a:r>
            <a:r>
              <a:rPr lang="uk" sz="1600">
                <a:solidFill>
                  <a:schemeClr val="dk1"/>
                </a:solidFill>
                <a:latin typeface="Merriweather"/>
                <a:ea typeface="Merriweather"/>
                <a:cs typeface="Merriweather"/>
                <a:sym typeface="Merriweather"/>
              </a:rPr>
              <a:t>на прикладі дослідження історії роду моєї прабабусі Невмержицької Теклі Тофілівни визначити польський вплив на процес становлення  української шляхти.</a:t>
            </a:r>
            <a:endParaRPr sz="1600">
              <a:solidFill>
                <a:schemeClr val="dk1"/>
              </a:solidFill>
              <a:latin typeface="Merriweather"/>
              <a:ea typeface="Merriweather"/>
              <a:cs typeface="Merriweather"/>
              <a:sym typeface="Merriweather"/>
            </a:endParaRPr>
          </a:p>
        </p:txBody>
      </p:sp>
      <p:sp>
        <p:nvSpPr>
          <p:cNvPr id="68" name="Google Shape;68;p14"/>
          <p:cNvSpPr txBox="1"/>
          <p:nvPr/>
        </p:nvSpPr>
        <p:spPr>
          <a:xfrm>
            <a:off x="395650" y="1152475"/>
            <a:ext cx="8252100" cy="21549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1600" b="1">
                <a:solidFill>
                  <a:srgbClr val="990000"/>
                </a:solidFill>
                <a:latin typeface="Merriweather"/>
                <a:ea typeface="Merriweather"/>
                <a:cs typeface="Merriweather"/>
                <a:sym typeface="Merriweather"/>
              </a:rPr>
              <a:t>Завдання: </a:t>
            </a:r>
            <a:endParaRPr sz="1600" b="1">
              <a:solidFill>
                <a:srgbClr val="990000"/>
              </a:solidFill>
              <a:latin typeface="Merriweather"/>
              <a:ea typeface="Merriweather"/>
              <a:cs typeface="Merriweather"/>
              <a:sym typeface="Merriweather"/>
            </a:endParaRPr>
          </a:p>
          <a:p>
            <a:pPr marL="457200" lvl="0" indent="-330200" algn="just" rtl="0">
              <a:spcBef>
                <a:spcPts val="0"/>
              </a:spcBef>
              <a:spcAft>
                <a:spcPts val="0"/>
              </a:spcAft>
              <a:buClr>
                <a:schemeClr val="dk1"/>
              </a:buClr>
              <a:buSzPts val="1600"/>
              <a:buFont typeface="Merriweather"/>
              <a:buChar char="-"/>
            </a:pPr>
            <a:r>
              <a:rPr lang="uk" sz="1600">
                <a:solidFill>
                  <a:schemeClr val="dk1"/>
                </a:solidFill>
                <a:latin typeface="Merriweather"/>
                <a:ea typeface="Merriweather"/>
                <a:cs typeface="Merriweather"/>
                <a:sym typeface="Merriweather"/>
              </a:rPr>
              <a:t>встановити взаємозв’язок між моєю сім’єю та родом Невмержицьких;</a:t>
            </a:r>
            <a:endParaRPr sz="1600" b="1">
              <a:solidFill>
                <a:srgbClr val="990000"/>
              </a:solidFill>
              <a:latin typeface="Merriweather"/>
              <a:ea typeface="Merriweather"/>
              <a:cs typeface="Merriweather"/>
              <a:sym typeface="Merriweather"/>
            </a:endParaRPr>
          </a:p>
          <a:p>
            <a:pPr marL="457200" lvl="0" indent="-330200" algn="just" rtl="0">
              <a:spcBef>
                <a:spcPts val="0"/>
              </a:spcBef>
              <a:spcAft>
                <a:spcPts val="0"/>
              </a:spcAft>
              <a:buClr>
                <a:schemeClr val="dk1"/>
              </a:buClr>
              <a:buSzPts val="1600"/>
              <a:buFont typeface="Merriweather"/>
              <a:buChar char="-"/>
            </a:pPr>
            <a:r>
              <a:rPr lang="uk" sz="1600">
                <a:solidFill>
                  <a:schemeClr val="dk1"/>
                </a:solidFill>
                <a:latin typeface="Merriweather"/>
                <a:ea typeface="Merriweather"/>
                <a:cs typeface="Merriweather"/>
                <a:sym typeface="Merriweather"/>
              </a:rPr>
              <a:t>визначити перші згадки про рід та процес отримання ними шляхетських привілеїв;</a:t>
            </a:r>
            <a:endParaRPr sz="1600">
              <a:solidFill>
                <a:schemeClr val="dk1"/>
              </a:solidFill>
              <a:latin typeface="Merriweather"/>
              <a:ea typeface="Merriweather"/>
              <a:cs typeface="Merriweather"/>
              <a:sym typeface="Merriweather"/>
            </a:endParaRPr>
          </a:p>
          <a:p>
            <a:pPr marL="457200" lvl="0" indent="-330200" algn="just" rtl="0">
              <a:spcBef>
                <a:spcPts val="0"/>
              </a:spcBef>
              <a:spcAft>
                <a:spcPts val="0"/>
              </a:spcAft>
              <a:buClr>
                <a:schemeClr val="dk1"/>
              </a:buClr>
              <a:buSzPts val="1600"/>
              <a:buFont typeface="Merriweather"/>
              <a:buChar char="-"/>
            </a:pPr>
            <a:r>
              <a:rPr lang="uk" sz="1600">
                <a:solidFill>
                  <a:schemeClr val="dk1"/>
                </a:solidFill>
                <a:latin typeface="Merriweather"/>
                <a:ea typeface="Merriweather"/>
                <a:cs typeface="Merriweather"/>
                <a:sym typeface="Merriweather"/>
              </a:rPr>
              <a:t>оцінити вплив процесів окатоличення та ополячення на українську шляхту на прикладі роду Невмержицьких;</a:t>
            </a:r>
            <a:endParaRPr sz="1600">
              <a:solidFill>
                <a:schemeClr val="dk1"/>
              </a:solidFill>
              <a:latin typeface="Merriweather"/>
              <a:ea typeface="Merriweather"/>
              <a:cs typeface="Merriweather"/>
              <a:sym typeface="Merriweather"/>
            </a:endParaRPr>
          </a:p>
          <a:p>
            <a:pPr marL="457200" lvl="0" indent="-330200" algn="just" rtl="0">
              <a:spcBef>
                <a:spcPts val="0"/>
              </a:spcBef>
              <a:spcAft>
                <a:spcPts val="0"/>
              </a:spcAft>
              <a:buClr>
                <a:schemeClr val="dk1"/>
              </a:buClr>
              <a:buSzPts val="1600"/>
              <a:buFont typeface="Merriweather"/>
              <a:buChar char="-"/>
            </a:pPr>
            <a:r>
              <a:rPr lang="uk" sz="1600">
                <a:solidFill>
                  <a:schemeClr val="dk1"/>
                </a:solidFill>
                <a:latin typeface="Merriweather"/>
                <a:ea typeface="Merriweather"/>
                <a:cs typeface="Merriweather"/>
                <a:sym typeface="Merriweather"/>
              </a:rPr>
              <a:t>проаналізувати наскільки польський вплив змінив автентичний характер роду і чи вдалося їм зберегти свою українську ідентичність.</a:t>
            </a:r>
            <a:endParaRPr sz="1600">
              <a:solidFill>
                <a:schemeClr val="dk1"/>
              </a:solidFill>
              <a:latin typeface="Merriweather"/>
              <a:ea typeface="Merriweather"/>
              <a:cs typeface="Merriweather"/>
              <a:sym typeface="Merriweather"/>
            </a:endParaRPr>
          </a:p>
        </p:txBody>
      </p:sp>
      <p:sp>
        <p:nvSpPr>
          <p:cNvPr id="69" name="Google Shape;69;p14"/>
          <p:cNvSpPr txBox="1"/>
          <p:nvPr/>
        </p:nvSpPr>
        <p:spPr>
          <a:xfrm>
            <a:off x="395650" y="3257925"/>
            <a:ext cx="81393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1600" b="1">
                <a:solidFill>
                  <a:srgbClr val="990000"/>
                </a:solidFill>
                <a:latin typeface="Merriweather"/>
                <a:ea typeface="Merriweather"/>
                <a:cs typeface="Merriweather"/>
                <a:sym typeface="Merriweather"/>
              </a:rPr>
              <a:t>Об’єкт дослідження: </a:t>
            </a:r>
            <a:r>
              <a:rPr lang="uk" sz="1600">
                <a:solidFill>
                  <a:schemeClr val="dk1"/>
                </a:solidFill>
                <a:latin typeface="Merriweather"/>
                <a:ea typeface="Merriweather"/>
                <a:cs typeface="Merriweather"/>
                <a:sym typeface="Merriweather"/>
              </a:rPr>
              <a:t>історія роду Невмержицьких як представників шляхти від XV до XX ст.;</a:t>
            </a:r>
            <a:endParaRPr sz="1600">
              <a:solidFill>
                <a:schemeClr val="dk1"/>
              </a:solidFill>
              <a:latin typeface="Merriweather"/>
              <a:ea typeface="Merriweather"/>
              <a:cs typeface="Merriweather"/>
              <a:sym typeface="Merriweather"/>
            </a:endParaRPr>
          </a:p>
          <a:p>
            <a:pPr marL="0" lvl="0" indent="0" algn="l" rtl="0">
              <a:spcBef>
                <a:spcPts val="0"/>
              </a:spcBef>
              <a:spcAft>
                <a:spcPts val="0"/>
              </a:spcAft>
              <a:buClr>
                <a:schemeClr val="dk1"/>
              </a:buClr>
              <a:buSzPts val="1100"/>
              <a:buFont typeface="Arial"/>
              <a:buNone/>
            </a:pPr>
            <a:r>
              <a:rPr lang="uk" sz="1600" b="1">
                <a:solidFill>
                  <a:srgbClr val="990000"/>
                </a:solidFill>
                <a:latin typeface="Merriweather"/>
                <a:ea typeface="Merriweather"/>
                <a:cs typeface="Merriweather"/>
                <a:sym typeface="Merriweather"/>
              </a:rPr>
              <a:t>Предмет дослідження: </a:t>
            </a:r>
            <a:r>
              <a:rPr lang="uk" sz="1600">
                <a:solidFill>
                  <a:schemeClr val="dk1"/>
                </a:solidFill>
                <a:latin typeface="Merriweather"/>
                <a:ea typeface="Merriweather"/>
                <a:cs typeface="Merriweather"/>
                <a:sym typeface="Merriweather"/>
              </a:rPr>
              <a:t>трансформація ідентичності та асиміляція Невмержицьких серед польської шляхти.</a:t>
            </a:r>
            <a:endParaRPr sz="1600">
              <a:solidFill>
                <a:schemeClr val="dk1"/>
              </a:solidFill>
              <a:latin typeface="Merriweather"/>
              <a:ea typeface="Merriweather"/>
              <a:cs typeface="Merriweather"/>
              <a:sym typeface="Merriweathe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75" name="Google Shape;75;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76" name="Google Shape;76;p15" title="IMG_7057.PNG"/>
          <p:cNvPicPr preferRelativeResize="0"/>
          <p:nvPr/>
        </p:nvPicPr>
        <p:blipFill>
          <a:blip r:embed="rId3">
            <a:alphaModFix/>
          </a:blip>
          <a:stretch>
            <a:fillRect/>
          </a:stretch>
        </p:blipFill>
        <p:spPr>
          <a:xfrm>
            <a:off x="0" y="0"/>
            <a:ext cx="9143999" cy="5143499"/>
          </a:xfrm>
          <a:prstGeom prst="rect">
            <a:avLst/>
          </a:prstGeom>
          <a:noFill/>
          <a:ln>
            <a:noFill/>
          </a:ln>
        </p:spPr>
      </p:pic>
      <p:sp>
        <p:nvSpPr>
          <p:cNvPr id="77" name="Google Shape;77;p15"/>
          <p:cNvSpPr txBox="1"/>
          <p:nvPr/>
        </p:nvSpPr>
        <p:spPr>
          <a:xfrm>
            <a:off x="143150" y="96125"/>
            <a:ext cx="5271600" cy="4925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uk" sz="2100" dirty="0">
                <a:solidFill>
                  <a:srgbClr val="990000"/>
                </a:solidFill>
                <a:latin typeface="Lobster"/>
                <a:ea typeface="Lobster"/>
                <a:cs typeface="Lobster"/>
                <a:sym typeface="Lobster"/>
              </a:rPr>
              <a:t>Взаємозв’язок між моєю сім’єю та родом Невмержицьких</a:t>
            </a:r>
            <a:r>
              <a:rPr lang="uk" sz="1900" dirty="0">
                <a:solidFill>
                  <a:srgbClr val="990000"/>
                </a:solidFill>
                <a:latin typeface="Lobster"/>
                <a:ea typeface="Lobster"/>
                <a:cs typeface="Lobster"/>
                <a:sym typeface="Lobster"/>
              </a:rPr>
              <a:t>.</a:t>
            </a:r>
            <a:endParaRPr sz="1900" dirty="0">
              <a:solidFill>
                <a:srgbClr val="990000"/>
              </a:solidFill>
              <a:latin typeface="Lobster"/>
              <a:ea typeface="Lobster"/>
              <a:cs typeface="Lobster"/>
              <a:sym typeface="Lobster"/>
            </a:endParaRPr>
          </a:p>
          <a:p>
            <a:pPr marL="0" lvl="0" indent="0" algn="just" rtl="0">
              <a:spcBef>
                <a:spcPts val="0"/>
              </a:spcBef>
              <a:spcAft>
                <a:spcPts val="0"/>
              </a:spcAft>
              <a:buNone/>
            </a:pPr>
            <a:r>
              <a:rPr lang="uk" dirty="0">
                <a:solidFill>
                  <a:schemeClr val="dk1"/>
                </a:solidFill>
                <a:latin typeface="Merriweather"/>
                <a:ea typeface="Merriweather"/>
                <a:cs typeface="Merriweather"/>
                <a:sym typeface="Merriweather"/>
              </a:rPr>
              <a:t>Моя прабабуся Текля народилася 1921 року в сім’ї Домініки та Тофіля Невмержицьких на території Польщі. Майже одразу після її народження родина переїхала до радянської України в село Сергіївка Звягельського повіту Житомирської області.</a:t>
            </a:r>
            <a:endParaRPr dirty="0">
              <a:solidFill>
                <a:schemeClr val="dk1"/>
              </a:solidFill>
              <a:latin typeface="Merriweather"/>
              <a:ea typeface="Merriweather"/>
              <a:cs typeface="Merriweather"/>
              <a:sym typeface="Merriweather"/>
            </a:endParaRPr>
          </a:p>
          <a:p>
            <a:pPr marL="0" lvl="0" indent="0" algn="just" rtl="0">
              <a:spcBef>
                <a:spcPts val="0"/>
              </a:spcBef>
              <a:spcAft>
                <a:spcPts val="0"/>
              </a:spcAft>
              <a:buNone/>
            </a:pPr>
            <a:r>
              <a:rPr lang="uk" dirty="0">
                <a:solidFill>
                  <a:schemeClr val="dk1"/>
                </a:solidFill>
                <a:latin typeface="Merriweather"/>
                <a:ea typeface="Merriweather"/>
                <a:cs typeface="Merriweather"/>
                <a:sym typeface="Merriweather"/>
              </a:rPr>
              <a:t>У 1921 році після Ризького договору відбувалися міграційні процеси по обидва боки кордону. Численні польські родини приваблювала можливість отримати великий шмат землі безкоштовно, що було неможливо в тогочасній Польщі, де панувало поміщицьке землеволодіння. Після років “воєнного комунізму” запроваджена в радянському союзі нова економічна політика виглядала як відлига. Селянам дозволили торгувати, а головне обіцяли наділи землі відповідно до кількості членів сім’ї. Для молодої родини, яка в Польщі втратила колишні права та привілеї, це було справжнім подарунком долі. Польська родина шукала місце з компактним проживанням католиків. Саме такою була Сергіївка, колишня німецька колонія. </a:t>
            </a:r>
            <a:endParaRPr dirty="0">
              <a:solidFill>
                <a:schemeClr val="dk1"/>
              </a:solidFill>
              <a:latin typeface="Merriweather"/>
              <a:ea typeface="Merriweather"/>
              <a:cs typeface="Merriweather"/>
              <a:sym typeface="Merriweather"/>
            </a:endParaRPr>
          </a:p>
        </p:txBody>
      </p:sp>
      <p:pic>
        <p:nvPicPr>
          <p:cNvPr id="78" name="Google Shape;78;p15" title="IMG_6978.WEBP"/>
          <p:cNvPicPr preferRelativeResize="0"/>
          <p:nvPr/>
        </p:nvPicPr>
        <p:blipFill>
          <a:blip r:embed="rId4">
            <a:alphaModFix/>
          </a:blip>
          <a:stretch>
            <a:fillRect/>
          </a:stretch>
        </p:blipFill>
        <p:spPr>
          <a:xfrm>
            <a:off x="5414750" y="218250"/>
            <a:ext cx="3300950" cy="3593600"/>
          </a:xfrm>
          <a:prstGeom prst="rect">
            <a:avLst/>
          </a:prstGeom>
          <a:noFill/>
          <a:ln>
            <a:noFill/>
          </a:ln>
          <a:effectLst>
            <a:outerShdw blurRad="57150" dist="19050" dir="5400000" algn="bl" rotWithShape="0">
              <a:srgbClr val="000000">
                <a:alpha val="50000"/>
              </a:srgbClr>
            </a:outerShdw>
          </a:effectLst>
        </p:spPr>
      </p:pic>
      <p:sp>
        <p:nvSpPr>
          <p:cNvPr id="79" name="Google Shape;79;p15"/>
          <p:cNvSpPr txBox="1"/>
          <p:nvPr/>
        </p:nvSpPr>
        <p:spPr>
          <a:xfrm>
            <a:off x="5414750" y="3811850"/>
            <a:ext cx="2362800" cy="4311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Clr>
                <a:schemeClr val="dk1"/>
              </a:buClr>
              <a:buSzPts val="1100"/>
              <a:buFont typeface="Arial"/>
              <a:buNone/>
            </a:pPr>
            <a:r>
              <a:rPr lang="uk" sz="800">
                <a:solidFill>
                  <a:schemeClr val="dk1"/>
                </a:solidFill>
                <a:latin typeface="Lobster"/>
                <a:ea typeface="Lobster"/>
                <a:cs typeface="Lobster"/>
                <a:sym typeface="Lobster"/>
              </a:rPr>
              <a:t>URL: </a:t>
            </a:r>
            <a:r>
              <a:rPr lang="uk" sz="800" u="sng">
                <a:solidFill>
                  <a:schemeClr val="dk1"/>
                </a:solidFill>
                <a:latin typeface="Lobster"/>
                <a:ea typeface="Lobster"/>
                <a:cs typeface="Lobster"/>
                <a:sym typeface="Lobster"/>
                <a:hlinkClick r:id="rId5">
                  <a:extLst>
                    <a:ext uri="{A12FA001-AC4F-418D-AE19-62706E023703}">
                      <ahyp:hlinkClr xmlns:ahyp="http://schemas.microsoft.com/office/drawing/2018/hyperlinkcolor" val="tx"/>
                    </a:ext>
                  </a:extLst>
                </a:hlinkClick>
              </a:rPr>
              <a:t>Сто років лінії Керзона. Як Львів залишився українським - BBC News Україна</a:t>
            </a:r>
            <a:endParaRPr sz="800">
              <a:solidFill>
                <a:schemeClr val="dk1"/>
              </a:solidFill>
              <a:latin typeface="Lobster"/>
              <a:ea typeface="Lobster"/>
              <a:cs typeface="Lobster"/>
              <a:sym typeface="Lobste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85" name="Google Shape;85;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86" name="Google Shape;86;p16" title="IMG_7057.PNG"/>
          <p:cNvPicPr preferRelativeResize="0"/>
          <p:nvPr/>
        </p:nvPicPr>
        <p:blipFill>
          <a:blip r:embed="rId3">
            <a:alphaModFix/>
          </a:blip>
          <a:stretch>
            <a:fillRect/>
          </a:stretch>
        </p:blipFill>
        <p:spPr>
          <a:xfrm>
            <a:off x="0" y="0"/>
            <a:ext cx="9143999" cy="5143499"/>
          </a:xfrm>
          <a:prstGeom prst="rect">
            <a:avLst/>
          </a:prstGeom>
          <a:noFill/>
          <a:ln>
            <a:noFill/>
          </a:ln>
        </p:spPr>
      </p:pic>
      <p:sp>
        <p:nvSpPr>
          <p:cNvPr id="87" name="Google Shape;87;p16"/>
          <p:cNvSpPr txBox="1"/>
          <p:nvPr/>
        </p:nvSpPr>
        <p:spPr>
          <a:xfrm>
            <a:off x="124350" y="92700"/>
            <a:ext cx="5912100" cy="50334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1500">
                <a:solidFill>
                  <a:schemeClr val="dk1"/>
                </a:solidFill>
                <a:latin typeface="Merriweather"/>
                <a:ea typeface="Merriweather"/>
                <a:cs typeface="Merriweather"/>
                <a:sym typeface="Merriweather"/>
              </a:rPr>
              <a:t>Життя на нових землях не виправдало надій. На зміну НЕПу прийшла колективізація і ті незначні землі, які отримали для ведення господарства, потрібно було віддати в колгоспи. Після Теклі в сім’ї народилося ще 4 дітей: Розаля, Віцентій, Валентина та Олена. Ставлення до польських переселенців спочатку було доволі позитивним, так як радянська влада хотіла зробити їх лояльними до Москви. Але з початку 1930-х років - різко змінилося. Через близькість до кордону поляків підозрювали в шпигунстві, закривали костели та чинили релігійний тиск. Сім’я моєї прабабусі опинилася в зоні ризику отримати звинувачення в шпигунстві та понести жорстоке покарання. Тому Тофіль без вагань погодився на колективізацію всього майна. </a:t>
            </a:r>
            <a:endParaRPr sz="1500">
              <a:solidFill>
                <a:schemeClr val="dk1"/>
              </a:solidFill>
              <a:latin typeface="Merriweather"/>
              <a:ea typeface="Merriweather"/>
              <a:cs typeface="Merriweather"/>
              <a:sym typeface="Merriweather"/>
            </a:endParaRPr>
          </a:p>
          <a:p>
            <a:pPr marL="0" lvl="0" indent="0" algn="just" rtl="0">
              <a:spcBef>
                <a:spcPts val="0"/>
              </a:spcBef>
              <a:spcAft>
                <a:spcPts val="0"/>
              </a:spcAft>
              <a:buNone/>
            </a:pPr>
            <a:r>
              <a:rPr lang="uk" sz="1500">
                <a:solidFill>
                  <a:schemeClr val="dk1"/>
                </a:solidFill>
                <a:latin typeface="Merriweather"/>
                <a:ea typeface="Merriweather"/>
                <a:cs typeface="Merriweather"/>
                <a:sym typeface="Merriweather"/>
              </a:rPr>
              <a:t>На початку 40-х років Текля Невмержицька вийшла заміж за односельця Свириденка  Павла Максимовича. 1961 року в сім’ї народилася моя бабуся Свириденко Ніна Павлівна. Всі діти Теклі були вже православними і про польське коріння залишилися лише спогади. Хоча від початку свого заснування рід Невмержицьких був українським.</a:t>
            </a:r>
            <a:endParaRPr sz="1500">
              <a:solidFill>
                <a:schemeClr val="dk1"/>
              </a:solidFill>
              <a:latin typeface="Merriweather"/>
              <a:ea typeface="Merriweather"/>
              <a:cs typeface="Merriweather"/>
              <a:sym typeface="Merriweather"/>
            </a:endParaRPr>
          </a:p>
        </p:txBody>
      </p:sp>
      <p:pic>
        <p:nvPicPr>
          <p:cNvPr id="88" name="Google Shape;88;p16" title="IMG_7063.JPG"/>
          <p:cNvPicPr preferRelativeResize="0"/>
          <p:nvPr/>
        </p:nvPicPr>
        <p:blipFill>
          <a:blip r:embed="rId4">
            <a:alphaModFix/>
          </a:blip>
          <a:stretch>
            <a:fillRect/>
          </a:stretch>
        </p:blipFill>
        <p:spPr>
          <a:xfrm>
            <a:off x="6193625" y="204350"/>
            <a:ext cx="2719800" cy="3541200"/>
          </a:xfrm>
          <a:prstGeom prst="ellipse">
            <a:avLst/>
          </a:prstGeom>
          <a:noFill/>
          <a:ln>
            <a:noFill/>
          </a:ln>
          <a:effectLst>
            <a:outerShdw blurRad="57150" dist="19050" dir="5400000" algn="bl" rotWithShape="0">
              <a:srgbClr val="000000">
                <a:alpha val="50000"/>
              </a:srgbClr>
            </a:outerShdw>
          </a:effectLst>
        </p:spPr>
      </p:pic>
      <p:sp>
        <p:nvSpPr>
          <p:cNvPr id="89" name="Google Shape;89;p16"/>
          <p:cNvSpPr txBox="1"/>
          <p:nvPr/>
        </p:nvSpPr>
        <p:spPr>
          <a:xfrm>
            <a:off x="6217250" y="3665450"/>
            <a:ext cx="21819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uk" sz="1000">
                <a:solidFill>
                  <a:schemeClr val="dk1"/>
                </a:solidFill>
                <a:latin typeface="Lobster"/>
                <a:ea typeface="Lobster"/>
                <a:cs typeface="Lobster"/>
                <a:sym typeface="Lobster"/>
              </a:rPr>
              <a:t>На фото Невмержицька Текля, </a:t>
            </a:r>
            <a:endParaRPr sz="1000">
              <a:solidFill>
                <a:schemeClr val="dk1"/>
              </a:solidFill>
              <a:latin typeface="Lobster"/>
              <a:ea typeface="Lobster"/>
              <a:cs typeface="Lobster"/>
              <a:sym typeface="Lobster"/>
            </a:endParaRPr>
          </a:p>
          <a:p>
            <a:pPr marL="0" lvl="0" indent="0" algn="ctr" rtl="0">
              <a:spcBef>
                <a:spcPts val="0"/>
              </a:spcBef>
              <a:spcAft>
                <a:spcPts val="0"/>
              </a:spcAft>
              <a:buNone/>
            </a:pPr>
            <a:r>
              <a:rPr lang="uk" sz="1000">
                <a:solidFill>
                  <a:schemeClr val="dk1"/>
                </a:solidFill>
                <a:latin typeface="Lobster"/>
                <a:ea typeface="Lobster"/>
                <a:cs typeface="Lobster"/>
                <a:sym typeface="Lobster"/>
              </a:rPr>
              <a:t>1991 рік.</a:t>
            </a:r>
            <a:endParaRPr sz="1000">
              <a:solidFill>
                <a:schemeClr val="dk1"/>
              </a:solidFill>
              <a:latin typeface="Lobster"/>
              <a:ea typeface="Lobster"/>
              <a:cs typeface="Lobster"/>
              <a:sym typeface="Lobste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95" name="Google Shape;95;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96" name="Google Shape;96;p17" title="IMG_7057.PNG"/>
          <p:cNvPicPr preferRelativeResize="0"/>
          <p:nvPr/>
        </p:nvPicPr>
        <p:blipFill>
          <a:blip r:embed="rId3">
            <a:alphaModFix/>
          </a:blip>
          <a:stretch>
            <a:fillRect/>
          </a:stretch>
        </p:blipFill>
        <p:spPr>
          <a:xfrm>
            <a:off x="0" y="0"/>
            <a:ext cx="9143999" cy="5143499"/>
          </a:xfrm>
          <a:prstGeom prst="rect">
            <a:avLst/>
          </a:prstGeom>
          <a:noFill/>
          <a:ln>
            <a:noFill/>
          </a:ln>
        </p:spPr>
      </p:pic>
      <p:sp>
        <p:nvSpPr>
          <p:cNvPr id="97" name="Google Shape;97;p17"/>
          <p:cNvSpPr txBox="1"/>
          <p:nvPr/>
        </p:nvSpPr>
        <p:spPr>
          <a:xfrm>
            <a:off x="101750" y="70075"/>
            <a:ext cx="5833200" cy="526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uk" sz="1800">
                <a:solidFill>
                  <a:srgbClr val="990000"/>
                </a:solidFill>
                <a:latin typeface="Lobster"/>
                <a:ea typeface="Lobster"/>
                <a:cs typeface="Lobster"/>
                <a:sym typeface="Lobster"/>
              </a:rPr>
              <a:t>Перші згадки про рід Невмержицьких та процес отримання шляхетських привілеїв.</a:t>
            </a:r>
            <a:endParaRPr sz="1600">
              <a:solidFill>
                <a:schemeClr val="dk1"/>
              </a:solidFill>
              <a:latin typeface="Merriweather"/>
              <a:ea typeface="Merriweather"/>
              <a:cs typeface="Merriweather"/>
              <a:sym typeface="Merriweather"/>
            </a:endParaRPr>
          </a:p>
          <a:p>
            <a:pPr marL="0" lvl="0" indent="0" algn="just" rtl="0">
              <a:spcBef>
                <a:spcPts val="0"/>
              </a:spcBef>
              <a:spcAft>
                <a:spcPts val="0"/>
              </a:spcAft>
              <a:buNone/>
            </a:pPr>
            <a:r>
              <a:rPr lang="uk">
                <a:solidFill>
                  <a:schemeClr val="dk1"/>
                </a:solidFill>
                <a:latin typeface="Merriweather"/>
                <a:ea typeface="Merriweather"/>
                <a:cs typeface="Merriweather"/>
                <a:sym typeface="Merriweather"/>
              </a:rPr>
              <a:t>Перша письмова згадка про рід Невмержицьких зафіксована в Руській (Волинській) метриці 30 квітня 1474 року, коли Київський воєвода Мартин Гаштольд виніс рішення на користь Микули Осташковича Немирицького на володіння землею Немирицькою, яку отримав предок його Немиря за часів правління Великого князя Литовського Вітовта. Великою є ймовірність, що Немиря отримав свої землі за участь у Грюнвальдській битві (1410 рік).</a:t>
            </a:r>
            <a:endParaRPr>
              <a:solidFill>
                <a:schemeClr val="dk1"/>
              </a:solidFill>
              <a:latin typeface="Merriweather"/>
              <a:ea typeface="Merriweather"/>
              <a:cs typeface="Merriweather"/>
              <a:sym typeface="Merriweather"/>
            </a:endParaRPr>
          </a:p>
          <a:p>
            <a:pPr marL="0" lvl="0" indent="0" algn="just" rtl="0">
              <a:spcBef>
                <a:spcPts val="0"/>
              </a:spcBef>
              <a:spcAft>
                <a:spcPts val="0"/>
              </a:spcAft>
              <a:buNone/>
            </a:pPr>
            <a:r>
              <a:rPr lang="uk">
                <a:solidFill>
                  <a:schemeClr val="dk1"/>
                </a:solidFill>
                <a:latin typeface="Merriweather"/>
                <a:ea typeface="Merriweather"/>
                <a:cs typeface="Merriweather"/>
                <a:sym typeface="Merriweather"/>
              </a:rPr>
              <a:t>Із родом Немиричів-Невмержицьких пов’язано багато вагомих історичних подій. Це участь Немирі у війні проти короля Сигізмунда Кейстутовича. Протягом усієї історії Немиричі захищали православну віру та будували церкви й монастирі. </a:t>
            </a:r>
            <a:endParaRPr>
              <a:solidFill>
                <a:schemeClr val="dk1"/>
              </a:solidFill>
              <a:latin typeface="Merriweather"/>
              <a:ea typeface="Merriweather"/>
              <a:cs typeface="Merriweather"/>
              <a:sym typeface="Merriweather"/>
            </a:endParaRPr>
          </a:p>
          <a:p>
            <a:pPr marL="0" lvl="0" indent="0" algn="just" rtl="0">
              <a:spcBef>
                <a:spcPts val="0"/>
              </a:spcBef>
              <a:spcAft>
                <a:spcPts val="0"/>
              </a:spcAft>
              <a:buNone/>
            </a:pPr>
            <a:r>
              <a:rPr lang="uk">
                <a:solidFill>
                  <a:schemeClr val="dk1"/>
                </a:solidFill>
                <a:latin typeface="Merriweather"/>
                <a:ea typeface="Merriweather"/>
                <a:cs typeface="Merriweather"/>
                <a:sym typeface="Merriweather"/>
              </a:rPr>
              <a:t>Згідно з рішенням Волинського дворянського депутатського зібрання, за дворянським родом Невмержицьких 31 грудня 1802 році був прописаний родовий герб “Єзержа” та рід занесений в 6-ту частину походження дворян, тобто це дворянські роди, які мають старовинне походження. Слід відзначити, що перша згадка про герб “Єзержа” за Немирицькими датується 1500 роком. </a:t>
            </a:r>
            <a:endParaRPr>
              <a:solidFill>
                <a:schemeClr val="dk1"/>
              </a:solidFill>
              <a:latin typeface="Merriweather"/>
              <a:ea typeface="Merriweather"/>
              <a:cs typeface="Merriweather"/>
              <a:sym typeface="Merriweather"/>
            </a:endParaRPr>
          </a:p>
          <a:p>
            <a:pPr marL="0" lvl="0" indent="0" algn="just" rtl="0">
              <a:spcBef>
                <a:spcPts val="0"/>
              </a:spcBef>
              <a:spcAft>
                <a:spcPts val="0"/>
              </a:spcAft>
              <a:buNone/>
            </a:pPr>
            <a:endParaRPr>
              <a:solidFill>
                <a:schemeClr val="dk2"/>
              </a:solidFill>
              <a:latin typeface="Merriweather"/>
              <a:ea typeface="Merriweather"/>
              <a:cs typeface="Merriweather"/>
              <a:sym typeface="Merriweather"/>
            </a:endParaRPr>
          </a:p>
        </p:txBody>
      </p:sp>
      <p:pic>
        <p:nvPicPr>
          <p:cNvPr id="98" name="Google Shape;98;p17" title="IMG_7054.PNG"/>
          <p:cNvPicPr preferRelativeResize="0"/>
          <p:nvPr/>
        </p:nvPicPr>
        <p:blipFill rotWithShape="1">
          <a:blip r:embed="rId4">
            <a:alphaModFix/>
          </a:blip>
          <a:srcRect l="3774" r="9466" b="3326"/>
          <a:stretch/>
        </p:blipFill>
        <p:spPr>
          <a:xfrm>
            <a:off x="5934950" y="704650"/>
            <a:ext cx="3032100" cy="2372400"/>
          </a:xfrm>
          <a:prstGeom prst="roundRect">
            <a:avLst>
              <a:gd name="adj" fmla="val 16667"/>
            </a:avLst>
          </a:prstGeom>
          <a:noFill/>
          <a:ln>
            <a:noFill/>
          </a:ln>
          <a:effectLst>
            <a:outerShdw blurRad="57150" dist="19050" dir="5400000" algn="bl" rotWithShape="0">
              <a:srgbClr val="000000">
                <a:alpha val="50000"/>
              </a:srgbClr>
            </a:outerShdw>
          </a:effectLst>
        </p:spPr>
      </p:pic>
      <p:sp>
        <p:nvSpPr>
          <p:cNvPr id="99" name="Google Shape;99;p17"/>
          <p:cNvSpPr txBox="1"/>
          <p:nvPr/>
        </p:nvSpPr>
        <p:spPr>
          <a:xfrm>
            <a:off x="6047850" y="3077050"/>
            <a:ext cx="2919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uk" sz="900" b="1" i="1">
                <a:solidFill>
                  <a:schemeClr val="dk1"/>
                </a:solidFill>
                <a:latin typeface="Merriweather"/>
                <a:ea typeface="Merriweather"/>
                <a:cs typeface="Merriweather"/>
                <a:sym typeface="Merriweather"/>
              </a:rPr>
              <a:t>Джерело: “Шляхетство полісся України. </a:t>
            </a:r>
            <a:endParaRPr sz="900" b="1" i="1">
              <a:solidFill>
                <a:schemeClr val="dk1"/>
              </a:solidFill>
              <a:latin typeface="Merriweather"/>
              <a:ea typeface="Merriweather"/>
              <a:cs typeface="Merriweather"/>
              <a:sym typeface="Merriweather"/>
            </a:endParaRPr>
          </a:p>
          <a:p>
            <a:pPr marL="0" lvl="0" indent="0" algn="ctr" rtl="0">
              <a:spcBef>
                <a:spcPts val="0"/>
              </a:spcBef>
              <a:spcAft>
                <a:spcPts val="0"/>
              </a:spcAft>
              <a:buNone/>
            </a:pPr>
            <a:r>
              <a:rPr lang="uk" sz="900" b="1" i="1">
                <a:solidFill>
                  <a:schemeClr val="dk1"/>
                </a:solidFill>
                <a:latin typeface="Merriweather"/>
                <a:ea typeface="Merriweather"/>
                <a:cs typeface="Merriweather"/>
                <a:sym typeface="Merriweather"/>
              </a:rPr>
              <a:t>Стародавні роди Овруцької шляхти “[с. 131].</a:t>
            </a:r>
            <a:endParaRPr sz="900" b="1" i="1">
              <a:solidFill>
                <a:schemeClr val="dk1"/>
              </a:solidFill>
              <a:latin typeface="Merriweather"/>
              <a:ea typeface="Merriweather"/>
              <a:cs typeface="Merriweather"/>
              <a:sym typeface="Merriweathe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05" name="Google Shape;105;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06" name="Google Shape;106;p18" title="IMG_7057.PNG"/>
          <p:cNvPicPr preferRelativeResize="0"/>
          <p:nvPr/>
        </p:nvPicPr>
        <p:blipFill>
          <a:blip r:embed="rId3">
            <a:alphaModFix/>
          </a:blip>
          <a:stretch>
            <a:fillRect/>
          </a:stretch>
        </p:blipFill>
        <p:spPr>
          <a:xfrm>
            <a:off x="0" y="0"/>
            <a:ext cx="9143999" cy="5143499"/>
          </a:xfrm>
          <a:prstGeom prst="rect">
            <a:avLst/>
          </a:prstGeom>
          <a:noFill/>
          <a:ln>
            <a:noFill/>
          </a:ln>
        </p:spPr>
      </p:pic>
      <p:sp>
        <p:nvSpPr>
          <p:cNvPr id="107" name="Google Shape;107;p18"/>
          <p:cNvSpPr txBox="1"/>
          <p:nvPr/>
        </p:nvSpPr>
        <p:spPr>
          <a:xfrm>
            <a:off x="132925" y="73625"/>
            <a:ext cx="3687900" cy="48948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Clr>
                <a:schemeClr val="dk1"/>
              </a:buClr>
              <a:buSzPts val="1100"/>
              <a:buFont typeface="Arial"/>
              <a:buNone/>
            </a:pPr>
            <a:r>
              <a:rPr lang="uk" sz="1700">
                <a:solidFill>
                  <a:schemeClr val="dk1"/>
                </a:solidFill>
                <a:latin typeface="Merriweather"/>
                <a:ea typeface="Merriweather"/>
                <a:cs typeface="Merriweather"/>
                <a:sym typeface="Merriweather"/>
              </a:rPr>
              <a:t>Родоначальником роду є Немиря Резанович, а його нащадки Миколай, від якого пішли Сидковичі і Гридковичі Невмержицькі, та Василь, від якого пішли Діяконовичі Невмержицькі, означені архівними документами та Литовською Метрикою. Рід Невмержицький розселився по всьому, тепер, Овруцькому районі, де знаходилася земля Невмирицька, заснувавши такі села, як Левковичі, Лучанки, Липські Романи, частину Гошева, частину села Бовсунів, селища Першотравневого та інші. </a:t>
            </a:r>
            <a:endParaRPr sz="1800">
              <a:solidFill>
                <a:schemeClr val="dk2"/>
              </a:solidFill>
            </a:endParaRPr>
          </a:p>
        </p:txBody>
      </p:sp>
      <p:pic>
        <p:nvPicPr>
          <p:cNvPr id="108" name="Google Shape;108;p18" title="IMG_6977.PNG"/>
          <p:cNvPicPr preferRelativeResize="0"/>
          <p:nvPr/>
        </p:nvPicPr>
        <p:blipFill>
          <a:blip r:embed="rId4">
            <a:alphaModFix/>
          </a:blip>
          <a:stretch>
            <a:fillRect/>
          </a:stretch>
        </p:blipFill>
        <p:spPr>
          <a:xfrm>
            <a:off x="3900577" y="251800"/>
            <a:ext cx="4905600" cy="3277500"/>
          </a:xfrm>
          <a:prstGeom prst="rect">
            <a:avLst/>
          </a:prstGeom>
          <a:noFill/>
          <a:ln>
            <a:noFill/>
          </a:ln>
          <a:effectLst>
            <a:outerShdw blurRad="57150" dist="19050" dir="5400000" algn="bl" rotWithShape="0">
              <a:srgbClr val="000000">
                <a:alpha val="50000"/>
              </a:srgbClr>
            </a:outerShdw>
          </a:effectLst>
        </p:spPr>
      </p:pic>
      <p:sp>
        <p:nvSpPr>
          <p:cNvPr id="109" name="Google Shape;109;p18"/>
          <p:cNvSpPr txBox="1"/>
          <p:nvPr/>
        </p:nvSpPr>
        <p:spPr>
          <a:xfrm>
            <a:off x="3900550" y="3529300"/>
            <a:ext cx="49056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uk" sz="1000">
                <a:solidFill>
                  <a:schemeClr val="dk1"/>
                </a:solidFill>
                <a:latin typeface="Lobster"/>
                <a:ea typeface="Lobster"/>
                <a:cs typeface="Lobster"/>
                <a:sym typeface="Lobster"/>
              </a:rPr>
              <a:t>URL: </a:t>
            </a:r>
            <a:r>
              <a:rPr lang="uk" sz="1000" u="sng">
                <a:solidFill>
                  <a:schemeClr val="dk1"/>
                </a:solidFill>
                <a:latin typeface="Lobster"/>
                <a:ea typeface="Lobster"/>
                <a:cs typeface="Lobster"/>
                <a:sym typeface="Lobster"/>
                <a:hlinkClick r:id="rId5">
                  <a:extLst>
                    <a:ext uri="{A12FA001-AC4F-418D-AE19-62706E023703}">
                      <ahyp:hlinkClr xmlns:ahyp="http://schemas.microsoft.com/office/drawing/2018/hyperlinkcolor" val="tx"/>
                    </a:ext>
                  </a:extLst>
                </a:hlinkClick>
              </a:rPr>
              <a:t>Невмержицький - карта і походження прізвища | Рідні</a:t>
            </a:r>
            <a:endParaRPr sz="1000">
              <a:solidFill>
                <a:schemeClr val="dk1"/>
              </a:solidFill>
              <a:latin typeface="Lobster"/>
              <a:ea typeface="Lobster"/>
              <a:cs typeface="Lobster"/>
              <a:sym typeface="Lobste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15" name="Google Shape;115;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16" name="Google Shape;116;p19" title="IMG_7057.PNG"/>
          <p:cNvPicPr preferRelativeResize="0"/>
          <p:nvPr/>
        </p:nvPicPr>
        <p:blipFill>
          <a:blip r:embed="rId3">
            <a:alphaModFix/>
          </a:blip>
          <a:stretch>
            <a:fillRect/>
          </a:stretch>
        </p:blipFill>
        <p:spPr>
          <a:xfrm>
            <a:off x="0" y="0"/>
            <a:ext cx="9143999" cy="5143499"/>
          </a:xfrm>
          <a:prstGeom prst="rect">
            <a:avLst/>
          </a:prstGeom>
          <a:noFill/>
          <a:ln>
            <a:noFill/>
          </a:ln>
        </p:spPr>
      </p:pic>
      <p:sp>
        <p:nvSpPr>
          <p:cNvPr id="117" name="Google Shape;117;p19"/>
          <p:cNvSpPr txBox="1"/>
          <p:nvPr/>
        </p:nvSpPr>
        <p:spPr>
          <a:xfrm>
            <a:off x="124350" y="72350"/>
            <a:ext cx="4634700" cy="5310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uk" sz="1800">
                <a:solidFill>
                  <a:srgbClr val="990000"/>
                </a:solidFill>
                <a:latin typeface="Lobster"/>
                <a:ea typeface="Lobster"/>
                <a:cs typeface="Lobster"/>
                <a:sym typeface="Lobster"/>
              </a:rPr>
              <a:t>Процес окатоличення та ополячення Невмержицьких.</a:t>
            </a:r>
            <a:endParaRPr sz="1600">
              <a:solidFill>
                <a:srgbClr val="990000"/>
              </a:solidFill>
              <a:latin typeface="Lobster"/>
              <a:ea typeface="Lobster"/>
              <a:cs typeface="Lobster"/>
              <a:sym typeface="Lobster"/>
            </a:endParaRPr>
          </a:p>
          <a:p>
            <a:pPr marL="0" lvl="0" indent="0" algn="just" rtl="0">
              <a:spcBef>
                <a:spcPts val="0"/>
              </a:spcBef>
              <a:spcAft>
                <a:spcPts val="0"/>
              </a:spcAft>
              <a:buNone/>
            </a:pPr>
            <a:r>
              <a:rPr lang="uk">
                <a:latin typeface="Merriweather"/>
                <a:ea typeface="Merriweather"/>
                <a:cs typeface="Merriweather"/>
                <a:sym typeface="Merriweather"/>
              </a:rPr>
              <a:t>Після Люблінської унії (1569 р.) Правобережжя перебувало в складі Речі Посполитої і дворяни прагнули належати до панівного народу, </a:t>
            </a:r>
            <a:r>
              <a:rPr lang="uk">
                <a:solidFill>
                  <a:schemeClr val="dk1"/>
                </a:solidFill>
                <a:latin typeface="Merriweather"/>
                <a:ea typeface="Merriweather"/>
                <a:cs typeface="Merriweather"/>
                <a:sym typeface="Merriweather"/>
              </a:rPr>
              <a:t>навіть маючи давнє руське коріння. </a:t>
            </a:r>
            <a:r>
              <a:rPr lang="uk">
                <a:latin typeface="Merriweather"/>
                <a:ea typeface="Merriweather"/>
                <a:cs typeface="Merriweather"/>
                <a:sym typeface="Merriweather"/>
              </a:rPr>
              <a:t>Бути поляком та католиком означало мати право голосу на сеймиках, а також займати різні посади. Це був перший етап ополячення української шляхти.</a:t>
            </a:r>
            <a:endParaRPr>
              <a:latin typeface="Merriweather"/>
              <a:ea typeface="Merriweather"/>
              <a:cs typeface="Merriweather"/>
              <a:sym typeface="Merriweather"/>
            </a:endParaRPr>
          </a:p>
          <a:p>
            <a:pPr marL="0" lvl="0" indent="0" algn="just" rtl="0">
              <a:spcBef>
                <a:spcPts val="0"/>
              </a:spcBef>
              <a:spcAft>
                <a:spcPts val="0"/>
              </a:spcAft>
              <a:buNone/>
            </a:pPr>
            <a:r>
              <a:rPr lang="uk">
                <a:latin typeface="Merriweather"/>
                <a:ea typeface="Merriweather"/>
                <a:cs typeface="Merriweather"/>
                <a:sym typeface="Merriweather"/>
              </a:rPr>
              <a:t>Після поділів Польщі та приєднання Правобережної України до Російської імперії наприкінці XVIII століття, статус дрібної шляхти опинився під загрозою. Російська влада проводила «розбори шляхти», намагаючись перевести дрібних дворян у стан селян або міщан.  Щоб зберегти свої привілеї, Невмержицькі та подібні роди (Виговські, Левківські) апелювали до своїх старих королівських привілеїв. Оскільки ці документи були видані польськими королями, це автоматично прив'язувало їх до польської правової та культурної традиції.</a:t>
            </a:r>
            <a:endParaRPr>
              <a:latin typeface="Merriweather"/>
              <a:ea typeface="Merriweather"/>
              <a:cs typeface="Merriweather"/>
              <a:sym typeface="Merriweather"/>
            </a:endParaRPr>
          </a:p>
          <a:p>
            <a:pPr marL="0" lvl="0" indent="0" algn="just" rtl="0">
              <a:spcBef>
                <a:spcPts val="0"/>
              </a:spcBef>
              <a:spcAft>
                <a:spcPts val="0"/>
              </a:spcAft>
              <a:buNone/>
            </a:pPr>
            <a:endParaRPr sz="1700">
              <a:latin typeface="Merriweather"/>
              <a:ea typeface="Merriweather"/>
              <a:cs typeface="Merriweather"/>
              <a:sym typeface="Merriweather"/>
            </a:endParaRPr>
          </a:p>
        </p:txBody>
      </p:sp>
      <p:pic>
        <p:nvPicPr>
          <p:cNvPr id="118" name="Google Shape;118;p19"/>
          <p:cNvPicPr preferRelativeResize="0"/>
          <p:nvPr/>
        </p:nvPicPr>
        <p:blipFill>
          <a:blip r:embed="rId4">
            <a:alphaModFix/>
          </a:blip>
          <a:stretch>
            <a:fillRect/>
          </a:stretch>
        </p:blipFill>
        <p:spPr>
          <a:xfrm>
            <a:off x="6167025" y="217100"/>
            <a:ext cx="2791712" cy="2268425"/>
          </a:xfrm>
          <a:prstGeom prst="rect">
            <a:avLst/>
          </a:prstGeom>
          <a:noFill/>
          <a:ln>
            <a:noFill/>
          </a:ln>
          <a:effectLst>
            <a:outerShdw blurRad="57150" dist="19050" dir="5400000" algn="bl" rotWithShape="0">
              <a:srgbClr val="000000">
                <a:alpha val="50000"/>
              </a:srgbClr>
            </a:outerShdw>
          </a:effectLst>
        </p:spPr>
      </p:pic>
      <p:pic>
        <p:nvPicPr>
          <p:cNvPr id="119" name="Google Shape;119;p19"/>
          <p:cNvPicPr preferRelativeResize="0"/>
          <p:nvPr/>
        </p:nvPicPr>
        <p:blipFill>
          <a:blip r:embed="rId5">
            <a:alphaModFix/>
          </a:blip>
          <a:stretch>
            <a:fillRect/>
          </a:stretch>
        </p:blipFill>
        <p:spPr>
          <a:xfrm>
            <a:off x="4759050" y="2571750"/>
            <a:ext cx="2693752" cy="2268425"/>
          </a:xfrm>
          <a:prstGeom prst="rect">
            <a:avLst/>
          </a:prstGeom>
          <a:noFill/>
          <a:ln>
            <a:noFill/>
          </a:ln>
          <a:effectLst>
            <a:outerShdw blurRad="57150" dist="19050" dir="5400000" algn="bl" rotWithShape="0">
              <a:srgbClr val="000000">
                <a:alpha val="50000"/>
              </a:srgbClr>
            </a:outerShdw>
          </a:effectLst>
        </p:spPr>
      </p:pic>
      <p:sp>
        <p:nvSpPr>
          <p:cNvPr id="120" name="Google Shape;120;p19"/>
          <p:cNvSpPr txBox="1"/>
          <p:nvPr/>
        </p:nvSpPr>
        <p:spPr>
          <a:xfrm>
            <a:off x="4759050" y="217100"/>
            <a:ext cx="1407900" cy="4311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Clr>
                <a:schemeClr val="dk1"/>
              </a:buClr>
              <a:buSzPts val="1100"/>
              <a:buFont typeface="Arial"/>
              <a:buNone/>
            </a:pPr>
            <a:r>
              <a:rPr lang="uk" sz="800" b="1" i="1">
                <a:solidFill>
                  <a:schemeClr val="dk1"/>
                </a:solidFill>
                <a:latin typeface="Merriweather"/>
                <a:ea typeface="Merriweather"/>
                <a:cs typeface="Merriweather"/>
                <a:sym typeface="Merriweather"/>
              </a:rPr>
              <a:t>URL: </a:t>
            </a:r>
            <a:r>
              <a:rPr lang="uk" sz="800" b="1" i="1" u="sng">
                <a:solidFill>
                  <a:schemeClr val="dk1"/>
                </a:solidFill>
                <a:latin typeface="Merriweather"/>
                <a:ea typeface="Merriweather"/>
                <a:cs typeface="Merriweather"/>
                <a:sym typeface="Merriweather"/>
                <a:hlinkClick r:id="rId6">
                  <a:extLst>
                    <a:ext uri="{A12FA001-AC4F-418D-AE19-62706E023703}">
                      <ahyp:hlinkClr xmlns:ahyp="http://schemas.microsoft.com/office/drawing/2018/hyperlinkcolor" val="tx"/>
                    </a:ext>
                  </a:extLst>
                </a:hlinkClick>
              </a:rPr>
              <a:t>1569: Створення Речі Посполитої | Збруч</a:t>
            </a:r>
            <a:endParaRPr sz="800" b="1" i="1">
              <a:solidFill>
                <a:schemeClr val="dk1"/>
              </a:solidFill>
              <a:latin typeface="Merriweather"/>
              <a:ea typeface="Merriweather"/>
              <a:cs typeface="Merriweather"/>
              <a:sym typeface="Merriweather"/>
            </a:endParaRPr>
          </a:p>
        </p:txBody>
      </p:sp>
      <p:sp>
        <p:nvSpPr>
          <p:cNvPr id="121" name="Google Shape;121;p19"/>
          <p:cNvSpPr txBox="1"/>
          <p:nvPr/>
        </p:nvSpPr>
        <p:spPr>
          <a:xfrm>
            <a:off x="7404375" y="2571750"/>
            <a:ext cx="16053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uk" sz="800" b="1" i="1">
                <a:solidFill>
                  <a:schemeClr val="dk1"/>
                </a:solidFill>
                <a:latin typeface="Merriweather"/>
                <a:ea typeface="Merriweather"/>
                <a:cs typeface="Merriweather"/>
                <a:sym typeface="Merriweather"/>
              </a:rPr>
              <a:t>URL: </a:t>
            </a:r>
            <a:r>
              <a:rPr lang="uk" sz="800" b="1" i="1" u="sng">
                <a:solidFill>
                  <a:schemeClr val="dk1"/>
                </a:solidFill>
                <a:latin typeface="Merriweather"/>
                <a:ea typeface="Merriweather"/>
                <a:cs typeface="Merriweather"/>
                <a:sym typeface="Merriweather"/>
                <a:hlinkClick r:id="rId7">
                  <a:extLst>
                    <a:ext uri="{A12FA001-AC4F-418D-AE19-62706E023703}">
                      <ahyp:hlinkClr xmlns:ahyp="http://schemas.microsoft.com/office/drawing/2018/hyperlinkcolor" val="tx"/>
                    </a:ext>
                  </a:extLst>
                </a:hlinkClick>
              </a:rPr>
              <a:t>Річ Посполита в другій половині XVII-XVIII ст. - Всесвітня історія. 8 клас. Щупак</a:t>
            </a:r>
            <a:endParaRPr sz="800" b="1" i="1">
              <a:solidFill>
                <a:schemeClr val="dk1"/>
              </a:solidFill>
              <a:latin typeface="Merriweather"/>
              <a:ea typeface="Merriweather"/>
              <a:cs typeface="Merriweather"/>
              <a:sym typeface="Merriweathe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27" name="Google Shape;127;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28" name="Google Shape;128;p20" title="IMG_7057.PNG"/>
          <p:cNvPicPr preferRelativeResize="0"/>
          <p:nvPr/>
        </p:nvPicPr>
        <p:blipFill>
          <a:blip r:embed="rId3">
            <a:alphaModFix/>
          </a:blip>
          <a:stretch>
            <a:fillRect/>
          </a:stretch>
        </p:blipFill>
        <p:spPr>
          <a:xfrm>
            <a:off x="0" y="0"/>
            <a:ext cx="9143999" cy="5143499"/>
          </a:xfrm>
          <a:prstGeom prst="rect">
            <a:avLst/>
          </a:prstGeom>
          <a:noFill/>
          <a:ln>
            <a:noFill/>
          </a:ln>
        </p:spPr>
      </p:pic>
      <p:sp>
        <p:nvSpPr>
          <p:cNvPr id="129" name="Google Shape;129;p20"/>
          <p:cNvSpPr txBox="1"/>
          <p:nvPr/>
        </p:nvSpPr>
        <p:spPr>
          <a:xfrm>
            <a:off x="90425" y="-156000"/>
            <a:ext cx="5279100" cy="6003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500">
              <a:solidFill>
                <a:schemeClr val="dk1"/>
              </a:solidFill>
              <a:latin typeface="Merriweather"/>
              <a:ea typeface="Merriweather"/>
              <a:cs typeface="Merriweather"/>
              <a:sym typeface="Merriweather"/>
            </a:endParaRPr>
          </a:p>
          <a:p>
            <a:pPr marL="0" lvl="0" indent="0" algn="just" rtl="0">
              <a:spcBef>
                <a:spcPts val="0"/>
              </a:spcBef>
              <a:spcAft>
                <a:spcPts val="0"/>
              </a:spcAft>
              <a:buNone/>
            </a:pPr>
            <a:r>
              <a:rPr lang="uk" sz="1500">
                <a:solidFill>
                  <a:schemeClr val="dk1"/>
                </a:solidFill>
                <a:latin typeface="Merriweather"/>
                <a:ea typeface="Merriweather"/>
                <a:cs typeface="Merriweather"/>
                <a:sym typeface="Merriweather"/>
              </a:rPr>
              <a:t>Хоча багато гілок роду залишалися православними, значна частина шляхти переходила в католицтво або уніатство. У ті часи релігія була головним маркером ідентичності: католик - поляк. Процес доведення дворянства для роду Невмержицьких у Російській імперії був справжньою юридичною війною. У 1830-х роках вийшов указ, за яким дворянство визнавали лише за тими, хто міг довести володіння селянами-кріпаками. Оскільки Невмержицькі були дрібною шляхтою і працювали на землі самі, більшість із них не пройшла перевірку. Їх записали в особливий стан — «однодворці» (проміжний стан між дворянами та селянами). Це було великим приниженням. Тим паче після невдалого польського повстання посилився ще й релігійний тиск. Багато шляхетських родин Овруччини таємно або напівлегально перебираються на територію етнічної Польщі, яка була частиною Австрійської імперії. Можливо і предки Невмержицької Теклі переїхали саме в цей період.</a:t>
            </a:r>
            <a:endParaRPr sz="1500">
              <a:solidFill>
                <a:schemeClr val="dk1"/>
              </a:solidFill>
              <a:latin typeface="Merriweather"/>
              <a:ea typeface="Merriweather"/>
              <a:cs typeface="Merriweather"/>
              <a:sym typeface="Merriweather"/>
            </a:endParaRPr>
          </a:p>
          <a:p>
            <a:pPr marL="0" lvl="0" indent="0" algn="just" rtl="0">
              <a:spcBef>
                <a:spcPts val="0"/>
              </a:spcBef>
              <a:spcAft>
                <a:spcPts val="0"/>
              </a:spcAft>
              <a:buClr>
                <a:schemeClr val="dk1"/>
              </a:buClr>
              <a:buSzPts val="1100"/>
              <a:buFont typeface="Arial"/>
              <a:buNone/>
            </a:pPr>
            <a:endParaRPr sz="1600">
              <a:solidFill>
                <a:schemeClr val="dk1"/>
              </a:solidFill>
              <a:latin typeface="Merriweather"/>
              <a:ea typeface="Merriweather"/>
              <a:cs typeface="Merriweather"/>
              <a:sym typeface="Merriweather"/>
            </a:endParaRPr>
          </a:p>
          <a:p>
            <a:pPr marL="0" lvl="0" indent="0" algn="just" rtl="0">
              <a:spcBef>
                <a:spcPts val="0"/>
              </a:spcBef>
              <a:spcAft>
                <a:spcPts val="0"/>
              </a:spcAft>
              <a:buClr>
                <a:schemeClr val="dk1"/>
              </a:buClr>
              <a:buSzPts val="1100"/>
              <a:buFont typeface="Arial"/>
              <a:buNone/>
            </a:pPr>
            <a:endParaRPr sz="1600">
              <a:solidFill>
                <a:schemeClr val="dk1"/>
              </a:solidFill>
              <a:latin typeface="Merriweather"/>
              <a:ea typeface="Merriweather"/>
              <a:cs typeface="Merriweather"/>
              <a:sym typeface="Merriweather"/>
            </a:endParaRPr>
          </a:p>
          <a:p>
            <a:pPr marL="0" lvl="0" indent="0" algn="just" rtl="0">
              <a:spcBef>
                <a:spcPts val="0"/>
              </a:spcBef>
              <a:spcAft>
                <a:spcPts val="0"/>
              </a:spcAft>
              <a:buNone/>
            </a:pPr>
            <a:endParaRPr sz="1600">
              <a:solidFill>
                <a:schemeClr val="dk1"/>
              </a:solidFill>
              <a:latin typeface="Merriweather"/>
              <a:ea typeface="Merriweather"/>
              <a:cs typeface="Merriweather"/>
              <a:sym typeface="Merriweather"/>
            </a:endParaRPr>
          </a:p>
        </p:txBody>
      </p:sp>
      <p:pic>
        <p:nvPicPr>
          <p:cNvPr id="130" name="Google Shape;130;p20"/>
          <p:cNvPicPr preferRelativeResize="0"/>
          <p:nvPr/>
        </p:nvPicPr>
        <p:blipFill>
          <a:blip r:embed="rId4">
            <a:alphaModFix/>
          </a:blip>
          <a:stretch>
            <a:fillRect/>
          </a:stretch>
        </p:blipFill>
        <p:spPr>
          <a:xfrm>
            <a:off x="5481926" y="218925"/>
            <a:ext cx="3452100" cy="2700000"/>
          </a:xfrm>
          <a:prstGeom prst="roundRect">
            <a:avLst>
              <a:gd name="adj" fmla="val 16667"/>
            </a:avLst>
          </a:prstGeom>
          <a:noFill/>
          <a:ln>
            <a:noFill/>
          </a:ln>
          <a:effectLst>
            <a:outerShdw blurRad="57150" dist="19050" dir="5400000" algn="bl" rotWithShape="0">
              <a:srgbClr val="000000">
                <a:alpha val="50000"/>
              </a:srgbClr>
            </a:outerShdw>
          </a:effectLst>
        </p:spPr>
      </p:pic>
      <p:sp>
        <p:nvSpPr>
          <p:cNvPr id="131" name="Google Shape;131;p20"/>
          <p:cNvSpPr txBox="1"/>
          <p:nvPr/>
        </p:nvSpPr>
        <p:spPr>
          <a:xfrm>
            <a:off x="5573075" y="2918925"/>
            <a:ext cx="3259500" cy="769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uk" sz="1100" b="1" i="1">
                <a:solidFill>
                  <a:schemeClr val="dk1"/>
                </a:solidFill>
                <a:latin typeface="Merriweather"/>
                <a:ea typeface="Merriweather"/>
                <a:cs typeface="Merriweather"/>
                <a:sym typeface="Merriweather"/>
              </a:rPr>
              <a:t>Типова сім’я шляхтичів з Овруцького повіту, кінець ХІХ ст.</a:t>
            </a:r>
            <a:endParaRPr sz="1100" b="1" i="1">
              <a:solidFill>
                <a:schemeClr val="dk1"/>
              </a:solidFill>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r>
              <a:rPr lang="uk" sz="800" b="1" i="1">
                <a:solidFill>
                  <a:schemeClr val="dk1"/>
                </a:solidFill>
                <a:latin typeface="Merriweather"/>
                <a:ea typeface="Merriweather"/>
                <a:cs typeface="Merriweather"/>
                <a:sym typeface="Merriweather"/>
              </a:rPr>
              <a:t>Джерело: “Шляхетство полісся України. Стародавні роди Овруцької шляхти “[с. 180].</a:t>
            </a:r>
            <a:endParaRPr sz="900" b="1" i="1">
              <a:solidFill>
                <a:schemeClr val="dk1"/>
              </a:solidFill>
              <a:latin typeface="Merriweather"/>
              <a:ea typeface="Merriweather"/>
              <a:cs typeface="Merriweather"/>
              <a:sym typeface="Merriweathe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37" name="Google Shape;137;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38" name="Google Shape;138;p21" title="IMG_7057.PNG"/>
          <p:cNvPicPr preferRelativeResize="0"/>
          <p:nvPr/>
        </p:nvPicPr>
        <p:blipFill>
          <a:blip r:embed="rId3">
            <a:alphaModFix/>
          </a:blip>
          <a:stretch>
            <a:fillRect/>
          </a:stretch>
        </p:blipFill>
        <p:spPr>
          <a:xfrm>
            <a:off x="0" y="0"/>
            <a:ext cx="9143999" cy="5143499"/>
          </a:xfrm>
          <a:prstGeom prst="rect">
            <a:avLst/>
          </a:prstGeom>
          <a:noFill/>
          <a:ln>
            <a:noFill/>
          </a:ln>
        </p:spPr>
      </p:pic>
      <p:sp>
        <p:nvSpPr>
          <p:cNvPr id="139" name="Google Shape;139;p21"/>
          <p:cNvSpPr txBox="1"/>
          <p:nvPr/>
        </p:nvSpPr>
        <p:spPr>
          <a:xfrm>
            <a:off x="101750" y="47475"/>
            <a:ext cx="5550600" cy="5079600"/>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0"/>
              </a:spcBef>
              <a:spcAft>
                <a:spcPts val="0"/>
              </a:spcAft>
              <a:buNone/>
            </a:pPr>
            <a:r>
              <a:rPr lang="uk" sz="1600">
                <a:solidFill>
                  <a:srgbClr val="990000"/>
                </a:solidFill>
                <a:latin typeface="Lobster"/>
                <a:ea typeface="Lobster"/>
                <a:cs typeface="Lobster"/>
                <a:sym typeface="Lobster"/>
              </a:rPr>
              <a:t>Трансформація польського впливу та збереження української ідентичності </a:t>
            </a:r>
            <a:endParaRPr sz="1600">
              <a:solidFill>
                <a:srgbClr val="990000"/>
              </a:solidFill>
              <a:latin typeface="Lobster"/>
              <a:ea typeface="Lobster"/>
              <a:cs typeface="Lobster"/>
              <a:sym typeface="Lobster"/>
            </a:endParaRPr>
          </a:p>
          <a:p>
            <a:pPr marL="0" lvl="0" indent="0" algn="just" rtl="0">
              <a:lnSpc>
                <a:spcPct val="100000"/>
              </a:lnSpc>
              <a:spcBef>
                <a:spcPts val="0"/>
              </a:spcBef>
              <a:spcAft>
                <a:spcPts val="0"/>
              </a:spcAft>
              <a:buNone/>
            </a:pPr>
            <a:r>
              <a:rPr lang="uk" sz="1300">
                <a:solidFill>
                  <a:schemeClr val="dk1"/>
                </a:solidFill>
                <a:latin typeface="Merriweather"/>
                <a:ea typeface="Merriweather"/>
                <a:cs typeface="Merriweather"/>
                <a:sym typeface="Merriweather"/>
              </a:rPr>
              <a:t>Опинившись на території Польщі рід моєї прабабусі остаточно асимілював в польському середовищі. З родинних розповідей відомо, що Текля була полячкою, по документах і за самовизначенням. В 1921 році сім’я моєї прабабусі повернулася на історичну батьківщину, що призвело до подальшої українізації роду. </a:t>
            </a:r>
            <a:endParaRPr sz="1300">
              <a:solidFill>
                <a:schemeClr val="dk1"/>
              </a:solidFill>
              <a:latin typeface="Merriweather"/>
              <a:ea typeface="Merriweather"/>
              <a:cs typeface="Merriweather"/>
              <a:sym typeface="Merriweather"/>
            </a:endParaRPr>
          </a:p>
          <a:p>
            <a:pPr marL="0" lvl="0" indent="0" algn="just" rtl="0">
              <a:lnSpc>
                <a:spcPct val="100000"/>
              </a:lnSpc>
              <a:spcBef>
                <a:spcPts val="0"/>
              </a:spcBef>
              <a:spcAft>
                <a:spcPts val="0"/>
              </a:spcAft>
              <a:buClr>
                <a:schemeClr val="dk1"/>
              </a:buClr>
              <a:buSzPts val="1100"/>
              <a:buFont typeface="Arial"/>
              <a:buNone/>
            </a:pPr>
            <a:r>
              <a:rPr lang="uk" sz="1300">
                <a:solidFill>
                  <a:schemeClr val="dk1"/>
                </a:solidFill>
                <a:latin typeface="Merriweather"/>
                <a:ea typeface="Merriweather"/>
                <a:cs typeface="Merriweather"/>
                <a:sym typeface="Merriweather"/>
              </a:rPr>
              <a:t>В процесі дослідження була опрацьована книга 5 серії “Реабілітовані історією. Житомирська область”. Інформація про представників роду Невмержицьких розміщенні там з 149 по 165 сторінки. Вдалося дізнатися, що переважна більшість імен роду в ХХ ст. не містять слідів польського чи католицького впливу. Хоча зустрічаються й типово польські імена: Стефан, Томаш, Текла ін.. Навіть через 100 років після радянських репресій (коли багатьох розкуркулювали саме за шляхетське походження), Невмержицькі продовжують ідентифікувати себе як нащадків "вільних людей", що мали право на землю і зброю.</a:t>
            </a:r>
            <a:endParaRPr sz="1300">
              <a:solidFill>
                <a:schemeClr val="dk1"/>
              </a:solidFill>
              <a:latin typeface="Merriweather"/>
              <a:ea typeface="Merriweather"/>
              <a:cs typeface="Merriweather"/>
              <a:sym typeface="Merriweather"/>
            </a:endParaRPr>
          </a:p>
          <a:p>
            <a:pPr marL="0" lvl="0" indent="0" algn="just" rtl="0">
              <a:lnSpc>
                <a:spcPct val="100000"/>
              </a:lnSpc>
              <a:spcBef>
                <a:spcPts val="0"/>
              </a:spcBef>
              <a:spcAft>
                <a:spcPts val="0"/>
              </a:spcAft>
              <a:buNone/>
            </a:pPr>
            <a:r>
              <a:rPr lang="uk" sz="1300">
                <a:solidFill>
                  <a:schemeClr val="dk1"/>
                </a:solidFill>
                <a:latin typeface="Merriweather"/>
                <a:ea typeface="Merriweather"/>
                <a:cs typeface="Merriweather"/>
                <a:sym typeface="Merriweather"/>
              </a:rPr>
              <a:t>Сьогодні рід Невмержицьких перебуває у стані активного культурного та генеалогічного відродження. Хоча часи "шляхетських привілеїв" давно минули, рід залишається одним із найбільш чисельних та згуртованих серед так званої "околичної шляхти" Житомирщини. </a:t>
            </a:r>
            <a:endParaRPr sz="1300">
              <a:solidFill>
                <a:schemeClr val="dk1"/>
              </a:solidFill>
              <a:latin typeface="Merriweather"/>
              <a:ea typeface="Merriweather"/>
              <a:cs typeface="Merriweather"/>
              <a:sym typeface="Merriweather"/>
            </a:endParaRPr>
          </a:p>
        </p:txBody>
      </p:sp>
      <p:pic>
        <p:nvPicPr>
          <p:cNvPr id="140" name="Google Shape;140;p21"/>
          <p:cNvPicPr preferRelativeResize="0"/>
          <p:nvPr/>
        </p:nvPicPr>
        <p:blipFill>
          <a:blip r:embed="rId4">
            <a:alphaModFix/>
          </a:blip>
          <a:stretch>
            <a:fillRect/>
          </a:stretch>
        </p:blipFill>
        <p:spPr>
          <a:xfrm>
            <a:off x="5607050" y="172050"/>
            <a:ext cx="2279400" cy="2634900"/>
          </a:xfrm>
          <a:prstGeom prst="roundRect">
            <a:avLst>
              <a:gd name="adj" fmla="val 16667"/>
            </a:avLst>
          </a:prstGeom>
          <a:noFill/>
          <a:ln>
            <a:noFill/>
          </a:ln>
        </p:spPr>
      </p:pic>
      <p:pic>
        <p:nvPicPr>
          <p:cNvPr id="141" name="Google Shape;141;p21"/>
          <p:cNvPicPr preferRelativeResize="0"/>
          <p:nvPr/>
        </p:nvPicPr>
        <p:blipFill>
          <a:blip r:embed="rId5">
            <a:alphaModFix/>
          </a:blip>
          <a:stretch>
            <a:fillRect/>
          </a:stretch>
        </p:blipFill>
        <p:spPr>
          <a:xfrm>
            <a:off x="6935645" y="2463950"/>
            <a:ext cx="2111400" cy="2517000"/>
          </a:xfrm>
          <a:prstGeom prst="roundRect">
            <a:avLst>
              <a:gd name="adj" fmla="val 16667"/>
            </a:avLst>
          </a:prstGeom>
          <a:noFill/>
          <a:ln>
            <a:noFill/>
          </a:ln>
        </p:spPr>
      </p:pic>
      <p:sp>
        <p:nvSpPr>
          <p:cNvPr id="142" name="Google Shape;142;p21"/>
          <p:cNvSpPr txBox="1"/>
          <p:nvPr/>
        </p:nvSpPr>
        <p:spPr>
          <a:xfrm>
            <a:off x="5652200" y="4153225"/>
            <a:ext cx="1318800" cy="8004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uk" sz="800" b="1" i="1">
                <a:solidFill>
                  <a:schemeClr val="dk1"/>
                </a:solidFill>
                <a:latin typeface="Merriweather"/>
                <a:ea typeface="Merriweather"/>
                <a:cs typeface="Merriweather"/>
                <a:sym typeface="Merriweather"/>
              </a:rPr>
              <a:t>Джерело: “Реабілітовані історією. Житомирська область. Книга 5.”</a:t>
            </a:r>
            <a:endParaRPr sz="800" b="1" i="1">
              <a:solidFill>
                <a:schemeClr val="dk1"/>
              </a:solidFill>
              <a:latin typeface="Merriweather"/>
              <a:ea typeface="Merriweather"/>
              <a:cs typeface="Merriweather"/>
              <a:sym typeface="Merriweathe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48" name="Google Shape;148;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endParaRPr/>
          </a:p>
          <a:p>
            <a:pPr marL="0" lvl="0" indent="0" algn="l" rtl="0">
              <a:spcBef>
                <a:spcPts val="1200"/>
              </a:spcBef>
              <a:spcAft>
                <a:spcPts val="1200"/>
              </a:spcAft>
              <a:buNone/>
            </a:pPr>
            <a:endParaRPr/>
          </a:p>
        </p:txBody>
      </p:sp>
      <p:pic>
        <p:nvPicPr>
          <p:cNvPr id="149" name="Google Shape;149;p22" title="IMG_7057.PNG"/>
          <p:cNvPicPr preferRelativeResize="0"/>
          <p:nvPr/>
        </p:nvPicPr>
        <p:blipFill>
          <a:blip r:embed="rId3">
            <a:alphaModFix/>
          </a:blip>
          <a:stretch>
            <a:fillRect/>
          </a:stretch>
        </p:blipFill>
        <p:spPr>
          <a:xfrm>
            <a:off x="0" y="0"/>
            <a:ext cx="9143999" cy="5143499"/>
          </a:xfrm>
          <a:prstGeom prst="rect">
            <a:avLst/>
          </a:prstGeom>
          <a:noFill/>
          <a:ln>
            <a:noFill/>
          </a:ln>
        </p:spPr>
      </p:pic>
      <p:sp>
        <p:nvSpPr>
          <p:cNvPr id="150" name="Google Shape;150;p22"/>
          <p:cNvSpPr txBox="1"/>
          <p:nvPr/>
        </p:nvSpPr>
        <p:spPr>
          <a:xfrm>
            <a:off x="124350" y="104000"/>
            <a:ext cx="4275600" cy="48024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Clr>
                <a:schemeClr val="dk1"/>
              </a:buClr>
              <a:buSzPts val="1100"/>
              <a:buFont typeface="Arial"/>
              <a:buNone/>
            </a:pPr>
            <a:r>
              <a:rPr lang="uk" sz="1500">
                <a:solidFill>
                  <a:schemeClr val="dk1"/>
                </a:solidFill>
                <a:latin typeface="Merriweather"/>
                <a:ea typeface="Merriweather"/>
                <a:cs typeface="Merriweather"/>
                <a:sym typeface="Merriweather"/>
              </a:rPr>
              <a:t>В Польщі досі проживають наші родичі, з якими ми періодично підтримуємо зв’язок. Під час повномасштабного вторгнення, моїй сім’ї довелося залишити Україну і деякий час жити в Польщі, поблизу міста Барвіце.  Ми швидко освоїлися, вивчили мову. Вчителі були до нас добрі та привітні, намагались заохочувати дітей навчатися і допомагали весь час. Вони влаштовували різні екскурсії, завдяки яким ми знайомилися з країною. Вчилася я добре й отримала табель з відзнакою. </a:t>
            </a:r>
            <a:endParaRPr sz="1500">
              <a:solidFill>
                <a:schemeClr val="dk1"/>
              </a:solidFill>
              <a:latin typeface="Merriweather"/>
              <a:ea typeface="Merriweather"/>
              <a:cs typeface="Merriweather"/>
              <a:sym typeface="Merriweather"/>
            </a:endParaRPr>
          </a:p>
          <a:p>
            <a:pPr marL="0" lvl="0" indent="0" algn="just" rtl="0">
              <a:spcBef>
                <a:spcPts val="0"/>
              </a:spcBef>
              <a:spcAft>
                <a:spcPts val="0"/>
              </a:spcAft>
              <a:buClr>
                <a:schemeClr val="dk1"/>
              </a:buClr>
              <a:buSzPts val="1100"/>
              <a:buFont typeface="Arial"/>
              <a:buNone/>
            </a:pPr>
            <a:r>
              <a:rPr lang="uk" sz="1500">
                <a:solidFill>
                  <a:schemeClr val="dk1"/>
                </a:solidFill>
                <a:latin typeface="Merriweather"/>
                <a:ea typeface="Merriweather"/>
                <a:cs typeface="Merriweather"/>
                <a:sym typeface="Merriweather"/>
              </a:rPr>
              <a:t>У вересні 2022 року моя сім’я повернулися назад на Батьківщину щоб розпочати навчальний рік в рідній школі. Зараз я продовжую вчити польську мову і маю рівень А2. В майбутньому хотіла б здобути освіту в польському університеті. </a:t>
            </a:r>
            <a:endParaRPr sz="1500">
              <a:solidFill>
                <a:schemeClr val="dk1"/>
              </a:solidFill>
              <a:latin typeface="Merriweather"/>
              <a:ea typeface="Merriweather"/>
              <a:cs typeface="Merriweather"/>
              <a:sym typeface="Merriweather"/>
            </a:endParaRPr>
          </a:p>
        </p:txBody>
      </p:sp>
      <p:pic>
        <p:nvPicPr>
          <p:cNvPr id="151" name="Google Shape;151;p22"/>
          <p:cNvPicPr preferRelativeResize="0"/>
          <p:nvPr/>
        </p:nvPicPr>
        <p:blipFill rotWithShape="1">
          <a:blip r:embed="rId4">
            <a:alphaModFix/>
          </a:blip>
          <a:srcRect b="12648"/>
          <a:stretch/>
        </p:blipFill>
        <p:spPr>
          <a:xfrm>
            <a:off x="4399950" y="2427325"/>
            <a:ext cx="1596300" cy="2479200"/>
          </a:xfrm>
          <a:prstGeom prst="roundRect">
            <a:avLst>
              <a:gd name="adj" fmla="val 16667"/>
            </a:avLst>
          </a:prstGeom>
          <a:noFill/>
          <a:ln>
            <a:noFill/>
          </a:ln>
          <a:effectLst>
            <a:outerShdw blurRad="57150" dist="19050" dir="5400000" algn="bl" rotWithShape="0">
              <a:srgbClr val="000000">
                <a:alpha val="50000"/>
              </a:srgbClr>
            </a:outerShdw>
          </a:effectLst>
        </p:spPr>
      </p:pic>
      <p:pic>
        <p:nvPicPr>
          <p:cNvPr id="152" name="Google Shape;152;p22"/>
          <p:cNvPicPr preferRelativeResize="0"/>
          <p:nvPr/>
        </p:nvPicPr>
        <p:blipFill rotWithShape="1">
          <a:blip r:embed="rId5">
            <a:alphaModFix/>
          </a:blip>
          <a:srcRect t="26088" r="2391" b="1887"/>
          <a:stretch/>
        </p:blipFill>
        <p:spPr>
          <a:xfrm>
            <a:off x="5885750" y="215075"/>
            <a:ext cx="3093900" cy="2296800"/>
          </a:xfrm>
          <a:prstGeom prst="roundRect">
            <a:avLst>
              <a:gd name="adj" fmla="val 16667"/>
            </a:avLst>
          </a:prstGeom>
          <a:noFill/>
          <a:ln>
            <a:noFill/>
          </a:ln>
          <a:effectLst>
            <a:outerShdw blurRad="57150" dist="19050" dir="5400000" algn="bl" rotWithShape="0">
              <a:srgbClr val="000000">
                <a:alpha val="50000"/>
              </a:srgbClr>
            </a:outerShdw>
          </a:effectLst>
        </p:spPr>
      </p:pic>
      <p:sp>
        <p:nvSpPr>
          <p:cNvPr id="153" name="Google Shape;153;p22"/>
          <p:cNvSpPr txBox="1"/>
          <p:nvPr/>
        </p:nvSpPr>
        <p:spPr>
          <a:xfrm>
            <a:off x="6160900" y="2474675"/>
            <a:ext cx="2818800" cy="323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uk" sz="900" b="1" i="1">
                <a:solidFill>
                  <a:schemeClr val="dk1"/>
                </a:solidFill>
                <a:latin typeface="Merriweather"/>
                <a:ea typeface="Merriweather"/>
                <a:cs typeface="Merriweather"/>
                <a:sym typeface="Merriweather"/>
              </a:rPr>
              <a:t>На фото школа в Барвіце, в якій я навчалася.</a:t>
            </a:r>
            <a:endParaRPr sz="900" b="1" i="1">
              <a:solidFill>
                <a:schemeClr val="dk1"/>
              </a:solidFill>
              <a:latin typeface="Merriweather"/>
              <a:ea typeface="Merriweather"/>
              <a:cs typeface="Merriweather"/>
              <a:sym typeface="Merriweather"/>
            </a:endParaRPr>
          </a:p>
        </p:txBody>
      </p:sp>
      <p:sp>
        <p:nvSpPr>
          <p:cNvPr id="154" name="Google Shape;154;p22"/>
          <p:cNvSpPr txBox="1"/>
          <p:nvPr/>
        </p:nvSpPr>
        <p:spPr>
          <a:xfrm>
            <a:off x="5934800" y="4093350"/>
            <a:ext cx="1808700" cy="60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900" b="1" i="1">
                <a:solidFill>
                  <a:schemeClr val="dk1"/>
                </a:solidFill>
                <a:latin typeface="Merriweather"/>
                <a:ea typeface="Merriweather"/>
                <a:cs typeface="Merriweather"/>
                <a:sym typeface="Merriweather"/>
              </a:rPr>
              <a:t>Під час шкільної екскурсії на узбережжя Балтійського моря, 2022 рік.</a:t>
            </a:r>
            <a:endParaRPr sz="900" b="1" i="1">
              <a:solidFill>
                <a:schemeClr val="dk1"/>
              </a:solidFill>
              <a:latin typeface="Merriweather"/>
              <a:ea typeface="Merriweather"/>
              <a:cs typeface="Merriweather"/>
              <a:sym typeface="Merriweathe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60" name="Google Shape;160;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61" name="Google Shape;161;p23" title="IMG_7057.PNG"/>
          <p:cNvPicPr preferRelativeResize="0"/>
          <p:nvPr/>
        </p:nvPicPr>
        <p:blipFill>
          <a:blip r:embed="rId3">
            <a:alphaModFix/>
          </a:blip>
          <a:stretch>
            <a:fillRect/>
          </a:stretch>
        </p:blipFill>
        <p:spPr>
          <a:xfrm>
            <a:off x="0" y="0"/>
            <a:ext cx="9143999" cy="5143499"/>
          </a:xfrm>
          <a:prstGeom prst="rect">
            <a:avLst/>
          </a:prstGeom>
          <a:noFill/>
          <a:ln>
            <a:noFill/>
          </a:ln>
        </p:spPr>
      </p:pic>
      <p:sp>
        <p:nvSpPr>
          <p:cNvPr id="162" name="Google Shape;162;p23"/>
          <p:cNvSpPr txBox="1"/>
          <p:nvPr/>
        </p:nvSpPr>
        <p:spPr>
          <a:xfrm>
            <a:off x="1345225" y="149225"/>
            <a:ext cx="63306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uk" sz="2500" b="1">
                <a:solidFill>
                  <a:srgbClr val="990000"/>
                </a:solidFill>
                <a:latin typeface="Lobster"/>
                <a:ea typeface="Lobster"/>
                <a:cs typeface="Lobster"/>
                <a:sym typeface="Lobster"/>
              </a:rPr>
              <a:t>Результати дослідження.</a:t>
            </a:r>
            <a:endParaRPr sz="1800" b="1">
              <a:solidFill>
                <a:srgbClr val="990000"/>
              </a:solidFill>
            </a:endParaRPr>
          </a:p>
        </p:txBody>
      </p:sp>
      <p:sp>
        <p:nvSpPr>
          <p:cNvPr id="163" name="Google Shape;163;p23"/>
          <p:cNvSpPr txBox="1"/>
          <p:nvPr/>
        </p:nvSpPr>
        <p:spPr>
          <a:xfrm>
            <a:off x="576525" y="578775"/>
            <a:ext cx="7325400" cy="3821100"/>
          </a:xfrm>
          <a:prstGeom prst="rect">
            <a:avLst/>
          </a:prstGeom>
          <a:noFill/>
          <a:ln>
            <a:noFill/>
          </a:ln>
        </p:spPr>
        <p:txBody>
          <a:bodyPr spcFirstLastPara="1" wrap="square" lIns="91425" tIns="91425" rIns="91425" bIns="91425" anchor="t" anchorCtr="0">
            <a:spAutoFit/>
          </a:bodyPr>
          <a:lstStyle/>
          <a:p>
            <a:pPr marL="457200" lvl="0" indent="-336550" algn="just" rtl="0">
              <a:spcBef>
                <a:spcPts val="0"/>
              </a:spcBef>
              <a:spcAft>
                <a:spcPts val="0"/>
              </a:spcAft>
              <a:buSzPts val="1700"/>
              <a:buFont typeface="Merriweather"/>
              <a:buAutoNum type="arabicPeriod"/>
            </a:pPr>
            <a:r>
              <a:rPr lang="uk" sz="1700">
                <a:latin typeface="Merriweather"/>
                <a:ea typeface="Merriweather"/>
                <a:cs typeface="Merriweather"/>
                <a:sym typeface="Merriweather"/>
              </a:rPr>
              <a:t>Дослідивши історію Невмержицької Теклі Тофілівни вдалося визначити взаємозв’язок моєї сім’ї з давнім шляхетським родом Невмержицьких;</a:t>
            </a:r>
            <a:endParaRPr sz="1700">
              <a:latin typeface="Merriweather"/>
              <a:ea typeface="Merriweather"/>
              <a:cs typeface="Merriweather"/>
              <a:sym typeface="Merriweather"/>
            </a:endParaRPr>
          </a:p>
          <a:p>
            <a:pPr marL="457200" lvl="0" indent="-336550" algn="just" rtl="0">
              <a:spcBef>
                <a:spcPts val="0"/>
              </a:spcBef>
              <a:spcAft>
                <a:spcPts val="0"/>
              </a:spcAft>
              <a:buSzPts val="1700"/>
              <a:buFont typeface="Merriweather"/>
              <a:buAutoNum type="arabicPeriod"/>
            </a:pPr>
            <a:r>
              <a:rPr lang="uk" sz="1700">
                <a:latin typeface="Merriweather"/>
                <a:ea typeface="Merriweather"/>
                <a:cs typeface="Merriweather"/>
                <a:sym typeface="Merriweather"/>
              </a:rPr>
              <a:t>Визначено, що рід Невмержицьких має глибоке коріння, яке сягає часів Великого князівства Литовського, а перші документальні згадки про рід фіксуються в актах XV–XVI століть;</a:t>
            </a:r>
            <a:endParaRPr sz="1700">
              <a:latin typeface="Merriweather"/>
              <a:ea typeface="Merriweather"/>
              <a:cs typeface="Merriweather"/>
              <a:sym typeface="Merriweather"/>
            </a:endParaRPr>
          </a:p>
          <a:p>
            <a:pPr marL="457200" lvl="0" indent="-336550" algn="just" rtl="0">
              <a:spcBef>
                <a:spcPts val="0"/>
              </a:spcBef>
              <a:spcAft>
                <a:spcPts val="0"/>
              </a:spcAft>
              <a:buSzPts val="1700"/>
              <a:buFont typeface="Merriweather"/>
              <a:buAutoNum type="arabicPeriod"/>
            </a:pPr>
            <a:r>
              <a:rPr lang="uk" sz="1700">
                <a:latin typeface="Merriweather"/>
                <a:ea typeface="Merriweather"/>
                <a:cs typeface="Merriweather"/>
                <a:sym typeface="Merriweather"/>
              </a:rPr>
              <a:t>Встановлено, що на прикладі Невмержицьких можна побачити складну динаміку релігійної та культурної трансформації української еліти. Процес ополячення та окатоличення роду був складовою процесу збереження шляхетських привілеїв;</a:t>
            </a:r>
            <a:endParaRPr sz="1700">
              <a:latin typeface="Merriweather"/>
              <a:ea typeface="Merriweather"/>
              <a:cs typeface="Merriweather"/>
              <a:sym typeface="Merriweather"/>
            </a:endParaRPr>
          </a:p>
          <a:p>
            <a:pPr marL="457200" lvl="0" indent="-336550" algn="just" rtl="0">
              <a:spcBef>
                <a:spcPts val="0"/>
              </a:spcBef>
              <a:spcAft>
                <a:spcPts val="0"/>
              </a:spcAft>
              <a:buSzPts val="1700"/>
              <a:buFont typeface="Merriweather"/>
              <a:buAutoNum type="arabicPeriod"/>
            </a:pPr>
            <a:r>
              <a:rPr lang="uk" sz="1700">
                <a:latin typeface="Merriweather"/>
                <a:ea typeface="Merriweather"/>
                <a:cs typeface="Merriweather"/>
                <a:sym typeface="Merriweather"/>
              </a:rPr>
              <a:t>Аналіз показує, що попри сильний польський вплив, роду Невмержицьких вдалося зберегти свою автентичність.</a:t>
            </a:r>
            <a:endParaRPr sz="1700">
              <a:latin typeface="Merriweather"/>
              <a:ea typeface="Merriweather"/>
              <a:cs typeface="Merriweather"/>
              <a:sym typeface="Merriweathe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69" name="Google Shape;169;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70" name="Google Shape;170;p24" title="IMG_7057.PNG"/>
          <p:cNvPicPr preferRelativeResize="0"/>
          <p:nvPr/>
        </p:nvPicPr>
        <p:blipFill>
          <a:blip r:embed="rId3">
            <a:alphaModFix/>
          </a:blip>
          <a:stretch>
            <a:fillRect/>
          </a:stretch>
        </p:blipFill>
        <p:spPr>
          <a:xfrm>
            <a:off x="0" y="0"/>
            <a:ext cx="9143999" cy="5143499"/>
          </a:xfrm>
          <a:prstGeom prst="rect">
            <a:avLst/>
          </a:prstGeom>
          <a:noFill/>
          <a:ln>
            <a:noFill/>
          </a:ln>
        </p:spPr>
      </p:pic>
      <p:sp>
        <p:nvSpPr>
          <p:cNvPr id="171" name="Google Shape;171;p24"/>
          <p:cNvSpPr txBox="1"/>
          <p:nvPr/>
        </p:nvSpPr>
        <p:spPr>
          <a:xfrm>
            <a:off x="531300" y="375300"/>
            <a:ext cx="8094000" cy="33708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2700" b="1" dirty="0">
                <a:solidFill>
                  <a:srgbClr val="990000"/>
                </a:solidFill>
                <a:latin typeface="Lobster"/>
                <a:ea typeface="Lobster"/>
                <a:cs typeface="Lobster"/>
                <a:sym typeface="Lobster"/>
              </a:rPr>
              <a:t>Наукова новизна дослідження </a:t>
            </a:r>
            <a:r>
              <a:rPr lang="uk" sz="2000" dirty="0">
                <a:solidFill>
                  <a:schemeClr val="dk1"/>
                </a:solidFill>
                <a:latin typeface="Merriweather"/>
                <a:ea typeface="Merriweather"/>
                <a:cs typeface="Merriweather"/>
                <a:sym typeface="Merriweather"/>
              </a:rPr>
              <a:t>полягає у розгляді процесів окатоличення та ополячення не як абстрактних історичних явищ, а через конкретну динаміку змін у межах одного роду. Завдяки чому вдалося виявити індивідуальні стратегії виживання української шляхти в умовах польського культурного домінування. Це не просто опис родоводу, а спроба через долю однієї родини розкрити складні механізми трансформації цілого соціального стану, встановити межу між адаптацією до польських правових норм та збереженням українського коріння.</a:t>
            </a:r>
            <a:endParaRPr sz="2000" dirty="0">
              <a:solidFill>
                <a:schemeClr val="dk1"/>
              </a:solidFill>
              <a:latin typeface="Merriweather"/>
              <a:ea typeface="Merriweather"/>
              <a:cs typeface="Merriweather"/>
              <a:sym typeface="Merriweathe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77" name="Google Shape;177;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78" name="Google Shape;178;p25" title="IMG_7057.PNG"/>
          <p:cNvPicPr preferRelativeResize="0"/>
          <p:nvPr/>
        </p:nvPicPr>
        <p:blipFill>
          <a:blip r:embed="rId3">
            <a:alphaModFix/>
          </a:blip>
          <a:stretch>
            <a:fillRect/>
          </a:stretch>
        </p:blipFill>
        <p:spPr>
          <a:xfrm>
            <a:off x="0" y="0"/>
            <a:ext cx="9143999" cy="5143499"/>
          </a:xfrm>
          <a:prstGeom prst="rect">
            <a:avLst/>
          </a:prstGeom>
          <a:noFill/>
          <a:ln>
            <a:noFill/>
          </a:ln>
        </p:spPr>
      </p:pic>
      <p:sp>
        <p:nvSpPr>
          <p:cNvPr id="179" name="Google Shape;179;p25"/>
          <p:cNvSpPr txBox="1"/>
          <p:nvPr/>
        </p:nvSpPr>
        <p:spPr>
          <a:xfrm>
            <a:off x="418250" y="148050"/>
            <a:ext cx="7913100" cy="600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3111"/>
              <a:buFont typeface="Arial"/>
              <a:buNone/>
            </a:pPr>
            <a:r>
              <a:rPr lang="uk" sz="2700" b="1">
                <a:solidFill>
                  <a:srgbClr val="990000"/>
                </a:solidFill>
                <a:latin typeface="Lobster"/>
                <a:ea typeface="Lobster"/>
                <a:cs typeface="Lobster"/>
                <a:sym typeface="Lobster"/>
              </a:rPr>
              <a:t>Список використаних джерел та літератури:</a:t>
            </a:r>
            <a:endParaRPr sz="1700">
              <a:solidFill>
                <a:srgbClr val="990000"/>
              </a:solidFill>
            </a:endParaRPr>
          </a:p>
        </p:txBody>
      </p:sp>
      <p:sp>
        <p:nvSpPr>
          <p:cNvPr id="180" name="Google Shape;180;p25"/>
          <p:cNvSpPr txBox="1"/>
          <p:nvPr/>
        </p:nvSpPr>
        <p:spPr>
          <a:xfrm>
            <a:off x="621750" y="748350"/>
            <a:ext cx="7234800" cy="4875000"/>
          </a:xfrm>
          <a:prstGeom prst="rect">
            <a:avLst/>
          </a:prstGeom>
          <a:noFill/>
          <a:ln>
            <a:noFill/>
          </a:ln>
        </p:spPr>
        <p:txBody>
          <a:bodyPr spcFirstLastPara="1" wrap="square" lIns="91425" tIns="91425" rIns="91425" bIns="91425" anchor="t" anchorCtr="0">
            <a:spAutoFit/>
          </a:bodyPr>
          <a:lstStyle/>
          <a:p>
            <a:pPr marL="457200" lvl="0" indent="-311150" algn="just" rtl="0">
              <a:lnSpc>
                <a:spcPct val="115000"/>
              </a:lnSpc>
              <a:spcBef>
                <a:spcPts val="0"/>
              </a:spcBef>
              <a:spcAft>
                <a:spcPts val="0"/>
              </a:spcAft>
              <a:buClr>
                <a:srgbClr val="990000"/>
              </a:buClr>
              <a:buSzPts val="1300"/>
              <a:buFont typeface="Merriweather"/>
              <a:buAutoNum type="arabicPeriod"/>
            </a:pPr>
            <a:r>
              <a:rPr lang="uk" sz="1300">
                <a:solidFill>
                  <a:schemeClr val="dk1"/>
                </a:solidFill>
                <a:latin typeface="Merriweather"/>
                <a:ea typeface="Merriweather"/>
                <a:cs typeface="Merriweather"/>
                <a:sym typeface="Merriweather"/>
              </a:rPr>
              <a:t>1569 рік: Створення Речі Посполитої. URL: </a:t>
            </a:r>
            <a:r>
              <a:rPr lang="uk" sz="1300">
                <a:solidFill>
                  <a:schemeClr val="dk1"/>
                </a:solidFill>
                <a:uFill>
                  <a:noFill/>
                </a:uFill>
                <a:latin typeface="Merriweather"/>
                <a:ea typeface="Merriweather"/>
                <a:cs typeface="Merriweather"/>
                <a:sym typeface="Merriweather"/>
                <a:hlinkClick r:id="rId4">
                  <a:extLst>
                    <a:ext uri="{A12FA001-AC4F-418D-AE19-62706E023703}">
                      <ahyp:hlinkClr xmlns:ahyp="http://schemas.microsoft.com/office/drawing/2018/hyperlinkcolor" val="tx"/>
                    </a:ext>
                  </a:extLst>
                </a:hlinkClick>
              </a:rPr>
              <a:t>1569: Створення Речі Посполитої | Збруч</a:t>
            </a:r>
            <a:r>
              <a:rPr lang="uk" sz="1300">
                <a:solidFill>
                  <a:schemeClr val="dk1"/>
                </a:solidFill>
                <a:latin typeface="Merriweather"/>
                <a:ea typeface="Merriweather"/>
                <a:cs typeface="Merriweather"/>
                <a:sym typeface="Merriweather"/>
              </a:rPr>
              <a:t> (дата звернення 17.04.2026)</a:t>
            </a:r>
            <a:endParaRPr sz="1300">
              <a:solidFill>
                <a:schemeClr val="dk1"/>
              </a:solidFill>
              <a:latin typeface="Merriweather"/>
              <a:ea typeface="Merriweather"/>
              <a:cs typeface="Merriweather"/>
              <a:sym typeface="Merriweather"/>
            </a:endParaRPr>
          </a:p>
          <a:p>
            <a:pPr marL="457200" lvl="0" indent="-311150" algn="just" rtl="0">
              <a:lnSpc>
                <a:spcPct val="115000"/>
              </a:lnSpc>
              <a:spcBef>
                <a:spcPts val="0"/>
              </a:spcBef>
              <a:spcAft>
                <a:spcPts val="0"/>
              </a:spcAft>
              <a:buClr>
                <a:srgbClr val="990000"/>
              </a:buClr>
              <a:buSzPts val="1300"/>
              <a:buFont typeface="Merriweather"/>
              <a:buAutoNum type="arabicPeriod"/>
            </a:pPr>
            <a:r>
              <a:rPr lang="uk" sz="1300">
                <a:solidFill>
                  <a:schemeClr val="dk1"/>
                </a:solidFill>
                <a:latin typeface="Merriweather"/>
                <a:ea typeface="Merriweather"/>
                <a:cs typeface="Merriweather"/>
                <a:sym typeface="Merriweather"/>
              </a:rPr>
              <a:t>Ємець Н.П.. Спогади про Невмержицьку Теклю [ інтерв’ю з представницею роду Невмержицьких] /Ємець Ніна; інтерв’ю вела Б.Рибак. 2026. </a:t>
            </a:r>
            <a:endParaRPr sz="1300">
              <a:solidFill>
                <a:schemeClr val="dk1"/>
              </a:solidFill>
              <a:latin typeface="Merriweather"/>
              <a:ea typeface="Merriweather"/>
              <a:cs typeface="Merriweather"/>
              <a:sym typeface="Merriweather"/>
            </a:endParaRPr>
          </a:p>
          <a:p>
            <a:pPr marL="457200" lvl="0" indent="-311150" algn="just" rtl="0">
              <a:lnSpc>
                <a:spcPct val="115000"/>
              </a:lnSpc>
              <a:spcBef>
                <a:spcPts val="0"/>
              </a:spcBef>
              <a:spcAft>
                <a:spcPts val="0"/>
              </a:spcAft>
              <a:buClr>
                <a:srgbClr val="990000"/>
              </a:buClr>
              <a:buSzPts val="1300"/>
              <a:buFont typeface="Merriweather"/>
              <a:buAutoNum type="arabicPeriod"/>
            </a:pPr>
            <a:r>
              <a:rPr lang="uk" sz="1300">
                <a:solidFill>
                  <a:schemeClr val="dk1"/>
                </a:solidFill>
                <a:latin typeface="Merriweather"/>
                <a:ea typeface="Merriweather"/>
                <a:cs typeface="Merriweather"/>
                <a:sym typeface="Merriweather"/>
              </a:rPr>
              <a:t>Магочій П.Р.. Україна: історія її земель та народів. Ужгород: Видавництво В.Падяка, 2017. 814 с.</a:t>
            </a:r>
            <a:endParaRPr sz="1300">
              <a:solidFill>
                <a:schemeClr val="dk1"/>
              </a:solidFill>
              <a:latin typeface="Merriweather"/>
              <a:ea typeface="Merriweather"/>
              <a:cs typeface="Merriweather"/>
              <a:sym typeface="Merriweather"/>
            </a:endParaRPr>
          </a:p>
          <a:p>
            <a:pPr marL="457200" lvl="0" indent="-311150" algn="l" rtl="0">
              <a:lnSpc>
                <a:spcPct val="110000"/>
              </a:lnSpc>
              <a:spcBef>
                <a:spcPts val="0"/>
              </a:spcBef>
              <a:spcAft>
                <a:spcPts val="0"/>
              </a:spcAft>
              <a:buClr>
                <a:srgbClr val="990000"/>
              </a:buClr>
              <a:buSzPts val="1300"/>
              <a:buFont typeface="Merriweather"/>
              <a:buAutoNum type="arabicPeriod"/>
            </a:pPr>
            <a:r>
              <a:rPr lang="uk" sz="1300">
                <a:solidFill>
                  <a:schemeClr val="dk1"/>
                </a:solidFill>
                <a:latin typeface="Merriweather"/>
                <a:ea typeface="Merriweather"/>
                <a:cs typeface="Merriweather"/>
                <a:sym typeface="Merriweather"/>
              </a:rPr>
              <a:t>Реабілітовані історією: У двадцяти семи томах. Житомирська область: У семи книгах. Кн.5. Житомир: Полісся, 2011. 796 с.</a:t>
            </a:r>
            <a:endParaRPr sz="1300">
              <a:solidFill>
                <a:schemeClr val="dk1"/>
              </a:solidFill>
              <a:latin typeface="Merriweather"/>
              <a:ea typeface="Merriweather"/>
              <a:cs typeface="Merriweather"/>
              <a:sym typeface="Merriweather"/>
            </a:endParaRPr>
          </a:p>
          <a:p>
            <a:pPr marL="457200" lvl="0" indent="-311150" algn="l" rtl="0">
              <a:lnSpc>
                <a:spcPct val="110000"/>
              </a:lnSpc>
              <a:spcBef>
                <a:spcPts val="0"/>
              </a:spcBef>
              <a:spcAft>
                <a:spcPts val="0"/>
              </a:spcAft>
              <a:buClr>
                <a:srgbClr val="990000"/>
              </a:buClr>
              <a:buSzPts val="1300"/>
              <a:buFont typeface="Merriweather"/>
              <a:buAutoNum type="arabicPeriod"/>
            </a:pPr>
            <a:r>
              <a:rPr lang="uk" sz="1300">
                <a:solidFill>
                  <a:schemeClr val="dk1"/>
                </a:solidFill>
                <a:latin typeface="Merriweather"/>
                <a:ea typeface="Merriweather"/>
                <a:cs typeface="Merriweather"/>
                <a:sym typeface="Merriweather"/>
              </a:rPr>
              <a:t>Річ Посполита в другій половині XVII-XVIII ст. URL: </a:t>
            </a:r>
            <a:r>
              <a:rPr lang="uk" sz="1300">
                <a:solidFill>
                  <a:schemeClr val="dk1"/>
                </a:solidFill>
                <a:uFill>
                  <a:noFill/>
                </a:uFill>
                <a:latin typeface="Merriweather"/>
                <a:ea typeface="Merriweather"/>
                <a:cs typeface="Merriweather"/>
                <a:sym typeface="Merriweather"/>
                <a:hlinkClick r:id="rId5">
                  <a:extLst>
                    <a:ext uri="{A12FA001-AC4F-418D-AE19-62706E023703}">
                      <ahyp:hlinkClr xmlns:ahyp="http://schemas.microsoft.com/office/drawing/2018/hyperlinkcolor" val="tx"/>
                    </a:ext>
                  </a:extLst>
                </a:hlinkClick>
              </a:rPr>
              <a:t>Річ Посполита в другій половині XVII-XVIII ст. - Всесвітня історія. 8 клас. Щупак</a:t>
            </a:r>
            <a:r>
              <a:rPr lang="uk" sz="1300">
                <a:solidFill>
                  <a:schemeClr val="dk1"/>
                </a:solidFill>
                <a:latin typeface="Merriweather"/>
                <a:ea typeface="Merriweather"/>
                <a:cs typeface="Merriweather"/>
                <a:sym typeface="Merriweather"/>
              </a:rPr>
              <a:t>  (дата звернення 17.04.2026)  </a:t>
            </a:r>
            <a:endParaRPr sz="1300">
              <a:solidFill>
                <a:schemeClr val="dk1"/>
              </a:solidFill>
              <a:latin typeface="Merriweather"/>
              <a:ea typeface="Merriweather"/>
              <a:cs typeface="Merriweather"/>
              <a:sym typeface="Merriweather"/>
            </a:endParaRPr>
          </a:p>
          <a:p>
            <a:pPr marL="457200" lvl="0" indent="-311150" algn="just" rtl="0">
              <a:lnSpc>
                <a:spcPct val="115000"/>
              </a:lnSpc>
              <a:spcBef>
                <a:spcPts val="0"/>
              </a:spcBef>
              <a:spcAft>
                <a:spcPts val="0"/>
              </a:spcAft>
              <a:buClr>
                <a:srgbClr val="990000"/>
              </a:buClr>
              <a:buSzPts val="1300"/>
              <a:buFont typeface="Merriweather"/>
              <a:buAutoNum type="arabicPeriod"/>
            </a:pPr>
            <a:r>
              <a:rPr lang="uk" sz="1300">
                <a:solidFill>
                  <a:schemeClr val="dk1"/>
                </a:solidFill>
                <a:latin typeface="Merriweather"/>
                <a:ea typeface="Merriweather"/>
                <a:cs typeface="Merriweather"/>
                <a:sym typeface="Merriweather"/>
              </a:rPr>
              <a:t>Сто років лінії Керзона. Як Львів залишився українським. URL: </a:t>
            </a:r>
            <a:r>
              <a:rPr lang="uk" sz="1300">
                <a:solidFill>
                  <a:schemeClr val="dk1"/>
                </a:solidFill>
                <a:uFill>
                  <a:noFill/>
                </a:uFill>
                <a:latin typeface="Merriweather"/>
                <a:ea typeface="Merriweather"/>
                <a:cs typeface="Merriweather"/>
                <a:sym typeface="Merriweather"/>
                <a:hlinkClick r:id="rId6">
                  <a:extLst>
                    <a:ext uri="{A12FA001-AC4F-418D-AE19-62706E023703}">
                      <ahyp:hlinkClr xmlns:ahyp="http://schemas.microsoft.com/office/drawing/2018/hyperlinkcolor" val="tx"/>
                    </a:ext>
                  </a:extLst>
                </a:hlinkClick>
              </a:rPr>
              <a:t>Сто років лінії Керзона. Як Львів залишився українським - BBC News Україна</a:t>
            </a:r>
            <a:r>
              <a:rPr lang="uk" sz="1300">
                <a:solidFill>
                  <a:schemeClr val="dk1"/>
                </a:solidFill>
                <a:latin typeface="Merriweather"/>
                <a:ea typeface="Merriweather"/>
                <a:cs typeface="Merriweather"/>
                <a:sym typeface="Merriweather"/>
              </a:rPr>
              <a:t> (дата звернення 17.04.2026)  </a:t>
            </a:r>
            <a:endParaRPr sz="1300">
              <a:solidFill>
                <a:schemeClr val="dk1"/>
              </a:solidFill>
              <a:latin typeface="Merriweather"/>
              <a:ea typeface="Merriweather"/>
              <a:cs typeface="Merriweather"/>
              <a:sym typeface="Merriweather"/>
            </a:endParaRPr>
          </a:p>
          <a:p>
            <a:pPr marL="457200" lvl="0" indent="-321056" algn="just" rtl="0">
              <a:lnSpc>
                <a:spcPct val="115000"/>
              </a:lnSpc>
              <a:spcBef>
                <a:spcPts val="0"/>
              </a:spcBef>
              <a:spcAft>
                <a:spcPts val="0"/>
              </a:spcAft>
              <a:buClr>
                <a:srgbClr val="990000"/>
              </a:buClr>
              <a:buSzPts val="1456"/>
              <a:buFont typeface="Merriweather"/>
              <a:buAutoNum type="arabicPeriod"/>
            </a:pPr>
            <a:r>
              <a:rPr lang="uk" sz="1300">
                <a:solidFill>
                  <a:schemeClr val="dk1"/>
                </a:solidFill>
                <a:latin typeface="Merriweather"/>
                <a:ea typeface="Merriweather"/>
                <a:cs typeface="Merriweather"/>
                <a:sym typeface="Merriweather"/>
              </a:rPr>
              <a:t>Шляхетство Полісся України. Старовинні роди овруцької шляхти : матеріали науково-практичної конференції, 20–21 квітня 2018 р. / за ред. В. Ф. Баранівського. Київ : ТОВ НПВ Інтерсервіс, 2018. 216 с.</a:t>
            </a:r>
            <a:r>
              <a:rPr lang="uk" sz="1000">
                <a:solidFill>
                  <a:schemeClr val="dk1"/>
                </a:solidFill>
              </a:rPr>
              <a:t> </a:t>
            </a:r>
            <a:endParaRPr sz="1000">
              <a:solidFill>
                <a:schemeClr val="dk1"/>
              </a:solidFill>
            </a:endParaRPr>
          </a:p>
          <a:p>
            <a:pPr marL="457200" lvl="0" indent="0" algn="l" rtl="0">
              <a:lnSpc>
                <a:spcPct val="110000"/>
              </a:lnSpc>
              <a:spcBef>
                <a:spcPts val="2400"/>
              </a:spcBef>
              <a:spcAft>
                <a:spcPts val="0"/>
              </a:spcAft>
              <a:buNone/>
            </a:pPr>
            <a:endParaRPr sz="1456">
              <a:solidFill>
                <a:schemeClr val="dk1"/>
              </a:solidFill>
              <a:latin typeface="Merriweather"/>
              <a:ea typeface="Merriweather"/>
              <a:cs typeface="Merriweather"/>
              <a:sym typeface="Merriweather"/>
            </a:endParaRPr>
          </a:p>
          <a:p>
            <a:pPr marL="0" lvl="0" indent="0" algn="just" rtl="0">
              <a:lnSpc>
                <a:spcPct val="115000"/>
              </a:lnSpc>
              <a:spcBef>
                <a:spcPts val="600"/>
              </a:spcBef>
              <a:spcAft>
                <a:spcPts val="0"/>
              </a:spcAft>
              <a:buNone/>
            </a:pPr>
            <a:endParaRPr sz="1100">
              <a:solidFill>
                <a:schemeClr val="dk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1825</Words>
  <Application>Microsoft Office PowerPoint</Application>
  <PresentationFormat>Екран (16:9)</PresentationFormat>
  <Paragraphs>67</Paragraphs>
  <Slides>13</Slides>
  <Notes>13</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13</vt:i4>
      </vt:variant>
    </vt:vector>
  </HeadingPairs>
  <TitlesOfParts>
    <vt:vector size="19" baseType="lpstr">
      <vt:lpstr>Lobster</vt:lpstr>
      <vt:lpstr>Arial</vt:lpstr>
      <vt:lpstr>Merriweather Black</vt:lpstr>
      <vt:lpstr>Merriweather</vt:lpstr>
      <vt:lpstr>PT Sans Narrow</vt:lpstr>
      <vt:lpstr>Simple Light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cp:lastModifiedBy>viktoriatrohimec@gmail.com</cp:lastModifiedBy>
  <cp:revision>1</cp:revision>
  <dcterms:modified xsi:type="dcterms:W3CDTF">2026-04-21T15:53:17Z</dcterms:modified>
</cp:coreProperties>
</file>