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entury Gothic Paneuropean Bold" charset="0"/>
      <p:regular r:id="rId12"/>
    </p:embeddedFont>
    <p:embeddedFont>
      <p:font typeface="Century Gothic Paneuropean" charset="0"/>
      <p:regular r:id="rId13"/>
    </p:embeddedFont>
    <p:embeddedFont>
      <p:font typeface="Century Gothic Paneuropean Bold Italics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-6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4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istory.org.ua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esu.com.ua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2001.ukrcensus.gov.ua" TargetMode="External"/><Relationship Id="rId5" Type="http://schemas.openxmlformats.org/officeDocument/2006/relationships/hyperlink" Target="https://myrgorod.pl.ua" TargetMode="External"/><Relationship Id="rId4" Type="http://schemas.openxmlformats.org/officeDocument/2006/relationships/hyperlink" Target="https://qtmm.org" TargetMode="External"/><Relationship Id="rId9" Type="http://schemas.openxmlformats.org/officeDocument/2006/relationships/hyperlink" Target="https://www.facebook.com/photo?fbid=1537124156636668&amp;amp;set=pcb.31124293256677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 t="-15540" b="-1554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5400000">
            <a:off x="3836718" y="-3836718"/>
            <a:ext cx="10614574" cy="18288000"/>
            <a:chOff x="0" y="0"/>
            <a:chExt cx="14152766" cy="2438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52753" cy="24384000"/>
            </a:xfrm>
            <a:custGeom>
              <a:avLst/>
              <a:gdLst/>
              <a:ahLst/>
              <a:cxnLst/>
              <a:rect l="l" t="t" r="r" b="b"/>
              <a:pathLst>
                <a:path w="14152753" h="24384000">
                  <a:moveTo>
                    <a:pt x="0" y="0"/>
                  </a:moveTo>
                  <a:lnTo>
                    <a:pt x="14152753" y="0"/>
                  </a:lnTo>
                  <a:lnTo>
                    <a:pt x="14152753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85000"/>
              </a:blip>
              <a:stretch>
                <a:fillRect l="-36145" r="-3614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5400000">
            <a:off x="3916280" y="-4084720"/>
            <a:ext cx="10455440" cy="18288000"/>
            <a:chOff x="0" y="0"/>
            <a:chExt cx="13940587" cy="24384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40537" cy="24384000"/>
            </a:xfrm>
            <a:custGeom>
              <a:avLst/>
              <a:gdLst/>
              <a:ahLst/>
              <a:cxnLst/>
              <a:rect l="l" t="t" r="r" b="b"/>
              <a:pathLst>
                <a:path w="13940537" h="24384000">
                  <a:moveTo>
                    <a:pt x="0" y="0"/>
                  </a:moveTo>
                  <a:lnTo>
                    <a:pt x="13940537" y="0"/>
                  </a:lnTo>
                  <a:lnTo>
                    <a:pt x="13940537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l="-37456" r="-37457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677517" y="5660527"/>
            <a:ext cx="5932675" cy="4237987"/>
            <a:chOff x="0" y="0"/>
            <a:chExt cx="7910233" cy="5650649"/>
          </a:xfrm>
        </p:grpSpPr>
        <p:sp>
          <p:nvSpPr>
            <p:cNvPr id="9" name="Freeform 9"/>
            <p:cNvSpPr/>
            <p:nvPr/>
          </p:nvSpPr>
          <p:spPr>
            <a:xfrm>
              <a:off x="25400" y="25400"/>
              <a:ext cx="7859395" cy="5599811"/>
            </a:xfrm>
            <a:custGeom>
              <a:avLst/>
              <a:gdLst/>
              <a:ahLst/>
              <a:cxnLst/>
              <a:rect l="l" t="t" r="r" b="b"/>
              <a:pathLst>
                <a:path w="7859395" h="5599811">
                  <a:moveTo>
                    <a:pt x="0" y="0"/>
                  </a:moveTo>
                  <a:lnTo>
                    <a:pt x="7859395" y="0"/>
                  </a:lnTo>
                  <a:lnTo>
                    <a:pt x="7859395" y="5599811"/>
                  </a:lnTo>
                  <a:lnTo>
                    <a:pt x="0" y="5599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/>
              <a:stretch>
                <a:fillRect l="-394" t="-453" r="-395" b="-454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7910195" cy="5650611"/>
            </a:xfrm>
            <a:custGeom>
              <a:avLst/>
              <a:gdLst/>
              <a:ahLst/>
              <a:cxnLst/>
              <a:rect l="l" t="t" r="r" b="b"/>
              <a:pathLst>
                <a:path w="7910195" h="5650611">
                  <a:moveTo>
                    <a:pt x="25400" y="0"/>
                  </a:moveTo>
                  <a:lnTo>
                    <a:pt x="7884795" y="0"/>
                  </a:lnTo>
                  <a:cubicBezTo>
                    <a:pt x="7898764" y="0"/>
                    <a:pt x="7910195" y="11430"/>
                    <a:pt x="7910195" y="25400"/>
                  </a:cubicBezTo>
                  <a:lnTo>
                    <a:pt x="7910195" y="5625211"/>
                  </a:lnTo>
                  <a:cubicBezTo>
                    <a:pt x="7910195" y="5639181"/>
                    <a:pt x="7898764" y="5650611"/>
                    <a:pt x="7884795" y="5650611"/>
                  </a:cubicBezTo>
                  <a:lnTo>
                    <a:pt x="25400" y="5650611"/>
                  </a:lnTo>
                  <a:cubicBezTo>
                    <a:pt x="11430" y="5650611"/>
                    <a:pt x="0" y="5639181"/>
                    <a:pt x="0" y="5625211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5625211"/>
                  </a:lnTo>
                  <a:lnTo>
                    <a:pt x="25400" y="5625211"/>
                  </a:lnTo>
                  <a:lnTo>
                    <a:pt x="25400" y="5599811"/>
                  </a:lnTo>
                  <a:lnTo>
                    <a:pt x="7884795" y="5599811"/>
                  </a:lnTo>
                  <a:lnTo>
                    <a:pt x="7884795" y="5625211"/>
                  </a:lnTo>
                  <a:lnTo>
                    <a:pt x="7859395" y="5625211"/>
                  </a:lnTo>
                  <a:lnTo>
                    <a:pt x="7859395" y="25400"/>
                  </a:lnTo>
                  <a:lnTo>
                    <a:pt x="7884795" y="25400"/>
                  </a:lnTo>
                  <a:lnTo>
                    <a:pt x="7884795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08990" y="1767194"/>
            <a:ext cx="14594538" cy="354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9999" b="1">
                <a:solidFill>
                  <a:srgbClr val="915518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Полікультурний Миргород: досвід співжиття та традиції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-152400"/>
            <a:ext cx="18288000" cy="1460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DEA42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Всеукраїнський інтерактивний конкурс “МАН-Юніор Дослідник” Номінація “Історик-Юніор”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80545" y="5842402"/>
            <a:ext cx="11396971" cy="4056111"/>
            <a:chOff x="0" y="0"/>
            <a:chExt cx="15195962" cy="5408149"/>
          </a:xfrm>
        </p:grpSpPr>
        <p:sp>
          <p:nvSpPr>
            <p:cNvPr id="14" name="Freeform 14"/>
            <p:cNvSpPr/>
            <p:nvPr/>
          </p:nvSpPr>
          <p:spPr>
            <a:xfrm>
              <a:off x="5864357" y="742346"/>
              <a:ext cx="9331604" cy="4665802"/>
            </a:xfrm>
            <a:custGeom>
              <a:avLst/>
              <a:gdLst/>
              <a:ahLst/>
              <a:cxnLst/>
              <a:rect l="l" t="t" r="r" b="b"/>
              <a:pathLst>
                <a:path w="9331604" h="4665802">
                  <a:moveTo>
                    <a:pt x="0" y="0"/>
                  </a:moveTo>
                  <a:lnTo>
                    <a:pt x="9331605" y="0"/>
                  </a:lnTo>
                  <a:lnTo>
                    <a:pt x="9331605" y="4665803"/>
                  </a:lnTo>
                  <a:lnTo>
                    <a:pt x="0" y="466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742346"/>
              <a:ext cx="9331604" cy="4665802"/>
            </a:xfrm>
            <a:custGeom>
              <a:avLst/>
              <a:gdLst/>
              <a:ahLst/>
              <a:cxnLst/>
              <a:rect l="l" t="t" r="r" b="b"/>
              <a:pathLst>
                <a:path w="9331604" h="4665802">
                  <a:moveTo>
                    <a:pt x="0" y="0"/>
                  </a:moveTo>
                  <a:lnTo>
                    <a:pt x="9331604" y="0"/>
                  </a:lnTo>
                  <a:lnTo>
                    <a:pt x="9331604" y="4665803"/>
                  </a:lnTo>
                  <a:lnTo>
                    <a:pt x="0" y="466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333868" y="-47625"/>
              <a:ext cx="14551748" cy="4436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358"/>
                </a:lnSpc>
              </a:pPr>
              <a:r>
                <a:rPr lang="en-US" sz="2399" b="1">
                  <a:solidFill>
                    <a:srgbClr val="DEA42E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Авторка: Радченко Дар’я Василівна, учениця 10 класу                       ОЗО “Миргородський ліцей імені І.А. Зубковського Миргородської міської ради Полтавської області”, вихованка гуртка Миргородської філії КЗ “Полтавська обласна Мала академія наук учнівської молоді”</a:t>
              </a:r>
            </a:p>
            <a:p>
              <a:pPr algn="just">
                <a:lnSpc>
                  <a:spcPts val="3358"/>
                </a:lnSpc>
              </a:pPr>
              <a:r>
                <a:rPr lang="en-US" sz="2399" b="1">
                  <a:solidFill>
                    <a:srgbClr val="DEA42E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Керівник проекту: Багатиренко Олена Сергіївна, вчителька історії ОЗО ”Миргородський ліцей імені І.А. Зубковського Миргородської міської ради Полтавської області”, керівник гуртка Миргородської філії КЗ “Полтавська обласна Мала академія наук учнівської молоді”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10153"/>
            <a:ext cx="18288000" cy="12491295"/>
            <a:chOff x="0" y="0"/>
            <a:chExt cx="24384000" cy="166550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655035"/>
            </a:xfrm>
            <a:custGeom>
              <a:avLst/>
              <a:gdLst/>
              <a:ahLst/>
              <a:cxnLst/>
              <a:rect l="l" t="t" r="r" b="b"/>
              <a:pathLst>
                <a:path w="24384000" h="16655035">
                  <a:moveTo>
                    <a:pt x="0" y="0"/>
                  </a:moveTo>
                  <a:lnTo>
                    <a:pt x="24384000" y="0"/>
                  </a:lnTo>
                  <a:lnTo>
                    <a:pt x="24384000" y="16655035"/>
                  </a:lnTo>
                  <a:lnTo>
                    <a:pt x="0" y="16655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 l="-1458" r="-145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43195"/>
            <a:chOff x="0" y="0"/>
            <a:chExt cx="24384000" cy="136575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657580"/>
            </a:xfrm>
            <a:custGeom>
              <a:avLst/>
              <a:gdLst/>
              <a:ahLst/>
              <a:cxnLst/>
              <a:rect l="l" t="t" r="r" b="b"/>
              <a:pathLst>
                <a:path w="24384000" h="13657580">
                  <a:moveTo>
                    <a:pt x="0" y="0"/>
                  </a:moveTo>
                  <a:lnTo>
                    <a:pt x="24384000" y="0"/>
                  </a:lnTo>
                  <a:lnTo>
                    <a:pt x="24384000" y="13657580"/>
                  </a:lnTo>
                  <a:lnTo>
                    <a:pt x="0" y="13657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35000"/>
              </a:blip>
              <a:stretch>
                <a:fillRect l="-12042" r="-12042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2442371" y="1445574"/>
            <a:ext cx="8009255" cy="8009255"/>
          </a:xfrm>
          <a:custGeom>
            <a:avLst/>
            <a:gdLst/>
            <a:ahLst/>
            <a:cxnLst/>
            <a:rect l="l" t="t" r="r" b="b"/>
            <a:pathLst>
              <a:path w="8009255" h="8009255">
                <a:moveTo>
                  <a:pt x="0" y="0"/>
                </a:moveTo>
                <a:lnTo>
                  <a:pt x="8009255" y="0"/>
                </a:lnTo>
                <a:lnTo>
                  <a:pt x="8009255" y="8009255"/>
                </a:lnTo>
                <a:lnTo>
                  <a:pt x="0" y="8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5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280716" y="1335402"/>
            <a:ext cx="8009255" cy="8009255"/>
          </a:xfrm>
          <a:custGeom>
            <a:avLst/>
            <a:gdLst/>
            <a:ahLst/>
            <a:cxnLst/>
            <a:rect l="l" t="t" r="r" b="b"/>
            <a:pathLst>
              <a:path w="8009255" h="8009255">
                <a:moveTo>
                  <a:pt x="0" y="0"/>
                </a:moveTo>
                <a:lnTo>
                  <a:pt x="8009255" y="0"/>
                </a:lnTo>
                <a:lnTo>
                  <a:pt x="8009255" y="8009255"/>
                </a:lnTo>
                <a:lnTo>
                  <a:pt x="0" y="8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5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975928" y="1335402"/>
            <a:ext cx="8009255" cy="8009255"/>
          </a:xfrm>
          <a:custGeom>
            <a:avLst/>
            <a:gdLst/>
            <a:ahLst/>
            <a:cxnLst/>
            <a:rect l="l" t="t" r="r" b="b"/>
            <a:pathLst>
              <a:path w="8009255" h="8009255">
                <a:moveTo>
                  <a:pt x="0" y="0"/>
                </a:moveTo>
                <a:lnTo>
                  <a:pt x="8009256" y="0"/>
                </a:lnTo>
                <a:lnTo>
                  <a:pt x="8009256" y="8009255"/>
                </a:lnTo>
                <a:lnTo>
                  <a:pt x="0" y="8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5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5921" y="1189815"/>
            <a:ext cx="17956159" cy="8884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16"/>
              </a:lnSpc>
            </a:pPr>
            <a:r>
              <a:rPr lang="en-US" sz="3149" b="1" i="1">
                <a:solidFill>
                  <a:srgbClr val="DBD6C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Завдання: </a:t>
            </a:r>
          </a:p>
          <a:p>
            <a:pPr marL="593726" lvl="1" indent="-296863" algn="l">
              <a:lnSpc>
                <a:spcPts val="3245"/>
              </a:lnSpc>
              <a:buFont typeface="Arial"/>
              <a:buChar char="•"/>
            </a:pPr>
            <a:r>
              <a:rPr lang="en-US" sz="275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проаналізувати наявну в історичних та статистичних джерелах інформацію про національні меншини Миргорода (ромів, азербайджанців, татар), їх походження та особливості життя; </a:t>
            </a:r>
          </a:p>
          <a:p>
            <a:pPr marL="593726" lvl="1" indent="-296863" algn="l">
              <a:lnSpc>
                <a:spcPts val="3245"/>
              </a:lnSpc>
              <a:buFont typeface="Arial"/>
              <a:buChar char="•"/>
            </a:pPr>
            <a:r>
              <a:rPr lang="en-US" sz="275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ознайомитися з матеріалами про сучасний етнічний склад населення міста; </a:t>
            </a:r>
          </a:p>
          <a:p>
            <a:pPr marL="593726" lvl="1" indent="-296863" algn="l">
              <a:lnSpc>
                <a:spcPts val="3245"/>
              </a:lnSpc>
              <a:buFont typeface="Arial"/>
              <a:buChar char="•"/>
            </a:pPr>
            <a:r>
              <a:rPr lang="en-US" sz="275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дослідити діяльність громадських організацій, зокрема Об'єднаний Конгрес азербайджанців України; </a:t>
            </a:r>
          </a:p>
          <a:p>
            <a:pPr marL="593726" lvl="1" indent="-296863" algn="l">
              <a:lnSpc>
                <a:spcPts val="3245"/>
              </a:lnSpc>
              <a:buFont typeface="Arial"/>
              <a:buChar char="•"/>
            </a:pPr>
            <a:r>
              <a:rPr lang="en-US" sz="275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визначити вплив національних меншин на культурні традиції, побут і життя мешканців міста; </a:t>
            </a:r>
          </a:p>
          <a:p>
            <a:pPr marL="593725" lvl="1" indent="-296862" algn="l">
              <a:lnSpc>
                <a:spcPts val="3244"/>
              </a:lnSpc>
              <a:buFont typeface="Arial"/>
              <a:buChar char="•"/>
            </a:pPr>
            <a:r>
              <a:rPr lang="en-US" sz="275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проаналізувати процес взаємного культурного обміну між різними національностями.</a:t>
            </a:r>
          </a:p>
          <a:p>
            <a:pPr algn="just">
              <a:lnSpc>
                <a:spcPts val="3716"/>
              </a:lnSpc>
            </a:pPr>
            <a:r>
              <a:rPr lang="en-US" sz="3149" b="1" i="1">
                <a:solidFill>
                  <a:srgbClr val="DBD6C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Об’єкт: </a:t>
            </a:r>
            <a:r>
              <a:rPr lang="en-US" sz="314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національні меншини міста Миргород</a:t>
            </a:r>
          </a:p>
          <a:p>
            <a:pPr algn="just">
              <a:lnSpc>
                <a:spcPts val="3716"/>
              </a:lnSpc>
            </a:pPr>
            <a:r>
              <a:rPr lang="en-US" sz="3149" b="1" i="1">
                <a:solidFill>
                  <a:srgbClr val="DBD6C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Предмет:</a:t>
            </a:r>
            <a:r>
              <a:rPr lang="en-US" sz="314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особливості життя, історія формування та культурний вплив національних меншин у Миргороді.</a:t>
            </a:r>
          </a:p>
          <a:p>
            <a:pPr algn="just">
              <a:lnSpc>
                <a:spcPts val="3716"/>
              </a:lnSpc>
            </a:pPr>
            <a:r>
              <a:rPr lang="en-US" sz="3149" b="1" i="1">
                <a:solidFill>
                  <a:srgbClr val="DBD6C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Методи: </a:t>
            </a:r>
            <a:r>
              <a:rPr lang="en-US" sz="314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аналіз історичних і статистичних джерел, порівняння, узагальнення інформації</a:t>
            </a:r>
          </a:p>
          <a:p>
            <a:pPr algn="just">
              <a:lnSpc>
                <a:spcPts val="3716"/>
              </a:lnSpc>
            </a:pPr>
            <a:r>
              <a:rPr lang="en-US" sz="3149" b="1" i="1">
                <a:solidFill>
                  <a:srgbClr val="DBD6C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Актуальність:</a:t>
            </a:r>
            <a:r>
              <a:rPr lang="en-US" sz="314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вивчення національних меншин рідного міста допомагає глибше зрозуміти його культурне різноманіття та історичний розвиток. Дослідження взаємодії різних народів сприяє формуванню толерантності, поваги до інших культур і усвідомленню того, що сучасне суспільство формується через взаємний обмін традиціями, звичаями та цінностями. Така робота є важливою для школярів і студентів, оскільки дозволяє побачити історію не лише як події минулого, а як живий процес, частиною якого є кожен із нас.</a:t>
            </a:r>
          </a:p>
          <a:p>
            <a:pPr algn="just">
              <a:lnSpc>
                <a:spcPts val="3244"/>
              </a:lnSpc>
            </a:pPr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0" y="-6850305"/>
            <a:ext cx="11635681" cy="8229600"/>
          </a:xfrm>
          <a:custGeom>
            <a:avLst/>
            <a:gdLst/>
            <a:ahLst/>
            <a:cxnLst/>
            <a:rect l="l" t="t" r="r" b="b"/>
            <a:pathLst>
              <a:path w="11635681" h="8229600">
                <a:moveTo>
                  <a:pt x="0" y="0"/>
                </a:moveTo>
                <a:lnTo>
                  <a:pt x="11635681" y="0"/>
                </a:lnTo>
                <a:lnTo>
                  <a:pt x="1163568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181784" y="-6850305"/>
            <a:ext cx="11635681" cy="8229600"/>
          </a:xfrm>
          <a:custGeom>
            <a:avLst/>
            <a:gdLst/>
            <a:ahLst/>
            <a:cxnLst/>
            <a:rect l="l" t="t" r="r" b="b"/>
            <a:pathLst>
              <a:path w="11635681" h="8229600">
                <a:moveTo>
                  <a:pt x="0" y="0"/>
                </a:moveTo>
                <a:lnTo>
                  <a:pt x="11635681" y="0"/>
                </a:lnTo>
                <a:lnTo>
                  <a:pt x="1163568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0" y="80496"/>
            <a:ext cx="18288000" cy="110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Мета: дослідити національні меншини міста Миргорода, їхню чисельність, походження та взаємний вплив на культурне й повсякденне життя громади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925163"/>
            <a:ext cx="18541927" cy="12305852"/>
            <a:chOff x="0" y="0"/>
            <a:chExt cx="24722569" cy="164078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22582" cy="16407764"/>
            </a:xfrm>
            <a:custGeom>
              <a:avLst/>
              <a:gdLst/>
              <a:ahLst/>
              <a:cxnLst/>
              <a:rect l="l" t="t" r="r" b="b"/>
              <a:pathLst>
                <a:path w="24722582" h="16407764">
                  <a:moveTo>
                    <a:pt x="0" y="0"/>
                  </a:moveTo>
                  <a:lnTo>
                    <a:pt x="24722582" y="0"/>
                  </a:lnTo>
                  <a:lnTo>
                    <a:pt x="24722582" y="16407764"/>
                  </a:lnTo>
                  <a:lnTo>
                    <a:pt x="0" y="16407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-1415853"/>
            <a:ext cx="18288000" cy="12660925"/>
            <a:chOff x="0" y="0"/>
            <a:chExt cx="24384000" cy="168812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6881221"/>
            </a:xfrm>
            <a:custGeom>
              <a:avLst/>
              <a:gdLst/>
              <a:ahLst/>
              <a:cxnLst/>
              <a:rect l="l" t="t" r="r" b="b"/>
              <a:pathLst>
                <a:path w="24384000" h="16881221">
                  <a:moveTo>
                    <a:pt x="0" y="0"/>
                  </a:moveTo>
                  <a:lnTo>
                    <a:pt x="24384000" y="0"/>
                  </a:lnTo>
                  <a:lnTo>
                    <a:pt x="24384000" y="16881221"/>
                  </a:lnTo>
                  <a:lnTo>
                    <a:pt x="0" y="1688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37000"/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708112" y="543130"/>
            <a:ext cx="5421790" cy="5038614"/>
            <a:chOff x="0" y="0"/>
            <a:chExt cx="6271895" cy="5828640"/>
          </a:xfrm>
        </p:grpSpPr>
        <p:sp>
          <p:nvSpPr>
            <p:cNvPr id="7" name="Freeform 7"/>
            <p:cNvSpPr/>
            <p:nvPr/>
          </p:nvSpPr>
          <p:spPr>
            <a:xfrm>
              <a:off x="25400" y="25400"/>
              <a:ext cx="6221095" cy="5777865"/>
            </a:xfrm>
            <a:custGeom>
              <a:avLst/>
              <a:gdLst/>
              <a:ahLst/>
              <a:cxnLst/>
              <a:rect l="l" t="t" r="r" b="b"/>
              <a:pathLst>
                <a:path w="6221095" h="5777865">
                  <a:moveTo>
                    <a:pt x="0" y="0"/>
                  </a:moveTo>
                  <a:lnTo>
                    <a:pt x="6221095" y="0"/>
                  </a:lnTo>
                  <a:lnTo>
                    <a:pt x="6221095" y="5777865"/>
                  </a:lnTo>
                  <a:lnTo>
                    <a:pt x="0" y="5777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/>
              <a:stretch>
                <a:fillRect l="-417" t="-439" r="-416" b="-439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271895" cy="5828665"/>
            </a:xfrm>
            <a:custGeom>
              <a:avLst/>
              <a:gdLst/>
              <a:ahLst/>
              <a:cxnLst/>
              <a:rect l="l" t="t" r="r" b="b"/>
              <a:pathLst>
                <a:path w="6271895" h="5828665">
                  <a:moveTo>
                    <a:pt x="25400" y="0"/>
                  </a:moveTo>
                  <a:lnTo>
                    <a:pt x="6246495" y="0"/>
                  </a:lnTo>
                  <a:cubicBezTo>
                    <a:pt x="6260465" y="0"/>
                    <a:pt x="6271895" y="11430"/>
                    <a:pt x="6271895" y="25400"/>
                  </a:cubicBezTo>
                  <a:lnTo>
                    <a:pt x="6271895" y="5803265"/>
                  </a:lnTo>
                  <a:cubicBezTo>
                    <a:pt x="6271895" y="5817235"/>
                    <a:pt x="6260465" y="5828665"/>
                    <a:pt x="6246495" y="5828665"/>
                  </a:cubicBezTo>
                  <a:lnTo>
                    <a:pt x="25400" y="5828665"/>
                  </a:lnTo>
                  <a:cubicBezTo>
                    <a:pt x="11430" y="5828665"/>
                    <a:pt x="0" y="5817235"/>
                    <a:pt x="0" y="580326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5803265"/>
                  </a:lnTo>
                  <a:lnTo>
                    <a:pt x="25400" y="5803265"/>
                  </a:lnTo>
                  <a:lnTo>
                    <a:pt x="25400" y="5777865"/>
                  </a:lnTo>
                  <a:lnTo>
                    <a:pt x="6246495" y="5777865"/>
                  </a:lnTo>
                  <a:lnTo>
                    <a:pt x="6246495" y="5803265"/>
                  </a:lnTo>
                  <a:lnTo>
                    <a:pt x="6221095" y="5803265"/>
                  </a:lnTo>
                  <a:lnTo>
                    <a:pt x="6221095" y="25400"/>
                  </a:lnTo>
                  <a:lnTo>
                    <a:pt x="6246495" y="25400"/>
                  </a:lnTo>
                  <a:lnTo>
                    <a:pt x="6246495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70668" y="803877"/>
            <a:ext cx="12054783" cy="3579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5"/>
              </a:lnSpc>
            </a:pPr>
            <a:r>
              <a:rPr lang="en-US" sz="3298" b="1" i="1">
                <a:solidFill>
                  <a:srgbClr val="D9D9D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Миргород — невелике місто в Полтавській області, відоме як курорт завдяки своїм мінеральним водам. Воно має спокійне культурне середовище та багату історію.</a:t>
            </a:r>
          </a:p>
          <a:p>
            <a:pPr algn="ctr">
              <a:lnSpc>
                <a:spcPts val="3595"/>
              </a:lnSpc>
            </a:pPr>
            <a:r>
              <a:rPr lang="en-US" sz="3298" b="1" i="1">
                <a:solidFill>
                  <a:srgbClr val="D9D9D9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Завдяки своєму розвитку та відкритості Миргород став місцем, де проживають представники різних національностей, що й формує його сучасне багатокультурне середовище.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5670846"/>
            <a:ext cx="17466097" cy="40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8"/>
              </a:lnSpc>
            </a:pPr>
            <a:r>
              <a:rPr lang="en-US" sz="3298" b="1">
                <a:solidFill>
                  <a:srgbClr val="D9D9D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Сучасний Миргород є прикладом невеликого українського міста, у якому співіснують різні етнічні групи. Серед них помітне місце займають роми, азербайджанці та татари. Їхня поява на цих землях не є випадковою: вона пов’язана з історичними міграціями, економічними можливостями та соціальними процесами, що відбувалися протягом ХХ–ХХІ століть.</a:t>
            </a:r>
          </a:p>
          <a:p>
            <a:pPr algn="ctr">
              <a:lnSpc>
                <a:spcPts val="4618"/>
              </a:lnSpc>
            </a:pPr>
            <a:r>
              <a:rPr lang="en-US" sz="3298" b="1">
                <a:solidFill>
                  <a:srgbClr val="D9D9D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З часом ці громади не лише адаптувалися до місцевого життя, а й стали його невід’ємною частиною, впливаючи на культурний ландшафт міста.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137326"/>
            <a:chOff x="0" y="0"/>
            <a:chExt cx="24384000" cy="161831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183102"/>
            </a:xfrm>
            <a:custGeom>
              <a:avLst/>
              <a:gdLst/>
              <a:ahLst/>
              <a:cxnLst/>
              <a:rect l="l" t="t" r="r" b="b"/>
              <a:pathLst>
                <a:path w="24384000" h="16183102">
                  <a:moveTo>
                    <a:pt x="0" y="0"/>
                  </a:moveTo>
                  <a:lnTo>
                    <a:pt x="24384000" y="0"/>
                  </a:lnTo>
                  <a:lnTo>
                    <a:pt x="24384000" y="16183102"/>
                  </a:lnTo>
                  <a:lnTo>
                    <a:pt x="0" y="1618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40000"/>
              </a:blip>
              <a:stretch>
                <a:fillRect t="-32" b="-32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400724" y="1181580"/>
            <a:ext cx="17887276" cy="8895803"/>
          </a:xfrm>
          <a:custGeom>
            <a:avLst/>
            <a:gdLst/>
            <a:ahLst/>
            <a:cxnLst/>
            <a:rect l="l" t="t" r="r" b="b"/>
            <a:pathLst>
              <a:path w="17887276" h="8895803">
                <a:moveTo>
                  <a:pt x="0" y="0"/>
                </a:moveTo>
                <a:lnTo>
                  <a:pt x="17887276" y="0"/>
                </a:lnTo>
                <a:lnTo>
                  <a:pt x="17887276" y="8895803"/>
                </a:lnTo>
                <a:lnTo>
                  <a:pt x="0" y="889580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4483" y="1407363"/>
            <a:ext cx="12008505" cy="791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40"/>
              </a:lnSpc>
            </a:pPr>
            <a:r>
              <a:rPr lang="en-US" sz="281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Роми є однією з найдавніших національних меншин на території України. У Миргороді їхня чисельність оцінюється приблизно у 200–400 осіб, хоча точні дані можуть відрізнятися через особливості обліку населення.</a:t>
            </a:r>
          </a:p>
          <a:p>
            <a:pPr algn="just">
              <a:lnSpc>
                <a:spcPts val="3940"/>
              </a:lnSpc>
            </a:pPr>
            <a:endParaRPr/>
          </a:p>
          <a:p>
            <a:pPr algn="just">
              <a:lnSpc>
                <a:spcPts val="3940"/>
              </a:lnSpc>
            </a:pPr>
            <a:r>
              <a:rPr lang="en-US" sz="281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Їхня поява пов’язана з історичними кочовими шляхами, які з часом змінилися осілим способом життя. У сучасному Миргороді ромська громада зберігає свою самобутність, проявляючи її у музиці, танцях і традиціях. Сьогодні у Миргороді діє ГО “Рома Полтавщини” та ММРГО “Миргородські Рома” Представники ромської спільноти, зокрема з Великих Сорочинців, інтегровані в місцевий культурний простір.</a:t>
            </a:r>
          </a:p>
          <a:p>
            <a:pPr algn="just">
              <a:lnSpc>
                <a:spcPts val="3940"/>
              </a:lnSpc>
            </a:pPr>
            <a:r>
              <a:rPr lang="en-US" sz="281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Водночас відбувається взаємне культурне проникнення: роми активно користуються українською мовою та здобувають освіту, а мешканці міста знайомляться з їхньою культурою, що додає різноманіття повсякденному життю.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902141" y="1421073"/>
            <a:ext cx="4762900" cy="3581695"/>
            <a:chOff x="0" y="0"/>
            <a:chExt cx="6350533" cy="4775594"/>
          </a:xfrm>
        </p:grpSpPr>
        <p:sp>
          <p:nvSpPr>
            <p:cNvPr id="9" name="Freeform 9"/>
            <p:cNvSpPr/>
            <p:nvPr/>
          </p:nvSpPr>
          <p:spPr>
            <a:xfrm>
              <a:off x="25400" y="25400"/>
              <a:ext cx="6299708" cy="4724781"/>
            </a:xfrm>
            <a:custGeom>
              <a:avLst/>
              <a:gdLst/>
              <a:ahLst/>
              <a:cxnLst/>
              <a:rect l="l" t="t" r="r" b="b"/>
              <a:pathLst>
                <a:path w="6299708" h="4724781">
                  <a:moveTo>
                    <a:pt x="0" y="0"/>
                  </a:moveTo>
                  <a:lnTo>
                    <a:pt x="6299708" y="0"/>
                  </a:lnTo>
                  <a:lnTo>
                    <a:pt x="6299708" y="4724781"/>
                  </a:lnTo>
                  <a:lnTo>
                    <a:pt x="0" y="472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/>
              <a:stretch>
                <a:fillRect l="-537" t="-537" r="-537" b="-537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350508" cy="4775581"/>
            </a:xfrm>
            <a:custGeom>
              <a:avLst/>
              <a:gdLst/>
              <a:ahLst/>
              <a:cxnLst/>
              <a:rect l="l" t="t" r="r" b="b"/>
              <a:pathLst>
                <a:path w="6350508" h="4775581">
                  <a:moveTo>
                    <a:pt x="25400" y="0"/>
                  </a:moveTo>
                  <a:lnTo>
                    <a:pt x="6325108" y="0"/>
                  </a:lnTo>
                  <a:cubicBezTo>
                    <a:pt x="6339078" y="0"/>
                    <a:pt x="6350508" y="11430"/>
                    <a:pt x="6350508" y="25400"/>
                  </a:cubicBezTo>
                  <a:lnTo>
                    <a:pt x="6350508" y="4750181"/>
                  </a:lnTo>
                  <a:cubicBezTo>
                    <a:pt x="6350508" y="4764151"/>
                    <a:pt x="6339078" y="4775581"/>
                    <a:pt x="6325108" y="4775581"/>
                  </a:cubicBezTo>
                  <a:lnTo>
                    <a:pt x="25400" y="4775581"/>
                  </a:lnTo>
                  <a:cubicBezTo>
                    <a:pt x="11430" y="4775581"/>
                    <a:pt x="0" y="4764151"/>
                    <a:pt x="0" y="4750181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750181"/>
                  </a:lnTo>
                  <a:lnTo>
                    <a:pt x="25400" y="4750181"/>
                  </a:lnTo>
                  <a:lnTo>
                    <a:pt x="25400" y="4724781"/>
                  </a:lnTo>
                  <a:lnTo>
                    <a:pt x="6325108" y="4724781"/>
                  </a:lnTo>
                  <a:lnTo>
                    <a:pt x="6325108" y="4750181"/>
                  </a:lnTo>
                  <a:lnTo>
                    <a:pt x="6299708" y="4750181"/>
                  </a:lnTo>
                  <a:lnTo>
                    <a:pt x="6299708" y="25400"/>
                  </a:lnTo>
                  <a:lnTo>
                    <a:pt x="6325108" y="25400"/>
                  </a:lnTo>
                  <a:lnTo>
                    <a:pt x="6325108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902141" y="5697811"/>
            <a:ext cx="4762900" cy="3619976"/>
            <a:chOff x="0" y="0"/>
            <a:chExt cx="6350533" cy="4826635"/>
          </a:xfrm>
        </p:grpSpPr>
        <p:sp>
          <p:nvSpPr>
            <p:cNvPr id="12" name="Freeform 12"/>
            <p:cNvSpPr/>
            <p:nvPr/>
          </p:nvSpPr>
          <p:spPr>
            <a:xfrm>
              <a:off x="25400" y="25400"/>
              <a:ext cx="6299708" cy="4775835"/>
            </a:xfrm>
            <a:custGeom>
              <a:avLst/>
              <a:gdLst/>
              <a:ahLst/>
              <a:cxnLst/>
              <a:rect l="l" t="t" r="r" b="b"/>
              <a:pathLst>
                <a:path w="6299708" h="4775835">
                  <a:moveTo>
                    <a:pt x="0" y="0"/>
                  </a:moveTo>
                  <a:lnTo>
                    <a:pt x="6299708" y="0"/>
                  </a:lnTo>
                  <a:lnTo>
                    <a:pt x="6299708" y="4775835"/>
                  </a:lnTo>
                  <a:lnTo>
                    <a:pt x="0" y="4775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/>
              <a:stretch>
                <a:fillRect l="-8526" t="-531" r="-8526" b="-53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350508" cy="4826635"/>
            </a:xfrm>
            <a:custGeom>
              <a:avLst/>
              <a:gdLst/>
              <a:ahLst/>
              <a:cxnLst/>
              <a:rect l="l" t="t" r="r" b="b"/>
              <a:pathLst>
                <a:path w="6350508" h="4826635">
                  <a:moveTo>
                    <a:pt x="25400" y="0"/>
                  </a:moveTo>
                  <a:lnTo>
                    <a:pt x="6325108" y="0"/>
                  </a:lnTo>
                  <a:cubicBezTo>
                    <a:pt x="6339078" y="0"/>
                    <a:pt x="6350508" y="11430"/>
                    <a:pt x="6350508" y="25400"/>
                  </a:cubicBezTo>
                  <a:lnTo>
                    <a:pt x="6350508" y="4801235"/>
                  </a:lnTo>
                  <a:cubicBezTo>
                    <a:pt x="6350508" y="4815205"/>
                    <a:pt x="6339078" y="4826635"/>
                    <a:pt x="6325108" y="4826635"/>
                  </a:cubicBezTo>
                  <a:lnTo>
                    <a:pt x="25400" y="4826635"/>
                  </a:lnTo>
                  <a:cubicBezTo>
                    <a:pt x="11430" y="4826635"/>
                    <a:pt x="0" y="4815205"/>
                    <a:pt x="0" y="480123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801235"/>
                  </a:lnTo>
                  <a:lnTo>
                    <a:pt x="25400" y="4801235"/>
                  </a:lnTo>
                  <a:lnTo>
                    <a:pt x="25400" y="4775835"/>
                  </a:lnTo>
                  <a:lnTo>
                    <a:pt x="6325108" y="4775835"/>
                  </a:lnTo>
                  <a:lnTo>
                    <a:pt x="6325108" y="4801235"/>
                  </a:lnTo>
                  <a:lnTo>
                    <a:pt x="6299708" y="4801235"/>
                  </a:lnTo>
                  <a:lnTo>
                    <a:pt x="6299708" y="25400"/>
                  </a:lnTo>
                  <a:lnTo>
                    <a:pt x="6325108" y="25400"/>
                  </a:lnTo>
                  <a:lnTo>
                    <a:pt x="6325108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741898" y="-5534"/>
            <a:ext cx="16206994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Ромська спільнота Миргорода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06893" y="5098018"/>
            <a:ext cx="384290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b="1" dirty="0" err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Фото</a:t>
            </a:r>
            <a:r>
              <a:rPr lang="en-US" sz="2200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з </a:t>
            </a:r>
            <a:r>
              <a:rPr lang="en-US" sz="2200" b="1" dirty="0" err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вільного</a:t>
            </a:r>
            <a:r>
              <a:rPr lang="en-US" sz="2200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доступу</a:t>
            </a:r>
            <a:endParaRPr lang="en-US" sz="2200" b="1" dirty="0">
              <a:solidFill>
                <a:srgbClr val="000000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137326"/>
            <a:chOff x="0" y="0"/>
            <a:chExt cx="24384000" cy="161831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183102"/>
            </a:xfrm>
            <a:custGeom>
              <a:avLst/>
              <a:gdLst/>
              <a:ahLst/>
              <a:cxnLst/>
              <a:rect l="l" t="t" r="r" b="b"/>
              <a:pathLst>
                <a:path w="24384000" h="16183102">
                  <a:moveTo>
                    <a:pt x="0" y="0"/>
                  </a:moveTo>
                  <a:lnTo>
                    <a:pt x="24384000" y="0"/>
                  </a:lnTo>
                  <a:lnTo>
                    <a:pt x="24384000" y="16183102"/>
                  </a:lnTo>
                  <a:lnTo>
                    <a:pt x="0" y="1618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64000"/>
              </a:blip>
              <a:stretch>
                <a:fillRect t="-16666" b="-1666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920488" y="-1624346"/>
            <a:ext cx="14312094" cy="14299006"/>
            <a:chOff x="0" y="0"/>
            <a:chExt cx="19082791" cy="190653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082765" cy="19065367"/>
            </a:xfrm>
            <a:custGeom>
              <a:avLst/>
              <a:gdLst/>
              <a:ahLst/>
              <a:cxnLst/>
              <a:rect l="l" t="t" r="r" b="b"/>
              <a:pathLst>
                <a:path w="19082765" h="19065367">
                  <a:moveTo>
                    <a:pt x="0" y="0"/>
                  </a:moveTo>
                  <a:lnTo>
                    <a:pt x="19082765" y="0"/>
                  </a:lnTo>
                  <a:lnTo>
                    <a:pt x="19082765" y="19065367"/>
                  </a:lnTo>
                  <a:lnTo>
                    <a:pt x="0" y="19065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/>
              <a:stretch>
                <a:fillRect t="-17" b="-16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2002241" y="652853"/>
            <a:ext cx="14148587" cy="8677770"/>
          </a:xfrm>
          <a:custGeom>
            <a:avLst/>
            <a:gdLst/>
            <a:ahLst/>
            <a:cxnLst/>
            <a:rect l="l" t="t" r="r" b="b"/>
            <a:pathLst>
              <a:path w="14148587" h="8677770">
                <a:moveTo>
                  <a:pt x="0" y="0"/>
                </a:moveTo>
                <a:lnTo>
                  <a:pt x="14148587" y="0"/>
                </a:lnTo>
                <a:lnTo>
                  <a:pt x="14148587" y="8677770"/>
                </a:lnTo>
                <a:lnTo>
                  <a:pt x="0" y="867777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417878" y="2055771"/>
            <a:ext cx="5737831" cy="6175458"/>
            <a:chOff x="0" y="0"/>
            <a:chExt cx="7650442" cy="8233943"/>
          </a:xfrm>
        </p:grpSpPr>
        <p:sp>
          <p:nvSpPr>
            <p:cNvPr id="10" name="Freeform 10"/>
            <p:cNvSpPr/>
            <p:nvPr/>
          </p:nvSpPr>
          <p:spPr>
            <a:xfrm>
              <a:off x="25400" y="25400"/>
              <a:ext cx="7599680" cy="8183118"/>
            </a:xfrm>
            <a:custGeom>
              <a:avLst/>
              <a:gdLst/>
              <a:ahLst/>
              <a:cxnLst/>
              <a:rect l="l" t="t" r="r" b="b"/>
              <a:pathLst>
                <a:path w="7599680" h="8183118">
                  <a:moveTo>
                    <a:pt x="0" y="0"/>
                  </a:moveTo>
                  <a:lnTo>
                    <a:pt x="7599680" y="0"/>
                  </a:lnTo>
                  <a:lnTo>
                    <a:pt x="7599680" y="8183118"/>
                  </a:lnTo>
                  <a:lnTo>
                    <a:pt x="0" y="8183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/>
              <a:stretch>
                <a:fillRect l="-31173" t="-310" r="-31173" b="-310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7650480" cy="8233918"/>
            </a:xfrm>
            <a:custGeom>
              <a:avLst/>
              <a:gdLst/>
              <a:ahLst/>
              <a:cxnLst/>
              <a:rect l="l" t="t" r="r" b="b"/>
              <a:pathLst>
                <a:path w="7650480" h="8233918">
                  <a:moveTo>
                    <a:pt x="25400" y="0"/>
                  </a:moveTo>
                  <a:lnTo>
                    <a:pt x="7625080" y="0"/>
                  </a:lnTo>
                  <a:cubicBezTo>
                    <a:pt x="7639050" y="0"/>
                    <a:pt x="7650480" y="11430"/>
                    <a:pt x="7650480" y="25400"/>
                  </a:cubicBezTo>
                  <a:lnTo>
                    <a:pt x="7650480" y="8208518"/>
                  </a:lnTo>
                  <a:cubicBezTo>
                    <a:pt x="7650480" y="8222488"/>
                    <a:pt x="7639050" y="8233918"/>
                    <a:pt x="7625080" y="8233918"/>
                  </a:cubicBezTo>
                  <a:lnTo>
                    <a:pt x="25400" y="8233918"/>
                  </a:lnTo>
                  <a:cubicBezTo>
                    <a:pt x="11430" y="8233918"/>
                    <a:pt x="0" y="8222488"/>
                    <a:pt x="0" y="8208518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8208518"/>
                  </a:lnTo>
                  <a:lnTo>
                    <a:pt x="25400" y="8208518"/>
                  </a:lnTo>
                  <a:lnTo>
                    <a:pt x="25400" y="8183118"/>
                  </a:lnTo>
                  <a:lnTo>
                    <a:pt x="7625080" y="8183118"/>
                  </a:lnTo>
                  <a:lnTo>
                    <a:pt x="7625080" y="8208518"/>
                  </a:lnTo>
                  <a:lnTo>
                    <a:pt x="7599680" y="8208518"/>
                  </a:lnTo>
                  <a:lnTo>
                    <a:pt x="7599680" y="25400"/>
                  </a:lnTo>
                  <a:lnTo>
                    <a:pt x="7625080" y="25400"/>
                  </a:lnTo>
                  <a:lnTo>
                    <a:pt x="7625080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8424672" y="2022519"/>
            <a:ext cx="7481697" cy="6852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255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Однією з найпомітніших національних спільнот у Миргороді є азербайджанці. У місті діє Об'єднаний Конгрес азербайджанців України, який об’єднує близько 700 підписників. Це дає підстави припустити, що чисельність азербайджанської громади у місті може становити приблизно до 700 осіб.</a:t>
            </a:r>
          </a:p>
          <a:p>
            <a:pPr algn="l">
              <a:lnSpc>
                <a:spcPts val="3850"/>
              </a:lnSpc>
            </a:pPr>
            <a:endParaRPr/>
          </a:p>
          <a:p>
            <a:pPr algn="l">
              <a:lnSpc>
                <a:spcPts val="3850"/>
              </a:lnSpc>
            </a:pPr>
            <a:r>
              <a:rPr lang="en-US" sz="255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Їхня поява пов’язана з економічними процесами після розпаду Радянського Союзу, коли багато представників цієї національності займалися підприємництвом і торгівлею.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74574" y="781050"/>
            <a:ext cx="14003922" cy="129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Азербайджанська громада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40751" y="8376580"/>
            <a:ext cx="5092085" cy="655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6"/>
              </a:lnSpc>
              <a:spcBef>
                <a:spcPct val="0"/>
              </a:spcBef>
            </a:pPr>
            <a:r>
              <a:rPr lang="en-US" sz="1876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Фестиваль Національних культур "Миргород - місто миру єднає друзів"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589666" cy="12337532"/>
            <a:chOff x="0" y="0"/>
            <a:chExt cx="24786222" cy="164500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86210" cy="16450056"/>
            </a:xfrm>
            <a:custGeom>
              <a:avLst/>
              <a:gdLst/>
              <a:ahLst/>
              <a:cxnLst/>
              <a:rect l="l" t="t" r="r" b="b"/>
              <a:pathLst>
                <a:path w="24786210" h="16450056">
                  <a:moveTo>
                    <a:pt x="0" y="0"/>
                  </a:moveTo>
                  <a:lnTo>
                    <a:pt x="24786210" y="0"/>
                  </a:lnTo>
                  <a:lnTo>
                    <a:pt x="24786210" y="16450056"/>
                  </a:lnTo>
                  <a:lnTo>
                    <a:pt x="0" y="16450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56999"/>
              </a:blip>
              <a:stretch>
                <a:fillRect t="-9259" b="-9259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494244" y="414122"/>
            <a:ext cx="15293111" cy="8677770"/>
          </a:xfrm>
          <a:custGeom>
            <a:avLst/>
            <a:gdLst/>
            <a:ahLst/>
            <a:cxnLst/>
            <a:rect l="l" t="t" r="r" b="b"/>
            <a:pathLst>
              <a:path w="15293111" h="8677770">
                <a:moveTo>
                  <a:pt x="0" y="0"/>
                </a:moveTo>
                <a:lnTo>
                  <a:pt x="15293111" y="0"/>
                </a:lnTo>
                <a:lnTo>
                  <a:pt x="15293111" y="8677771"/>
                </a:lnTo>
                <a:lnTo>
                  <a:pt x="0" y="867777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726073" y="800100"/>
            <a:ext cx="14829453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Вплив азербайджанців на життя міста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96864" y="1866900"/>
            <a:ext cx="14322847" cy="357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6"/>
              </a:lnSpc>
            </a:pPr>
            <a:r>
              <a:rPr lang="en-US" sz="25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Азербайджанська громада відіграє важливу роль у розвитку місцевої економіки та культурного життя. Через підприємницьку діяльність вона активно інтегрується у повсякденне життя Миргороду, а разом із цим поширює елементи своєї культури.</a:t>
            </a:r>
          </a:p>
          <a:p>
            <a:pPr algn="ctr">
              <a:lnSpc>
                <a:spcPts val="3976"/>
              </a:lnSpc>
            </a:pPr>
            <a:endParaRPr/>
          </a:p>
          <a:p>
            <a:pPr algn="ctr">
              <a:lnSpc>
                <a:spcPts val="3976"/>
              </a:lnSpc>
            </a:pPr>
            <a:r>
              <a:rPr lang="en-US" sz="25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Мешканці міста знайомляться з азербайджанською кухнею, традиціями гостинності та особливим ставленням до родини. У свою чергу, азербайджанці переймають українські звичаї, мову та соціальні норми, що сприяє гармонійному співіснуванню.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04808" y="5582416"/>
            <a:ext cx="14718596" cy="3052477"/>
            <a:chOff x="0" y="0"/>
            <a:chExt cx="19624795" cy="406996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12700"/>
              <a:ext cx="6347968" cy="4057269"/>
              <a:chOff x="0" y="0"/>
              <a:chExt cx="6347968" cy="405726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25400" y="25400"/>
                <a:ext cx="6297168" cy="4006469"/>
              </a:xfrm>
              <a:custGeom>
                <a:avLst/>
                <a:gdLst/>
                <a:ahLst/>
                <a:cxnLst/>
                <a:rect l="l" t="t" r="r" b="b"/>
                <a:pathLst>
                  <a:path w="6297168" h="4006469">
                    <a:moveTo>
                      <a:pt x="0" y="0"/>
                    </a:moveTo>
                    <a:lnTo>
                      <a:pt x="6297168" y="0"/>
                    </a:lnTo>
                    <a:lnTo>
                      <a:pt x="6297168" y="4006469"/>
                    </a:lnTo>
                    <a:lnTo>
                      <a:pt x="0" y="40064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 cstate="print"/>
                <a:stretch>
                  <a:fillRect l="-403" t="-2854" r="-403" b="-2854"/>
                </a:stretch>
              </a:blip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0" y="0"/>
                <a:ext cx="6347968" cy="4057269"/>
              </a:xfrm>
              <a:custGeom>
                <a:avLst/>
                <a:gdLst/>
                <a:ahLst/>
                <a:cxnLst/>
                <a:rect l="l" t="t" r="r" b="b"/>
                <a:pathLst>
                  <a:path w="6347968" h="4057269">
                    <a:moveTo>
                      <a:pt x="25400" y="0"/>
                    </a:moveTo>
                    <a:lnTo>
                      <a:pt x="6322568" y="0"/>
                    </a:lnTo>
                    <a:cubicBezTo>
                      <a:pt x="6336538" y="0"/>
                      <a:pt x="6347968" y="11430"/>
                      <a:pt x="6347968" y="25400"/>
                    </a:cubicBezTo>
                    <a:lnTo>
                      <a:pt x="6347968" y="4031869"/>
                    </a:lnTo>
                    <a:cubicBezTo>
                      <a:pt x="6347968" y="4045839"/>
                      <a:pt x="6336538" y="4057269"/>
                      <a:pt x="6322568" y="4057269"/>
                    </a:cubicBezTo>
                    <a:lnTo>
                      <a:pt x="25400" y="4057269"/>
                    </a:lnTo>
                    <a:cubicBezTo>
                      <a:pt x="11430" y="4057269"/>
                      <a:pt x="0" y="4045839"/>
                      <a:pt x="0" y="4031869"/>
                    </a:cubicBezTo>
                    <a:lnTo>
                      <a:pt x="0" y="25400"/>
                    </a:lnTo>
                    <a:cubicBezTo>
                      <a:pt x="0" y="11430"/>
                      <a:pt x="11430" y="0"/>
                      <a:pt x="25400" y="0"/>
                    </a:cubicBezTo>
                    <a:moveTo>
                      <a:pt x="25400" y="50800"/>
                    </a:moveTo>
                    <a:lnTo>
                      <a:pt x="25400" y="25400"/>
                    </a:lnTo>
                    <a:lnTo>
                      <a:pt x="50800" y="25400"/>
                    </a:lnTo>
                    <a:lnTo>
                      <a:pt x="50800" y="4031869"/>
                    </a:lnTo>
                    <a:lnTo>
                      <a:pt x="25400" y="4031869"/>
                    </a:lnTo>
                    <a:lnTo>
                      <a:pt x="25400" y="4006469"/>
                    </a:lnTo>
                    <a:lnTo>
                      <a:pt x="6322568" y="4006469"/>
                    </a:lnTo>
                    <a:lnTo>
                      <a:pt x="6322568" y="4031869"/>
                    </a:lnTo>
                    <a:lnTo>
                      <a:pt x="6297168" y="4031869"/>
                    </a:lnTo>
                    <a:lnTo>
                      <a:pt x="6297168" y="25400"/>
                    </a:lnTo>
                    <a:lnTo>
                      <a:pt x="6322568" y="25400"/>
                    </a:lnTo>
                    <a:lnTo>
                      <a:pt x="6322568" y="50800"/>
                    </a:lnTo>
                    <a:lnTo>
                      <a:pt x="25400" y="508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6640388" y="0"/>
              <a:ext cx="6347968" cy="4031247"/>
              <a:chOff x="0" y="0"/>
              <a:chExt cx="6347968" cy="403124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25400" y="25400"/>
                <a:ext cx="6297168" cy="3980434"/>
              </a:xfrm>
              <a:custGeom>
                <a:avLst/>
                <a:gdLst/>
                <a:ahLst/>
                <a:cxnLst/>
                <a:rect l="l" t="t" r="r" b="b"/>
                <a:pathLst>
                  <a:path w="6297168" h="3980434">
                    <a:moveTo>
                      <a:pt x="0" y="0"/>
                    </a:moveTo>
                    <a:lnTo>
                      <a:pt x="6297168" y="0"/>
                    </a:lnTo>
                    <a:lnTo>
                      <a:pt x="6297168" y="3980434"/>
                    </a:lnTo>
                    <a:lnTo>
                      <a:pt x="0" y="39804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l="-403" t="-9804" r="-403" b="-9804"/>
                </a:stretch>
              </a:blip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0"/>
                <a:ext cx="6347968" cy="4031234"/>
              </a:xfrm>
              <a:custGeom>
                <a:avLst/>
                <a:gdLst/>
                <a:ahLst/>
                <a:cxnLst/>
                <a:rect l="l" t="t" r="r" b="b"/>
                <a:pathLst>
                  <a:path w="6347968" h="4031234">
                    <a:moveTo>
                      <a:pt x="25400" y="0"/>
                    </a:moveTo>
                    <a:lnTo>
                      <a:pt x="6322568" y="0"/>
                    </a:lnTo>
                    <a:cubicBezTo>
                      <a:pt x="6336538" y="0"/>
                      <a:pt x="6347968" y="11430"/>
                      <a:pt x="6347968" y="25400"/>
                    </a:cubicBezTo>
                    <a:lnTo>
                      <a:pt x="6347968" y="4005834"/>
                    </a:lnTo>
                    <a:cubicBezTo>
                      <a:pt x="6347968" y="4019804"/>
                      <a:pt x="6336538" y="4031234"/>
                      <a:pt x="6322568" y="4031234"/>
                    </a:cubicBezTo>
                    <a:lnTo>
                      <a:pt x="25400" y="4031234"/>
                    </a:lnTo>
                    <a:cubicBezTo>
                      <a:pt x="11430" y="4031234"/>
                      <a:pt x="0" y="4019804"/>
                      <a:pt x="0" y="4005834"/>
                    </a:cubicBezTo>
                    <a:lnTo>
                      <a:pt x="0" y="25400"/>
                    </a:lnTo>
                    <a:cubicBezTo>
                      <a:pt x="0" y="11430"/>
                      <a:pt x="11430" y="0"/>
                      <a:pt x="25400" y="0"/>
                    </a:cubicBezTo>
                    <a:moveTo>
                      <a:pt x="25400" y="50800"/>
                    </a:moveTo>
                    <a:lnTo>
                      <a:pt x="25400" y="25400"/>
                    </a:lnTo>
                    <a:lnTo>
                      <a:pt x="50800" y="25400"/>
                    </a:lnTo>
                    <a:lnTo>
                      <a:pt x="50800" y="4005834"/>
                    </a:lnTo>
                    <a:lnTo>
                      <a:pt x="25400" y="4005834"/>
                    </a:lnTo>
                    <a:lnTo>
                      <a:pt x="25400" y="3980434"/>
                    </a:lnTo>
                    <a:lnTo>
                      <a:pt x="6322568" y="3980434"/>
                    </a:lnTo>
                    <a:lnTo>
                      <a:pt x="6322568" y="4005834"/>
                    </a:lnTo>
                    <a:lnTo>
                      <a:pt x="6297168" y="4005834"/>
                    </a:lnTo>
                    <a:lnTo>
                      <a:pt x="6297168" y="25400"/>
                    </a:lnTo>
                    <a:lnTo>
                      <a:pt x="6322568" y="25400"/>
                    </a:lnTo>
                    <a:lnTo>
                      <a:pt x="6322568" y="50800"/>
                    </a:lnTo>
                    <a:lnTo>
                      <a:pt x="25400" y="508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3280777" y="12700"/>
              <a:ext cx="6344018" cy="4018547"/>
              <a:chOff x="0" y="0"/>
              <a:chExt cx="6344018" cy="401854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25400" y="25400"/>
                <a:ext cx="6293231" cy="3967734"/>
              </a:xfrm>
              <a:custGeom>
                <a:avLst/>
                <a:gdLst/>
                <a:ahLst/>
                <a:cxnLst/>
                <a:rect l="l" t="t" r="r" b="b"/>
                <a:pathLst>
                  <a:path w="6293231" h="3967734">
                    <a:moveTo>
                      <a:pt x="0" y="0"/>
                    </a:moveTo>
                    <a:lnTo>
                      <a:pt x="6293231" y="0"/>
                    </a:lnTo>
                    <a:lnTo>
                      <a:pt x="6293231" y="3967734"/>
                    </a:lnTo>
                    <a:lnTo>
                      <a:pt x="0" y="39677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 cstate="print"/>
                <a:stretch>
                  <a:fillRect l="-403" t="-3296" r="-403" b="-3296"/>
                </a:stretch>
              </a:blip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0" y="0"/>
                <a:ext cx="6344031" cy="4018534"/>
              </a:xfrm>
              <a:custGeom>
                <a:avLst/>
                <a:gdLst/>
                <a:ahLst/>
                <a:cxnLst/>
                <a:rect l="l" t="t" r="r" b="b"/>
                <a:pathLst>
                  <a:path w="6344031" h="4018534">
                    <a:moveTo>
                      <a:pt x="25400" y="0"/>
                    </a:moveTo>
                    <a:lnTo>
                      <a:pt x="6318631" y="0"/>
                    </a:lnTo>
                    <a:cubicBezTo>
                      <a:pt x="6332601" y="0"/>
                      <a:pt x="6344031" y="11430"/>
                      <a:pt x="6344031" y="25400"/>
                    </a:cubicBezTo>
                    <a:lnTo>
                      <a:pt x="6344031" y="3993134"/>
                    </a:lnTo>
                    <a:cubicBezTo>
                      <a:pt x="6344031" y="4007104"/>
                      <a:pt x="6332601" y="4018534"/>
                      <a:pt x="6318631" y="4018534"/>
                    </a:cubicBezTo>
                    <a:lnTo>
                      <a:pt x="25400" y="4018534"/>
                    </a:lnTo>
                    <a:cubicBezTo>
                      <a:pt x="11430" y="4018534"/>
                      <a:pt x="0" y="4007104"/>
                      <a:pt x="0" y="3993134"/>
                    </a:cubicBezTo>
                    <a:lnTo>
                      <a:pt x="0" y="25400"/>
                    </a:lnTo>
                    <a:cubicBezTo>
                      <a:pt x="0" y="11430"/>
                      <a:pt x="11430" y="0"/>
                      <a:pt x="25400" y="0"/>
                    </a:cubicBezTo>
                    <a:moveTo>
                      <a:pt x="25400" y="50800"/>
                    </a:moveTo>
                    <a:lnTo>
                      <a:pt x="25400" y="25400"/>
                    </a:lnTo>
                    <a:lnTo>
                      <a:pt x="50800" y="25400"/>
                    </a:lnTo>
                    <a:lnTo>
                      <a:pt x="50800" y="3993134"/>
                    </a:lnTo>
                    <a:lnTo>
                      <a:pt x="25400" y="3993134"/>
                    </a:lnTo>
                    <a:lnTo>
                      <a:pt x="25400" y="3967734"/>
                    </a:lnTo>
                    <a:lnTo>
                      <a:pt x="6318631" y="3967734"/>
                    </a:lnTo>
                    <a:lnTo>
                      <a:pt x="6318631" y="3993134"/>
                    </a:lnTo>
                    <a:lnTo>
                      <a:pt x="6293231" y="3993134"/>
                    </a:lnTo>
                    <a:lnTo>
                      <a:pt x="6293231" y="25400"/>
                    </a:lnTo>
                    <a:lnTo>
                      <a:pt x="6318631" y="25400"/>
                    </a:lnTo>
                    <a:lnTo>
                      <a:pt x="6318631" y="50800"/>
                    </a:lnTo>
                    <a:lnTo>
                      <a:pt x="25400" y="508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sp>
        <p:nvSpPr>
          <p:cNvPr id="19" name="TextBox 19"/>
          <p:cNvSpPr txBox="1"/>
          <p:nvPr/>
        </p:nvSpPr>
        <p:spPr>
          <a:xfrm>
            <a:off x="2612293" y="8596792"/>
            <a:ext cx="13057013" cy="323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6"/>
              </a:lnSpc>
              <a:spcBef>
                <a:spcPct val="0"/>
              </a:spcBef>
            </a:pPr>
            <a:r>
              <a:rPr lang="en-US" sz="1876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Фестиваль Національних культур "Миргород - місто миру єднає друзів"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997860" cy="12608443"/>
            <a:chOff x="0" y="0"/>
            <a:chExt cx="25330480" cy="16811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30531" cy="16811244"/>
            </a:xfrm>
            <a:custGeom>
              <a:avLst/>
              <a:gdLst/>
              <a:ahLst/>
              <a:cxnLst/>
              <a:rect l="l" t="t" r="r" b="b"/>
              <a:pathLst>
                <a:path w="25330531" h="16811244">
                  <a:moveTo>
                    <a:pt x="0" y="0"/>
                  </a:moveTo>
                  <a:lnTo>
                    <a:pt x="25330531" y="0"/>
                  </a:lnTo>
                  <a:lnTo>
                    <a:pt x="25330531" y="16811244"/>
                  </a:lnTo>
                  <a:lnTo>
                    <a:pt x="0" y="16811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38000"/>
              </a:blip>
              <a:stretch>
                <a:fillRect t="-8888" b="-888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350685" y="1028700"/>
            <a:ext cx="3467052" cy="3990851"/>
          </a:xfrm>
          <a:custGeom>
            <a:avLst/>
            <a:gdLst/>
            <a:ahLst/>
            <a:cxnLst/>
            <a:rect l="l" t="t" r="r" b="b"/>
            <a:pathLst>
              <a:path w="3467052" h="3990851">
                <a:moveTo>
                  <a:pt x="0" y="0"/>
                </a:moveTo>
                <a:lnTo>
                  <a:pt x="3467052" y="0"/>
                </a:lnTo>
                <a:lnTo>
                  <a:pt x="3467052" y="3990851"/>
                </a:lnTo>
                <a:lnTo>
                  <a:pt x="0" y="399085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659045" y="-234439"/>
            <a:ext cx="10455554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Татари в Миргороді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04515" y="1326821"/>
            <a:ext cx="13691893" cy="3501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98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Татарська громада, зокрема кримські татари, також є частиною національного різноманіття міста. Їхня чисельність у Миргороді оцінюється приблизно у 100–200 осіб.</a:t>
            </a:r>
          </a:p>
          <a:p>
            <a:pPr algn="ctr">
              <a:lnSpc>
                <a:spcPts val="3456"/>
              </a:lnSpc>
            </a:pPr>
            <a:r>
              <a:rPr lang="en-US" sz="298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Їхня поява пов’язана з історичними подіями ХХ століття, зокрема депортаціями кримських татар, а також подальшими переселеннями у пошуках роботи та кращих умов життя.</a:t>
            </a:r>
          </a:p>
          <a:p>
            <a:pPr algn="ctr">
              <a:lnSpc>
                <a:spcPts val="3456"/>
              </a:lnSpc>
            </a:pPr>
            <a:r>
              <a:rPr lang="en-US" sz="298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Попри складну історію, ця громада зуміла зберегти свої традиції та культурну ідентичність.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6985" y="4785780"/>
            <a:ext cx="13357614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Культурний вплив татар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0685" y="6323271"/>
            <a:ext cx="14640771" cy="2873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6"/>
              </a:lnSpc>
            </a:pPr>
            <a:r>
              <a:rPr lang="en-US" sz="2899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Татарська культура проявляється у повсякденному житті через кухню, традиції та релігійні особливості. Страви, що мають східне походження, поступово стають знайомими для місцевого населення, а традиції поваги до старших і міцних родинних зв’язків знаходять відгук у загальноукраїнських цінностях.</a:t>
            </a:r>
          </a:p>
          <a:p>
            <a:pPr algn="ctr">
              <a:lnSpc>
                <a:spcPts val="3276"/>
              </a:lnSpc>
            </a:pPr>
            <a:r>
              <a:rPr lang="en-US" sz="2899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Взаємодія між татарами та місцевими жителями сприяє взаємному збагаченню культур і формує атмосферу толерантності.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330879" y="5315473"/>
            <a:ext cx="2957121" cy="3942827"/>
          </a:xfrm>
          <a:custGeom>
            <a:avLst/>
            <a:gdLst/>
            <a:ahLst/>
            <a:cxnLst/>
            <a:rect l="l" t="t" r="r" b="b"/>
            <a:pathLst>
              <a:path w="2957121" h="3942827">
                <a:moveTo>
                  <a:pt x="0" y="0"/>
                </a:moveTo>
                <a:lnTo>
                  <a:pt x="2957121" y="0"/>
                </a:lnTo>
                <a:lnTo>
                  <a:pt x="2957121" y="3942827"/>
                </a:lnTo>
                <a:lnTo>
                  <a:pt x="0" y="39428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137326"/>
            <a:chOff x="0" y="0"/>
            <a:chExt cx="24384000" cy="161831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183102"/>
            </a:xfrm>
            <a:custGeom>
              <a:avLst/>
              <a:gdLst/>
              <a:ahLst/>
              <a:cxnLst/>
              <a:rect l="l" t="t" r="r" b="b"/>
              <a:pathLst>
                <a:path w="24384000" h="16183102">
                  <a:moveTo>
                    <a:pt x="0" y="0"/>
                  </a:moveTo>
                  <a:lnTo>
                    <a:pt x="24384000" y="0"/>
                  </a:lnTo>
                  <a:lnTo>
                    <a:pt x="24384000" y="16183102"/>
                  </a:lnTo>
                  <a:lnTo>
                    <a:pt x="0" y="1618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5762"/>
            <a:chOff x="0" y="0"/>
            <a:chExt cx="24384000" cy="137143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4349"/>
            </a:xfrm>
            <a:custGeom>
              <a:avLst/>
              <a:gdLst/>
              <a:ahLst/>
              <a:cxnLst/>
              <a:rect l="l" t="t" r="r" b="b"/>
              <a:pathLst>
                <a:path w="24384000" h="13714349">
                  <a:moveTo>
                    <a:pt x="0" y="0"/>
                  </a:moveTo>
                  <a:lnTo>
                    <a:pt x="24384000" y="0"/>
                  </a:lnTo>
                  <a:lnTo>
                    <a:pt x="24384000" y="13714349"/>
                  </a:lnTo>
                  <a:lnTo>
                    <a:pt x="0" y="13714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41999"/>
              </a:blip>
              <a:stretch>
                <a:fillRect t="-24120" b="-2412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09650" y="6325838"/>
            <a:ext cx="7551334" cy="3392224"/>
            <a:chOff x="0" y="0"/>
            <a:chExt cx="10068446" cy="4522965"/>
          </a:xfrm>
        </p:grpSpPr>
        <p:sp>
          <p:nvSpPr>
            <p:cNvPr id="7" name="Freeform 7"/>
            <p:cNvSpPr/>
            <p:nvPr/>
          </p:nvSpPr>
          <p:spPr>
            <a:xfrm>
              <a:off x="25400" y="25400"/>
              <a:ext cx="10017633" cy="4472178"/>
            </a:xfrm>
            <a:custGeom>
              <a:avLst/>
              <a:gdLst/>
              <a:ahLst/>
              <a:cxnLst/>
              <a:rect l="l" t="t" r="r" b="b"/>
              <a:pathLst>
                <a:path w="10017633" h="4472178">
                  <a:moveTo>
                    <a:pt x="0" y="0"/>
                  </a:moveTo>
                  <a:lnTo>
                    <a:pt x="10017633" y="0"/>
                  </a:lnTo>
                  <a:lnTo>
                    <a:pt x="10017633" y="4472178"/>
                  </a:lnTo>
                  <a:lnTo>
                    <a:pt x="0" y="4472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/>
              <a:stretch>
                <a:fillRect l="-567" t="-567" r="-568" b="-56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10068433" cy="4522978"/>
            </a:xfrm>
            <a:custGeom>
              <a:avLst/>
              <a:gdLst/>
              <a:ahLst/>
              <a:cxnLst/>
              <a:rect l="l" t="t" r="r" b="b"/>
              <a:pathLst>
                <a:path w="10068433" h="4522978">
                  <a:moveTo>
                    <a:pt x="25400" y="0"/>
                  </a:moveTo>
                  <a:lnTo>
                    <a:pt x="10043033" y="0"/>
                  </a:lnTo>
                  <a:cubicBezTo>
                    <a:pt x="10057002" y="0"/>
                    <a:pt x="10068433" y="11430"/>
                    <a:pt x="10068433" y="25400"/>
                  </a:cubicBezTo>
                  <a:lnTo>
                    <a:pt x="10068433" y="4497578"/>
                  </a:lnTo>
                  <a:cubicBezTo>
                    <a:pt x="10068433" y="4511548"/>
                    <a:pt x="10057002" y="4522978"/>
                    <a:pt x="10043033" y="4522978"/>
                  </a:cubicBezTo>
                  <a:lnTo>
                    <a:pt x="25400" y="4522978"/>
                  </a:lnTo>
                  <a:cubicBezTo>
                    <a:pt x="11430" y="4522978"/>
                    <a:pt x="0" y="4511548"/>
                    <a:pt x="0" y="4497578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497578"/>
                  </a:lnTo>
                  <a:lnTo>
                    <a:pt x="25400" y="4497578"/>
                  </a:lnTo>
                  <a:lnTo>
                    <a:pt x="25400" y="4472178"/>
                  </a:lnTo>
                  <a:lnTo>
                    <a:pt x="10043033" y="4472178"/>
                  </a:lnTo>
                  <a:lnTo>
                    <a:pt x="10043033" y="4497578"/>
                  </a:lnTo>
                  <a:lnTo>
                    <a:pt x="10017633" y="4497578"/>
                  </a:lnTo>
                  <a:lnTo>
                    <a:pt x="10017633" y="25400"/>
                  </a:lnTo>
                  <a:lnTo>
                    <a:pt x="10043033" y="25400"/>
                  </a:lnTo>
                  <a:lnTo>
                    <a:pt x="10043033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9727016" y="6325838"/>
            <a:ext cx="7551334" cy="3392224"/>
            <a:chOff x="0" y="0"/>
            <a:chExt cx="10068446" cy="4522965"/>
          </a:xfrm>
        </p:grpSpPr>
        <p:sp>
          <p:nvSpPr>
            <p:cNvPr id="10" name="Freeform 10"/>
            <p:cNvSpPr/>
            <p:nvPr/>
          </p:nvSpPr>
          <p:spPr>
            <a:xfrm>
              <a:off x="25400" y="25400"/>
              <a:ext cx="10017633" cy="4472178"/>
            </a:xfrm>
            <a:custGeom>
              <a:avLst/>
              <a:gdLst/>
              <a:ahLst/>
              <a:cxnLst/>
              <a:rect l="l" t="t" r="r" b="b"/>
              <a:pathLst>
                <a:path w="10017633" h="4472178">
                  <a:moveTo>
                    <a:pt x="0" y="0"/>
                  </a:moveTo>
                  <a:lnTo>
                    <a:pt x="10017633" y="0"/>
                  </a:lnTo>
                  <a:lnTo>
                    <a:pt x="10017633" y="4472178"/>
                  </a:lnTo>
                  <a:lnTo>
                    <a:pt x="0" y="4472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print"/>
              <a:stretch>
                <a:fillRect l="-253" t="-25124" r="-253" b="-2512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10068433" cy="4522978"/>
            </a:xfrm>
            <a:custGeom>
              <a:avLst/>
              <a:gdLst/>
              <a:ahLst/>
              <a:cxnLst/>
              <a:rect l="l" t="t" r="r" b="b"/>
              <a:pathLst>
                <a:path w="10068433" h="4522978">
                  <a:moveTo>
                    <a:pt x="25400" y="0"/>
                  </a:moveTo>
                  <a:lnTo>
                    <a:pt x="10043033" y="0"/>
                  </a:lnTo>
                  <a:cubicBezTo>
                    <a:pt x="10057002" y="0"/>
                    <a:pt x="10068433" y="11430"/>
                    <a:pt x="10068433" y="25400"/>
                  </a:cubicBezTo>
                  <a:lnTo>
                    <a:pt x="10068433" y="4497578"/>
                  </a:lnTo>
                  <a:cubicBezTo>
                    <a:pt x="10068433" y="4511548"/>
                    <a:pt x="10057002" y="4522978"/>
                    <a:pt x="10043033" y="4522978"/>
                  </a:cubicBezTo>
                  <a:lnTo>
                    <a:pt x="25400" y="4522978"/>
                  </a:lnTo>
                  <a:cubicBezTo>
                    <a:pt x="11430" y="4522978"/>
                    <a:pt x="0" y="4511548"/>
                    <a:pt x="0" y="4497578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497578"/>
                  </a:lnTo>
                  <a:lnTo>
                    <a:pt x="25400" y="4497578"/>
                  </a:lnTo>
                  <a:lnTo>
                    <a:pt x="25400" y="4472178"/>
                  </a:lnTo>
                  <a:lnTo>
                    <a:pt x="10043033" y="4472178"/>
                  </a:lnTo>
                  <a:lnTo>
                    <a:pt x="10043033" y="4497578"/>
                  </a:lnTo>
                  <a:lnTo>
                    <a:pt x="10017633" y="4497578"/>
                  </a:lnTo>
                  <a:lnTo>
                    <a:pt x="10017633" y="25400"/>
                  </a:lnTo>
                  <a:lnTo>
                    <a:pt x="10043033" y="25400"/>
                  </a:lnTo>
                  <a:lnTo>
                    <a:pt x="10043033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633110" y="171450"/>
            <a:ext cx="13021789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Взаємодія культур у місті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763363"/>
            <a:ext cx="16230600" cy="430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 поступово перетворюється на простір, де різні культури не лише співіснують, а й взаємодіють. У повсякденному житті це проявляється у спілкуванні, спільному навчанні, роботі та святкуваннях.</a:t>
            </a:r>
          </a:p>
          <a:p>
            <a:pPr algn="ctr">
              <a:lnSpc>
                <a:spcPts val="4200"/>
              </a:lnSpc>
            </a:pPr>
            <a:endParaRPr/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Люди різних національностей переймають звички один одного, що створює особливе культурне середовище, у якому традиції переплітаються і набувають нових форм. Саме така взаємодія сприяє розвитку сучасного відкритого суспільства.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09800" y="9726552"/>
            <a:ext cx="4495799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9"/>
              </a:lnSpc>
              <a:spcBef>
                <a:spcPct val="0"/>
              </a:spcBef>
            </a:pPr>
            <a:r>
              <a:rPr lang="uk-UA" sz="1985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Територія </a:t>
            </a:r>
            <a:r>
              <a:rPr lang="en-US" sz="1985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курорт</a:t>
            </a:r>
            <a:r>
              <a:rPr lang="uk-UA" sz="1985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 </a:t>
            </a:r>
            <a:r>
              <a:rPr lang="uk-UA" sz="1985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</a:t>
            </a:r>
            <a:r>
              <a:rPr lang="uk-UA" sz="1985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м.</a:t>
            </a:r>
            <a:r>
              <a:rPr lang="en-US" sz="1985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985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</a:t>
            </a:r>
            <a:endParaRPr lang="en-US" sz="1985" dirty="0">
              <a:solidFill>
                <a:srgbClr val="DBD6C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66091" y="9689487"/>
            <a:ext cx="9073183" cy="321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6"/>
              </a:lnSpc>
              <a:spcBef>
                <a:spcPct val="0"/>
              </a:spcBef>
            </a:pPr>
            <a:r>
              <a:rPr lang="en-US" sz="1976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Фестиваль Національних культур "Миргород - місто миру єднає друзів"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137326"/>
            <a:chOff x="0" y="0"/>
            <a:chExt cx="24384000" cy="161831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183102"/>
            </a:xfrm>
            <a:custGeom>
              <a:avLst/>
              <a:gdLst/>
              <a:ahLst/>
              <a:cxnLst/>
              <a:rect l="l" t="t" r="r" b="b"/>
              <a:pathLst>
                <a:path w="24384000" h="16183102">
                  <a:moveTo>
                    <a:pt x="0" y="0"/>
                  </a:moveTo>
                  <a:lnTo>
                    <a:pt x="24384000" y="0"/>
                  </a:lnTo>
                  <a:lnTo>
                    <a:pt x="24384000" y="16183102"/>
                  </a:lnTo>
                  <a:lnTo>
                    <a:pt x="0" y="1618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28000"/>
              </a:blip>
              <a:stretch>
                <a:fillRect t="-14362" b="-14362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916223" y="565966"/>
            <a:ext cx="10455554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Висновок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269103"/>
            <a:ext cx="16230600" cy="6845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Національні меншини Миргороду є важливою складовою життя міста. Роми, азербайджанці та татари мають різне історичне походження, проте всі вони стали частиною єдиного соціального простору.</a:t>
            </a:r>
          </a:p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Їхній вплив проявляється у культурі, побуті, кухні та міжособистісних відносинах. Водночас відбувається взаємний обмін традиціями, що робить життя громади більш різноманітним і багатим.</a:t>
            </a:r>
          </a:p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Таким чином, багатонаціональність Миргороду не є перешкодою, а навпаки — його перевагою, яка сприяє розвитку толерантності, взаєморозуміння та культурного збагачення.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/>
              <a:stretch>
                <a:fillRect t="-15540" b="-1554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5400000">
            <a:off x="3916280" y="-3916280"/>
            <a:ext cx="10455440" cy="18288000"/>
            <a:chOff x="0" y="0"/>
            <a:chExt cx="13940587" cy="2438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40537" cy="24384000"/>
            </a:xfrm>
            <a:custGeom>
              <a:avLst/>
              <a:gdLst/>
              <a:ahLst/>
              <a:cxnLst/>
              <a:rect l="l" t="t" r="r" b="b"/>
              <a:pathLst>
                <a:path w="13940537" h="24384000">
                  <a:moveTo>
                    <a:pt x="0" y="0"/>
                  </a:moveTo>
                  <a:lnTo>
                    <a:pt x="13940537" y="0"/>
                  </a:lnTo>
                  <a:lnTo>
                    <a:pt x="13940537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l="-37456" r="-3745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5400000">
            <a:off x="3916280" y="-3916280"/>
            <a:ext cx="10455440" cy="18288000"/>
            <a:chOff x="0" y="0"/>
            <a:chExt cx="13940587" cy="24384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40537" cy="24384000"/>
            </a:xfrm>
            <a:custGeom>
              <a:avLst/>
              <a:gdLst/>
              <a:ahLst/>
              <a:cxnLst/>
              <a:rect l="l" t="t" r="r" b="b"/>
              <a:pathLst>
                <a:path w="13940537" h="24384000">
                  <a:moveTo>
                    <a:pt x="0" y="0"/>
                  </a:moveTo>
                  <a:lnTo>
                    <a:pt x="13940537" y="0"/>
                  </a:lnTo>
                  <a:lnTo>
                    <a:pt x="13940537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l="-37456" r="-37457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404280" y="562585"/>
            <a:ext cx="16040565" cy="136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1">
                <a:solidFill>
                  <a:srgbClr val="DBD6C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Список використаних джерел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1607" y="2777028"/>
            <a:ext cx="17119413" cy="6937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0079" lvl="2" indent="-213360" algn="l">
              <a:lnSpc>
                <a:spcPts val="3919"/>
              </a:lnSpc>
            </a:pPr>
            <a:r>
              <a:rPr lang="uk-UA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 </a:t>
            </a:r>
            <a:r>
              <a:rPr lang="en-US" sz="2799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Головна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-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меджліс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Меджліс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4" tooltip="https://qtmm.org"/>
              </a:rPr>
              <a:t>https://qtmm.org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10.04.2026).</a:t>
            </a:r>
          </a:p>
          <a:p>
            <a:pPr marL="640079" lvl="2" indent="-213360" algn="l">
              <a:lnSpc>
                <a:spcPts val="3919"/>
              </a:lnSpc>
            </a:pPr>
            <a:r>
              <a:rPr lang="uk-UA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 </a:t>
            </a:r>
            <a:r>
              <a:rPr lang="en-US" sz="2799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Головна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сторінка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::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Офіційний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сайт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міста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Офіційний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сайт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Миргородської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міської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ради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Головна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сторінка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::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Офіційний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сайт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міста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Офіційний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сайт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Миргородської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міської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ради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5" tooltip="https://myrgorod.pl.ua"/>
              </a:rPr>
              <a:t>https://myrgorod.pl.ua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10.04.2026).</a:t>
            </a:r>
          </a:p>
          <a:p>
            <a:pPr marL="640079" lvl="2" indent="-213360" algn="l">
              <a:lnSpc>
                <a:spcPts val="3919"/>
              </a:lnSpc>
            </a:pPr>
            <a:r>
              <a:rPr lang="uk-UA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 </a:t>
            </a:r>
            <a:r>
              <a:rPr lang="en-US" sz="2799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Державний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комітет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статистики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України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http://2001.ukrcensus.gov.ua/.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6" tooltip="http://2001.ukrcensus.gov.ua"/>
              </a:rPr>
              <a:t>http://2001.ukrcensus.gov.ua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10.04.2026).</a:t>
            </a:r>
          </a:p>
          <a:p>
            <a:pPr marL="640079" lvl="2" indent="-213360" algn="l">
              <a:lnSpc>
                <a:spcPts val="3919"/>
              </a:lnSpc>
            </a:pPr>
            <a:r>
              <a:rPr lang="uk-UA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4. </a:t>
            </a:r>
            <a:r>
              <a:rPr lang="en-US" sz="2799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Енциклопедія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сучасної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україни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Енциклопедія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Сучасної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України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7" tooltip="https://esu.com.ua"/>
              </a:rPr>
              <a:t>https://esu.com.ua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10.04.2026).</a:t>
            </a:r>
          </a:p>
          <a:p>
            <a:pPr marL="640079" lvl="2" indent="-213360" algn="l">
              <a:lnSpc>
                <a:spcPts val="3919"/>
              </a:lnSpc>
            </a:pPr>
            <a:r>
              <a:rPr lang="uk-UA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5. </a:t>
            </a:r>
            <a:r>
              <a:rPr lang="en-US" sz="2799" dirty="0" err="1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Інститут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історії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України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Інститут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історії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України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8" tooltip="http://www.history.org.ua"/>
              </a:rPr>
              <a:t>http://www.history.org.ua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10.04.2026).</a:t>
            </a:r>
          </a:p>
          <a:p>
            <a:pPr marL="640079" lvl="2" indent="-213360" algn="l">
              <a:lnSpc>
                <a:spcPts val="3919"/>
              </a:lnSpc>
            </a:pPr>
            <a:r>
              <a:rPr lang="uk-UA" sz="2799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6. </a:t>
            </a:r>
            <a:r>
              <a:rPr lang="en-US" sz="2799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Virnyk</a:t>
            </a:r>
            <a:r>
              <a:rPr lang="en-US" sz="2799" dirty="0" smtClean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O.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Facebook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URL: </a:t>
            </a:r>
            <a:r>
              <a:rPr lang="en-US" sz="2799" u="sng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9" tooltip="https://www.facebook.com/photo?fbid=1537124156636668&amp;amp;set=pcb.3112429325667721"/>
              </a:rPr>
              <a:t>https://www.facebook.com/photo?fbid=1537124156636668&amp;amp;set=pcb.3112429325667721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дата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799" dirty="0" err="1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звернення</a:t>
            </a:r>
            <a:r>
              <a:rPr lang="en-US" sz="2799" dirty="0">
                <a:solidFill>
                  <a:srgbClr val="DBD6C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: 02.04.2026).</a:t>
            </a:r>
          </a:p>
          <a:p>
            <a:pPr marL="640082" lvl="2" indent="-213361" algn="l">
              <a:lnSpc>
                <a:spcPts val="3919"/>
              </a:lnSpc>
              <a:buFont typeface="Arial"/>
              <a:buChar char="⚬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1150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 Paneuropean Bold</vt:lpstr>
      <vt:lpstr>Century Gothic Paneuropean</vt:lpstr>
      <vt:lpstr>Century Gothic Paneuropean Bold Italics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Авторка: Радченко Дар’я Василівна, учениця 10 класу ОЗО “Миргородський ліцей імені І.А. Зубковського Миргородської міської ради Полтавської області” Керівник проекту: Багатиренко Олена Сергіївна, вчителька історії ОЗО ”Миргородський ліцей імені І.А.</dc:title>
  <dc:creator>pc</dc:creator>
  <cp:lastModifiedBy>pc</cp:lastModifiedBy>
  <cp:revision>2</cp:revision>
  <dcterms:created xsi:type="dcterms:W3CDTF">2006-08-16T00:00:00Z</dcterms:created>
  <dcterms:modified xsi:type="dcterms:W3CDTF">2026-04-14T17:53:14Z</dcterms:modified>
  <dc:identifier>DAHGwktRggg</dc:identifier>
</cp:coreProperties>
</file>