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2" r:id="rId4"/>
    <p:sldId id="259" r:id="rId5"/>
    <p:sldId id="273" r:id="rId6"/>
    <p:sldId id="262" r:id="rId7"/>
    <p:sldId id="270" r:id="rId8"/>
    <p:sldId id="264" r:id="rId9"/>
    <p:sldId id="263" r:id="rId10"/>
    <p:sldId id="261" r:id="rId11"/>
    <p:sldId id="275" r:id="rId12"/>
    <p:sldId id="274" r:id="rId13"/>
    <p:sldId id="276" r:id="rId14"/>
    <p:sldId id="265" r:id="rId15"/>
    <p:sldId id="26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42" d="100"/>
          <a:sy n="42" d="100"/>
        </p:scale>
        <p:origin x="-2549" y="-9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admin\Downloads\2_5454090789216877707.mp4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admin\Documents\&#1050;&#1086;&#1085;&#1082;&#1091;&#1088;&#1089;&#1080;\2025\&#1052;&#1040;&#1053;%20&#1070;&#1053;&#1030;&#1054;&#1056;\VID_20251021_114236_685.mp4" TargetMode="External"/><Relationship Id="rId4" Type="http://schemas.openxmlformats.org/officeDocument/2006/relationships/hyperlink" Target="https://youtu.be/g3Q7dvPDBzc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ocuments\&#1050;&#1086;&#1085;&#1082;&#1091;&#1088;&#1089;&#1080;\2025\&#1052;&#1040;&#1053;%20&#1070;&#1053;&#1030;&#1054;&#1056;\VID_20251021_114438_358.mp4" TargetMode="External"/><Relationship Id="rId4" Type="http://schemas.openxmlformats.org/officeDocument/2006/relationships/hyperlink" Target="https://youtube.com/shorts/baepjklM8Qo?feature=shar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tro-space.com.ua/publ/suzirja/velikij_pes/2-1-0-34" TargetMode="External"/><Relationship Id="rId5" Type="http://schemas.openxmlformats.org/officeDocument/2006/relationships/hyperlink" Target="http://esu.com.ua/search_articles.php?id=61027" TargetMode="External"/><Relationship Id="rId4" Type="http://schemas.openxmlformats.org/officeDocument/2006/relationships/hyperlink" Target="https://disqus.com/home/forums/esucom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_5454090789216877707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85784" y="-214338"/>
            <a:ext cx="9753600" cy="731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214290"/>
            <a:ext cx="7572396" cy="245746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Видимий рух зоряного неба:</a:t>
            </a:r>
            <a:r>
              <a:rPr lang="uk-UA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експериментальне дослідження добового та річного обертання сузір’їв</a:t>
            </a:r>
            <a:endParaRPr lang="uk-UA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4000504"/>
            <a:ext cx="5357818" cy="1752600"/>
          </a:xfrm>
        </p:spPr>
        <p:txBody>
          <a:bodyPr>
            <a:normAutofit fontScale="62500" lnSpcReduction="20000"/>
          </a:bodyPr>
          <a:lstStyle/>
          <a:p>
            <a:r>
              <a:rPr lang="uk-UA" alt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Радушинський</a:t>
            </a:r>
            <a:r>
              <a:rPr lang="uk-UA" alt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Даниїл</a:t>
            </a:r>
            <a:endParaRPr lang="uk-UA" alt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 освіти 7-А класу </a:t>
            </a:r>
          </a:p>
          <a:p>
            <a:r>
              <a:rPr lang="uk-UA" alt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 закладу </a:t>
            </a:r>
            <a:r>
              <a:rPr lang="uk-UA" altLang="ru-RU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“Великобалківська</a:t>
            </a:r>
            <a:r>
              <a:rPr lang="uk-UA" alt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гімназія Кропивницької міської </a:t>
            </a:r>
            <a:r>
              <a:rPr lang="uk-UA" altLang="ru-RU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ради”</a:t>
            </a:r>
            <a:endParaRPr lang="uk-UA" alt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admin\Downloads\IMG_20251009_135156_2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14346" y="2428868"/>
            <a:ext cx="3476628" cy="4635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3" descr="IMG_20251006_203853_9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sp>
        <p:nvSpPr>
          <p:cNvPr id="1029" name="AutoShape 5" descr="IMG_20251006_203853_9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29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00562" y="428604"/>
            <a:ext cx="4643438" cy="61247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дослідження: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Спостереження добового і річного обертання сузір’їв Великої та Малої Ведмедиць навколо Полярної зорі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Дослідити добовий і річний рух зір у сузір’ях Великої та Малої Ведмедиць навколо Полярної зорі та довести його відповідність принципам руху небесної сфери.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VID_20251021_114236_685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" y="0"/>
            <a:ext cx="9144000" cy="621508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43240" y="6211669"/>
            <a:ext cx="3929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https://youtu.be/g3Q7dvPDBzc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650" y="4796796"/>
            <a:ext cx="8390630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 дослідження: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Сузір’я Велика Ведмедиця та Мала Ведмедиця, Полярна зоря.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Добове і річне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обертання сузір’їв навколо Полярної зорі як прояв руху небесної сфери.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-99695"/>
            <a:ext cx="8441690" cy="4939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_20251021_114438_35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 b="25293"/>
          <a:stretch>
            <a:fillRect/>
          </a:stretch>
        </p:blipFill>
        <p:spPr>
          <a:xfrm>
            <a:off x="500034" y="0"/>
            <a:ext cx="6786610" cy="67601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286644" y="5072074"/>
            <a:ext cx="1714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https://youtube.com/shorts/baepjklM8Qo?feature=share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User\Desktop\Я\1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228601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Desktop\Я\1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0"/>
            <a:ext cx="207170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/>
          <p:nvPr/>
        </p:nvPicPr>
        <p:blipFill>
          <a:blip r:embed="rId4"/>
          <a:srcRect l="41498" t="38593" r="42807" b="28373"/>
          <a:stretch>
            <a:fillRect/>
          </a:stretch>
        </p:blipFill>
        <p:spPr bwMode="auto">
          <a:xfrm>
            <a:off x="785786" y="2214554"/>
            <a:ext cx="2683206" cy="307074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3" descr="C:\Users\User\Downloads\IMG_20250915_1411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2143116"/>
            <a:ext cx="5072066" cy="380843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786314" y="571480"/>
            <a:ext cx="4071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зорі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Дубхе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(α Великої Ведмедиці)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115695" y="476250"/>
            <a:ext cx="7345680" cy="46640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266700">
              <a:lnSpc>
                <a:spcPct val="150000"/>
              </a:lnSpc>
            </a:pPr>
            <a:r>
              <a:rPr sz="2000" b="1">
                <a:latin typeface="Times New Roman" panose="02020603050405020304"/>
                <a:ea typeface="Times New Roman" panose="02020603050405020304"/>
              </a:rPr>
              <a:t>Математичне обґрунтування:</a:t>
            </a:r>
          </a:p>
          <a:p>
            <a:pPr algn="just" defTabSz="266700">
              <a:lnSpc>
                <a:spcPct val="150000"/>
              </a:lnSpc>
            </a:pPr>
            <a:r>
              <a:rPr sz="2000">
                <a:latin typeface="Times New Roman" panose="02020603050405020304"/>
                <a:ea typeface="Times New Roman" panose="02020603050405020304"/>
              </a:rPr>
              <a:t>Відомо, що Земля здійснює повний оберт навколо своєї осі (360°) за 24 години.</a:t>
            </a:r>
          </a:p>
          <a:p>
            <a:pPr algn="just" defTabSz="266700">
              <a:lnSpc>
                <a:spcPct val="150000"/>
              </a:lnSpc>
            </a:pPr>
            <a:r>
              <a:rPr sz="2000">
                <a:latin typeface="Times New Roman" panose="02020603050405020304"/>
                <a:ea typeface="Times New Roman" panose="02020603050405020304"/>
              </a:rPr>
              <a:t>Отже, кутова швидкість видимого обертання небесної сфери становить:</a:t>
            </a:r>
          </a:p>
          <a:p>
            <a:pPr algn="ctr" defTabSz="266700">
              <a:lnSpc>
                <a:spcPct val="150000"/>
              </a:lnSpc>
            </a:pPr>
            <a:r>
              <a:rPr sz="2000">
                <a:latin typeface="Times New Roman" panose="02020603050405020304"/>
                <a:ea typeface="Times New Roman" panose="02020603050405020304"/>
              </a:rPr>
              <a:t> 360° ÷ 24 год = 15° за годину.</a:t>
            </a:r>
          </a:p>
          <a:p>
            <a:pPr algn="just" defTabSz="266700">
              <a:lnSpc>
                <a:spcPct val="150000"/>
              </a:lnSpc>
            </a:pPr>
            <a:r>
              <a:rPr sz="2000">
                <a:latin typeface="Times New Roman" panose="02020603050405020304"/>
                <a:ea typeface="Times New Roman" panose="02020603050405020304"/>
              </a:rPr>
              <a:t>Час спостереження ‒ 1 година 30 хвилин, або 1,5 години.</a:t>
            </a:r>
          </a:p>
          <a:p>
            <a:pPr algn="just" defTabSz="266700">
              <a:lnSpc>
                <a:spcPct val="150000"/>
              </a:lnSpc>
            </a:pPr>
            <a:r>
              <a:rPr sz="2000">
                <a:latin typeface="Times New Roman" panose="02020603050405020304"/>
                <a:ea typeface="Times New Roman" panose="02020603050405020304"/>
              </a:rPr>
              <a:t>Очікуваний кут обертання: 15° × 1,5 = 22,5°.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5" y="4509135"/>
            <a:ext cx="5010150" cy="217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esktop\Я\2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0"/>
            <a:ext cx="235742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Я\2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0"/>
            <a:ext cx="228601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Я\23.png"/>
          <p:cNvPicPr/>
          <p:nvPr/>
        </p:nvPicPr>
        <p:blipFill>
          <a:blip r:embed="rId4" cstate="print"/>
          <a:srcRect b="13043"/>
          <a:stretch>
            <a:fillRect/>
          </a:stretch>
        </p:blipFill>
        <p:spPr bwMode="auto">
          <a:xfrm>
            <a:off x="5572132" y="2214554"/>
            <a:ext cx="2792389" cy="32345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4" descr="C:\Users\User\Downloads\IMG_20250915_141204.jpg"/>
          <p:cNvPicPr>
            <a:picLocks noChangeAspect="1" noChangeArrowheads="1"/>
          </p:cNvPicPr>
          <p:nvPr/>
        </p:nvPicPr>
        <p:blipFill>
          <a:blip r:embed="rId5" cstate="print"/>
          <a:srcRect l="14882"/>
          <a:stretch>
            <a:fillRect/>
          </a:stretch>
        </p:blipFill>
        <p:spPr bwMode="auto">
          <a:xfrm>
            <a:off x="471402" y="1928802"/>
            <a:ext cx="4737450" cy="417912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5720" y="428604"/>
            <a:ext cx="4143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 для зорі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Кохаб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(β Малої Ведмедиці)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esktop\Я\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000233" y="-142899"/>
            <a:ext cx="4857784" cy="700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1" y="571481"/>
          <a:ext cx="8643997" cy="5934501"/>
        </p:xfrm>
        <a:graphic>
          <a:graphicData uri="http://schemas.openxmlformats.org/drawingml/2006/table">
            <a:tbl>
              <a:tblPr/>
              <a:tblGrid>
                <a:gridCol w="2857519"/>
                <a:gridCol w="3000396"/>
                <a:gridCol w="2786082"/>
              </a:tblGrid>
              <a:tr h="571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Параметр</a:t>
                      </a: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Зоря </a:t>
                      </a:r>
                      <a:r>
                        <a:rPr lang="uk-UA" sz="2400" dirty="0" err="1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Дубхе</a:t>
                      </a: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Зоря Кохаб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Кут повороту зорі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22,5°</a:t>
                      </a: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22,5°</a:t>
                      </a: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Радіус траєкторії на фото 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 см</a:t>
                      </a: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5,5 см</a:t>
                      </a: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88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Довжина дуги (шлях зорі на фото)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760" algn="l"/>
                        </a:tabLst>
                      </a:pPr>
                      <a:endParaRPr lang="uk-UA" sz="2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endParaRPr lang="uk-UA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Час спостереження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760" algn="l"/>
                        </a:tabLst>
                      </a:pP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endParaRPr lang="uk-UA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45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Лінійна швидкість (на фото)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760" algn="l"/>
                        </a:tabLst>
                      </a:pPr>
                      <a:endParaRPr lang="en-US" sz="2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endParaRPr lang="uk-UA" sz="24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6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r>
                        <a:rPr lang="uk-UA" sz="2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Кутова швидкість</a:t>
                      </a:r>
                      <a:endParaRPr lang="uk-UA" sz="24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760" algn="l"/>
                        </a:tabLst>
                      </a:pPr>
                      <a:endParaRPr lang="en-US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22020" algn="l"/>
                        </a:tabLst>
                      </a:pPr>
                      <a:endParaRPr lang="en-US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57796" marR="57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214422"/>
            <a:ext cx="571504" cy="446488"/>
          </a:xfrm>
          <a:prstGeom prst="rect">
            <a:avLst/>
          </a:prstGeom>
          <a:noFill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214422"/>
            <a:ext cx="500066" cy="390677"/>
          </a:xfrm>
          <a:prstGeom prst="rect">
            <a:avLst/>
          </a:prstGeom>
          <a:noFill/>
        </p:spPr>
      </p:pic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2000240"/>
            <a:ext cx="585792" cy="406800"/>
          </a:xfrm>
          <a:prstGeom prst="rect">
            <a:avLst/>
          </a:prstGeom>
          <a:noFill/>
        </p:spPr>
      </p:pic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000240"/>
            <a:ext cx="617224" cy="428628"/>
          </a:xfrm>
          <a:prstGeom prst="rect">
            <a:avLst/>
          </a:prstGeom>
          <a:noFill/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1" y="2714620"/>
            <a:ext cx="1666887" cy="500066"/>
          </a:xfrm>
          <a:prstGeom prst="rect">
            <a:avLst/>
          </a:prstGeom>
          <a:noFill/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429000"/>
            <a:ext cx="2786082" cy="581026"/>
          </a:xfrm>
          <a:prstGeom prst="rect">
            <a:avLst/>
          </a:prstGeom>
          <a:noFill/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35" y="2643182"/>
            <a:ext cx="1905013" cy="571504"/>
          </a:xfrm>
          <a:prstGeom prst="rect">
            <a:avLst/>
          </a:prstGeom>
          <a:noFill/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3357562"/>
            <a:ext cx="2571768" cy="571504"/>
          </a:xfrm>
          <a:prstGeom prst="rect">
            <a:avLst/>
          </a:prstGeom>
          <a:noFill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4214818"/>
            <a:ext cx="1328747" cy="357190"/>
          </a:xfrm>
          <a:prstGeom prst="rect">
            <a:avLst/>
          </a:prstGeom>
          <a:noFill/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4286256"/>
            <a:ext cx="1062997" cy="285752"/>
          </a:xfrm>
          <a:prstGeom prst="rect">
            <a:avLst/>
          </a:prstGeom>
          <a:noFill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4929198"/>
            <a:ext cx="2589263" cy="571504"/>
          </a:xfrm>
          <a:prstGeom prst="rect">
            <a:avLst/>
          </a:prstGeom>
          <a:noFill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7" y="4929198"/>
            <a:ext cx="2312805" cy="500066"/>
          </a:xfrm>
          <a:prstGeom prst="rect">
            <a:avLst/>
          </a:prstGeom>
          <a:noFill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5857892"/>
            <a:ext cx="2295526" cy="49770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5857892"/>
            <a:ext cx="2152650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Рисунок 2" descr="IMG_20260329_111554_644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4358042" y="1571611"/>
            <a:ext cx="3214354" cy="4020452"/>
          </a:xfrm>
          <a:prstGeom prst="rect">
            <a:avLst/>
          </a:prstGeom>
          <a:noFill/>
        </p:spPr>
      </p:pic>
      <p:pic>
        <p:nvPicPr>
          <p:cNvPr id="2053" name="Рисунок 1" descr="21"/>
          <p:cNvPicPr>
            <a:picLocks noChangeAspect="1" noChangeArrowheads="1"/>
          </p:cNvPicPr>
          <p:nvPr/>
        </p:nvPicPr>
        <p:blipFill>
          <a:blip r:embed="rId3"/>
          <a:srcRect b="20273"/>
          <a:stretch>
            <a:fillRect/>
          </a:stretch>
        </p:blipFill>
        <p:spPr bwMode="auto">
          <a:xfrm>
            <a:off x="1142976" y="1571612"/>
            <a:ext cx="3100391" cy="4050572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214414" y="5643578"/>
            <a:ext cx="2928958" cy="463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19.07.2025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00:00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572000" y="5643578"/>
            <a:ext cx="2928958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19.03.2026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00:10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2338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2338" algn="l"/>
              </a:tabLst>
            </a:pPr>
            <a: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2338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2338" algn="l"/>
              </a:tabLst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57224" y="214290"/>
            <a:ext cx="6715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річного руху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Дубхе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(α Великої Ведмедиці)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IMG_20260331_095801.jpg"/>
          <p:cNvPicPr>
            <a:picLocks noChangeAspect="1" noChangeArrowheads="1"/>
          </p:cNvPicPr>
          <p:nvPr/>
        </p:nvPicPr>
        <p:blipFill>
          <a:blip r:embed="rId2" cstate="print"/>
          <a:srcRect l="15702" r="9917" b="19812"/>
          <a:stretch>
            <a:fillRect/>
          </a:stretch>
        </p:blipFill>
        <p:spPr bwMode="auto">
          <a:xfrm>
            <a:off x="4214810" y="1785926"/>
            <a:ext cx="4588997" cy="3714776"/>
          </a:xfrm>
          <a:prstGeom prst="rect">
            <a:avLst/>
          </a:prstGeom>
          <a:noFill/>
        </p:spPr>
      </p:pic>
      <p:pic>
        <p:nvPicPr>
          <p:cNvPr id="3" name="Рисунок 3" descr="31"/>
          <p:cNvPicPr>
            <a:picLocks noChangeAspect="1" noChangeArrowheads="1"/>
          </p:cNvPicPr>
          <p:nvPr/>
        </p:nvPicPr>
        <p:blipFill>
          <a:blip r:embed="rId3"/>
          <a:srcRect l="2785"/>
          <a:stretch>
            <a:fillRect/>
          </a:stretch>
        </p:blipFill>
        <p:spPr bwMode="auto">
          <a:xfrm>
            <a:off x="214282" y="1857364"/>
            <a:ext cx="3937713" cy="392909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357422" y="5857892"/>
            <a:ext cx="38576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2338" algn="l"/>
              </a:tabLs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Кут повороту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240°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85728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річного руху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Дубхе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(α Великої Ведмедиці)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857224" y="285728"/>
            <a:ext cx="8001056" cy="3144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Математичне обґрунтування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Відомо, що Земля здійснює повний оберт навколо Сонця (360°) за 1 рік (≈365 діб). За період від 19 липня до 19 березня (8 місяців) Земля проходить приблизно дві третіх орбіти: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000372"/>
            <a:ext cx="2357454" cy="1086454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57158" y="3929066"/>
            <a:ext cx="850112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Однак, якщо врахувати, що спостереження виконуються в нічний час і зоряне небо зміщується приблизно на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1° за добу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 за 8 місяців (≈240 діб) отримаємо: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240° зміщення зоряного неба.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28596" y="733246"/>
            <a:ext cx="8429684" cy="61247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922020" algn="l"/>
              </a:tabLs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 зорі мають однакову кутову швидкість обертання навколо небесного полюса, але їхні лінійні швидкості відрізняються 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залежать від їхньої відстані до Полярної зорі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 повністю узгоджується з базовими принципами руху небесної сфери.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922020" algn="l"/>
              </a:tabLs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Результати дослідження підтверджують, що видимий рух зоряного неба має подвійну природу: 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добовий рух зумовлений обертанням Землі навколо осі, а річний рух є наслідком обертання Землі навколо Сонця.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>
                <a:tab pos="922020" algn="l"/>
              </a:tabLs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 показує, що навіть за допомогою нескладних спостережень та простих розрахунків можна переконливо довести фундаментальні закономірності небесної механіки.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571736" y="0"/>
            <a:ext cx="5214942" cy="76944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2020" algn="l"/>
              </a:tabLst>
            </a:pPr>
            <a:r>
              <a:rPr kumimoji="0" lang="uk-UA" sz="4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kumimoji="0" lang="uk-UA" sz="4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428596" y="3929066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Базовий принцип руху небесної сфери доступний для самостійного спостереження навіть без спеціалізованого обладнання, а  проведення власних астрономічних спостережень дає змогу кожному відчути себе причетними до великої традиції наукового пізнання світу.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82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571480"/>
            <a:ext cx="7143800" cy="329320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Використана література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0850" algn="l"/>
              </a:tabLst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Астрономічний енциклопедичний словник / за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ред. І.А.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Климишина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та А.О. Корсунь. – Львів: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астроном. обсерваторія НАН України: Львів. нац. ун-т ім. І. Франка, 2003. – С. 548.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0850" algn="l"/>
              </a:tabLst>
            </a:pP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Вікіпедія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[Електронний ресурс]: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Інтернет-стаття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– Режим доступу: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https://uk.wikipedia.org/wiki/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0850" algn="l"/>
              </a:tabLst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Ковальчук Г.У. Мала і Велика Ведмедиці [Електронний ресурс]: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Енциклопедія Сучасної України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Режим доступу: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http://esu.com.ua/search_articles.php?id=61027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0850" algn="l"/>
              </a:tabLst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Космос i астрономія. [Електронний ресурс]: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Інтернет-стаття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– Режим доступу:  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/>
              </a:rPr>
              <a:t>https://astro-space.com.ua/publ/suzirja/velikij_pes/2-1-0-34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0850" algn="l"/>
              </a:tabLst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Програма Microsoft PowerPoint для роботи з фотографіями.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422</Words>
  <Application>WPS Presentation</Application>
  <PresentationFormat>Экран (4:3)</PresentationFormat>
  <Paragraphs>62</Paragraphs>
  <Slides>16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Видимий рух зоряного неба: експериментальне дослідження добового та річного обертання сузір’їв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 обертається небо?  Добовий рух сузір'їв як відображення базових принципів руху небесної сфери</dc:title>
  <dc:creator>User</dc:creator>
  <cp:lastModifiedBy>admin</cp:lastModifiedBy>
  <cp:revision>26</cp:revision>
  <dcterms:created xsi:type="dcterms:W3CDTF">2025-10-06T17:23:00Z</dcterms:created>
  <dcterms:modified xsi:type="dcterms:W3CDTF">2026-04-14T11:44:46Z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C7F1B04448674E66A1BCEECD0E772BF9_12</vt:lpwstr>
  </property>
  <property fmtid="{D5CDD505-2E9C-101B-9397-08002B2CF9AE}" pid="3" name="KSOProductBuildVer">
    <vt:lpwstr>1049-12.2.0.22549</vt:lpwstr>
  </property>
</Properties>
</file>