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8288000" cy="10287000"/>
  <p:notesSz cx="6858000" cy="9144000"/>
  <p:embeddedFontLst>
    <p:embeddedFont>
      <p:font typeface="Georgia Pro Condensed Bold" charset="1" panose="02040806050405020203"/>
      <p:regular r:id="rId24"/>
    </p:embeddedFont>
    <p:embeddedFont>
      <p:font typeface="Georgia Pro Condensed" charset="1" panose="02040506050405020303"/>
      <p:regular r:id="rId25"/>
    </p:embeddedFont>
    <p:embeddedFont>
      <p:font typeface="Georgia Pro Condensed Italics" charset="1" panose="02040506050405090303"/>
      <p:regular r:id="rId26"/>
    </p:embeddedFont>
    <p:embeddedFont>
      <p:font typeface="Georgia Pro Condensed Bold Italics" charset="1" panose="02040806050405090203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.jpeg" Type="http://schemas.openxmlformats.org/officeDocument/2006/relationships/image"/><Relationship Id="rId4" Target="../media/image5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6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2" Target="../media/image1.pn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Relationship Id="rId7" Target="../media/image11.png" Type="http://schemas.openxmlformats.org/officeDocument/2006/relationships/image"/><Relationship Id="rId8" Target="../media/image12.pn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7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8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9.png" Type="http://schemas.openxmlformats.org/officeDocument/2006/relationships/image"/><Relationship Id="rId4" Target="../media/image2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3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4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5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6.jpeg" Type="http://schemas.openxmlformats.org/officeDocument/2006/relationships/image"/><Relationship Id="rId4" Target="../media/image27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6.jpeg" Type="http://schemas.openxmlformats.org/officeDocument/2006/relationships/image"/><Relationship Id="rId4" Target="../media/image27.jpeg" Type="http://schemas.openxmlformats.org/officeDocument/2006/relationships/image"/><Relationship Id="rId5" Target="../media/image28.jpeg" Type="http://schemas.openxmlformats.org/officeDocument/2006/relationships/image"/><Relationship Id="rId6" Target="../media/image29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14350" y="-37148"/>
            <a:ext cx="21452072" cy="10464569"/>
            <a:chOff x="0" y="0"/>
            <a:chExt cx="5649928" cy="27561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649928" cy="2756101"/>
            </a:xfrm>
            <a:custGeom>
              <a:avLst/>
              <a:gdLst/>
              <a:ahLst/>
              <a:cxnLst/>
              <a:rect r="r" b="b" t="t" l="l"/>
              <a:pathLst>
                <a:path h="2756101" w="5649928">
                  <a:moveTo>
                    <a:pt x="0" y="0"/>
                  </a:moveTo>
                  <a:lnTo>
                    <a:pt x="5649928" y="0"/>
                  </a:lnTo>
                  <a:lnTo>
                    <a:pt x="5649928" y="2756101"/>
                  </a:lnTo>
                  <a:lnTo>
                    <a:pt x="0" y="2756101"/>
                  </a:lnTo>
                  <a:close/>
                </a:path>
              </a:pathLst>
            </a:custGeom>
            <a:solidFill>
              <a:srgbClr val="FFFFEF">
                <a:alpha val="68627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5649928" cy="28132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7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2026563" y="970326"/>
            <a:ext cx="14234873" cy="1698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7"/>
              </a:lnSpc>
            </a:pPr>
            <a:r>
              <a:rPr lang="en-US" b="true" sz="2460">
                <a:solidFill>
                  <a:srgbClr val="172900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В</a:t>
            </a:r>
            <a:r>
              <a:rPr lang="en-US" b="true" sz="2460">
                <a:solidFill>
                  <a:srgbClr val="172900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сеукраїнський інтерактивний конкурс «МАН-ЮніорДослідник»</a:t>
            </a:r>
          </a:p>
          <a:p>
            <a:pPr algn="ctr">
              <a:lnSpc>
                <a:spcPts val="4577"/>
              </a:lnSpc>
            </a:pPr>
            <a:r>
              <a:rPr lang="en-US" b="true" sz="2460">
                <a:solidFill>
                  <a:srgbClr val="172900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Номінація: «Еколог-Юніор»</a:t>
            </a:r>
          </a:p>
          <a:p>
            <a:pPr algn="ctr">
              <a:lnSpc>
                <a:spcPts val="4577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2359927"/>
            <a:ext cx="16230600" cy="4211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n-US" b="true" sz="4800">
                <a:solidFill>
                  <a:srgbClr val="34520D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ПОРІВНЯЛЬНЕ ДОСЛІДЖЕННЯ ВИДОВОГО СКЛАДУ, ІНТЕНСИВНОСТІ ТА ПОВЕДІНКОВОЇ АКТИВНОСТІ КОМАХ У ДЕННИЙ ТА НІЧНИЙ ПЕРІОДИ ДОБИ В ЛІСОПАРКОВІЙ ЗОНІ І АГРОЦЕНОЗІ МІСТА БЕРЕГОВЕ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6875004"/>
            <a:ext cx="16230600" cy="2279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7"/>
              </a:lnSpc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      </a:t>
            </a:r>
            <a:r>
              <a:rPr lang="en-US" sz="2460" b="true">
                <a:solidFill>
                  <a:srgbClr val="172900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Авт</a:t>
            </a:r>
            <a:r>
              <a:rPr lang="en-US" b="true" sz="2460">
                <a:solidFill>
                  <a:srgbClr val="172900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ор: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Пуканич Анжела Едуардівна, учениця 8 класу Берегівського ліцею імені Федора Потушняка Берегівської міської ради Закарпатської області.</a:t>
            </a:r>
          </a:p>
          <a:p>
            <a:pPr algn="l">
              <a:lnSpc>
                <a:spcPts val="4577"/>
              </a:lnSpc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     </a:t>
            </a:r>
            <a:r>
              <a:rPr lang="en-US" b="true" sz="2460">
                <a:solidFill>
                  <a:srgbClr val="172900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Наставник: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Кушнір Марія Іванівна, учителька біології та екології Берегівського ліцею імені Федора Потушняка Берегівської міської ради Закарпатської області.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14350" y="-37148"/>
            <a:ext cx="21452072" cy="10464569"/>
            <a:chOff x="0" y="0"/>
            <a:chExt cx="5649928" cy="27561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649928" cy="2756101"/>
            </a:xfrm>
            <a:custGeom>
              <a:avLst/>
              <a:gdLst/>
              <a:ahLst/>
              <a:cxnLst/>
              <a:rect r="r" b="b" t="t" l="l"/>
              <a:pathLst>
                <a:path h="2756101" w="5649928">
                  <a:moveTo>
                    <a:pt x="0" y="0"/>
                  </a:moveTo>
                  <a:lnTo>
                    <a:pt x="5649928" y="0"/>
                  </a:lnTo>
                  <a:lnTo>
                    <a:pt x="5649928" y="2756101"/>
                  </a:lnTo>
                  <a:lnTo>
                    <a:pt x="0" y="2756101"/>
                  </a:lnTo>
                  <a:close/>
                </a:path>
              </a:pathLst>
            </a:custGeom>
            <a:solidFill>
              <a:srgbClr val="FFFFEF">
                <a:alpha val="68627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5649928" cy="28132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7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844074" y="2220493"/>
            <a:ext cx="5420105" cy="3383010"/>
          </a:xfrm>
          <a:custGeom>
            <a:avLst/>
            <a:gdLst/>
            <a:ahLst/>
            <a:cxnLst/>
            <a:rect r="r" b="b" t="t" l="l"/>
            <a:pathLst>
              <a:path h="3383010" w="5420105">
                <a:moveTo>
                  <a:pt x="0" y="0"/>
                </a:moveTo>
                <a:lnTo>
                  <a:pt x="5420105" y="0"/>
                </a:lnTo>
                <a:lnTo>
                  <a:pt x="5420105" y="3383010"/>
                </a:lnTo>
                <a:lnTo>
                  <a:pt x="0" y="3383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6961" r="-16335" b="-12998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844074" y="5843469"/>
            <a:ext cx="5420105" cy="3414831"/>
          </a:xfrm>
          <a:custGeom>
            <a:avLst/>
            <a:gdLst/>
            <a:ahLst/>
            <a:cxnLst/>
            <a:rect r="r" b="b" t="t" l="l"/>
            <a:pathLst>
              <a:path h="3414831" w="5420105">
                <a:moveTo>
                  <a:pt x="0" y="0"/>
                </a:moveTo>
                <a:lnTo>
                  <a:pt x="5420105" y="0"/>
                </a:lnTo>
                <a:lnTo>
                  <a:pt x="5420105" y="3414831"/>
                </a:lnTo>
                <a:lnTo>
                  <a:pt x="0" y="34148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811" r="0" b="-2811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933450"/>
            <a:ext cx="15821471" cy="8210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n-US" b="true" sz="4800">
                <a:solidFill>
                  <a:srgbClr val="34520D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АКТУАЛЬНІСТЬ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823105" y="2298534"/>
            <a:ext cx="8620821" cy="6927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7"/>
              </a:lnSpc>
            </a:pPr>
            <a:r>
              <a:rPr lang="en-US" sz="2460" b="true">
                <a:solidFill>
                  <a:srgbClr val="172900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Г</a:t>
            </a:r>
            <a:r>
              <a:rPr lang="en-US" b="true" sz="2460">
                <a:solidFill>
                  <a:srgbClr val="172900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лобальна криза.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Біомаса комах у Європі скоротилася на 75% за останні 30 років. Головні причини: втрата природних середовищ, кліматичні зміни та світлове забруднення, яке дезорієнтує нічних комах.</a:t>
            </a:r>
          </a:p>
          <a:p>
            <a:pPr algn="l">
              <a:lnSpc>
                <a:spcPts val="4577"/>
              </a:lnSpc>
            </a:pPr>
          </a:p>
          <a:p>
            <a:pPr algn="l">
              <a:lnSpc>
                <a:spcPts val="4577"/>
              </a:lnSpc>
            </a:pPr>
            <a:r>
              <a:rPr lang="en-US" b="true" sz="2460">
                <a:solidFill>
                  <a:srgbClr val="172900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Локальна проблема.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Для Берегова такі дослідження ніколи не проводилися. Без локальних даних неможливо розробити ефективні заходи збереження.</a:t>
            </a:r>
          </a:p>
          <a:p>
            <a:pPr algn="l">
              <a:lnSpc>
                <a:spcPts val="4577"/>
              </a:lnSpc>
            </a:pPr>
          </a:p>
          <a:p>
            <a:pPr algn="l">
              <a:lnSpc>
                <a:spcPts val="4577"/>
              </a:lnSpc>
            </a:pPr>
            <a:r>
              <a:rPr lang="en-US" b="true" sz="2460">
                <a:solidFill>
                  <a:srgbClr val="172900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Новизна.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Уперше для міста порівняно денну та нічну активність комах у лісопарку (вул. Мукачівська) та агроценозі (вул. Сільваш).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14350" y="-37148"/>
            <a:ext cx="21452072" cy="10464569"/>
            <a:chOff x="0" y="0"/>
            <a:chExt cx="5649928" cy="27561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649928" cy="2756101"/>
            </a:xfrm>
            <a:custGeom>
              <a:avLst/>
              <a:gdLst/>
              <a:ahLst/>
              <a:cxnLst/>
              <a:rect r="r" b="b" t="t" l="l"/>
              <a:pathLst>
                <a:path h="2756101" w="5649928">
                  <a:moveTo>
                    <a:pt x="0" y="0"/>
                  </a:moveTo>
                  <a:lnTo>
                    <a:pt x="5649928" y="0"/>
                  </a:lnTo>
                  <a:lnTo>
                    <a:pt x="5649928" y="2756101"/>
                  </a:lnTo>
                  <a:lnTo>
                    <a:pt x="0" y="2756101"/>
                  </a:lnTo>
                  <a:close/>
                </a:path>
              </a:pathLst>
            </a:custGeom>
            <a:solidFill>
              <a:srgbClr val="FFFFEF">
                <a:alpha val="68627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5649928" cy="28132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7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2395823" y="2533415"/>
            <a:ext cx="4393180" cy="3043276"/>
          </a:xfrm>
          <a:custGeom>
            <a:avLst/>
            <a:gdLst/>
            <a:ahLst/>
            <a:cxnLst/>
            <a:rect r="r" b="b" t="t" l="l"/>
            <a:pathLst>
              <a:path h="3043276" w="4393180">
                <a:moveTo>
                  <a:pt x="0" y="0"/>
                </a:moveTo>
                <a:lnTo>
                  <a:pt x="4393180" y="0"/>
                </a:lnTo>
                <a:lnTo>
                  <a:pt x="4393180" y="3043275"/>
                </a:lnTo>
                <a:lnTo>
                  <a:pt x="0" y="30432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395823" y="6005315"/>
            <a:ext cx="4393180" cy="3043276"/>
          </a:xfrm>
          <a:custGeom>
            <a:avLst/>
            <a:gdLst/>
            <a:ahLst/>
            <a:cxnLst/>
            <a:rect r="r" b="b" t="t" l="l"/>
            <a:pathLst>
              <a:path h="3043276" w="4393180">
                <a:moveTo>
                  <a:pt x="0" y="0"/>
                </a:moveTo>
                <a:lnTo>
                  <a:pt x="4393180" y="0"/>
                </a:lnTo>
                <a:lnTo>
                  <a:pt x="4393180" y="3043276"/>
                </a:lnTo>
                <a:lnTo>
                  <a:pt x="0" y="30432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22732" b="-18223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33264" y="434518"/>
            <a:ext cx="15821471" cy="16687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n-US" b="true" sz="4800">
                <a:solidFill>
                  <a:srgbClr val="34520D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МЕТА, ЗАВДАННЯ, ОБ'ЄКТ, ПРЕДМЕТ, ГІПОТЕЗА ДОСЛІДЖЕННЯ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2371490"/>
            <a:ext cx="10989525" cy="7391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26"/>
              </a:lnSpc>
            </a:pPr>
            <a:r>
              <a:rPr lang="en-US" b="true" sz="2460">
                <a:solidFill>
                  <a:srgbClr val="172900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Мета дослідження: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дослідити відмінності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у видовому складі, добовій активності та трофічних зв'язках комах у лісопарку та агроценозі м. Берегове.</a:t>
            </a:r>
          </a:p>
          <a:p>
            <a:pPr algn="just">
              <a:lnSpc>
                <a:spcPts val="4526"/>
              </a:lnSpc>
            </a:pPr>
            <a:r>
              <a:rPr lang="en-US" b="true" sz="2460">
                <a:solidFill>
                  <a:srgbClr val="172900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Завдання дослідження:</a:t>
            </a:r>
          </a:p>
          <a:p>
            <a:pPr algn="just" marL="531114" indent="-265557" lvl="1">
              <a:lnSpc>
                <a:spcPts val="4526"/>
              </a:lnSpc>
              <a:buAutoNum type="arabicPeriod" startAt="1"/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Виявити видове різноманіття комах у двох біотопах</a:t>
            </a:r>
          </a:p>
          <a:p>
            <a:pPr algn="just" marL="531114" indent="-265557" lvl="1">
              <a:lnSpc>
                <a:spcPts val="4526"/>
              </a:lnSpc>
              <a:buAutoNum type="arabicPeriod" startAt="1"/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Встановити типи живлення (хижаки, фітофаги, сапрофаги, паразитоїди)</a:t>
            </a:r>
          </a:p>
          <a:p>
            <a:pPr algn="just" marL="531114" indent="-265557" lvl="1">
              <a:lnSpc>
                <a:spcPts val="4526"/>
              </a:lnSpc>
              <a:buAutoNum type="arabicPeriod" startAt="1"/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Оцінити вплив рослинного покриву на розподіл комах</a:t>
            </a:r>
          </a:p>
          <a:p>
            <a:pPr algn="just" marL="531114" indent="-265557" lvl="1">
              <a:lnSpc>
                <a:spcPts val="4526"/>
              </a:lnSpc>
              <a:buAutoNum type="arabicPeriod" startAt="1"/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Запропонувати заходи збереження</a:t>
            </a:r>
          </a:p>
          <a:p>
            <a:pPr algn="just">
              <a:lnSpc>
                <a:spcPts val="4526"/>
              </a:lnSpc>
            </a:pPr>
            <a:r>
              <a:rPr lang="en-US" b="true" sz="2460">
                <a:solidFill>
                  <a:srgbClr val="172900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Об'єкт дослідження: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ентомофауна міста Берегове.</a:t>
            </a:r>
          </a:p>
          <a:p>
            <a:pPr algn="just">
              <a:lnSpc>
                <a:spcPts val="4526"/>
              </a:lnSpc>
            </a:pPr>
            <a:r>
              <a:rPr lang="en-US" b="true" sz="2460">
                <a:solidFill>
                  <a:srgbClr val="172900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Предмет дослідження: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особливості добової активності, видовий склад та розподіл комах у лісопарковій зоні (вул. Мукачівська) та агроценозі (поле жита, вул. Сільваш) міста Берегове.</a:t>
            </a:r>
          </a:p>
          <a:p>
            <a:pPr algn="just">
              <a:lnSpc>
                <a:spcPts val="4526"/>
              </a:lnSpc>
            </a:pPr>
            <a:r>
              <a:rPr lang="en-US" b="true" sz="2460">
                <a:solidFill>
                  <a:srgbClr val="172900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Гіпотеза: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лісопарк із різноманітною рослинністю підтримує більше трофічних груп та чіткіший розподіл денних і нічних видів, ніж агроценоз.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14350" y="-37148"/>
            <a:ext cx="21452072" cy="10464569"/>
            <a:chOff x="0" y="0"/>
            <a:chExt cx="5649928" cy="27561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649928" cy="2756101"/>
            </a:xfrm>
            <a:custGeom>
              <a:avLst/>
              <a:gdLst/>
              <a:ahLst/>
              <a:cxnLst/>
              <a:rect r="r" b="b" t="t" l="l"/>
              <a:pathLst>
                <a:path h="2756101" w="5649928">
                  <a:moveTo>
                    <a:pt x="0" y="0"/>
                  </a:moveTo>
                  <a:lnTo>
                    <a:pt x="5649928" y="0"/>
                  </a:lnTo>
                  <a:lnTo>
                    <a:pt x="5649928" y="2756101"/>
                  </a:lnTo>
                  <a:lnTo>
                    <a:pt x="0" y="2756101"/>
                  </a:lnTo>
                  <a:close/>
                </a:path>
              </a:pathLst>
            </a:custGeom>
            <a:solidFill>
              <a:srgbClr val="FFFFEF">
                <a:alpha val="68627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5649928" cy="28132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7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28700" y="1593940"/>
            <a:ext cx="12354230" cy="7962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26"/>
              </a:lnSpc>
            </a:pPr>
            <a:r>
              <a:rPr lang="en-US" sz="2460" b="true">
                <a:solidFill>
                  <a:srgbClr val="172900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Польові методи:</a:t>
            </a:r>
          </a:p>
          <a:p>
            <a:pPr algn="just" marL="531114" indent="-265557" lvl="1">
              <a:lnSpc>
                <a:spcPts val="4526"/>
              </a:lnSpc>
              <a:buFont typeface="Arial"/>
              <a:buChar char="•"/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Візуальне спостереження у денний (10:00-16:00) та нічний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(21:00-03:00) час</a:t>
            </a:r>
          </a:p>
          <a:p>
            <a:pPr algn="just" marL="531114" indent="-265557" lvl="1">
              <a:lnSpc>
                <a:spcPts val="4526"/>
              </a:lnSpc>
              <a:buFont typeface="Arial"/>
              <a:buChar char="•"/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Фотофіксація комах на місцевості (макрооб'єктив, без захоплення особин)</a:t>
            </a:r>
          </a:p>
          <a:p>
            <a:pPr algn="just" marL="531114" indent="-265557" lvl="1">
              <a:lnSpc>
                <a:spcPts val="4526"/>
              </a:lnSpc>
              <a:buFont typeface="Arial"/>
              <a:buChar char="•"/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Документування мікрокліматичних умов (температура, вологість, освітлення)</a:t>
            </a:r>
          </a:p>
          <a:p>
            <a:pPr algn="just">
              <a:lnSpc>
                <a:spcPts val="4526"/>
              </a:lnSpc>
            </a:pPr>
          </a:p>
          <a:p>
            <a:pPr algn="just">
              <a:lnSpc>
                <a:spcPts val="4526"/>
              </a:lnSpc>
            </a:pPr>
            <a:r>
              <a:rPr lang="en-US" b="true" sz="2460">
                <a:solidFill>
                  <a:srgbClr val="172900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Камеральні методи:</a:t>
            </a:r>
          </a:p>
          <a:p>
            <a:pPr algn="just" marL="531114" indent="-265557" lvl="1">
              <a:lnSpc>
                <a:spcPts val="4526"/>
              </a:lnSpc>
              <a:buFont typeface="Arial"/>
              <a:buChar char="•"/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Ідентифікація видів за визначниками та онлайн-базами</a:t>
            </a:r>
          </a:p>
          <a:p>
            <a:pPr algn="just" marL="531114" indent="-265557" lvl="1">
              <a:lnSpc>
                <a:spcPts val="4526"/>
              </a:lnSpc>
              <a:buFont typeface="Arial"/>
              <a:buChar char="•"/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Типологізація за типом живлення (хижаки, фітофаги, сапрофаги, паразитоїди)</a:t>
            </a:r>
          </a:p>
          <a:p>
            <a:pPr algn="just">
              <a:lnSpc>
                <a:spcPts val="4526"/>
              </a:lnSpc>
            </a:pPr>
          </a:p>
          <a:p>
            <a:pPr algn="just">
              <a:lnSpc>
                <a:spcPts val="4526"/>
              </a:lnSpc>
            </a:pPr>
            <a:r>
              <a:rPr lang="en-US" b="true" sz="2460">
                <a:solidFill>
                  <a:srgbClr val="172900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Соціологічний метод:</a:t>
            </a:r>
          </a:p>
          <a:p>
            <a:pPr algn="just" marL="531114" indent="-265557" lvl="1">
              <a:lnSpc>
                <a:spcPts val="4526"/>
              </a:lnSpc>
              <a:buFont typeface="Arial"/>
              <a:buChar char="•"/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Напівструктуровані інтерв'ю з мешканцями прилеглих територій</a:t>
            </a:r>
          </a:p>
          <a:p>
            <a:pPr algn="just">
              <a:lnSpc>
                <a:spcPts val="4526"/>
              </a:lnSpc>
            </a:pPr>
          </a:p>
          <a:p>
            <a:pPr algn="just">
              <a:lnSpc>
                <a:spcPts val="4526"/>
              </a:lnSpc>
            </a:pPr>
            <a:r>
              <a:rPr lang="en-US" b="true" sz="2460">
                <a:solidFill>
                  <a:srgbClr val="172900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Математичне моделювання:</a:t>
            </a:r>
          </a:p>
          <a:p>
            <a:pPr algn="just" marL="531114" indent="-265557" lvl="1">
              <a:lnSpc>
                <a:spcPts val="4526"/>
              </a:lnSpc>
              <a:buFont typeface="Arial"/>
              <a:buChar char="•"/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Авторська формула інтегральної оцінки ефективності екомережі (</a:t>
            </a: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I</a:t>
            </a: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EEM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)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2547030" y="2200540"/>
            <a:ext cx="4908709" cy="7356376"/>
          </a:xfrm>
          <a:custGeom>
            <a:avLst/>
            <a:gdLst/>
            <a:ahLst/>
            <a:cxnLst/>
            <a:rect r="r" b="b" t="t" l="l"/>
            <a:pathLst>
              <a:path h="7356376" w="4908709">
                <a:moveTo>
                  <a:pt x="0" y="0"/>
                </a:moveTo>
                <a:lnTo>
                  <a:pt x="4908709" y="0"/>
                </a:lnTo>
                <a:lnTo>
                  <a:pt x="4908709" y="7356376"/>
                </a:lnTo>
                <a:lnTo>
                  <a:pt x="0" y="73563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33264" y="570548"/>
            <a:ext cx="15821471" cy="8210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n-US" b="true" sz="4800">
                <a:solidFill>
                  <a:srgbClr val="34520D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МЕТОДИ ДОСЛІДЖЕННЯ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14350" y="-37148"/>
            <a:ext cx="21452072" cy="10464569"/>
            <a:chOff x="0" y="0"/>
            <a:chExt cx="5649928" cy="27561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649928" cy="2756101"/>
            </a:xfrm>
            <a:custGeom>
              <a:avLst/>
              <a:gdLst/>
              <a:ahLst/>
              <a:cxnLst/>
              <a:rect r="r" b="b" t="t" l="l"/>
              <a:pathLst>
                <a:path h="2756101" w="5649928">
                  <a:moveTo>
                    <a:pt x="0" y="0"/>
                  </a:moveTo>
                  <a:lnTo>
                    <a:pt x="5649928" y="0"/>
                  </a:lnTo>
                  <a:lnTo>
                    <a:pt x="5649928" y="2756101"/>
                  </a:lnTo>
                  <a:lnTo>
                    <a:pt x="0" y="2756101"/>
                  </a:lnTo>
                  <a:close/>
                </a:path>
              </a:pathLst>
            </a:custGeom>
            <a:solidFill>
              <a:srgbClr val="FFFFEF">
                <a:alpha val="68627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5649928" cy="28132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7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233264" y="427826"/>
            <a:ext cx="15821471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520D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ЛІСОПАРК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487006"/>
            <a:ext cx="16230600" cy="533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6"/>
              </a:lnSpc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У лі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сопарковій зоні зафіксовано 12 видів комах із чітко вираженою добовою диференціацією.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485680" y="2167096"/>
            <a:ext cx="5161239" cy="533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26"/>
              </a:lnSpc>
            </a:pP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Ден</a:t>
            </a: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на активність представлена: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662923" y="2141278"/>
            <a:ext cx="5510433" cy="533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26"/>
              </a:lnSpc>
            </a:pP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Ніч</a:t>
            </a: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на фауна лісопарку представлена: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2795549"/>
            <a:ext cx="8155400" cy="4533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1114" indent="-265557" lvl="1">
              <a:lnSpc>
                <a:spcPts val="4526"/>
              </a:lnSpc>
              <a:buFont typeface="Arial"/>
              <a:buChar char="•"/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Хижаками-з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асадниками - </a:t>
            </a:r>
            <a:r>
              <a:rPr lang="en-US" b="true" sz="2460" i="true">
                <a:solidFill>
                  <a:srgbClr val="172900"/>
                </a:solidFill>
                <a:latin typeface="Georgia Pro Condensed Bold Italics"/>
                <a:ea typeface="Georgia Pro Condensed Bold Italics"/>
                <a:cs typeface="Georgia Pro Condensed Bold Italics"/>
                <a:sym typeface="Georgia Pro Condensed Bold Italics"/>
              </a:rPr>
              <a:t>Mantis religiosa.</a:t>
            </a:r>
          </a:p>
          <a:p>
            <a:pPr algn="l" marL="531114" indent="-265557" lvl="1">
              <a:lnSpc>
                <a:spcPts val="4526"/>
              </a:lnSpc>
              <a:buFont typeface="Arial"/>
              <a:buChar char="•"/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Ентомофагами-регуляторами - </a:t>
            </a:r>
            <a:r>
              <a:rPr lang="en-US" b="true" sz="2460" i="true">
                <a:solidFill>
                  <a:srgbClr val="172900"/>
                </a:solidFill>
                <a:latin typeface="Georgia Pro Condensed Bold Italics"/>
                <a:ea typeface="Georgia Pro Condensed Bold Italics"/>
                <a:cs typeface="Georgia Pro Condensed Bold Italics"/>
                <a:sym typeface="Georgia Pro Condensed Bold Italics"/>
              </a:rPr>
              <a:t>Coccinella septempunctata, Adonia variegata.</a:t>
            </a:r>
          </a:p>
          <a:p>
            <a:pPr algn="l" marL="531114" indent="-265557" lvl="1">
              <a:lnSpc>
                <a:spcPts val="4526"/>
              </a:lnSpc>
              <a:buFont typeface="Arial"/>
              <a:buChar char="•"/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Видами з апосематичним забарвленням - </a:t>
            </a:r>
            <a:r>
              <a:rPr lang="en-US" b="true" sz="2460" i="true">
                <a:solidFill>
                  <a:srgbClr val="172900"/>
                </a:solidFill>
                <a:latin typeface="Georgia Pro Condensed Bold Italics"/>
                <a:ea typeface="Georgia Pro Condensed Bold Italics"/>
                <a:cs typeface="Georgia Pro Condensed Bold Italics"/>
                <a:sym typeface="Georgia Pro Condensed Bold Italics"/>
              </a:rPr>
              <a:t>Graphosoma lineatum.</a:t>
            </a:r>
          </a:p>
          <a:p>
            <a:pPr algn="l" marL="531114" indent="-265557" lvl="1">
              <a:lnSpc>
                <a:spcPts val="4526"/>
              </a:lnSpc>
              <a:buFont typeface="Arial"/>
              <a:buChar char="•"/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Паразитоїдами -</a:t>
            </a: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 </a:t>
            </a:r>
            <a:r>
              <a:rPr lang="en-US" b="true" sz="2460" i="true">
                <a:solidFill>
                  <a:srgbClr val="172900"/>
                </a:solidFill>
                <a:latin typeface="Georgia Pro Condensed Bold Italics"/>
                <a:ea typeface="Georgia Pro Condensed Bold Italics"/>
                <a:cs typeface="Georgia Pro Condensed Bold Italics"/>
                <a:sym typeface="Georgia Pro Condensed Bold Italics"/>
              </a:rPr>
              <a:t>Gymnosoma rotundatum,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личинки яких розвиваються в організмах шкідників.</a:t>
            </a:r>
          </a:p>
          <a:p>
            <a:pPr algn="r">
              <a:lnSpc>
                <a:spcPts val="452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9781544" y="2795549"/>
            <a:ext cx="7273192" cy="3962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1114" indent="-265557" lvl="1">
              <a:lnSpc>
                <a:spcPts val="4526"/>
              </a:lnSpc>
              <a:buFont typeface="Arial"/>
              <a:buChar char="•"/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С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апрофагами (</a:t>
            </a:r>
            <a:r>
              <a:rPr lang="en-US" b="true" sz="2460" i="true">
                <a:solidFill>
                  <a:srgbClr val="172900"/>
                </a:solidFill>
                <a:latin typeface="Georgia Pro Condensed Bold Italics"/>
                <a:ea typeface="Georgia Pro Condensed Bold Italics"/>
                <a:cs typeface="Georgia Pro Condensed Bold Italics"/>
                <a:sym typeface="Georgia Pro Condensed Bold Italics"/>
              </a:rPr>
              <a:t>Blaps mortisaga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) та лускокрилими з позитивним фототаксисом (</a:t>
            </a:r>
            <a:r>
              <a:rPr lang="en-US" b="true" sz="2460" i="true">
                <a:solidFill>
                  <a:srgbClr val="172900"/>
                </a:solidFill>
                <a:latin typeface="Georgia Pro Condensed Bold Italics"/>
                <a:ea typeface="Georgia Pro Condensed Bold Italics"/>
                <a:cs typeface="Georgia Pro Condensed Bold Italics"/>
                <a:sym typeface="Georgia Pro Condensed Bold Italics"/>
              </a:rPr>
              <a:t>Angerona prunaria, Idaea biselata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).</a:t>
            </a:r>
          </a:p>
          <a:p>
            <a:pPr algn="l" marL="531114" indent="-265557" lvl="1">
              <a:lnSpc>
                <a:spcPts val="4526"/>
              </a:lnSpc>
              <a:buFont typeface="Arial"/>
              <a:buChar char="•"/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Ін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дикаторна знахідка - </a:t>
            </a:r>
            <a:r>
              <a:rPr lang="en-US" b="true" sz="2460" i="true">
                <a:solidFill>
                  <a:srgbClr val="172900"/>
                </a:solidFill>
                <a:latin typeface="Georgia Pro Condensed Bold Italics"/>
                <a:ea typeface="Georgia Pro Condensed Bold Italics"/>
                <a:cs typeface="Georgia Pro Condensed Bold Italics"/>
                <a:sym typeface="Georgia Pro Condensed Bold Italics"/>
              </a:rPr>
              <a:t>Formica sanguinea,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вид із складною соціальною структурою, що підтверджує високу екологічну якість даного біотопу як природного рефугіуму.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642403" y="7157163"/>
            <a:ext cx="2953060" cy="1913621"/>
            <a:chOff x="0" y="0"/>
            <a:chExt cx="2427118" cy="157280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427118" cy="1572804"/>
            </a:xfrm>
            <a:custGeom>
              <a:avLst/>
              <a:gdLst/>
              <a:ahLst/>
              <a:cxnLst/>
              <a:rect r="r" b="b" t="t" l="l"/>
              <a:pathLst>
                <a:path h="1572804" w="2427118">
                  <a:moveTo>
                    <a:pt x="50534" y="0"/>
                  </a:moveTo>
                  <a:lnTo>
                    <a:pt x="2376584" y="0"/>
                  </a:lnTo>
                  <a:cubicBezTo>
                    <a:pt x="2404493" y="0"/>
                    <a:pt x="2427118" y="22625"/>
                    <a:pt x="2427118" y="50534"/>
                  </a:cubicBezTo>
                  <a:lnTo>
                    <a:pt x="2427118" y="1522270"/>
                  </a:lnTo>
                  <a:cubicBezTo>
                    <a:pt x="2427118" y="1550179"/>
                    <a:pt x="2404493" y="1572804"/>
                    <a:pt x="2376584" y="1572804"/>
                  </a:cubicBezTo>
                  <a:lnTo>
                    <a:pt x="50534" y="1572804"/>
                  </a:lnTo>
                  <a:cubicBezTo>
                    <a:pt x="22625" y="1572804"/>
                    <a:pt x="0" y="1550179"/>
                    <a:pt x="0" y="1522270"/>
                  </a:cubicBezTo>
                  <a:lnTo>
                    <a:pt x="0" y="50534"/>
                  </a:lnTo>
                  <a:cubicBezTo>
                    <a:pt x="0" y="22625"/>
                    <a:pt x="22625" y="0"/>
                    <a:pt x="50534" y="0"/>
                  </a:cubicBezTo>
                  <a:close/>
                </a:path>
              </a:pathLst>
            </a:custGeom>
            <a:blipFill>
              <a:blip r:embed="rId3"/>
              <a:stretch>
                <a:fillRect l="0" t="-7386" r="0" b="-7386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5402788" y="7081876"/>
            <a:ext cx="3069242" cy="1988908"/>
            <a:chOff x="0" y="0"/>
            <a:chExt cx="2427118" cy="157280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427118" cy="1572804"/>
            </a:xfrm>
            <a:custGeom>
              <a:avLst/>
              <a:gdLst/>
              <a:ahLst/>
              <a:cxnLst/>
              <a:rect r="r" b="b" t="t" l="l"/>
              <a:pathLst>
                <a:path h="1572804" w="2427118">
                  <a:moveTo>
                    <a:pt x="48621" y="0"/>
                  </a:moveTo>
                  <a:lnTo>
                    <a:pt x="2378497" y="0"/>
                  </a:lnTo>
                  <a:cubicBezTo>
                    <a:pt x="2391392" y="0"/>
                    <a:pt x="2403759" y="5123"/>
                    <a:pt x="2412877" y="14241"/>
                  </a:cubicBezTo>
                  <a:cubicBezTo>
                    <a:pt x="2421995" y="23359"/>
                    <a:pt x="2427118" y="35726"/>
                    <a:pt x="2427118" y="48621"/>
                  </a:cubicBezTo>
                  <a:lnTo>
                    <a:pt x="2427118" y="1524183"/>
                  </a:lnTo>
                  <a:cubicBezTo>
                    <a:pt x="2427118" y="1551035"/>
                    <a:pt x="2405349" y="1572804"/>
                    <a:pt x="2378497" y="1572804"/>
                  </a:cubicBezTo>
                  <a:lnTo>
                    <a:pt x="48621" y="1572804"/>
                  </a:lnTo>
                  <a:cubicBezTo>
                    <a:pt x="35726" y="1572804"/>
                    <a:pt x="23359" y="1567681"/>
                    <a:pt x="14241" y="1558563"/>
                  </a:cubicBezTo>
                  <a:cubicBezTo>
                    <a:pt x="5123" y="1549445"/>
                    <a:pt x="0" y="1537078"/>
                    <a:pt x="0" y="1524183"/>
                  </a:cubicBezTo>
                  <a:lnTo>
                    <a:pt x="0" y="48621"/>
                  </a:lnTo>
                  <a:cubicBezTo>
                    <a:pt x="0" y="35726"/>
                    <a:pt x="5123" y="23359"/>
                    <a:pt x="14241" y="14241"/>
                  </a:cubicBezTo>
                  <a:cubicBezTo>
                    <a:pt x="23359" y="5123"/>
                    <a:pt x="35726" y="0"/>
                    <a:pt x="48621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7194" r="0" b="-7194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9279354" y="7081876"/>
            <a:ext cx="3069242" cy="1988908"/>
            <a:chOff x="0" y="0"/>
            <a:chExt cx="2427118" cy="157280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27118" cy="1572804"/>
            </a:xfrm>
            <a:custGeom>
              <a:avLst/>
              <a:gdLst/>
              <a:ahLst/>
              <a:cxnLst/>
              <a:rect r="r" b="b" t="t" l="l"/>
              <a:pathLst>
                <a:path h="1572804" w="2427118">
                  <a:moveTo>
                    <a:pt x="48621" y="0"/>
                  </a:moveTo>
                  <a:lnTo>
                    <a:pt x="2378497" y="0"/>
                  </a:lnTo>
                  <a:cubicBezTo>
                    <a:pt x="2391392" y="0"/>
                    <a:pt x="2403759" y="5123"/>
                    <a:pt x="2412877" y="14241"/>
                  </a:cubicBezTo>
                  <a:cubicBezTo>
                    <a:pt x="2421995" y="23359"/>
                    <a:pt x="2427118" y="35726"/>
                    <a:pt x="2427118" y="48621"/>
                  </a:cubicBezTo>
                  <a:lnTo>
                    <a:pt x="2427118" y="1524183"/>
                  </a:lnTo>
                  <a:cubicBezTo>
                    <a:pt x="2427118" y="1551035"/>
                    <a:pt x="2405349" y="1572804"/>
                    <a:pt x="2378497" y="1572804"/>
                  </a:cubicBezTo>
                  <a:lnTo>
                    <a:pt x="48621" y="1572804"/>
                  </a:lnTo>
                  <a:cubicBezTo>
                    <a:pt x="35726" y="1572804"/>
                    <a:pt x="23359" y="1567681"/>
                    <a:pt x="14241" y="1558563"/>
                  </a:cubicBezTo>
                  <a:cubicBezTo>
                    <a:pt x="5123" y="1549445"/>
                    <a:pt x="0" y="1537078"/>
                    <a:pt x="0" y="1524183"/>
                  </a:cubicBezTo>
                  <a:lnTo>
                    <a:pt x="0" y="48621"/>
                  </a:lnTo>
                  <a:cubicBezTo>
                    <a:pt x="0" y="35726"/>
                    <a:pt x="5123" y="23359"/>
                    <a:pt x="14241" y="14241"/>
                  </a:cubicBezTo>
                  <a:cubicBezTo>
                    <a:pt x="23359" y="5123"/>
                    <a:pt x="35726" y="0"/>
                    <a:pt x="48621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6808" r="0" b="-6808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3104115" y="7081876"/>
            <a:ext cx="3069242" cy="1988908"/>
            <a:chOff x="0" y="0"/>
            <a:chExt cx="2427118" cy="157280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427118" cy="1572804"/>
            </a:xfrm>
            <a:custGeom>
              <a:avLst/>
              <a:gdLst/>
              <a:ahLst/>
              <a:cxnLst/>
              <a:rect r="r" b="b" t="t" l="l"/>
              <a:pathLst>
                <a:path h="1572804" w="2427118">
                  <a:moveTo>
                    <a:pt x="48621" y="0"/>
                  </a:moveTo>
                  <a:lnTo>
                    <a:pt x="2378497" y="0"/>
                  </a:lnTo>
                  <a:cubicBezTo>
                    <a:pt x="2391392" y="0"/>
                    <a:pt x="2403759" y="5123"/>
                    <a:pt x="2412877" y="14241"/>
                  </a:cubicBezTo>
                  <a:cubicBezTo>
                    <a:pt x="2421995" y="23359"/>
                    <a:pt x="2427118" y="35726"/>
                    <a:pt x="2427118" y="48621"/>
                  </a:cubicBezTo>
                  <a:lnTo>
                    <a:pt x="2427118" y="1524183"/>
                  </a:lnTo>
                  <a:cubicBezTo>
                    <a:pt x="2427118" y="1551035"/>
                    <a:pt x="2405349" y="1572804"/>
                    <a:pt x="2378497" y="1572804"/>
                  </a:cubicBezTo>
                  <a:lnTo>
                    <a:pt x="48621" y="1572804"/>
                  </a:lnTo>
                  <a:cubicBezTo>
                    <a:pt x="35726" y="1572804"/>
                    <a:pt x="23359" y="1567681"/>
                    <a:pt x="14241" y="1558563"/>
                  </a:cubicBezTo>
                  <a:cubicBezTo>
                    <a:pt x="5123" y="1549445"/>
                    <a:pt x="0" y="1537078"/>
                    <a:pt x="0" y="1524183"/>
                  </a:cubicBezTo>
                  <a:lnTo>
                    <a:pt x="0" y="48621"/>
                  </a:lnTo>
                  <a:cubicBezTo>
                    <a:pt x="0" y="35726"/>
                    <a:pt x="5123" y="23359"/>
                    <a:pt x="14241" y="14241"/>
                  </a:cubicBezTo>
                  <a:cubicBezTo>
                    <a:pt x="23359" y="5123"/>
                    <a:pt x="35726" y="0"/>
                    <a:pt x="48621" y="0"/>
                  </a:cubicBezTo>
                  <a:close/>
                </a:path>
              </a:pathLst>
            </a:custGeom>
            <a:blipFill>
              <a:blip r:embed="rId6"/>
              <a:stretch>
                <a:fillRect l="0" t="-6904" r="0" b="-6904"/>
              </a:stretch>
            </a:blip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628077" y="9214304"/>
            <a:ext cx="3158998" cy="5852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91"/>
              </a:lnSpc>
            </a:pPr>
            <a:r>
              <a:rPr lang="en-US" sz="1708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Богомол звичайний (</a:t>
            </a:r>
            <a:r>
              <a:rPr lang="en-US" sz="1708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Mantis religiosa</a:t>
            </a:r>
            <a:r>
              <a:rPr lang="en-US" sz="1708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)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128839" y="9214304"/>
            <a:ext cx="3617138" cy="5852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91"/>
              </a:lnSpc>
            </a:pPr>
            <a:r>
              <a:rPr lang="en-US" sz="1708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Щитник лінійчатий (</a:t>
            </a:r>
            <a:r>
              <a:rPr lang="en-US" sz="1708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Graphosoma lineatum</a:t>
            </a:r>
            <a:r>
              <a:rPr lang="en-US" sz="1708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)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005628" y="9214304"/>
            <a:ext cx="3616693" cy="5852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91"/>
              </a:lnSpc>
            </a:pPr>
            <a:r>
              <a:rPr lang="en-US" sz="1708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Сонечко семикрапкове (</a:t>
            </a:r>
            <a:r>
              <a:rPr lang="en-US" sz="1708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Coccinella septempunctata</a:t>
            </a:r>
            <a:r>
              <a:rPr lang="en-US" sz="1708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)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3394635" y="9199150"/>
            <a:ext cx="2488201" cy="880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91"/>
              </a:lnSpc>
            </a:pPr>
            <a:r>
              <a:rPr lang="en-US" sz="1708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Криваво-червоний мураха-рабовласник (</a:t>
            </a:r>
            <a:r>
              <a:rPr lang="en-US" sz="1708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Formica sanguinea</a:t>
            </a:r>
            <a:r>
              <a:rPr lang="en-US" sz="1708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)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14350" y="-37148"/>
            <a:ext cx="21452072" cy="10464569"/>
            <a:chOff x="0" y="0"/>
            <a:chExt cx="5649928" cy="27561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649928" cy="2756101"/>
            </a:xfrm>
            <a:custGeom>
              <a:avLst/>
              <a:gdLst/>
              <a:ahLst/>
              <a:cxnLst/>
              <a:rect r="r" b="b" t="t" l="l"/>
              <a:pathLst>
                <a:path h="2756101" w="5649928">
                  <a:moveTo>
                    <a:pt x="0" y="0"/>
                  </a:moveTo>
                  <a:lnTo>
                    <a:pt x="5649928" y="0"/>
                  </a:lnTo>
                  <a:lnTo>
                    <a:pt x="5649928" y="2756101"/>
                  </a:lnTo>
                  <a:lnTo>
                    <a:pt x="0" y="2756101"/>
                  </a:lnTo>
                  <a:close/>
                </a:path>
              </a:pathLst>
            </a:custGeom>
            <a:solidFill>
              <a:srgbClr val="FFFFEF">
                <a:alpha val="68627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5649928" cy="28132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7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207402" y="570702"/>
            <a:ext cx="15821471" cy="8210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n-US" b="true" sz="4800">
                <a:solidFill>
                  <a:srgbClr val="34520D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АГРОЦЕНОЗ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487006"/>
            <a:ext cx="16230600" cy="533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6"/>
              </a:lnSpc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Аг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роценоз характеризується спрощеною структурою та низьким видовим різноманіттям.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485680" y="2167096"/>
            <a:ext cx="5161239" cy="533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26"/>
              </a:lnSpc>
            </a:pP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Ден</a:t>
            </a: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не угруповання формують: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662923" y="2141278"/>
            <a:ext cx="5510433" cy="533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26"/>
              </a:lnSpc>
            </a:pP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Ніч</a:t>
            </a: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на фауна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2795549"/>
            <a:ext cx="8155400" cy="2247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1114" indent="-265557" lvl="1">
              <a:lnSpc>
                <a:spcPts val="4526"/>
              </a:lnSpc>
              <a:buFont typeface="Arial"/>
              <a:buChar char="•"/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Спеціалізов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ані фітофаги — німфи </a:t>
            </a:r>
            <a:r>
              <a:rPr lang="en-US" b="true" sz="2460" i="true">
                <a:solidFill>
                  <a:srgbClr val="172900"/>
                </a:solidFill>
                <a:latin typeface="Georgia Pro Condensed Bold Italics"/>
                <a:ea typeface="Georgia Pro Condensed Bold Italics"/>
                <a:cs typeface="Georgia Pro Condensed Bold Italics"/>
                <a:sym typeface="Georgia Pro Condensed Bold Italics"/>
              </a:rPr>
              <a:t>Pentatomidae, Thysanoptera.</a:t>
            </a:r>
          </a:p>
          <a:p>
            <a:pPr algn="l" marL="531114" indent="-265557" lvl="1">
              <a:lnSpc>
                <a:spcPts val="4526"/>
              </a:lnSpc>
              <a:buFont typeface="Arial"/>
              <a:buChar char="•"/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Х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ижаки представлені виключно павуками </a:t>
            </a:r>
            <a:r>
              <a:rPr lang="en-US" b="true" sz="2460" i="true">
                <a:solidFill>
                  <a:srgbClr val="172900"/>
                </a:solidFill>
                <a:latin typeface="Georgia Pro Condensed Bold Italics"/>
                <a:ea typeface="Georgia Pro Condensed Bold Italics"/>
                <a:cs typeface="Georgia Pro Condensed Bold Italics"/>
                <a:sym typeface="Georgia Pro Condensed Bold Italics"/>
              </a:rPr>
              <a:t>Salticidae.</a:t>
            </a:r>
          </a:p>
          <a:p>
            <a:pPr algn="r">
              <a:lnSpc>
                <a:spcPts val="452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9781544" y="2795549"/>
            <a:ext cx="7273192" cy="1676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6"/>
              </a:lnSpc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агроценозу практично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відсутня (поодинокі </a:t>
            </a:r>
            <a:r>
              <a:rPr lang="en-US" b="true" sz="2460" i="true">
                <a:solidFill>
                  <a:srgbClr val="172900"/>
                </a:solidFill>
                <a:latin typeface="Georgia Pro Condensed Bold Italics"/>
                <a:ea typeface="Georgia Pro Condensed Bold Italics"/>
                <a:cs typeface="Georgia Pro Condensed Bold Italics"/>
                <a:sym typeface="Georgia Pro Condensed Bold Italics"/>
              </a:rPr>
              <a:t>Culicidae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), що свідчить про низьку екологічну ємність даного середовища.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4695825"/>
            <a:ext cx="16230600" cy="1676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6"/>
              </a:lnSpc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К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ритичне спостереження: після 14:00, за температури понад +30°C, фіксується різке зниження активності внаслідок теплового стресу та дегідратації. Лісопарк, на відміну від агроценозу, виконує буферну функцію, стабілізуючи мікрокліматичні показники.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1754911" y="6839606"/>
            <a:ext cx="2953060" cy="1913621"/>
            <a:chOff x="0" y="0"/>
            <a:chExt cx="2427118" cy="157280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427118" cy="1572804"/>
            </a:xfrm>
            <a:custGeom>
              <a:avLst/>
              <a:gdLst/>
              <a:ahLst/>
              <a:cxnLst/>
              <a:rect r="r" b="b" t="t" l="l"/>
              <a:pathLst>
                <a:path h="1572804" w="2427118">
                  <a:moveTo>
                    <a:pt x="50534" y="0"/>
                  </a:moveTo>
                  <a:lnTo>
                    <a:pt x="2376584" y="0"/>
                  </a:lnTo>
                  <a:cubicBezTo>
                    <a:pt x="2404493" y="0"/>
                    <a:pt x="2427118" y="22625"/>
                    <a:pt x="2427118" y="50534"/>
                  </a:cubicBezTo>
                  <a:lnTo>
                    <a:pt x="2427118" y="1522270"/>
                  </a:lnTo>
                  <a:cubicBezTo>
                    <a:pt x="2427118" y="1550179"/>
                    <a:pt x="2404493" y="1572804"/>
                    <a:pt x="2376584" y="1572804"/>
                  </a:cubicBezTo>
                  <a:lnTo>
                    <a:pt x="50534" y="1572804"/>
                  </a:lnTo>
                  <a:cubicBezTo>
                    <a:pt x="22625" y="1572804"/>
                    <a:pt x="0" y="1550179"/>
                    <a:pt x="0" y="1522270"/>
                  </a:cubicBezTo>
                  <a:lnTo>
                    <a:pt x="0" y="50534"/>
                  </a:lnTo>
                  <a:cubicBezTo>
                    <a:pt x="0" y="22625"/>
                    <a:pt x="22625" y="0"/>
                    <a:pt x="50534" y="0"/>
                  </a:cubicBezTo>
                  <a:close/>
                </a:path>
              </a:pathLst>
            </a:custGeom>
            <a:blipFill>
              <a:blip r:embed="rId3"/>
              <a:stretch>
                <a:fillRect l="0" t="-7386" r="0" b="-7386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5515297" y="6764319"/>
            <a:ext cx="3069242" cy="1988908"/>
            <a:chOff x="0" y="0"/>
            <a:chExt cx="2427118" cy="157280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427118" cy="1572804"/>
            </a:xfrm>
            <a:custGeom>
              <a:avLst/>
              <a:gdLst/>
              <a:ahLst/>
              <a:cxnLst/>
              <a:rect r="r" b="b" t="t" l="l"/>
              <a:pathLst>
                <a:path h="1572804" w="2427118">
                  <a:moveTo>
                    <a:pt x="48621" y="0"/>
                  </a:moveTo>
                  <a:lnTo>
                    <a:pt x="2378497" y="0"/>
                  </a:lnTo>
                  <a:cubicBezTo>
                    <a:pt x="2391392" y="0"/>
                    <a:pt x="2403759" y="5123"/>
                    <a:pt x="2412877" y="14241"/>
                  </a:cubicBezTo>
                  <a:cubicBezTo>
                    <a:pt x="2421995" y="23359"/>
                    <a:pt x="2427118" y="35726"/>
                    <a:pt x="2427118" y="48621"/>
                  </a:cubicBezTo>
                  <a:lnTo>
                    <a:pt x="2427118" y="1524183"/>
                  </a:lnTo>
                  <a:cubicBezTo>
                    <a:pt x="2427118" y="1551035"/>
                    <a:pt x="2405349" y="1572804"/>
                    <a:pt x="2378497" y="1572804"/>
                  </a:cubicBezTo>
                  <a:lnTo>
                    <a:pt x="48621" y="1572804"/>
                  </a:lnTo>
                  <a:cubicBezTo>
                    <a:pt x="35726" y="1572804"/>
                    <a:pt x="23359" y="1567681"/>
                    <a:pt x="14241" y="1558563"/>
                  </a:cubicBezTo>
                  <a:cubicBezTo>
                    <a:pt x="5123" y="1549445"/>
                    <a:pt x="0" y="1537078"/>
                    <a:pt x="0" y="1524183"/>
                  </a:cubicBezTo>
                  <a:lnTo>
                    <a:pt x="0" y="48621"/>
                  </a:lnTo>
                  <a:cubicBezTo>
                    <a:pt x="0" y="35726"/>
                    <a:pt x="5123" y="23359"/>
                    <a:pt x="14241" y="14241"/>
                  </a:cubicBezTo>
                  <a:cubicBezTo>
                    <a:pt x="23359" y="5123"/>
                    <a:pt x="35726" y="0"/>
                    <a:pt x="48621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7194" r="0" b="-7194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9391863" y="6764319"/>
            <a:ext cx="3069242" cy="1988908"/>
            <a:chOff x="0" y="0"/>
            <a:chExt cx="2427118" cy="157280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427118" cy="1572804"/>
            </a:xfrm>
            <a:custGeom>
              <a:avLst/>
              <a:gdLst/>
              <a:ahLst/>
              <a:cxnLst/>
              <a:rect r="r" b="b" t="t" l="l"/>
              <a:pathLst>
                <a:path h="1572804" w="2427118">
                  <a:moveTo>
                    <a:pt x="48621" y="0"/>
                  </a:moveTo>
                  <a:lnTo>
                    <a:pt x="2378497" y="0"/>
                  </a:lnTo>
                  <a:cubicBezTo>
                    <a:pt x="2391392" y="0"/>
                    <a:pt x="2403759" y="5123"/>
                    <a:pt x="2412877" y="14241"/>
                  </a:cubicBezTo>
                  <a:cubicBezTo>
                    <a:pt x="2421995" y="23359"/>
                    <a:pt x="2427118" y="35726"/>
                    <a:pt x="2427118" y="48621"/>
                  </a:cubicBezTo>
                  <a:lnTo>
                    <a:pt x="2427118" y="1524183"/>
                  </a:lnTo>
                  <a:cubicBezTo>
                    <a:pt x="2427118" y="1551035"/>
                    <a:pt x="2405349" y="1572804"/>
                    <a:pt x="2378497" y="1572804"/>
                  </a:cubicBezTo>
                  <a:lnTo>
                    <a:pt x="48621" y="1572804"/>
                  </a:lnTo>
                  <a:cubicBezTo>
                    <a:pt x="35726" y="1572804"/>
                    <a:pt x="23359" y="1567681"/>
                    <a:pt x="14241" y="1558563"/>
                  </a:cubicBezTo>
                  <a:cubicBezTo>
                    <a:pt x="5123" y="1549445"/>
                    <a:pt x="0" y="1537078"/>
                    <a:pt x="0" y="1524183"/>
                  </a:cubicBezTo>
                  <a:lnTo>
                    <a:pt x="0" y="48621"/>
                  </a:lnTo>
                  <a:cubicBezTo>
                    <a:pt x="0" y="35726"/>
                    <a:pt x="5123" y="23359"/>
                    <a:pt x="14241" y="14241"/>
                  </a:cubicBezTo>
                  <a:cubicBezTo>
                    <a:pt x="23359" y="5123"/>
                    <a:pt x="35726" y="0"/>
                    <a:pt x="48621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6808" r="0" b="-6808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3216623" y="6764319"/>
            <a:ext cx="3069242" cy="1988908"/>
            <a:chOff x="0" y="0"/>
            <a:chExt cx="2427118" cy="157280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427118" cy="1572804"/>
            </a:xfrm>
            <a:custGeom>
              <a:avLst/>
              <a:gdLst/>
              <a:ahLst/>
              <a:cxnLst/>
              <a:rect r="r" b="b" t="t" l="l"/>
              <a:pathLst>
                <a:path h="1572804" w="2427118">
                  <a:moveTo>
                    <a:pt x="48621" y="0"/>
                  </a:moveTo>
                  <a:lnTo>
                    <a:pt x="2378497" y="0"/>
                  </a:lnTo>
                  <a:cubicBezTo>
                    <a:pt x="2391392" y="0"/>
                    <a:pt x="2403759" y="5123"/>
                    <a:pt x="2412877" y="14241"/>
                  </a:cubicBezTo>
                  <a:cubicBezTo>
                    <a:pt x="2421995" y="23359"/>
                    <a:pt x="2427118" y="35726"/>
                    <a:pt x="2427118" y="48621"/>
                  </a:cubicBezTo>
                  <a:lnTo>
                    <a:pt x="2427118" y="1524183"/>
                  </a:lnTo>
                  <a:cubicBezTo>
                    <a:pt x="2427118" y="1551035"/>
                    <a:pt x="2405349" y="1572804"/>
                    <a:pt x="2378497" y="1572804"/>
                  </a:cubicBezTo>
                  <a:lnTo>
                    <a:pt x="48621" y="1572804"/>
                  </a:lnTo>
                  <a:cubicBezTo>
                    <a:pt x="35726" y="1572804"/>
                    <a:pt x="23359" y="1567681"/>
                    <a:pt x="14241" y="1558563"/>
                  </a:cubicBezTo>
                  <a:cubicBezTo>
                    <a:pt x="5123" y="1549445"/>
                    <a:pt x="0" y="1537078"/>
                    <a:pt x="0" y="1524183"/>
                  </a:cubicBezTo>
                  <a:lnTo>
                    <a:pt x="0" y="48621"/>
                  </a:lnTo>
                  <a:cubicBezTo>
                    <a:pt x="0" y="35726"/>
                    <a:pt x="5123" y="23359"/>
                    <a:pt x="14241" y="14241"/>
                  </a:cubicBezTo>
                  <a:cubicBezTo>
                    <a:pt x="23359" y="5123"/>
                    <a:pt x="35726" y="0"/>
                    <a:pt x="48621" y="0"/>
                  </a:cubicBezTo>
                  <a:close/>
                </a:path>
              </a:pathLst>
            </a:custGeom>
            <a:blipFill>
              <a:blip r:embed="rId6"/>
              <a:stretch>
                <a:fillRect l="0" t="-6904" r="0" b="-6904"/>
              </a:stretch>
            </a:blipFill>
          </p:spPr>
        </p:sp>
      </p:grpSp>
      <p:sp>
        <p:nvSpPr>
          <p:cNvPr name="TextBox 21" id="21"/>
          <p:cNvSpPr txBox="true"/>
          <p:nvPr/>
        </p:nvSpPr>
        <p:spPr>
          <a:xfrm rot="0">
            <a:off x="1740585" y="8896748"/>
            <a:ext cx="3158998" cy="5852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91"/>
              </a:lnSpc>
            </a:pPr>
            <a:r>
              <a:rPr lang="en-US" sz="1708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Ні</a:t>
            </a:r>
            <a:r>
              <a:rPr lang="en-US" sz="1708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мфа клопа-щитника (Pentatomidae)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241348" y="8896748"/>
            <a:ext cx="3617138" cy="289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91"/>
              </a:lnSpc>
            </a:pPr>
            <a:r>
              <a:rPr lang="en-US" sz="1708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П</a:t>
            </a:r>
            <a:r>
              <a:rPr lang="en-US" sz="1708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авук-стрибунець (Salticidae)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118137" y="8896748"/>
            <a:ext cx="3616693" cy="289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91"/>
              </a:lnSpc>
            </a:pPr>
            <a:r>
              <a:rPr lang="en-US" sz="1708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К</a:t>
            </a:r>
            <a:r>
              <a:rPr lang="en-US" sz="1708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омар (Culicidae)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507143" y="8881593"/>
            <a:ext cx="2488201" cy="5852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91"/>
              </a:lnSpc>
            </a:pPr>
            <a:r>
              <a:rPr lang="en-US" sz="1708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Цук</a:t>
            </a:r>
            <a:r>
              <a:rPr lang="en-US" sz="1708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рова лусочниця (Lepisma saccharina)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1754911" y="6839606"/>
            <a:ext cx="2996042" cy="1913621"/>
            <a:chOff x="0" y="0"/>
            <a:chExt cx="2577555" cy="1646326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577555" cy="1646326"/>
            </a:xfrm>
            <a:custGeom>
              <a:avLst/>
              <a:gdLst/>
              <a:ahLst/>
              <a:cxnLst/>
              <a:rect r="r" b="b" t="t" l="l"/>
              <a:pathLst>
                <a:path h="1646326" w="2577555">
                  <a:moveTo>
                    <a:pt x="49809" y="0"/>
                  </a:moveTo>
                  <a:lnTo>
                    <a:pt x="2527746" y="0"/>
                  </a:lnTo>
                  <a:cubicBezTo>
                    <a:pt x="2540956" y="0"/>
                    <a:pt x="2553625" y="5248"/>
                    <a:pt x="2562966" y="14589"/>
                  </a:cubicBezTo>
                  <a:cubicBezTo>
                    <a:pt x="2572307" y="23930"/>
                    <a:pt x="2577555" y="36599"/>
                    <a:pt x="2577555" y="49809"/>
                  </a:cubicBezTo>
                  <a:lnTo>
                    <a:pt x="2577555" y="1596517"/>
                  </a:lnTo>
                  <a:cubicBezTo>
                    <a:pt x="2577555" y="1624026"/>
                    <a:pt x="2555254" y="1646326"/>
                    <a:pt x="2527746" y="1646326"/>
                  </a:cubicBezTo>
                  <a:lnTo>
                    <a:pt x="49809" y="1646326"/>
                  </a:lnTo>
                  <a:cubicBezTo>
                    <a:pt x="36599" y="1646326"/>
                    <a:pt x="23930" y="1641079"/>
                    <a:pt x="14589" y="1631738"/>
                  </a:cubicBezTo>
                  <a:cubicBezTo>
                    <a:pt x="5248" y="1622397"/>
                    <a:pt x="0" y="1609728"/>
                    <a:pt x="0" y="1596517"/>
                  </a:cubicBezTo>
                  <a:lnTo>
                    <a:pt x="0" y="49809"/>
                  </a:lnTo>
                  <a:cubicBezTo>
                    <a:pt x="0" y="36599"/>
                    <a:pt x="5248" y="23930"/>
                    <a:pt x="14589" y="14589"/>
                  </a:cubicBezTo>
                  <a:cubicBezTo>
                    <a:pt x="23930" y="5248"/>
                    <a:pt x="36599" y="0"/>
                    <a:pt x="49809" y="0"/>
                  </a:cubicBezTo>
                  <a:close/>
                </a:path>
              </a:pathLst>
            </a:custGeom>
            <a:blipFill>
              <a:blip r:embed="rId7"/>
              <a:stretch>
                <a:fillRect l="0" t="-8222" r="0" b="-8222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5515297" y="6764319"/>
            <a:ext cx="3110969" cy="1988908"/>
            <a:chOff x="0" y="0"/>
            <a:chExt cx="3679722" cy="2352525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679722" cy="2352525"/>
            </a:xfrm>
            <a:custGeom>
              <a:avLst/>
              <a:gdLst/>
              <a:ahLst/>
              <a:cxnLst/>
              <a:rect r="r" b="b" t="t" l="l"/>
              <a:pathLst>
                <a:path h="2352525" w="3679722">
                  <a:moveTo>
                    <a:pt x="47969" y="0"/>
                  </a:moveTo>
                  <a:lnTo>
                    <a:pt x="3631754" y="0"/>
                  </a:lnTo>
                  <a:cubicBezTo>
                    <a:pt x="3644476" y="0"/>
                    <a:pt x="3656677" y="5054"/>
                    <a:pt x="3665672" y="14050"/>
                  </a:cubicBezTo>
                  <a:cubicBezTo>
                    <a:pt x="3674668" y="23046"/>
                    <a:pt x="3679722" y="35247"/>
                    <a:pt x="3679722" y="47969"/>
                  </a:cubicBezTo>
                  <a:lnTo>
                    <a:pt x="3679722" y="2304556"/>
                  </a:lnTo>
                  <a:cubicBezTo>
                    <a:pt x="3679722" y="2317278"/>
                    <a:pt x="3674668" y="2329479"/>
                    <a:pt x="3665672" y="2338475"/>
                  </a:cubicBezTo>
                  <a:cubicBezTo>
                    <a:pt x="3656677" y="2347471"/>
                    <a:pt x="3644476" y="2352525"/>
                    <a:pt x="3631754" y="2352525"/>
                  </a:cubicBezTo>
                  <a:lnTo>
                    <a:pt x="47969" y="2352525"/>
                  </a:lnTo>
                  <a:cubicBezTo>
                    <a:pt x="35247" y="2352525"/>
                    <a:pt x="23046" y="2347471"/>
                    <a:pt x="14050" y="2338475"/>
                  </a:cubicBezTo>
                  <a:cubicBezTo>
                    <a:pt x="5054" y="2329479"/>
                    <a:pt x="0" y="2317278"/>
                    <a:pt x="0" y="2304556"/>
                  </a:cubicBezTo>
                  <a:lnTo>
                    <a:pt x="0" y="47969"/>
                  </a:lnTo>
                  <a:cubicBezTo>
                    <a:pt x="0" y="35247"/>
                    <a:pt x="5054" y="23046"/>
                    <a:pt x="14050" y="14050"/>
                  </a:cubicBezTo>
                  <a:cubicBezTo>
                    <a:pt x="23046" y="5054"/>
                    <a:pt x="35247" y="0"/>
                    <a:pt x="47969" y="0"/>
                  </a:cubicBezTo>
                  <a:close/>
                </a:path>
              </a:pathLst>
            </a:custGeom>
            <a:blipFill>
              <a:blip r:embed="rId8"/>
              <a:stretch>
                <a:fillRect l="0" t="-2399" r="0" b="-2399"/>
              </a:stretch>
            </a:blip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9393328" y="6764319"/>
            <a:ext cx="3121069" cy="1988908"/>
            <a:chOff x="0" y="0"/>
            <a:chExt cx="2683366" cy="1709981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683366" cy="1709981"/>
            </a:xfrm>
            <a:custGeom>
              <a:avLst/>
              <a:gdLst/>
              <a:ahLst/>
              <a:cxnLst/>
              <a:rect r="r" b="b" t="t" l="l"/>
              <a:pathLst>
                <a:path h="1709981" w="2683366">
                  <a:moveTo>
                    <a:pt x="47814" y="0"/>
                  </a:moveTo>
                  <a:lnTo>
                    <a:pt x="2635552" y="0"/>
                  </a:lnTo>
                  <a:cubicBezTo>
                    <a:pt x="2661959" y="0"/>
                    <a:pt x="2683366" y="21407"/>
                    <a:pt x="2683366" y="47814"/>
                  </a:cubicBezTo>
                  <a:lnTo>
                    <a:pt x="2683366" y="1662167"/>
                  </a:lnTo>
                  <a:cubicBezTo>
                    <a:pt x="2683366" y="1674848"/>
                    <a:pt x="2678328" y="1687010"/>
                    <a:pt x="2669361" y="1695977"/>
                  </a:cubicBezTo>
                  <a:cubicBezTo>
                    <a:pt x="2660395" y="1704943"/>
                    <a:pt x="2648233" y="1709981"/>
                    <a:pt x="2635552" y="1709981"/>
                  </a:cubicBezTo>
                  <a:lnTo>
                    <a:pt x="47814" y="1709981"/>
                  </a:lnTo>
                  <a:cubicBezTo>
                    <a:pt x="35133" y="1709981"/>
                    <a:pt x="22971" y="1704943"/>
                    <a:pt x="14004" y="1695977"/>
                  </a:cubicBezTo>
                  <a:cubicBezTo>
                    <a:pt x="5037" y="1687010"/>
                    <a:pt x="0" y="1674848"/>
                    <a:pt x="0" y="1662167"/>
                  </a:cubicBezTo>
                  <a:lnTo>
                    <a:pt x="0" y="47814"/>
                  </a:lnTo>
                  <a:cubicBezTo>
                    <a:pt x="0" y="35133"/>
                    <a:pt x="5037" y="22971"/>
                    <a:pt x="14004" y="14004"/>
                  </a:cubicBezTo>
                  <a:cubicBezTo>
                    <a:pt x="22971" y="5037"/>
                    <a:pt x="35133" y="0"/>
                    <a:pt x="47814" y="0"/>
                  </a:cubicBezTo>
                  <a:close/>
                </a:path>
              </a:pathLst>
            </a:custGeom>
            <a:blipFill>
              <a:blip r:embed="rId9"/>
              <a:stretch>
                <a:fillRect l="0" t="-7963" r="0" b="-7963"/>
              </a:stretch>
            </a:blip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13212971" y="6759977"/>
            <a:ext cx="3106509" cy="1993250"/>
            <a:chOff x="0" y="0"/>
            <a:chExt cx="2800831" cy="1797116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800831" cy="1797116"/>
            </a:xfrm>
            <a:custGeom>
              <a:avLst/>
              <a:gdLst/>
              <a:ahLst/>
              <a:cxnLst/>
              <a:rect r="r" b="b" t="t" l="l"/>
              <a:pathLst>
                <a:path h="1797116" w="2800831">
                  <a:moveTo>
                    <a:pt x="48038" y="0"/>
                  </a:moveTo>
                  <a:lnTo>
                    <a:pt x="2752793" y="0"/>
                  </a:lnTo>
                  <a:cubicBezTo>
                    <a:pt x="2779324" y="0"/>
                    <a:pt x="2800831" y="21507"/>
                    <a:pt x="2800831" y="48038"/>
                  </a:cubicBezTo>
                  <a:lnTo>
                    <a:pt x="2800831" y="1749078"/>
                  </a:lnTo>
                  <a:cubicBezTo>
                    <a:pt x="2800831" y="1775609"/>
                    <a:pt x="2779324" y="1797116"/>
                    <a:pt x="2752793" y="1797116"/>
                  </a:cubicBezTo>
                  <a:lnTo>
                    <a:pt x="48038" y="1797116"/>
                  </a:lnTo>
                  <a:cubicBezTo>
                    <a:pt x="21507" y="1797116"/>
                    <a:pt x="0" y="1775609"/>
                    <a:pt x="0" y="1749078"/>
                  </a:cubicBezTo>
                  <a:lnTo>
                    <a:pt x="0" y="48038"/>
                  </a:lnTo>
                  <a:cubicBezTo>
                    <a:pt x="0" y="21507"/>
                    <a:pt x="21507" y="0"/>
                    <a:pt x="48038" y="0"/>
                  </a:cubicBezTo>
                  <a:close/>
                </a:path>
              </a:pathLst>
            </a:custGeom>
            <a:blipFill>
              <a:blip r:embed="rId10"/>
              <a:stretch>
                <a:fillRect l="0" t="-66531" r="0" b="-4969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14350" y="-37148"/>
            <a:ext cx="21452072" cy="10464569"/>
            <a:chOff x="0" y="0"/>
            <a:chExt cx="5649928" cy="27561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649928" cy="2756101"/>
            </a:xfrm>
            <a:custGeom>
              <a:avLst/>
              <a:gdLst/>
              <a:ahLst/>
              <a:cxnLst/>
              <a:rect r="r" b="b" t="t" l="l"/>
              <a:pathLst>
                <a:path h="2756101" w="5649928">
                  <a:moveTo>
                    <a:pt x="0" y="0"/>
                  </a:moveTo>
                  <a:lnTo>
                    <a:pt x="5649928" y="0"/>
                  </a:lnTo>
                  <a:lnTo>
                    <a:pt x="5649928" y="2756101"/>
                  </a:lnTo>
                  <a:lnTo>
                    <a:pt x="0" y="2756101"/>
                  </a:lnTo>
                  <a:close/>
                </a:path>
              </a:pathLst>
            </a:custGeom>
            <a:solidFill>
              <a:srgbClr val="FFFFEF">
                <a:alpha val="68627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5649928" cy="28132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7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233264" y="410009"/>
            <a:ext cx="15821471" cy="2516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520D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ДОБОВА АКТИВНІСТЬ КОМАХ ЛІСОПАРКОВОЇ ЗОНИ ТА АГРОЦЕНОЗУ М. БЕРЕГОВЕ ЗА НАЯВНОСТІ ШТУЧНОГО СВІТЛА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420383" y="3457923"/>
            <a:ext cx="7374893" cy="6323819"/>
            <a:chOff x="0" y="0"/>
            <a:chExt cx="2101632" cy="180210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01632" cy="1802106"/>
            </a:xfrm>
            <a:custGeom>
              <a:avLst/>
              <a:gdLst/>
              <a:ahLst/>
              <a:cxnLst/>
              <a:rect r="r" b="b" t="t" l="l"/>
              <a:pathLst>
                <a:path h="1802106" w="2101632">
                  <a:moveTo>
                    <a:pt x="21181" y="0"/>
                  </a:moveTo>
                  <a:lnTo>
                    <a:pt x="2080451" y="0"/>
                  </a:lnTo>
                  <a:cubicBezTo>
                    <a:pt x="2086069" y="0"/>
                    <a:pt x="2091456" y="2232"/>
                    <a:pt x="2095429" y="6204"/>
                  </a:cubicBezTo>
                  <a:cubicBezTo>
                    <a:pt x="2099401" y="10176"/>
                    <a:pt x="2101632" y="15563"/>
                    <a:pt x="2101632" y="21181"/>
                  </a:cubicBezTo>
                  <a:lnTo>
                    <a:pt x="2101632" y="1780926"/>
                  </a:lnTo>
                  <a:cubicBezTo>
                    <a:pt x="2101632" y="1792624"/>
                    <a:pt x="2092149" y="1802106"/>
                    <a:pt x="2080451" y="1802106"/>
                  </a:cubicBezTo>
                  <a:lnTo>
                    <a:pt x="21181" y="1802106"/>
                  </a:lnTo>
                  <a:cubicBezTo>
                    <a:pt x="15563" y="1802106"/>
                    <a:pt x="10176" y="1799875"/>
                    <a:pt x="6204" y="1795903"/>
                  </a:cubicBezTo>
                  <a:cubicBezTo>
                    <a:pt x="2232" y="1791931"/>
                    <a:pt x="0" y="1786543"/>
                    <a:pt x="0" y="1780926"/>
                  </a:cubicBezTo>
                  <a:lnTo>
                    <a:pt x="0" y="21181"/>
                  </a:lnTo>
                  <a:cubicBezTo>
                    <a:pt x="0" y="9483"/>
                    <a:pt x="9483" y="0"/>
                    <a:pt x="21181" y="0"/>
                  </a:cubicBezTo>
                  <a:close/>
                </a:path>
              </a:pathLst>
            </a:custGeom>
            <a:blipFill>
              <a:blip r:embed="rId3"/>
              <a:stretch>
                <a:fillRect l="-578" t="0" r="-578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9492724" y="3457923"/>
            <a:ext cx="7374893" cy="6323819"/>
            <a:chOff x="0" y="0"/>
            <a:chExt cx="2101632" cy="180210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101632" cy="1802106"/>
            </a:xfrm>
            <a:custGeom>
              <a:avLst/>
              <a:gdLst/>
              <a:ahLst/>
              <a:cxnLst/>
              <a:rect r="r" b="b" t="t" l="l"/>
              <a:pathLst>
                <a:path h="1802106" w="2101632">
                  <a:moveTo>
                    <a:pt x="21181" y="0"/>
                  </a:moveTo>
                  <a:lnTo>
                    <a:pt x="2080451" y="0"/>
                  </a:lnTo>
                  <a:cubicBezTo>
                    <a:pt x="2086069" y="0"/>
                    <a:pt x="2091456" y="2232"/>
                    <a:pt x="2095429" y="6204"/>
                  </a:cubicBezTo>
                  <a:cubicBezTo>
                    <a:pt x="2099401" y="10176"/>
                    <a:pt x="2101632" y="15563"/>
                    <a:pt x="2101632" y="21181"/>
                  </a:cubicBezTo>
                  <a:lnTo>
                    <a:pt x="2101632" y="1780926"/>
                  </a:lnTo>
                  <a:cubicBezTo>
                    <a:pt x="2101632" y="1792624"/>
                    <a:pt x="2092149" y="1802106"/>
                    <a:pt x="2080451" y="1802106"/>
                  </a:cubicBezTo>
                  <a:lnTo>
                    <a:pt x="21181" y="1802106"/>
                  </a:lnTo>
                  <a:cubicBezTo>
                    <a:pt x="15563" y="1802106"/>
                    <a:pt x="10176" y="1799875"/>
                    <a:pt x="6204" y="1795903"/>
                  </a:cubicBezTo>
                  <a:cubicBezTo>
                    <a:pt x="2232" y="1791931"/>
                    <a:pt x="0" y="1786543"/>
                    <a:pt x="0" y="1780926"/>
                  </a:cubicBezTo>
                  <a:lnTo>
                    <a:pt x="0" y="21181"/>
                  </a:lnTo>
                  <a:cubicBezTo>
                    <a:pt x="0" y="9483"/>
                    <a:pt x="9483" y="0"/>
                    <a:pt x="21181" y="0"/>
                  </a:cubicBezTo>
                  <a:close/>
                </a:path>
              </a:pathLst>
            </a:custGeom>
            <a:blipFill>
              <a:blip r:embed="rId4"/>
              <a:stretch>
                <a:fillRect l="-4537" t="-1541" r="-5098" b="-26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14350" y="-37148"/>
            <a:ext cx="21452072" cy="10464569"/>
            <a:chOff x="0" y="0"/>
            <a:chExt cx="5649928" cy="27561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649928" cy="2756101"/>
            </a:xfrm>
            <a:custGeom>
              <a:avLst/>
              <a:gdLst/>
              <a:ahLst/>
              <a:cxnLst/>
              <a:rect r="r" b="b" t="t" l="l"/>
              <a:pathLst>
                <a:path h="2756101" w="5649928">
                  <a:moveTo>
                    <a:pt x="0" y="0"/>
                  </a:moveTo>
                  <a:lnTo>
                    <a:pt x="5649928" y="0"/>
                  </a:lnTo>
                  <a:lnTo>
                    <a:pt x="5649928" y="2756101"/>
                  </a:lnTo>
                  <a:lnTo>
                    <a:pt x="0" y="2756101"/>
                  </a:lnTo>
                  <a:close/>
                </a:path>
              </a:pathLst>
            </a:custGeom>
            <a:solidFill>
              <a:srgbClr val="FFFFEF">
                <a:alpha val="68627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5649928" cy="28132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7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233264" y="410009"/>
            <a:ext cx="15821471" cy="1668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520D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ДОБОВА АКТИВНІСТЬ КОМАХ У ДВОХ БІОТОПАХ МІСТА БЕРЕГОВЕ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5389921" y="2078789"/>
            <a:ext cx="7508159" cy="7556548"/>
            <a:chOff x="0" y="0"/>
            <a:chExt cx="2101632" cy="211517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01632" cy="2115177"/>
            </a:xfrm>
            <a:custGeom>
              <a:avLst/>
              <a:gdLst/>
              <a:ahLst/>
              <a:cxnLst/>
              <a:rect r="r" b="b" t="t" l="l"/>
              <a:pathLst>
                <a:path h="2115177" w="2101632">
                  <a:moveTo>
                    <a:pt x="20508" y="0"/>
                  </a:moveTo>
                  <a:lnTo>
                    <a:pt x="2081125" y="0"/>
                  </a:lnTo>
                  <a:cubicBezTo>
                    <a:pt x="2086564" y="0"/>
                    <a:pt x="2091780" y="2161"/>
                    <a:pt x="2095626" y="6007"/>
                  </a:cubicBezTo>
                  <a:cubicBezTo>
                    <a:pt x="2099472" y="9852"/>
                    <a:pt x="2101632" y="15069"/>
                    <a:pt x="2101632" y="20508"/>
                  </a:cubicBezTo>
                  <a:lnTo>
                    <a:pt x="2101632" y="2094669"/>
                  </a:lnTo>
                  <a:cubicBezTo>
                    <a:pt x="2101632" y="2105995"/>
                    <a:pt x="2092451" y="2115177"/>
                    <a:pt x="2081125" y="2115177"/>
                  </a:cubicBezTo>
                  <a:lnTo>
                    <a:pt x="20508" y="2115177"/>
                  </a:lnTo>
                  <a:cubicBezTo>
                    <a:pt x="15069" y="2115177"/>
                    <a:pt x="9852" y="2113016"/>
                    <a:pt x="6007" y="2109170"/>
                  </a:cubicBezTo>
                  <a:cubicBezTo>
                    <a:pt x="2161" y="2105324"/>
                    <a:pt x="0" y="2100108"/>
                    <a:pt x="0" y="2094669"/>
                  </a:cubicBezTo>
                  <a:lnTo>
                    <a:pt x="0" y="20508"/>
                  </a:lnTo>
                  <a:cubicBezTo>
                    <a:pt x="0" y="15069"/>
                    <a:pt x="2161" y="9852"/>
                    <a:pt x="6007" y="6007"/>
                  </a:cubicBezTo>
                  <a:cubicBezTo>
                    <a:pt x="9852" y="2161"/>
                    <a:pt x="15069" y="0"/>
                    <a:pt x="20508" y="0"/>
                  </a:cubicBezTo>
                  <a:close/>
                </a:path>
              </a:pathLst>
            </a:custGeom>
            <a:blipFill>
              <a:blip r:embed="rId3"/>
              <a:stretch>
                <a:fillRect l="0" t="-602" r="0" b="-602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14350" y="-37148"/>
            <a:ext cx="21452072" cy="10464569"/>
            <a:chOff x="0" y="0"/>
            <a:chExt cx="5649928" cy="27561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649928" cy="2756101"/>
            </a:xfrm>
            <a:custGeom>
              <a:avLst/>
              <a:gdLst/>
              <a:ahLst/>
              <a:cxnLst/>
              <a:rect r="r" b="b" t="t" l="l"/>
              <a:pathLst>
                <a:path h="2756101" w="5649928">
                  <a:moveTo>
                    <a:pt x="0" y="0"/>
                  </a:moveTo>
                  <a:lnTo>
                    <a:pt x="5649928" y="0"/>
                  </a:lnTo>
                  <a:lnTo>
                    <a:pt x="5649928" y="2756101"/>
                  </a:lnTo>
                  <a:lnTo>
                    <a:pt x="0" y="2756101"/>
                  </a:lnTo>
                  <a:close/>
                </a:path>
              </a:pathLst>
            </a:custGeom>
            <a:solidFill>
              <a:srgbClr val="FFFFEF">
                <a:alpha val="68627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5649928" cy="28132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7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233264" y="410009"/>
            <a:ext cx="15821471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520D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ЕКОЛОГІЧНІ МЕРЕЖІ БЕРЕГІВЩИНИ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5816632" y="1231064"/>
            <a:ext cx="6654736" cy="8769597"/>
          </a:xfrm>
          <a:custGeom>
            <a:avLst/>
            <a:gdLst/>
            <a:ahLst/>
            <a:cxnLst/>
            <a:rect r="r" b="b" t="t" l="l"/>
            <a:pathLst>
              <a:path h="8769597" w="6654736">
                <a:moveTo>
                  <a:pt x="0" y="0"/>
                </a:moveTo>
                <a:lnTo>
                  <a:pt x="6654736" y="0"/>
                </a:lnTo>
                <a:lnTo>
                  <a:pt x="6654736" y="8769597"/>
                </a:lnTo>
                <a:lnTo>
                  <a:pt x="0" y="87695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679" t="-14883" r="-6261" b="-6333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14350" y="-37148"/>
            <a:ext cx="21452072" cy="10464569"/>
            <a:chOff x="0" y="0"/>
            <a:chExt cx="5649928" cy="27561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649928" cy="2756101"/>
            </a:xfrm>
            <a:custGeom>
              <a:avLst/>
              <a:gdLst/>
              <a:ahLst/>
              <a:cxnLst/>
              <a:rect r="r" b="b" t="t" l="l"/>
              <a:pathLst>
                <a:path h="2756101" w="5649928">
                  <a:moveTo>
                    <a:pt x="0" y="0"/>
                  </a:moveTo>
                  <a:lnTo>
                    <a:pt x="5649928" y="0"/>
                  </a:lnTo>
                  <a:lnTo>
                    <a:pt x="5649928" y="2756101"/>
                  </a:lnTo>
                  <a:lnTo>
                    <a:pt x="0" y="2756101"/>
                  </a:lnTo>
                  <a:close/>
                </a:path>
              </a:pathLst>
            </a:custGeom>
            <a:solidFill>
              <a:srgbClr val="FFFFEF">
                <a:alpha val="68627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5649928" cy="28132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7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233264" y="1201778"/>
            <a:ext cx="15821471" cy="1668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520D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ВПЛИВ ВОЛОГОСТІ ТА ВІТРУ НА АКТИВНІСТЬ КОМАХ ЛІСОПАРКУ ТА АГРОЦЕНОЗУ М. БЕРЕГОВЕ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965757" y="4101615"/>
            <a:ext cx="9527236" cy="4991630"/>
            <a:chOff x="0" y="0"/>
            <a:chExt cx="2101632" cy="110111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01632" cy="1101114"/>
            </a:xfrm>
            <a:custGeom>
              <a:avLst/>
              <a:gdLst/>
              <a:ahLst/>
              <a:cxnLst/>
              <a:rect r="r" b="b" t="t" l="l"/>
              <a:pathLst>
                <a:path h="1101114" w="2101632">
                  <a:moveTo>
                    <a:pt x="16184" y="0"/>
                  </a:moveTo>
                  <a:lnTo>
                    <a:pt x="2085448" y="0"/>
                  </a:lnTo>
                  <a:cubicBezTo>
                    <a:pt x="2089741" y="0"/>
                    <a:pt x="2093857" y="1705"/>
                    <a:pt x="2096892" y="4740"/>
                  </a:cubicBezTo>
                  <a:cubicBezTo>
                    <a:pt x="2099927" y="7775"/>
                    <a:pt x="2101632" y="11892"/>
                    <a:pt x="2101632" y="16184"/>
                  </a:cubicBezTo>
                  <a:lnTo>
                    <a:pt x="2101632" y="1084930"/>
                  </a:lnTo>
                  <a:cubicBezTo>
                    <a:pt x="2101632" y="1089222"/>
                    <a:pt x="2099927" y="1093339"/>
                    <a:pt x="2096892" y="1096374"/>
                  </a:cubicBezTo>
                  <a:cubicBezTo>
                    <a:pt x="2093857" y="1099409"/>
                    <a:pt x="2089741" y="1101114"/>
                    <a:pt x="2085448" y="1101114"/>
                  </a:cubicBezTo>
                  <a:lnTo>
                    <a:pt x="16184" y="1101114"/>
                  </a:lnTo>
                  <a:cubicBezTo>
                    <a:pt x="7246" y="1101114"/>
                    <a:pt x="0" y="1093868"/>
                    <a:pt x="0" y="1084930"/>
                  </a:cubicBezTo>
                  <a:lnTo>
                    <a:pt x="0" y="16184"/>
                  </a:lnTo>
                  <a:cubicBezTo>
                    <a:pt x="0" y="11892"/>
                    <a:pt x="1705" y="7775"/>
                    <a:pt x="4740" y="4740"/>
                  </a:cubicBezTo>
                  <a:cubicBezTo>
                    <a:pt x="7775" y="1705"/>
                    <a:pt x="11892" y="0"/>
                    <a:pt x="16184" y="0"/>
                  </a:cubicBezTo>
                  <a:close/>
                </a:path>
              </a:pathLst>
            </a:custGeom>
            <a:blipFill>
              <a:blip r:embed="rId3"/>
              <a:stretch>
                <a:fillRect l="0" t="-1045" r="0" b="-1045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1205192" y="3543578"/>
            <a:ext cx="6117051" cy="5549667"/>
            <a:chOff x="0" y="0"/>
            <a:chExt cx="1913980" cy="173644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913980" cy="1736449"/>
            </a:xfrm>
            <a:custGeom>
              <a:avLst/>
              <a:gdLst/>
              <a:ahLst/>
              <a:cxnLst/>
              <a:rect r="r" b="b" t="t" l="l"/>
              <a:pathLst>
                <a:path h="1736449" w="1913980">
                  <a:moveTo>
                    <a:pt x="25206" y="0"/>
                  </a:moveTo>
                  <a:lnTo>
                    <a:pt x="1888773" y="0"/>
                  </a:lnTo>
                  <a:cubicBezTo>
                    <a:pt x="1895459" y="0"/>
                    <a:pt x="1901870" y="2656"/>
                    <a:pt x="1906597" y="7383"/>
                  </a:cubicBezTo>
                  <a:cubicBezTo>
                    <a:pt x="1911324" y="12110"/>
                    <a:pt x="1913980" y="18521"/>
                    <a:pt x="1913980" y="25206"/>
                  </a:cubicBezTo>
                  <a:lnTo>
                    <a:pt x="1913980" y="1711243"/>
                  </a:lnTo>
                  <a:cubicBezTo>
                    <a:pt x="1913980" y="1725164"/>
                    <a:pt x="1902695" y="1736449"/>
                    <a:pt x="1888773" y="1736449"/>
                  </a:cubicBezTo>
                  <a:lnTo>
                    <a:pt x="25206" y="1736449"/>
                  </a:lnTo>
                  <a:cubicBezTo>
                    <a:pt x="11285" y="1736449"/>
                    <a:pt x="0" y="1725164"/>
                    <a:pt x="0" y="1711243"/>
                  </a:cubicBezTo>
                  <a:lnTo>
                    <a:pt x="0" y="25206"/>
                  </a:lnTo>
                  <a:cubicBezTo>
                    <a:pt x="0" y="11285"/>
                    <a:pt x="11285" y="0"/>
                    <a:pt x="25206" y="0"/>
                  </a:cubicBezTo>
                  <a:close/>
                </a:path>
              </a:pathLst>
            </a:custGeom>
            <a:blipFill>
              <a:blip r:embed="rId4"/>
              <a:stretch>
                <a:fillRect l="-10060" t="-20" r="0" b="-2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14350" y="-37148"/>
            <a:ext cx="21452072" cy="10464569"/>
            <a:chOff x="0" y="0"/>
            <a:chExt cx="5649928" cy="27561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649928" cy="2756101"/>
            </a:xfrm>
            <a:custGeom>
              <a:avLst/>
              <a:gdLst/>
              <a:ahLst/>
              <a:cxnLst/>
              <a:rect r="r" b="b" t="t" l="l"/>
              <a:pathLst>
                <a:path h="2756101" w="5649928">
                  <a:moveTo>
                    <a:pt x="0" y="0"/>
                  </a:moveTo>
                  <a:lnTo>
                    <a:pt x="5649928" y="0"/>
                  </a:lnTo>
                  <a:lnTo>
                    <a:pt x="5649928" y="2756101"/>
                  </a:lnTo>
                  <a:lnTo>
                    <a:pt x="0" y="2756101"/>
                  </a:lnTo>
                  <a:close/>
                </a:path>
              </a:pathLst>
            </a:custGeom>
            <a:solidFill>
              <a:srgbClr val="FFFFEF">
                <a:alpha val="68627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5649928" cy="28132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7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233264" y="933450"/>
            <a:ext cx="15821471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520D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СОЦІОЛОГІЧНИЙ АСПЕКТ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55282" y="2411590"/>
            <a:ext cx="7996656" cy="6248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6"/>
              </a:lnSpc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Результа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ти інтерв'ювання виявили дисонанс між науковою інтерпретацією та побутовим сприйняттям ентомофауни. Респонденти демонструють переважно утилітарний (в агроценозі) або естетичний (у лісопарку) підходи до оцінки комах.</a:t>
            </a:r>
          </a:p>
          <a:p>
            <a:pPr algn="l">
              <a:lnSpc>
                <a:spcPts val="4526"/>
              </a:lnSpc>
            </a:pPr>
          </a:p>
          <a:p>
            <a:pPr algn="l">
              <a:lnSpc>
                <a:spcPts val="4526"/>
              </a:lnSpc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Водночас 80% опитаних відзначили суб'єктивне скорочення чисельності запилювачів за останнє десятиліття, що корелює з глобальними науковими трендами та підтверджує необхідність просвітницької діяльності.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0567569" y="2309117"/>
            <a:ext cx="6281093" cy="6615347"/>
            <a:chOff x="0" y="0"/>
            <a:chExt cx="1045478" cy="110111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45478" cy="1101114"/>
            </a:xfrm>
            <a:custGeom>
              <a:avLst/>
              <a:gdLst/>
              <a:ahLst/>
              <a:cxnLst/>
              <a:rect r="r" b="b" t="t" l="l"/>
              <a:pathLst>
                <a:path h="1101114" w="1045478">
                  <a:moveTo>
                    <a:pt x="25352" y="0"/>
                  </a:moveTo>
                  <a:lnTo>
                    <a:pt x="1020126" y="0"/>
                  </a:lnTo>
                  <a:cubicBezTo>
                    <a:pt x="1026850" y="0"/>
                    <a:pt x="1033298" y="2671"/>
                    <a:pt x="1038052" y="7425"/>
                  </a:cubicBezTo>
                  <a:cubicBezTo>
                    <a:pt x="1042807" y="12180"/>
                    <a:pt x="1045478" y="18628"/>
                    <a:pt x="1045478" y="25352"/>
                  </a:cubicBezTo>
                  <a:lnTo>
                    <a:pt x="1045478" y="1075762"/>
                  </a:lnTo>
                  <a:cubicBezTo>
                    <a:pt x="1045478" y="1089763"/>
                    <a:pt x="1034127" y="1101114"/>
                    <a:pt x="1020126" y="1101114"/>
                  </a:cubicBezTo>
                  <a:lnTo>
                    <a:pt x="25352" y="1101114"/>
                  </a:lnTo>
                  <a:cubicBezTo>
                    <a:pt x="11350" y="1101114"/>
                    <a:pt x="0" y="1089763"/>
                    <a:pt x="0" y="1075762"/>
                  </a:cubicBezTo>
                  <a:lnTo>
                    <a:pt x="0" y="25352"/>
                  </a:lnTo>
                  <a:cubicBezTo>
                    <a:pt x="0" y="18628"/>
                    <a:pt x="2671" y="12180"/>
                    <a:pt x="7425" y="7425"/>
                  </a:cubicBezTo>
                  <a:cubicBezTo>
                    <a:pt x="12180" y="2671"/>
                    <a:pt x="18628" y="0"/>
                    <a:pt x="25352" y="0"/>
                  </a:cubicBezTo>
                  <a:close/>
                </a:path>
              </a:pathLst>
            </a:custGeom>
            <a:blipFill>
              <a:blip r:embed="rId3"/>
              <a:stretch>
                <a:fillRect l="-1834" t="0" r="-1834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14350" y="-37148"/>
            <a:ext cx="21452072" cy="10464569"/>
            <a:chOff x="0" y="0"/>
            <a:chExt cx="5649928" cy="27561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649928" cy="2756101"/>
            </a:xfrm>
            <a:custGeom>
              <a:avLst/>
              <a:gdLst/>
              <a:ahLst/>
              <a:cxnLst/>
              <a:rect r="r" b="b" t="t" l="l"/>
              <a:pathLst>
                <a:path h="2756101" w="5649928">
                  <a:moveTo>
                    <a:pt x="0" y="0"/>
                  </a:moveTo>
                  <a:lnTo>
                    <a:pt x="5649928" y="0"/>
                  </a:lnTo>
                  <a:lnTo>
                    <a:pt x="5649928" y="2756101"/>
                  </a:lnTo>
                  <a:lnTo>
                    <a:pt x="0" y="2756101"/>
                  </a:lnTo>
                  <a:close/>
                </a:path>
              </a:pathLst>
            </a:custGeom>
            <a:solidFill>
              <a:srgbClr val="FFFFEF">
                <a:alpha val="68627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5649928" cy="28132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7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233264" y="933450"/>
            <a:ext cx="15821471" cy="2516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520D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АНТРОПОЦЕНТРИЧНІ КООРДИНАТИ СПРИЙНЯТТЯ КОМАХ ДВОХ БІОТОПІВ М. БЕРЕГОВЕ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3652587" y="3817327"/>
            <a:ext cx="10982827" cy="5754262"/>
            <a:chOff x="0" y="0"/>
            <a:chExt cx="2101632" cy="110111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01632" cy="1101114"/>
            </a:xfrm>
            <a:custGeom>
              <a:avLst/>
              <a:gdLst/>
              <a:ahLst/>
              <a:cxnLst/>
              <a:rect r="r" b="b" t="t" l="l"/>
              <a:pathLst>
                <a:path h="1101114" w="2101632">
                  <a:moveTo>
                    <a:pt x="14148" y="0"/>
                  </a:moveTo>
                  <a:lnTo>
                    <a:pt x="2087485" y="0"/>
                  </a:lnTo>
                  <a:cubicBezTo>
                    <a:pt x="2091237" y="0"/>
                    <a:pt x="2094835" y="1491"/>
                    <a:pt x="2097489" y="4144"/>
                  </a:cubicBezTo>
                  <a:cubicBezTo>
                    <a:pt x="2100142" y="6797"/>
                    <a:pt x="2101632" y="10396"/>
                    <a:pt x="2101632" y="14148"/>
                  </a:cubicBezTo>
                  <a:lnTo>
                    <a:pt x="2101632" y="1086966"/>
                  </a:lnTo>
                  <a:cubicBezTo>
                    <a:pt x="2101632" y="1090718"/>
                    <a:pt x="2100142" y="1094317"/>
                    <a:pt x="2097489" y="1096970"/>
                  </a:cubicBezTo>
                  <a:cubicBezTo>
                    <a:pt x="2094835" y="1099623"/>
                    <a:pt x="2091237" y="1101114"/>
                    <a:pt x="2087485" y="1101114"/>
                  </a:cubicBezTo>
                  <a:lnTo>
                    <a:pt x="14148" y="1101114"/>
                  </a:lnTo>
                  <a:cubicBezTo>
                    <a:pt x="10396" y="1101114"/>
                    <a:pt x="6797" y="1099623"/>
                    <a:pt x="4144" y="1096970"/>
                  </a:cubicBezTo>
                  <a:cubicBezTo>
                    <a:pt x="1491" y="1094317"/>
                    <a:pt x="0" y="1090718"/>
                    <a:pt x="0" y="1086966"/>
                  </a:cubicBezTo>
                  <a:lnTo>
                    <a:pt x="0" y="14148"/>
                  </a:lnTo>
                  <a:cubicBezTo>
                    <a:pt x="0" y="10396"/>
                    <a:pt x="1491" y="6797"/>
                    <a:pt x="4144" y="4144"/>
                  </a:cubicBezTo>
                  <a:cubicBezTo>
                    <a:pt x="6797" y="1491"/>
                    <a:pt x="10396" y="0"/>
                    <a:pt x="14148" y="0"/>
                  </a:cubicBezTo>
                  <a:close/>
                </a:path>
              </a:pathLst>
            </a:custGeom>
            <a:blipFill>
              <a:blip r:embed="rId3"/>
              <a:stretch>
                <a:fillRect l="0" t="-2152" r="0" b="-2152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14350" y="-37148"/>
            <a:ext cx="21452072" cy="10464569"/>
            <a:chOff x="0" y="0"/>
            <a:chExt cx="5649928" cy="27561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649928" cy="2756101"/>
            </a:xfrm>
            <a:custGeom>
              <a:avLst/>
              <a:gdLst/>
              <a:ahLst/>
              <a:cxnLst/>
              <a:rect r="r" b="b" t="t" l="l"/>
              <a:pathLst>
                <a:path h="2756101" w="5649928">
                  <a:moveTo>
                    <a:pt x="0" y="0"/>
                  </a:moveTo>
                  <a:lnTo>
                    <a:pt x="5649928" y="0"/>
                  </a:lnTo>
                  <a:lnTo>
                    <a:pt x="5649928" y="2756101"/>
                  </a:lnTo>
                  <a:lnTo>
                    <a:pt x="0" y="2756101"/>
                  </a:lnTo>
                  <a:close/>
                </a:path>
              </a:pathLst>
            </a:custGeom>
            <a:solidFill>
              <a:srgbClr val="FFFFEF">
                <a:alpha val="68627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5649928" cy="28132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7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233264" y="541577"/>
            <a:ext cx="15821471" cy="1668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520D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КІЛЬКІСНА ОЦІНКА ТА МОДЕЛЮВАННЯ ЕФЕКТИВНОСТІ (</a:t>
            </a:r>
            <a:r>
              <a:rPr lang="en-US" b="true" sz="4800" i="true">
                <a:solidFill>
                  <a:srgbClr val="34520D"/>
                </a:solidFill>
                <a:latin typeface="Georgia Pro Condensed Bold Italics"/>
                <a:ea typeface="Georgia Pro Condensed Bold Italics"/>
                <a:cs typeface="Georgia Pro Condensed Bold Italics"/>
                <a:sym typeface="Georgia Pro Condensed Bold Italics"/>
              </a:rPr>
              <a:t>I</a:t>
            </a:r>
            <a:r>
              <a:rPr lang="en-US" b="true" sz="4800" i="true">
                <a:solidFill>
                  <a:srgbClr val="34520D"/>
                </a:solidFill>
                <a:latin typeface="Georgia Pro Condensed Bold Italics"/>
                <a:ea typeface="Georgia Pro Condensed Bold Italics"/>
                <a:cs typeface="Georgia Pro Condensed Bold Italics"/>
                <a:sym typeface="Georgia Pro Condensed Bold Italics"/>
              </a:rPr>
              <a:t>EEM</a:t>
            </a:r>
            <a:r>
              <a:rPr lang="en-US" b="true" sz="4800">
                <a:solidFill>
                  <a:srgbClr val="34520D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)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2391332"/>
            <a:ext cx="16230600" cy="1104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6"/>
              </a:lnSpc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Для об’єк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тивної діагностики стану екосистеми застосовано авторську математичну модель інтегрального показника ефективності екологічної мережі за формулою: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344400" y="3925566"/>
            <a:ext cx="13599199" cy="5985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08"/>
              </a:lnSpc>
            </a:pPr>
            <a:r>
              <a:rPr lang="en-US" sz="3434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I</a:t>
            </a:r>
            <a:r>
              <a:rPr lang="en-US" sz="3434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EEM</a:t>
            </a:r>
            <a:r>
              <a:rPr lang="en-US" sz="3434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 </a:t>
            </a:r>
            <a:r>
              <a:rPr lang="en-US" sz="3434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=</a:t>
            </a:r>
            <a:r>
              <a:rPr lang="en-US" sz="3434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 </a:t>
            </a:r>
            <a:r>
              <a:rPr lang="en-US" sz="3434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(</a:t>
            </a:r>
            <a:r>
              <a:rPr lang="en-US" sz="3434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I</a:t>
            </a:r>
            <a:r>
              <a:rPr lang="en-US" sz="3434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core</a:t>
            </a:r>
            <a:r>
              <a:rPr lang="en-US" sz="3434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 · W</a:t>
            </a:r>
            <a:r>
              <a:rPr lang="en-US" sz="3434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1</a:t>
            </a:r>
            <a:r>
              <a:rPr lang="en-US" sz="3434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 </a:t>
            </a:r>
            <a:r>
              <a:rPr lang="en-US" sz="3434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+</a:t>
            </a:r>
            <a:r>
              <a:rPr lang="en-US" sz="3434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 I</a:t>
            </a:r>
            <a:r>
              <a:rPr lang="en-US" sz="3434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conn</a:t>
            </a:r>
            <a:r>
              <a:rPr lang="en-US" sz="3434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 · W</a:t>
            </a:r>
            <a:r>
              <a:rPr lang="en-US" sz="3434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2</a:t>
            </a:r>
            <a:r>
              <a:rPr lang="en-US" sz="3434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 </a:t>
            </a:r>
            <a:r>
              <a:rPr lang="en-US" sz="3434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+</a:t>
            </a:r>
            <a:r>
              <a:rPr lang="en-US" sz="3434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 I</a:t>
            </a:r>
            <a:r>
              <a:rPr lang="en-US" sz="3434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buff</a:t>
            </a:r>
            <a:r>
              <a:rPr lang="en-US" sz="3434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 · W</a:t>
            </a:r>
            <a:r>
              <a:rPr lang="en-US" sz="3434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3</a:t>
            </a:r>
            <a:r>
              <a:rPr lang="en-US" sz="3434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)</a:t>
            </a:r>
            <a:r>
              <a:rPr lang="en-US" sz="3434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 · </a:t>
            </a:r>
            <a:r>
              <a:rPr lang="en-US" sz="3434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(1</a:t>
            </a:r>
            <a:r>
              <a:rPr lang="en-US" sz="3434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 - F</a:t>
            </a:r>
            <a:r>
              <a:rPr lang="en-US" sz="3434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frag</a:t>
            </a:r>
            <a:r>
              <a:rPr lang="en-US" sz="3434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4544697"/>
            <a:ext cx="16230600" cy="5105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6"/>
              </a:lnSpc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Де:</a:t>
            </a:r>
          </a:p>
          <a:p>
            <a:pPr algn="l" marL="531114" indent="-265557" lvl="1">
              <a:lnSpc>
                <a:spcPts val="4526"/>
              </a:lnSpc>
              <a:buFont typeface="Arial"/>
              <a:buChar char="•"/>
            </a:pP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I</a:t>
            </a: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EEM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- інтегральний показник ефек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тивності, що змінюється від 0 (відсутність ефективної мережі) до 1 або 100% (ідеально функціонуюча екомережа). </a:t>
            </a:r>
          </a:p>
          <a:p>
            <a:pPr algn="l" marL="531114" indent="-265557" lvl="1">
              <a:lnSpc>
                <a:spcPts val="4526"/>
              </a:lnSpc>
              <a:buFont typeface="Arial"/>
              <a:buChar char="•"/>
            </a:pP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I</a:t>
            </a: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core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- індекс ядерної цінності (оцінка ключових біотопів). </a:t>
            </a:r>
          </a:p>
          <a:p>
            <a:pPr algn="l" marL="531114" indent="-265557" lvl="1">
              <a:lnSpc>
                <a:spcPts val="4526"/>
              </a:lnSpc>
              <a:buFont typeface="Arial"/>
              <a:buChar char="•"/>
            </a:pP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I</a:t>
            </a: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conn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- індекс зв’язності (оцінка екологічних коридорів). </a:t>
            </a:r>
          </a:p>
          <a:p>
            <a:pPr algn="l" marL="531114" indent="-265557" lvl="1">
              <a:lnSpc>
                <a:spcPts val="4526"/>
              </a:lnSpc>
              <a:buFont typeface="Arial"/>
              <a:buChar char="•"/>
            </a:pP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I</a:t>
            </a: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buff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- індекс буферної ефективності (оцінка захисних зон). </a:t>
            </a:r>
          </a:p>
          <a:p>
            <a:pPr algn="l" marL="531114" indent="-265557" lvl="1">
              <a:lnSpc>
                <a:spcPts val="4526"/>
              </a:lnSpc>
              <a:buFont typeface="Arial"/>
              <a:buChar char="•"/>
            </a:pP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W</a:t>
            </a: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1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, </a:t>
            </a: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W</a:t>
            </a: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2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, </a:t>
            </a: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W</a:t>
            </a: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3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- вагові коефіцієнти компонентів, що відображають їхню відносну важливість для збереження ентомофауни (</a:t>
            </a: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W</a:t>
            </a: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1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+ </a:t>
            </a: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W</a:t>
            </a: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2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+ </a:t>
            </a: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W</a:t>
            </a: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3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= 1). </a:t>
            </a:r>
          </a:p>
          <a:p>
            <a:pPr algn="l" marL="531114" indent="-265557" lvl="1">
              <a:lnSpc>
                <a:spcPts val="4526"/>
              </a:lnSpc>
              <a:buFont typeface="Arial"/>
              <a:buChar char="•"/>
            </a:pP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F</a:t>
            </a: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frag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- коефіцієнт фрагментації, що відображає ступінь ізоляції біотопів (0 - відсутність бар’єрів, 1 - повна ізоляція). 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14350" y="-37148"/>
            <a:ext cx="21452072" cy="10464569"/>
            <a:chOff x="0" y="0"/>
            <a:chExt cx="5649928" cy="27561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649928" cy="2756101"/>
            </a:xfrm>
            <a:custGeom>
              <a:avLst/>
              <a:gdLst/>
              <a:ahLst/>
              <a:cxnLst/>
              <a:rect r="r" b="b" t="t" l="l"/>
              <a:pathLst>
                <a:path h="2756101" w="5649928">
                  <a:moveTo>
                    <a:pt x="0" y="0"/>
                  </a:moveTo>
                  <a:lnTo>
                    <a:pt x="5649928" y="0"/>
                  </a:lnTo>
                  <a:lnTo>
                    <a:pt x="5649928" y="2756101"/>
                  </a:lnTo>
                  <a:lnTo>
                    <a:pt x="0" y="2756101"/>
                  </a:lnTo>
                  <a:close/>
                </a:path>
              </a:pathLst>
            </a:custGeom>
            <a:solidFill>
              <a:srgbClr val="FFFFEF">
                <a:alpha val="68627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5649928" cy="28132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7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1382863" y="3122803"/>
            <a:ext cx="5774155" cy="4393814"/>
          </a:xfrm>
          <a:custGeom>
            <a:avLst/>
            <a:gdLst/>
            <a:ahLst/>
            <a:cxnLst/>
            <a:rect r="r" b="b" t="t" l="l"/>
            <a:pathLst>
              <a:path h="4393814" w="5774155">
                <a:moveTo>
                  <a:pt x="0" y="0"/>
                </a:moveTo>
                <a:lnTo>
                  <a:pt x="5774155" y="0"/>
                </a:lnTo>
                <a:lnTo>
                  <a:pt x="5774155" y="4393814"/>
                </a:lnTo>
                <a:lnTo>
                  <a:pt x="0" y="439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935" t="0" r="-11995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335547" y="844448"/>
            <a:ext cx="15821471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b="true" sz="4800" i="true">
                <a:solidFill>
                  <a:srgbClr val="34520D"/>
                </a:solidFill>
                <a:latin typeface="Georgia Pro Condensed Bold Italics"/>
                <a:ea typeface="Georgia Pro Condensed Bold Italics"/>
                <a:cs typeface="Georgia Pro Condensed Bold Italics"/>
                <a:sym typeface="Georgia Pro Condensed Bold Italics"/>
              </a:rPr>
              <a:t>I</a:t>
            </a:r>
            <a:r>
              <a:rPr lang="en-US" b="true" sz="4800" i="true">
                <a:solidFill>
                  <a:srgbClr val="34520D"/>
                </a:solidFill>
                <a:latin typeface="Georgia Pro Condensed Bold Italics"/>
                <a:ea typeface="Georgia Pro Condensed Bold Italics"/>
                <a:cs typeface="Georgia Pro Condensed Bold Italics"/>
                <a:sym typeface="Georgia Pro Condensed Bold Italics"/>
              </a:rPr>
              <a:t>EEM</a:t>
            </a:r>
            <a:r>
              <a:rPr lang="en-US" b="true" sz="4800" i="true">
                <a:solidFill>
                  <a:srgbClr val="34520D"/>
                </a:solidFill>
                <a:latin typeface="Georgia Pro Condensed Bold Italics"/>
                <a:ea typeface="Georgia Pro Condensed Bold Italics"/>
                <a:cs typeface="Georgia Pro Condensed Bold Italics"/>
                <a:sym typeface="Georgia Pro Condensed Bold Italics"/>
              </a:rPr>
              <a:t> </a:t>
            </a:r>
            <a:r>
              <a:rPr lang="en-US" b="true" sz="4800">
                <a:solidFill>
                  <a:srgbClr val="34520D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= 0,28 (28%)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30982" y="1955826"/>
            <a:ext cx="9948208" cy="7391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6"/>
              </a:lnSpc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Згідно із запропоно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ваною шкалою, це значення відповідає незадовільному стану екомережі. Високий індекс ядра нівелюється низькою зв'язністю та майже повною відсутністю буферних зон. Коефіцієнт фрагментації знижує потенційну ефективність системи на третину.</a:t>
            </a:r>
          </a:p>
          <a:p>
            <a:pPr algn="l">
              <a:lnSpc>
                <a:spcPts val="4526"/>
              </a:lnSpc>
            </a:pPr>
          </a:p>
          <a:p>
            <a:pPr algn="l">
              <a:lnSpc>
                <a:spcPts val="4526"/>
              </a:lnSpc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Для класифікації рівня ефективності запропоновано наступну шкалу:</a:t>
            </a:r>
          </a:p>
          <a:p>
            <a:pPr algn="l" marL="531114" indent="-265557" lvl="1">
              <a:lnSpc>
                <a:spcPts val="4526"/>
              </a:lnSpc>
              <a:buFont typeface="Arial"/>
              <a:buChar char="•"/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0,80 - 1,00 (80-100%): Відмінно. Стійка, добре зв’язана екомережа.</a:t>
            </a:r>
          </a:p>
          <a:p>
            <a:pPr algn="l" marL="531114" indent="-265557" lvl="1">
              <a:lnSpc>
                <a:spcPts val="4526"/>
              </a:lnSpc>
              <a:buFont typeface="Arial"/>
              <a:buChar char="•"/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0,60 - 0,79 (60-79%): Добре. Ефективна мережа з окремими недоліками.</a:t>
            </a:r>
          </a:p>
          <a:p>
            <a:pPr algn="l" marL="531114" indent="-265557" lvl="1">
              <a:lnSpc>
                <a:spcPts val="4526"/>
              </a:lnSpc>
              <a:buFont typeface="Arial"/>
              <a:buChar char="•"/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0,40 - 0,59 (40-59%): Задовільно. Потребує оптимізації.</a:t>
            </a:r>
          </a:p>
          <a:p>
            <a:pPr algn="l" marL="531114" indent="-265557" lvl="1">
              <a:lnSpc>
                <a:spcPts val="4526"/>
              </a:lnSpc>
              <a:buFont typeface="Arial"/>
              <a:buChar char="•"/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0,20 - 0,39 (20-39%): Незадовільно. Серйозні структурні проблеми. </a:t>
            </a:r>
          </a:p>
          <a:p>
            <a:pPr algn="l" marL="531114" indent="-265557" lvl="1">
              <a:lnSpc>
                <a:spcPts val="4526"/>
              </a:lnSpc>
              <a:buFont typeface="Arial"/>
              <a:buChar char="•"/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0,00 - 0,19 (0-19%): Критично. Екомережа відсутня.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14350" y="-37148"/>
            <a:ext cx="21452072" cy="10464569"/>
            <a:chOff x="0" y="0"/>
            <a:chExt cx="5649928" cy="27561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649928" cy="2756101"/>
            </a:xfrm>
            <a:custGeom>
              <a:avLst/>
              <a:gdLst/>
              <a:ahLst/>
              <a:cxnLst/>
              <a:rect r="r" b="b" t="t" l="l"/>
              <a:pathLst>
                <a:path h="2756101" w="5649928">
                  <a:moveTo>
                    <a:pt x="0" y="0"/>
                  </a:moveTo>
                  <a:lnTo>
                    <a:pt x="5649928" y="0"/>
                  </a:lnTo>
                  <a:lnTo>
                    <a:pt x="5649928" y="2756101"/>
                  </a:lnTo>
                  <a:lnTo>
                    <a:pt x="0" y="2756101"/>
                  </a:lnTo>
                  <a:close/>
                </a:path>
              </a:pathLst>
            </a:custGeom>
            <a:solidFill>
              <a:srgbClr val="FFFFEF">
                <a:alpha val="68627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5649928" cy="28132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7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335547" y="844448"/>
            <a:ext cx="15821471" cy="2516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520D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ВКЛАД ЕЛЕМЕНТІВ ЕКОМЕРЕЖІ У ЗБЕРЕЖЕННЯ БІОРІЗНОМАНІТТЯ ЕНТОМОФАУНИ ЛІСОПАРКУ ТА АГРОЦЕНОЗУ М. БЕРЕГОВЕ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4769327" y="3554230"/>
            <a:ext cx="8749347" cy="6348027"/>
            <a:chOff x="0" y="0"/>
            <a:chExt cx="1517641" cy="110111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17641" cy="1101114"/>
            </a:xfrm>
            <a:custGeom>
              <a:avLst/>
              <a:gdLst/>
              <a:ahLst/>
              <a:cxnLst/>
              <a:rect r="r" b="b" t="t" l="l"/>
              <a:pathLst>
                <a:path h="1101114" w="1517641">
                  <a:moveTo>
                    <a:pt x="16175" y="0"/>
                  </a:moveTo>
                  <a:lnTo>
                    <a:pt x="1501466" y="0"/>
                  </a:lnTo>
                  <a:cubicBezTo>
                    <a:pt x="1505756" y="0"/>
                    <a:pt x="1509870" y="1704"/>
                    <a:pt x="1512904" y="4738"/>
                  </a:cubicBezTo>
                  <a:cubicBezTo>
                    <a:pt x="1515937" y="7771"/>
                    <a:pt x="1517641" y="11885"/>
                    <a:pt x="1517641" y="16175"/>
                  </a:cubicBezTo>
                  <a:lnTo>
                    <a:pt x="1517641" y="1084939"/>
                  </a:lnTo>
                  <a:cubicBezTo>
                    <a:pt x="1517641" y="1093872"/>
                    <a:pt x="1510399" y="1101114"/>
                    <a:pt x="1501466" y="1101114"/>
                  </a:cubicBezTo>
                  <a:lnTo>
                    <a:pt x="16175" y="1101114"/>
                  </a:lnTo>
                  <a:cubicBezTo>
                    <a:pt x="7242" y="1101114"/>
                    <a:pt x="0" y="1093872"/>
                    <a:pt x="0" y="1084939"/>
                  </a:cubicBezTo>
                  <a:lnTo>
                    <a:pt x="0" y="16175"/>
                  </a:lnTo>
                  <a:cubicBezTo>
                    <a:pt x="0" y="7242"/>
                    <a:pt x="7242" y="0"/>
                    <a:pt x="16175" y="0"/>
                  </a:cubicBezTo>
                  <a:close/>
                </a:path>
              </a:pathLst>
            </a:custGeom>
            <a:blipFill>
              <a:blip r:embed="rId3"/>
              <a:stretch>
                <a:fillRect l="-467" t="0" r="-467" b="0"/>
              </a:stretch>
            </a:blipFill>
          </p:spPr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14350" y="-37148"/>
            <a:ext cx="21452072" cy="10464569"/>
            <a:chOff x="0" y="0"/>
            <a:chExt cx="5649928" cy="27561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649928" cy="2756101"/>
            </a:xfrm>
            <a:custGeom>
              <a:avLst/>
              <a:gdLst/>
              <a:ahLst/>
              <a:cxnLst/>
              <a:rect r="r" b="b" t="t" l="l"/>
              <a:pathLst>
                <a:path h="2756101" w="5649928">
                  <a:moveTo>
                    <a:pt x="0" y="0"/>
                  </a:moveTo>
                  <a:lnTo>
                    <a:pt x="5649928" y="0"/>
                  </a:lnTo>
                  <a:lnTo>
                    <a:pt x="5649928" y="2756101"/>
                  </a:lnTo>
                  <a:lnTo>
                    <a:pt x="0" y="2756101"/>
                  </a:lnTo>
                  <a:close/>
                </a:path>
              </a:pathLst>
            </a:custGeom>
            <a:solidFill>
              <a:srgbClr val="FFFFEF">
                <a:alpha val="68627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5649928" cy="28132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7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335547" y="844448"/>
            <a:ext cx="15821471" cy="2516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520D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ПРОГНОЗОВАНА ДИНАМІКА ІНДЕКСУ БІОРІЗНОМАНІТТЯ КОМАХ ЛІСОПАРКОВОЇ ЗОНИ ТА АГРОЦЕНОЗУ ДО 2040 РОКУ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4147848" y="3673191"/>
            <a:ext cx="9992304" cy="6091663"/>
            <a:chOff x="0" y="0"/>
            <a:chExt cx="1517641" cy="92520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17641" cy="925208"/>
            </a:xfrm>
            <a:custGeom>
              <a:avLst/>
              <a:gdLst/>
              <a:ahLst/>
              <a:cxnLst/>
              <a:rect r="r" b="b" t="t" l="l"/>
              <a:pathLst>
                <a:path h="925208" w="1517641">
                  <a:moveTo>
                    <a:pt x="13365" y="0"/>
                  </a:moveTo>
                  <a:lnTo>
                    <a:pt x="1504276" y="0"/>
                  </a:lnTo>
                  <a:cubicBezTo>
                    <a:pt x="1507821" y="0"/>
                    <a:pt x="1511220" y="1408"/>
                    <a:pt x="1513727" y="3915"/>
                  </a:cubicBezTo>
                  <a:cubicBezTo>
                    <a:pt x="1516233" y="6421"/>
                    <a:pt x="1517641" y="9820"/>
                    <a:pt x="1517641" y="13365"/>
                  </a:cubicBezTo>
                  <a:lnTo>
                    <a:pt x="1517641" y="911843"/>
                  </a:lnTo>
                  <a:cubicBezTo>
                    <a:pt x="1517641" y="915388"/>
                    <a:pt x="1516233" y="918787"/>
                    <a:pt x="1513727" y="921293"/>
                  </a:cubicBezTo>
                  <a:cubicBezTo>
                    <a:pt x="1511220" y="923800"/>
                    <a:pt x="1507821" y="925208"/>
                    <a:pt x="1504276" y="925208"/>
                  </a:cubicBezTo>
                  <a:lnTo>
                    <a:pt x="13365" y="925208"/>
                  </a:lnTo>
                  <a:cubicBezTo>
                    <a:pt x="9820" y="925208"/>
                    <a:pt x="6421" y="923800"/>
                    <a:pt x="3915" y="921293"/>
                  </a:cubicBezTo>
                  <a:cubicBezTo>
                    <a:pt x="1408" y="918787"/>
                    <a:pt x="0" y="915388"/>
                    <a:pt x="0" y="911843"/>
                  </a:cubicBezTo>
                  <a:lnTo>
                    <a:pt x="0" y="13365"/>
                  </a:lnTo>
                  <a:cubicBezTo>
                    <a:pt x="0" y="9820"/>
                    <a:pt x="1408" y="6421"/>
                    <a:pt x="3915" y="3915"/>
                  </a:cubicBezTo>
                  <a:cubicBezTo>
                    <a:pt x="6421" y="1408"/>
                    <a:pt x="9820" y="0"/>
                    <a:pt x="13365" y="0"/>
                  </a:cubicBezTo>
                  <a:close/>
                </a:path>
              </a:pathLst>
            </a:custGeom>
            <a:blipFill>
              <a:blip r:embed="rId3"/>
              <a:stretch>
                <a:fillRect l="0" t="-74" r="0" b="-74"/>
              </a:stretch>
            </a:blipFill>
          </p:spPr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14350" y="-37148"/>
            <a:ext cx="21452072" cy="10464569"/>
            <a:chOff x="0" y="0"/>
            <a:chExt cx="5649928" cy="27561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649928" cy="2756101"/>
            </a:xfrm>
            <a:custGeom>
              <a:avLst/>
              <a:gdLst/>
              <a:ahLst/>
              <a:cxnLst/>
              <a:rect r="r" b="b" t="t" l="l"/>
              <a:pathLst>
                <a:path h="2756101" w="5649928">
                  <a:moveTo>
                    <a:pt x="0" y="0"/>
                  </a:moveTo>
                  <a:lnTo>
                    <a:pt x="5649928" y="0"/>
                  </a:lnTo>
                  <a:lnTo>
                    <a:pt x="5649928" y="2756101"/>
                  </a:lnTo>
                  <a:lnTo>
                    <a:pt x="0" y="2756101"/>
                  </a:lnTo>
                  <a:close/>
                </a:path>
              </a:pathLst>
            </a:custGeom>
            <a:solidFill>
              <a:srgbClr val="FFFFEF">
                <a:alpha val="68627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5649928" cy="28132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7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1420910" y="1940693"/>
            <a:ext cx="5736108" cy="3694976"/>
          </a:xfrm>
          <a:custGeom>
            <a:avLst/>
            <a:gdLst/>
            <a:ahLst/>
            <a:cxnLst/>
            <a:rect r="r" b="b" t="t" l="l"/>
            <a:pathLst>
              <a:path h="3694976" w="5736108">
                <a:moveTo>
                  <a:pt x="0" y="0"/>
                </a:moveTo>
                <a:lnTo>
                  <a:pt x="5736108" y="0"/>
                </a:lnTo>
                <a:lnTo>
                  <a:pt x="5736108" y="3694977"/>
                </a:lnTo>
                <a:lnTo>
                  <a:pt x="0" y="36949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660" t="-5064" r="-8855" b="-12523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420910" y="5911895"/>
            <a:ext cx="5736108" cy="3702831"/>
          </a:xfrm>
          <a:custGeom>
            <a:avLst/>
            <a:gdLst/>
            <a:ahLst/>
            <a:cxnLst/>
            <a:rect r="r" b="b" t="t" l="l"/>
            <a:pathLst>
              <a:path h="3702831" w="5736108">
                <a:moveTo>
                  <a:pt x="0" y="0"/>
                </a:moveTo>
                <a:lnTo>
                  <a:pt x="5736108" y="0"/>
                </a:lnTo>
                <a:lnTo>
                  <a:pt x="5736108" y="3702831"/>
                </a:lnTo>
                <a:lnTo>
                  <a:pt x="0" y="37028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927" t="-3723" r="0" b="-8565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335547" y="844448"/>
            <a:ext cx="15821471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34520D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ВИСНОВКИ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35547" y="1866824"/>
            <a:ext cx="8754501" cy="7391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6"/>
              </a:lnSpc>
            </a:pPr>
            <a:r>
              <a:rPr lang="en-US" sz="2460" b="true">
                <a:solidFill>
                  <a:srgbClr val="172900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1. Лісопарк — осередок біорізноманіття</a:t>
            </a:r>
          </a:p>
          <a:p>
            <a:pPr algn="l">
              <a:lnSpc>
                <a:spcPts val="4526"/>
              </a:lnSpc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Виявлено 12 видів комах із чіткою зміною денних та нічних угруповань. 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Зафіксовано рідкісний вид — мураху-рабовласника </a:t>
            </a: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Formica sanguinea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, що свідчить про високу екологічну цінність біотопу.</a:t>
            </a:r>
          </a:p>
          <a:p>
            <a:pPr algn="l">
              <a:lnSpc>
                <a:spcPts val="4526"/>
              </a:lnSpc>
            </a:pPr>
            <a:r>
              <a:rPr lang="en-US" sz="2460" b="true">
                <a:solidFill>
                  <a:srgbClr val="172900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2. Агроценоз — збіднене середовище</a:t>
            </a:r>
          </a:p>
          <a:p>
            <a:pPr algn="l">
              <a:lnSpc>
                <a:spcPts val="4526"/>
              </a:lnSpc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Домінують денні фітофаги-шкідники (клопи-щитники, трипси). Нічна фауна майже відсутня. Це результат монокультури, відсутності укриттів та екстремальних мікрокліматичних умов.</a:t>
            </a:r>
          </a:p>
          <a:p>
            <a:pPr algn="l">
              <a:lnSpc>
                <a:spcPts val="4526"/>
              </a:lnSpc>
            </a:pPr>
            <a:r>
              <a:rPr lang="en-US" sz="2460" b="true">
                <a:solidFill>
                  <a:srgbClr val="172900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3. Світлове забруднення — реальна загроза</a:t>
            </a:r>
          </a:p>
          <a:p>
            <a:pPr algn="l">
              <a:lnSpc>
                <a:spcPts val="4526"/>
              </a:lnSpc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Нічні метелики масово злітаються на штучне світло, що призводить до дезорієнтації, виснаження та загибелі. Це порушує природні цикли розмноження.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14350" y="-37148"/>
            <a:ext cx="21452072" cy="10464569"/>
            <a:chOff x="0" y="0"/>
            <a:chExt cx="5649928" cy="27561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649928" cy="2756101"/>
            </a:xfrm>
            <a:custGeom>
              <a:avLst/>
              <a:gdLst/>
              <a:ahLst/>
              <a:cxnLst/>
              <a:rect r="r" b="b" t="t" l="l"/>
              <a:pathLst>
                <a:path h="2756101" w="5649928">
                  <a:moveTo>
                    <a:pt x="0" y="0"/>
                  </a:moveTo>
                  <a:lnTo>
                    <a:pt x="5649928" y="0"/>
                  </a:lnTo>
                  <a:lnTo>
                    <a:pt x="5649928" y="2756101"/>
                  </a:lnTo>
                  <a:lnTo>
                    <a:pt x="0" y="2756101"/>
                  </a:lnTo>
                  <a:close/>
                </a:path>
              </a:pathLst>
            </a:custGeom>
            <a:solidFill>
              <a:srgbClr val="FFFFEF">
                <a:alpha val="68627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5649928" cy="28132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7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1145573" y="1306484"/>
            <a:ext cx="5736108" cy="3694976"/>
          </a:xfrm>
          <a:custGeom>
            <a:avLst/>
            <a:gdLst/>
            <a:ahLst/>
            <a:cxnLst/>
            <a:rect r="r" b="b" t="t" l="l"/>
            <a:pathLst>
              <a:path h="3694976" w="5736108">
                <a:moveTo>
                  <a:pt x="0" y="0"/>
                </a:moveTo>
                <a:lnTo>
                  <a:pt x="5736107" y="0"/>
                </a:lnTo>
                <a:lnTo>
                  <a:pt x="5736107" y="3694976"/>
                </a:lnTo>
                <a:lnTo>
                  <a:pt x="0" y="3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660" t="-5064" r="-8855" b="-12523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145573" y="5277685"/>
            <a:ext cx="5736108" cy="3702831"/>
          </a:xfrm>
          <a:custGeom>
            <a:avLst/>
            <a:gdLst/>
            <a:ahLst/>
            <a:cxnLst/>
            <a:rect r="r" b="b" t="t" l="l"/>
            <a:pathLst>
              <a:path h="3702831" w="5736108">
                <a:moveTo>
                  <a:pt x="0" y="0"/>
                </a:moveTo>
                <a:lnTo>
                  <a:pt x="5736107" y="0"/>
                </a:lnTo>
                <a:lnTo>
                  <a:pt x="5736107" y="3702831"/>
                </a:lnTo>
                <a:lnTo>
                  <a:pt x="0" y="37028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927" t="-3723" r="0" b="-8565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145573" y="1306484"/>
            <a:ext cx="5736108" cy="3694976"/>
          </a:xfrm>
          <a:custGeom>
            <a:avLst/>
            <a:gdLst/>
            <a:ahLst/>
            <a:cxnLst/>
            <a:rect r="r" b="b" t="t" l="l"/>
            <a:pathLst>
              <a:path h="3694976" w="5736108">
                <a:moveTo>
                  <a:pt x="0" y="0"/>
                </a:moveTo>
                <a:lnTo>
                  <a:pt x="5736107" y="0"/>
                </a:lnTo>
                <a:lnTo>
                  <a:pt x="5736107" y="3694976"/>
                </a:lnTo>
                <a:lnTo>
                  <a:pt x="0" y="3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793" r="0" b="-1793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145573" y="5277685"/>
            <a:ext cx="5736108" cy="3702831"/>
          </a:xfrm>
          <a:custGeom>
            <a:avLst/>
            <a:gdLst/>
            <a:ahLst/>
            <a:cxnLst/>
            <a:rect r="r" b="b" t="t" l="l"/>
            <a:pathLst>
              <a:path h="3702831" w="5736108">
                <a:moveTo>
                  <a:pt x="0" y="0"/>
                </a:moveTo>
                <a:lnTo>
                  <a:pt x="5736107" y="0"/>
                </a:lnTo>
                <a:lnTo>
                  <a:pt x="5736107" y="3702831"/>
                </a:lnTo>
                <a:lnTo>
                  <a:pt x="0" y="37028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0101" t="-6905" r="0" b="-6905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269302" y="1366799"/>
            <a:ext cx="8115300" cy="7391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6"/>
              </a:lnSpc>
            </a:pPr>
            <a:r>
              <a:rPr lang="en-US" sz="2460" b="true">
                <a:solidFill>
                  <a:srgbClr val="172900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4. Громада фіксує зміни, але не розуміє причин</a:t>
            </a:r>
          </a:p>
          <a:p>
            <a:pPr algn="l">
              <a:lnSpc>
                <a:spcPts val="4526"/>
              </a:lnSpc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Оп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итування показало: мешканці помітили зменшення метеликів та бджіл за 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останні 10 років, але не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знають, чому це відбувається. Потрібна просвіта.</a:t>
            </a:r>
          </a:p>
          <a:p>
            <a:pPr algn="l">
              <a:lnSpc>
                <a:spcPts val="4526"/>
              </a:lnSpc>
            </a:pPr>
            <a:r>
              <a:rPr lang="en-US" sz="2460" b="true">
                <a:solidFill>
                  <a:srgbClr val="172900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5</a:t>
            </a:r>
            <a:r>
              <a:rPr lang="en-US" sz="2460" b="true">
                <a:solidFill>
                  <a:srgbClr val="172900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. Екомережа Берегова — у незадовільному стані</a:t>
            </a:r>
          </a:p>
          <a:p>
            <a:pPr algn="l">
              <a:lnSpc>
                <a:spcPts val="4526"/>
              </a:lnSpc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Авторська формула </a:t>
            </a: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I</a:t>
            </a:r>
            <a:r>
              <a:rPr lang="en-US" sz="2460" i="true">
                <a:solidFill>
                  <a:srgbClr val="172900"/>
                </a:solidFill>
                <a:latin typeface="Georgia Pro Condensed Italics"/>
                <a:ea typeface="Georgia Pro Condensed Italics"/>
                <a:cs typeface="Georgia Pro Condensed Italics"/>
                <a:sym typeface="Georgia Pro Condensed Italics"/>
              </a:rPr>
              <a:t>EEM</a:t>
            </a: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  = 0,28 (28%). Найслабші компоненти: відсутність екологічних коридорів (зв'язок між біотопами) та буферних зон.</a:t>
            </a:r>
          </a:p>
          <a:p>
            <a:pPr algn="l">
              <a:lnSpc>
                <a:spcPts val="4526"/>
              </a:lnSpc>
            </a:pPr>
            <a:r>
              <a:rPr lang="en-US" sz="2460" b="true">
                <a:solidFill>
                  <a:srgbClr val="172900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6</a:t>
            </a:r>
            <a:r>
              <a:rPr lang="en-US" sz="2460" b="true">
                <a:solidFill>
                  <a:srgbClr val="172900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. Необхідний комплексний підхід</a:t>
            </a:r>
          </a:p>
          <a:p>
            <a:pPr algn="l">
              <a:lnSpc>
                <a:spcPts val="4526"/>
              </a:lnSpc>
            </a:pPr>
            <a:r>
              <a:rPr lang="en-US" sz="2460">
                <a:solidFill>
                  <a:srgbClr val="172900"/>
                </a:solidFill>
                <a:latin typeface="Georgia Pro Condensed"/>
                <a:ea typeface="Georgia Pro Condensed"/>
                <a:cs typeface="Georgia Pro Condensed"/>
                <a:sym typeface="Georgia Pro Condensed"/>
              </a:rPr>
              <a:t>Запропоновано: програму «Квітуча межа» (екологічні коридори), заміну освітлення на екологічне (теплий спектр, екрановані плафони) та створення гуртка «Ентомологічний патруль» для моніторингу.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DAG_WFkAzww</dc:identifier>
  <dcterms:modified xsi:type="dcterms:W3CDTF">2011-08-01T06:04:30Z</dcterms:modified>
  <cp:revision>1</cp:revision>
  <dc:title>МАН Екологія Пуканич А. Презентація Обласний етап</dc:title>
</cp:coreProperties>
</file>