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66" r:id="rId2"/>
    <p:sldId id="256" r:id="rId3"/>
    <p:sldId id="257" r:id="rId4"/>
    <p:sldId id="258" r:id="rId5"/>
    <p:sldId id="259" r:id="rId6"/>
    <p:sldId id="260" r:id="rId7"/>
    <p:sldId id="267" r:id="rId8"/>
    <p:sldId id="261" r:id="rId9"/>
    <p:sldId id="262" r:id="rId10"/>
    <p:sldId id="263" r:id="rId11"/>
    <p:sldId id="264" r:id="rId12"/>
    <p:sldId id="265" r:id="rId13"/>
    <p:sldId id="268" r:id="rId14"/>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
      <p:font typeface="More Sugar" panose="020B0604020202020204" charset="0"/>
      <p:regular r:id="rId20"/>
    </p:embeddedFont>
    <p:embeddedFont>
      <p:font typeface="Nunito" panose="020B0604020202020204" charset="-52"/>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4-08T14:43:58.818" idx="1">
    <p:pos x="10" y="10"/>
    <p:text/>
    <p:extLst>
      <p:ext uri="{C676402C-5697-4E1C-873F-D02D1690AC5C}">
        <p15:threadingInfo xmlns:p15="http://schemas.microsoft.com/office/powerpoint/2012/main" timeZoneBias="-18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8T11:36:13.852"/>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8T11:36:26.442"/>
    </inkml:context>
    <inkml:brush xml:id="br0">
      <inkml:brushProperty name="width" value="0.05" units="cm"/>
      <inkml:brushProperty name="height" value="0.05" units="cm"/>
      <inkml:brushProperty name="ignorePressure" value="1"/>
    </inkml:brush>
  </inkml:definitions>
  <inkml:trace contextRef="#ctx0" brushRef="#br0">11 0,'0'4,"-4"2,-2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d4a233c1bf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d4a233c1bf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d4a233c1bf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d4a233c1bf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d4a233c1bf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d4a233c1bf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d4a233c1bf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d4a233c1bf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d4a233c1bf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d4a233c1bf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4a233c1bf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d4a233c1bf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d4a233c1bf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d4a233c1bf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d4a233c1bf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d4a233c1bf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d4a233c1bf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d4a233c1bf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u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16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customXml" Target="../ink/ink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universemagazine.com/nasa-rozgledily-motoroshni-formy-pavuka-u-krateri-marsa/?srsltid=AfmBOoqhHH-1hmUaN1B5NoLJFy-ZqYmaw-8fNqpgjI1otTzpY10naPWV" TargetMode="External"/><Relationship Id="rId7" Type="http://schemas.openxmlformats.org/officeDocument/2006/relationships/comments" Target="../comments/comment1.xml"/><Relationship Id="rId2" Type="http://schemas.openxmlformats.org/officeDocument/2006/relationships/hyperlink" Target="https://texty.org.ua/fragments/100887/kosmichne-foto-dnya-pavuky-na-marsi-yak-vony-utvoryuyutsya/" TargetMode="External"/><Relationship Id="rId1" Type="http://schemas.openxmlformats.org/officeDocument/2006/relationships/slideLayout" Target="../slideLayouts/slideLayout2.xml"/><Relationship Id="rId6" Type="http://schemas.openxmlformats.org/officeDocument/2006/relationships/hyperlink" Target="https://sat.net.ua/na-marsi-znajshly-pole-z-pavukamy/" TargetMode="External"/><Relationship Id="rId5" Type="http://schemas.openxmlformats.org/officeDocument/2006/relationships/hyperlink" Target="https://uk.wikipedia.org/wiki/%D0%9C%D0%B0%D1%80%D1%81%D1%96%D0%B0%D0%BD%D1%81%D1%8C%D0%BA%D0%B8%D0%B9_%D0%B3%D0%B5%D0%B9%D0%B7%D0%B5%D1%80" TargetMode="External"/><Relationship Id="rId4" Type="http://schemas.openxmlformats.org/officeDocument/2006/relationships/hyperlink" Target="https://focus.ua/uk/technologies/642655-nashestya-pavukiv-na-marsi-voni-atakuyut-misceve-misto-inkiv-shcho-tam-vidbuvayetsya-fo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35A7373D-BC15-414F-8CF1-E7B056BA0D47}"/>
              </a:ext>
            </a:extLst>
          </p:cNvPr>
          <p:cNvSpPr/>
          <p:nvPr/>
        </p:nvSpPr>
        <p:spPr>
          <a:xfrm>
            <a:off x="1004776" y="212651"/>
            <a:ext cx="7134447" cy="2870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a:extLst>
              <a:ext uri="{FF2B5EF4-FFF2-40B4-BE49-F238E27FC236}">
                <a16:creationId xmlns:a16="http://schemas.microsoft.com/office/drawing/2014/main" id="{07B53A80-3ED1-422F-B255-147AD79C21CE}"/>
              </a:ext>
            </a:extLst>
          </p:cNvPr>
          <p:cNvSpPr>
            <a:spLocks noGrp="1"/>
          </p:cNvSpPr>
          <p:nvPr>
            <p:ph type="ctrTitle"/>
          </p:nvPr>
        </p:nvSpPr>
        <p:spPr>
          <a:xfrm>
            <a:off x="170120" y="165468"/>
            <a:ext cx="8176437" cy="381443"/>
          </a:xfrm>
        </p:spPr>
        <p:txBody>
          <a:bodyPr>
            <a:noAutofit/>
          </a:bodyPr>
          <a:lstStyle/>
          <a:p>
            <a:r>
              <a:rPr lang="uk-UA" sz="2000" dirty="0">
                <a:solidFill>
                  <a:schemeClr val="bg2">
                    <a:lumMod val="20000"/>
                    <a:lumOff val="80000"/>
                  </a:schemeClr>
                </a:solidFill>
              </a:rPr>
              <a:t>Тернопільське територіальне відділення МАН</a:t>
            </a:r>
          </a:p>
        </p:txBody>
      </p:sp>
      <p:sp>
        <p:nvSpPr>
          <p:cNvPr id="5" name="TextBox 4">
            <a:extLst>
              <a:ext uri="{FF2B5EF4-FFF2-40B4-BE49-F238E27FC236}">
                <a16:creationId xmlns:a16="http://schemas.microsoft.com/office/drawing/2014/main" id="{928F1F7B-185F-44CD-9925-B2A0418AAAA3}"/>
              </a:ext>
            </a:extLst>
          </p:cNvPr>
          <p:cNvSpPr txBox="1"/>
          <p:nvPr/>
        </p:nvSpPr>
        <p:spPr>
          <a:xfrm>
            <a:off x="3099389" y="731720"/>
            <a:ext cx="2945219" cy="846386"/>
          </a:xfrm>
          <a:prstGeom prst="rect">
            <a:avLst/>
          </a:prstGeom>
          <a:noFill/>
        </p:spPr>
        <p:txBody>
          <a:bodyPr wrap="square" rtlCol="0">
            <a:spAutoFit/>
          </a:bodyPr>
          <a:lstStyle/>
          <a:p>
            <a:pPr>
              <a:lnSpc>
                <a:spcPts val="2140"/>
              </a:lnSpc>
            </a:pPr>
            <a:r>
              <a:rPr lang="en-US" dirty="0">
                <a:latin typeface="More Sugar"/>
                <a:ea typeface="More Sugar"/>
                <a:cs typeface="More Sugar"/>
                <a:sym typeface="More Sugar"/>
              </a:rPr>
              <a:t>МАН ЮНІОР ДОСЛІДНИК</a:t>
            </a:r>
          </a:p>
          <a:p>
            <a:pPr>
              <a:lnSpc>
                <a:spcPts val="2140"/>
              </a:lnSpc>
            </a:pPr>
            <a:r>
              <a:rPr lang="en-US" dirty="0">
                <a:latin typeface="More Sugar"/>
                <a:ea typeface="More Sugar"/>
                <a:cs typeface="More Sugar"/>
                <a:sym typeface="More Sugar"/>
              </a:rPr>
              <a:t>НОМІНАЦІЯ: АСТРОНОМІЯ</a:t>
            </a:r>
          </a:p>
          <a:p>
            <a:endParaRPr lang="uk-UA" dirty="0"/>
          </a:p>
        </p:txBody>
      </p:sp>
      <p:sp>
        <p:nvSpPr>
          <p:cNvPr id="6" name="Прямоугольник: скругленные углы 5">
            <a:extLst>
              <a:ext uri="{FF2B5EF4-FFF2-40B4-BE49-F238E27FC236}">
                <a16:creationId xmlns:a16="http://schemas.microsoft.com/office/drawing/2014/main" id="{F48131ED-A827-45F5-9032-9A7A88A945C6}"/>
              </a:ext>
            </a:extLst>
          </p:cNvPr>
          <p:cNvSpPr/>
          <p:nvPr/>
        </p:nvSpPr>
        <p:spPr>
          <a:xfrm>
            <a:off x="1371600" y="1575717"/>
            <a:ext cx="5762847" cy="750425"/>
          </a:xfrm>
          <a:prstGeom prst="roundRect">
            <a:avLst/>
          </a:prstGeom>
          <a:solidFill>
            <a:schemeClr val="tx2">
              <a:lumMod val="7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TextBox 6">
            <a:extLst>
              <a:ext uri="{FF2B5EF4-FFF2-40B4-BE49-F238E27FC236}">
                <a16:creationId xmlns:a16="http://schemas.microsoft.com/office/drawing/2014/main" id="{60C80744-99CD-40AF-8768-6ED1709D9340}"/>
              </a:ext>
            </a:extLst>
          </p:cNvPr>
          <p:cNvSpPr txBox="1"/>
          <p:nvPr/>
        </p:nvSpPr>
        <p:spPr>
          <a:xfrm>
            <a:off x="1903228" y="1762915"/>
            <a:ext cx="6039293" cy="307777"/>
          </a:xfrm>
          <a:prstGeom prst="rect">
            <a:avLst/>
          </a:prstGeom>
          <a:noFill/>
        </p:spPr>
        <p:txBody>
          <a:bodyPr wrap="square" rtlCol="0">
            <a:spAutoFit/>
          </a:bodyPr>
          <a:lstStyle/>
          <a:p>
            <a:r>
              <a:rPr lang="uk" b="1" dirty="0"/>
              <a:t>Марсіанські "Павуки": Таємниці Червоної Планети</a:t>
            </a:r>
            <a:endParaRPr lang="uk-UA" dirty="0"/>
          </a:p>
        </p:txBody>
      </p:sp>
      <p:sp>
        <p:nvSpPr>
          <p:cNvPr id="8" name="TextBox 7">
            <a:extLst>
              <a:ext uri="{FF2B5EF4-FFF2-40B4-BE49-F238E27FC236}">
                <a16:creationId xmlns:a16="http://schemas.microsoft.com/office/drawing/2014/main" id="{042C612F-7EE2-40A1-BC3B-603E7198A1CD}"/>
              </a:ext>
            </a:extLst>
          </p:cNvPr>
          <p:cNvSpPr txBox="1"/>
          <p:nvPr/>
        </p:nvSpPr>
        <p:spPr>
          <a:xfrm>
            <a:off x="1990614" y="2447007"/>
            <a:ext cx="5162772" cy="1815882"/>
          </a:xfrm>
          <a:prstGeom prst="rect">
            <a:avLst/>
          </a:prstGeom>
          <a:noFill/>
        </p:spPr>
        <p:txBody>
          <a:bodyPr wrap="square" rtlCol="0">
            <a:spAutoFit/>
          </a:bodyPr>
          <a:lstStyle/>
          <a:p>
            <a:pPr algn="ctr"/>
            <a:r>
              <a:rPr lang="uk-UA" dirty="0"/>
              <a:t>Роботу виконав:</a:t>
            </a:r>
          </a:p>
          <a:p>
            <a:pPr algn="ctr"/>
            <a:r>
              <a:rPr lang="uk-UA" dirty="0"/>
              <a:t>Пташник Андрій Васильович</a:t>
            </a:r>
            <a:br>
              <a:rPr lang="uk-UA" dirty="0"/>
            </a:br>
            <a:r>
              <a:rPr lang="uk-UA" dirty="0"/>
              <a:t>учень 10 класу</a:t>
            </a:r>
          </a:p>
          <a:p>
            <a:pPr algn="ctr"/>
            <a:r>
              <a:rPr lang="uk-UA" dirty="0"/>
              <a:t>Підгаєцького ліцею імені Маркіяна </a:t>
            </a:r>
            <a:r>
              <a:rPr lang="uk-UA" dirty="0" err="1"/>
              <a:t>Паславського</a:t>
            </a:r>
            <a:endParaRPr lang="uk-UA" dirty="0"/>
          </a:p>
          <a:p>
            <a:pPr algn="ctr"/>
            <a:endParaRPr lang="uk-UA" dirty="0"/>
          </a:p>
          <a:p>
            <a:pPr algn="ctr"/>
            <a:r>
              <a:rPr lang="uk-UA" dirty="0"/>
              <a:t>Науковий керівник: </a:t>
            </a:r>
            <a:r>
              <a:rPr lang="uk-UA" dirty="0" err="1"/>
              <a:t>Пелещак</a:t>
            </a:r>
            <a:r>
              <a:rPr lang="uk-UA" dirty="0"/>
              <a:t> Тарас Семенович</a:t>
            </a:r>
          </a:p>
          <a:p>
            <a:pPr algn="ctr"/>
            <a:r>
              <a:rPr lang="uk-UA" dirty="0"/>
              <a:t>вчитель фізики та астрономії Підгаєцького ліцею імені Маркіяна </a:t>
            </a:r>
            <a:r>
              <a:rPr lang="uk-UA" dirty="0" err="1"/>
              <a:t>Паславського</a:t>
            </a:r>
            <a:endParaRPr lang="uk-UA" dirty="0"/>
          </a:p>
        </p:txBody>
      </p:sp>
    </p:spTree>
    <p:extLst>
      <p:ext uri="{BB962C8B-B14F-4D97-AF65-F5344CB8AC3E}">
        <p14:creationId xmlns:p14="http://schemas.microsoft.com/office/powerpoint/2010/main" val="3562676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D5A4292A-41D1-4A3D-8AA0-2C33DC820459}"/>
              </a:ext>
            </a:extLst>
          </p:cNvPr>
          <p:cNvSpPr/>
          <p:nvPr/>
        </p:nvSpPr>
        <p:spPr>
          <a:xfrm>
            <a:off x="204787" y="1758473"/>
            <a:ext cx="8734426" cy="3194527"/>
          </a:xfrm>
          <a:prstGeom prst="roundRect">
            <a:avLst/>
          </a:prstGeom>
          <a:solidFill>
            <a:schemeClr val="tx2">
              <a:lumMod val="7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8" name="Google Shape;128;p13"/>
          <p:cNvSpPr txBox="1">
            <a:spLocks noGrp="1"/>
          </p:cNvSpPr>
          <p:nvPr>
            <p:ph type="ctrTitle"/>
          </p:nvPr>
        </p:nvSpPr>
        <p:spPr>
          <a:xfrm>
            <a:off x="2005650" y="310373"/>
            <a:ext cx="5361300" cy="1448100"/>
          </a:xfrm>
          <a:prstGeom prst="rect">
            <a:avLst/>
          </a:prstGeom>
        </p:spPr>
        <p:txBody>
          <a:bodyPr spcFirstLastPara="1" wrap="square" lIns="91425" tIns="91425" rIns="91425" bIns="91425" anchor="ctr" anchorCtr="0">
            <a:noAutofit/>
          </a:bodyPr>
          <a:lstStyle/>
          <a:p>
            <a:pPr marL="0" lvl="0" indent="0" algn="ctr" rtl="0">
              <a:lnSpc>
                <a:spcPct val="115000"/>
              </a:lnSpc>
              <a:spcBef>
                <a:spcPts val="2400"/>
              </a:spcBef>
              <a:spcAft>
                <a:spcPts val="0"/>
              </a:spcAft>
              <a:buSzPts val="990"/>
              <a:buNone/>
            </a:pPr>
            <a:r>
              <a:rPr lang="uk" sz="2470" b="1" dirty="0">
                <a:solidFill>
                  <a:srgbClr val="000000"/>
                </a:solidFill>
                <a:latin typeface="Arial"/>
                <a:ea typeface="Arial"/>
                <a:cs typeface="Arial"/>
                <a:sym typeface="Arial"/>
              </a:rPr>
              <a:t>Марсіанські "Павуки": Таємниці Червоної Планети</a:t>
            </a:r>
            <a:endParaRPr sz="2470" b="1" dirty="0">
              <a:solidFill>
                <a:srgbClr val="000000"/>
              </a:solidFill>
              <a:latin typeface="Arial"/>
              <a:ea typeface="Arial"/>
              <a:cs typeface="Arial"/>
              <a:sym typeface="Arial"/>
            </a:endParaRPr>
          </a:p>
          <a:p>
            <a:pPr marL="0" lvl="0" indent="0" algn="ctr" rtl="0">
              <a:spcBef>
                <a:spcPts val="600"/>
              </a:spcBef>
              <a:spcAft>
                <a:spcPts val="0"/>
              </a:spcAft>
              <a:buSzPts val="990"/>
              <a:buNone/>
            </a:pPr>
            <a:endParaRPr sz="3820" dirty="0"/>
          </a:p>
        </p:txBody>
      </p:sp>
      <p:sp>
        <p:nvSpPr>
          <p:cNvPr id="2" name="TextBox 1">
            <a:extLst>
              <a:ext uri="{FF2B5EF4-FFF2-40B4-BE49-F238E27FC236}">
                <a16:creationId xmlns:a16="http://schemas.microsoft.com/office/drawing/2014/main" id="{194A216A-22D6-423C-BA57-C552F33742EB}"/>
              </a:ext>
            </a:extLst>
          </p:cNvPr>
          <p:cNvSpPr txBox="1"/>
          <p:nvPr/>
        </p:nvSpPr>
        <p:spPr>
          <a:xfrm>
            <a:off x="676275" y="1235253"/>
            <a:ext cx="7791450" cy="523220"/>
          </a:xfrm>
          <a:prstGeom prst="rect">
            <a:avLst/>
          </a:prstGeom>
          <a:noFill/>
        </p:spPr>
        <p:txBody>
          <a:bodyPr wrap="square" rtlCol="0">
            <a:spAutoFit/>
          </a:bodyPr>
          <a:lstStyle/>
          <a:p>
            <a:r>
              <a:rPr lang="ru-RU" b="1" dirty="0"/>
              <a:t>Мета: </a:t>
            </a:r>
            <a:r>
              <a:rPr lang="ru-RU" b="1" dirty="0" err="1"/>
              <a:t>дослідити</a:t>
            </a:r>
            <a:r>
              <a:rPr lang="ru-RU" b="1" dirty="0"/>
              <a:t> природу </a:t>
            </a:r>
            <a:r>
              <a:rPr lang="ru-RU" b="1" dirty="0" err="1"/>
              <a:t>виникнення</a:t>
            </a:r>
            <a:r>
              <a:rPr lang="ru-RU" b="1" dirty="0"/>
              <a:t> </a:t>
            </a:r>
            <a:r>
              <a:rPr lang="ru-RU" b="1" dirty="0" err="1"/>
              <a:t>аранеоподібного</a:t>
            </a:r>
            <a:r>
              <a:rPr lang="ru-RU" b="1" dirty="0"/>
              <a:t> </a:t>
            </a:r>
            <a:r>
              <a:rPr lang="ru-RU" b="1" dirty="0" err="1"/>
              <a:t>рельєфу</a:t>
            </a:r>
            <a:r>
              <a:rPr lang="ru-RU" b="1" dirty="0"/>
              <a:t> на </a:t>
            </a:r>
            <a:r>
              <a:rPr lang="ru-RU" b="1" dirty="0" err="1"/>
              <a:t>Марсі</a:t>
            </a:r>
            <a:r>
              <a:rPr lang="ru-RU" b="1" dirty="0"/>
              <a:t> та </a:t>
            </a:r>
            <a:r>
              <a:rPr lang="ru-RU" b="1" dirty="0" err="1"/>
              <a:t>проаналізувати</a:t>
            </a:r>
            <a:r>
              <a:rPr lang="ru-RU" b="1" dirty="0"/>
              <a:t> </a:t>
            </a:r>
            <a:r>
              <a:rPr lang="ru-RU" b="1" dirty="0" err="1"/>
              <a:t>нові</a:t>
            </a:r>
            <a:r>
              <a:rPr lang="ru-RU" b="1" dirty="0"/>
              <a:t> </a:t>
            </a:r>
            <a:r>
              <a:rPr lang="ru-RU" b="1" dirty="0" err="1"/>
              <a:t>знахідки</a:t>
            </a:r>
            <a:r>
              <a:rPr lang="ru-RU" b="1" dirty="0"/>
              <a:t>, </a:t>
            </a:r>
            <a:r>
              <a:rPr lang="ru-RU" b="1" dirty="0" err="1"/>
              <a:t>що</a:t>
            </a:r>
            <a:r>
              <a:rPr lang="ru-RU" b="1" dirty="0"/>
              <a:t> </a:t>
            </a:r>
            <a:r>
              <a:rPr lang="ru-RU" b="1" dirty="0" err="1"/>
              <a:t>свідчать</a:t>
            </a:r>
            <a:r>
              <a:rPr lang="ru-RU" b="1" dirty="0"/>
              <a:t> про </a:t>
            </a:r>
            <a:r>
              <a:rPr lang="ru-RU" b="1" dirty="0" err="1"/>
              <a:t>водне</a:t>
            </a:r>
            <a:r>
              <a:rPr lang="ru-RU" b="1" dirty="0"/>
              <a:t> </a:t>
            </a:r>
            <a:r>
              <a:rPr lang="ru-RU" b="1" dirty="0" err="1"/>
              <a:t>минуле</a:t>
            </a:r>
            <a:r>
              <a:rPr lang="ru-RU" b="1" dirty="0"/>
              <a:t> </a:t>
            </a:r>
            <a:r>
              <a:rPr lang="ru-RU" b="1" dirty="0" err="1"/>
              <a:t>планети</a:t>
            </a:r>
            <a:r>
              <a:rPr lang="ru-RU" b="1" dirty="0"/>
              <a:t>.</a:t>
            </a:r>
            <a:endParaRPr lang="uk-UA" b="1" dirty="0"/>
          </a:p>
        </p:txBody>
      </p:sp>
      <p:sp>
        <p:nvSpPr>
          <p:cNvPr id="3" name="TextBox 2">
            <a:extLst>
              <a:ext uri="{FF2B5EF4-FFF2-40B4-BE49-F238E27FC236}">
                <a16:creationId xmlns:a16="http://schemas.microsoft.com/office/drawing/2014/main" id="{B1AE4CEE-8A7F-46C6-8046-4F6FDC6AC04A}"/>
              </a:ext>
            </a:extLst>
          </p:cNvPr>
          <p:cNvSpPr txBox="1"/>
          <p:nvPr/>
        </p:nvSpPr>
        <p:spPr>
          <a:xfrm>
            <a:off x="419100" y="1984197"/>
            <a:ext cx="4562475" cy="3323987"/>
          </a:xfrm>
          <a:prstGeom prst="rect">
            <a:avLst/>
          </a:prstGeom>
          <a:noFill/>
        </p:spPr>
        <p:txBody>
          <a:bodyPr wrap="square" rtlCol="0">
            <a:spAutoFit/>
          </a:bodyPr>
          <a:lstStyle/>
          <a:p>
            <a:r>
              <a:rPr lang="uk-UA" b="1" dirty="0"/>
              <a:t>Завдання:</a:t>
            </a:r>
            <a:endParaRPr lang="uk-UA" dirty="0"/>
          </a:p>
          <a:p>
            <a:pPr marL="285750" lvl="0" indent="-285750">
              <a:buFontTx/>
              <a:buChar char="-"/>
            </a:pPr>
            <a:r>
              <a:rPr lang="uk-UA" dirty="0"/>
              <a:t>ознайомитися з історією відкриття та характеристиками </a:t>
            </a:r>
            <a:r>
              <a:rPr lang="uk-UA" dirty="0" err="1"/>
              <a:t>аранеоподібного</a:t>
            </a:r>
            <a:r>
              <a:rPr lang="uk-UA" dirty="0"/>
              <a:t> рельєфу;</a:t>
            </a:r>
          </a:p>
          <a:p>
            <a:pPr marL="285750" lvl="0" indent="-285750">
              <a:buFontTx/>
              <a:buChar char="-"/>
            </a:pPr>
            <a:endParaRPr lang="uk-UA" dirty="0"/>
          </a:p>
          <a:p>
            <a:pPr marL="285750" lvl="0" indent="-285750">
              <a:buFontTx/>
              <a:buChar char="-"/>
            </a:pPr>
            <a:r>
              <a:rPr lang="uk-UA" dirty="0"/>
              <a:t>вивчити фізичний механізм формування «павуків» через процес сублімації;</a:t>
            </a:r>
          </a:p>
          <a:p>
            <a:pPr marL="285750" lvl="0" indent="-285750">
              <a:buFontTx/>
              <a:buChar char="-"/>
            </a:pPr>
            <a:endParaRPr lang="uk-UA" dirty="0"/>
          </a:p>
          <a:p>
            <a:pPr marL="285750" lvl="0" indent="-285750">
              <a:buFontTx/>
              <a:buChar char="-"/>
            </a:pPr>
            <a:r>
              <a:rPr lang="uk-UA" dirty="0"/>
              <a:t>розглянути результати лабораторного моделювання марсіанських умов;</a:t>
            </a:r>
          </a:p>
          <a:p>
            <a:pPr marL="285750" lvl="0" indent="-285750">
              <a:buFontTx/>
              <a:buChar char="-"/>
            </a:pPr>
            <a:endParaRPr lang="uk-UA" dirty="0"/>
          </a:p>
          <a:p>
            <a:pPr marL="285750" lvl="0" indent="-285750">
              <a:buFontTx/>
              <a:buChar char="-"/>
            </a:pPr>
            <a:r>
              <a:rPr lang="uk-UA" dirty="0"/>
              <a:t>проаналізувати значення нових </a:t>
            </a:r>
            <a:r>
              <a:rPr lang="uk-UA" dirty="0" err="1"/>
              <a:t>відкриттів</a:t>
            </a:r>
            <a:r>
              <a:rPr lang="uk-UA" dirty="0"/>
              <a:t>, зокрема «яєць павуків» та </a:t>
            </a:r>
            <a:r>
              <a:rPr lang="uk-UA" dirty="0" err="1"/>
              <a:t>павутиноподібних</a:t>
            </a:r>
            <a:r>
              <a:rPr lang="uk-UA" dirty="0"/>
              <a:t> </a:t>
            </a:r>
            <a:r>
              <a:rPr lang="uk-UA" dirty="0" err="1"/>
              <a:t>гребенів</a:t>
            </a:r>
            <a:r>
              <a:rPr lang="uk-UA" dirty="0"/>
              <a:t>.</a:t>
            </a:r>
          </a:p>
          <a:p>
            <a:pPr marL="285750" lvl="0" indent="-285750">
              <a:buFontTx/>
              <a:buChar char="-"/>
            </a:pPr>
            <a:endParaRPr lang="uk-UA" dirty="0"/>
          </a:p>
          <a:p>
            <a:endParaRPr lang="uk-UA" dirty="0"/>
          </a:p>
        </p:txBody>
      </p:sp>
      <p:sp>
        <p:nvSpPr>
          <p:cNvPr id="5" name="TextBox 4">
            <a:extLst>
              <a:ext uri="{FF2B5EF4-FFF2-40B4-BE49-F238E27FC236}">
                <a16:creationId xmlns:a16="http://schemas.microsoft.com/office/drawing/2014/main" id="{25DA13BF-78A1-46B3-8EEA-713AF8D156CA}"/>
              </a:ext>
            </a:extLst>
          </p:cNvPr>
          <p:cNvSpPr txBox="1"/>
          <p:nvPr/>
        </p:nvSpPr>
        <p:spPr>
          <a:xfrm>
            <a:off x="4572001" y="1806605"/>
            <a:ext cx="4248150" cy="3323987"/>
          </a:xfrm>
          <a:prstGeom prst="rect">
            <a:avLst/>
          </a:prstGeom>
          <a:noFill/>
        </p:spPr>
        <p:txBody>
          <a:bodyPr wrap="square" rtlCol="0">
            <a:spAutoFit/>
          </a:bodyPr>
          <a:lstStyle/>
          <a:p>
            <a:r>
              <a:rPr lang="uk-UA" b="1" dirty="0"/>
              <a:t>Предмет дослідження:</a:t>
            </a:r>
            <a:r>
              <a:rPr lang="uk-UA" dirty="0"/>
              <a:t> геологічні та кліматичні процеси на Марсі, що призводять до формування специфічних структур на його поверхні. </a:t>
            </a:r>
          </a:p>
          <a:p>
            <a:r>
              <a:rPr lang="uk-UA" b="1" dirty="0"/>
              <a:t>Об’єкт дослідження:</a:t>
            </a:r>
            <a:r>
              <a:rPr lang="uk-UA" dirty="0"/>
              <a:t> </a:t>
            </a:r>
            <a:r>
              <a:rPr lang="uk-UA" dirty="0" err="1"/>
              <a:t>аранеоподібні</a:t>
            </a:r>
            <a:r>
              <a:rPr lang="uk-UA" dirty="0"/>
              <a:t> структури («павуки») та сфероїдальні утворення («яйця павуків»).</a:t>
            </a:r>
          </a:p>
          <a:p>
            <a:r>
              <a:rPr lang="uk-UA" b="1" dirty="0"/>
              <a:t>Актуальність:</a:t>
            </a:r>
            <a:r>
              <a:rPr lang="uk-UA" dirty="0"/>
              <a:t> Вивчення сублімації CO₂ та сезонних змін на Марсі є ключем до розуміння довгострокових кліматичних циклів планети, а відкриття мінеральних структур надає докази існування рідкої води в минулому, що підвищує ймовірність колишньої придатності Марса для життя.</a:t>
            </a: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2015209" y="0"/>
            <a:ext cx="5377500" cy="1646100"/>
          </a:xfrm>
          <a:prstGeom prst="rect">
            <a:avLst/>
          </a:prstGeom>
        </p:spPr>
        <p:txBody>
          <a:bodyPr spcFirstLastPara="1" wrap="square" lIns="91425" tIns="91425" rIns="91425" bIns="91425" anchor="ctr" anchorCtr="0">
            <a:normAutofit/>
          </a:bodyPr>
          <a:lstStyle/>
          <a:p>
            <a:pPr marL="0" lvl="0" indent="0" algn="ctr" rtl="0">
              <a:lnSpc>
                <a:spcPct val="115000"/>
              </a:lnSpc>
              <a:spcBef>
                <a:spcPts val="2400"/>
              </a:spcBef>
              <a:spcAft>
                <a:spcPts val="0"/>
              </a:spcAft>
              <a:buNone/>
            </a:pPr>
            <a:r>
              <a:rPr lang="uk" sz="2500" b="1">
                <a:solidFill>
                  <a:srgbClr val="000000"/>
                </a:solidFill>
                <a:latin typeface="Arial"/>
                <a:ea typeface="Arial"/>
                <a:cs typeface="Arial"/>
                <a:sym typeface="Arial"/>
              </a:rPr>
              <a:t>Зустріч з "Павуками"</a:t>
            </a:r>
            <a:endParaRPr sz="2500" b="1">
              <a:solidFill>
                <a:srgbClr val="000000"/>
              </a:solidFill>
              <a:latin typeface="Arial"/>
              <a:ea typeface="Arial"/>
              <a:cs typeface="Arial"/>
              <a:sym typeface="Arial"/>
            </a:endParaRPr>
          </a:p>
          <a:p>
            <a:pPr marL="0" lvl="0" indent="0" algn="ctr" rtl="0">
              <a:spcBef>
                <a:spcPts val="600"/>
              </a:spcBef>
              <a:spcAft>
                <a:spcPts val="0"/>
              </a:spcAft>
              <a:buNone/>
            </a:pPr>
            <a:endParaRPr sz="3400" b="1"/>
          </a:p>
        </p:txBody>
      </p:sp>
      <p:sp>
        <p:nvSpPr>
          <p:cNvPr id="136" name="Google Shape;136;p14"/>
          <p:cNvSpPr txBox="1"/>
          <p:nvPr/>
        </p:nvSpPr>
        <p:spPr>
          <a:xfrm>
            <a:off x="98506" y="854850"/>
            <a:ext cx="2549700" cy="224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200" b="1"/>
              <a:t>Відкриття 2003 року</a:t>
            </a:r>
            <a:endParaRPr sz="1200" b="1"/>
          </a:p>
          <a:p>
            <a:pPr marL="0" lvl="0" indent="0" algn="l" rtl="0">
              <a:lnSpc>
                <a:spcPct val="115000"/>
              </a:lnSpc>
              <a:spcBef>
                <a:spcPts val="1200"/>
              </a:spcBef>
              <a:spcAft>
                <a:spcPts val="0"/>
              </a:spcAft>
              <a:buNone/>
            </a:pPr>
            <a:r>
              <a:rPr lang="uk" sz="1200"/>
              <a:t>У 2003 році вчені вперше виявили на знімках з орбіти павукоподібні форми на південній півкулі Марса. Ці дивовижні геологічні особливості були зафіксовані камерами орбітальних апаратів, які вивчали поверхню планети з висоти понад 400 кілометрів.</a:t>
            </a:r>
            <a:endParaRPr sz="1200"/>
          </a:p>
          <a:p>
            <a:pPr marL="0" lvl="0" indent="0" algn="l" rtl="0">
              <a:spcBef>
                <a:spcPts val="1200"/>
              </a:spcBef>
              <a:spcAft>
                <a:spcPts val="0"/>
              </a:spcAft>
              <a:buNone/>
            </a:pPr>
            <a:endParaRPr>
              <a:solidFill>
                <a:schemeClr val="dk2"/>
              </a:solidFill>
              <a:latin typeface="Calibri"/>
              <a:ea typeface="Calibri"/>
              <a:cs typeface="Calibri"/>
              <a:sym typeface="Calibri"/>
            </a:endParaRPr>
          </a:p>
        </p:txBody>
      </p:sp>
      <p:sp>
        <p:nvSpPr>
          <p:cNvPr id="137" name="Google Shape;137;p14"/>
          <p:cNvSpPr txBox="1"/>
          <p:nvPr/>
        </p:nvSpPr>
        <p:spPr>
          <a:xfrm>
            <a:off x="2865150" y="823050"/>
            <a:ext cx="2676300" cy="227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200" b="1"/>
              <a:t>Аранеоподібний рельєф</a:t>
            </a:r>
            <a:endParaRPr sz="1200" b="1"/>
          </a:p>
          <a:p>
            <a:pPr marL="0" lvl="0" indent="0" algn="l" rtl="0">
              <a:lnSpc>
                <a:spcPct val="115000"/>
              </a:lnSpc>
              <a:spcBef>
                <a:spcPts val="1200"/>
              </a:spcBef>
              <a:spcAft>
                <a:spcPts val="0"/>
              </a:spcAft>
              <a:buNone/>
            </a:pPr>
            <a:r>
              <a:rPr lang="uk" sz="1200"/>
              <a:t>Ці геологічні особливості, відомі як аранеоподібний рельєф, простягаються на кілометр і мають сотні веретеноподібних "ніжок". Кожна "ніжка" може досягати кількох сотень метрів у довжину, створюючи складну радіальну структуру, що нагадує павутину.</a:t>
            </a:r>
            <a:endParaRPr sz="1200"/>
          </a:p>
          <a:p>
            <a:pPr marL="0" lvl="0" indent="0" algn="l" rtl="0">
              <a:spcBef>
                <a:spcPts val="1200"/>
              </a:spcBef>
              <a:spcAft>
                <a:spcPts val="0"/>
              </a:spcAft>
              <a:buNone/>
            </a:pPr>
            <a:endParaRPr>
              <a:highlight>
                <a:schemeClr val="accent3"/>
              </a:highlight>
              <a:latin typeface="Calibri"/>
              <a:ea typeface="Calibri"/>
              <a:cs typeface="Calibri"/>
              <a:sym typeface="Calibri"/>
            </a:endParaRPr>
          </a:p>
        </p:txBody>
      </p:sp>
      <p:sp>
        <p:nvSpPr>
          <p:cNvPr id="138" name="Google Shape;138;p14"/>
          <p:cNvSpPr txBox="1"/>
          <p:nvPr/>
        </p:nvSpPr>
        <p:spPr>
          <a:xfrm>
            <a:off x="5781849" y="823050"/>
            <a:ext cx="2454600" cy="227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200" b="1" dirty="0"/>
              <a:t>Унікальна геологія</a:t>
            </a:r>
            <a:endParaRPr sz="1200" b="1" dirty="0"/>
          </a:p>
          <a:p>
            <a:pPr marL="0" lvl="0" indent="0" algn="l" rtl="0">
              <a:lnSpc>
                <a:spcPct val="115000"/>
              </a:lnSpc>
              <a:spcBef>
                <a:spcPts val="1200"/>
              </a:spcBef>
              <a:spcAft>
                <a:spcPts val="0"/>
              </a:spcAft>
              <a:buNone/>
            </a:pPr>
            <a:r>
              <a:rPr lang="uk" sz="1200" dirty="0"/>
              <a:t>Павукоподібні структури відрізняються від будь-яких відомих геологічних форм на Землі. Їхн</a:t>
            </a:r>
            <a:r>
              <a:rPr lang="uk-UA" sz="1200" dirty="0" err="1"/>
              <a:t>ій</a:t>
            </a:r>
            <a:r>
              <a:rPr lang="uk" sz="1200" dirty="0"/>
              <a:t> унікальн</a:t>
            </a:r>
            <a:r>
              <a:rPr lang="uk-UA" sz="1200" dirty="0" err="1"/>
              <a:t>ий</a:t>
            </a:r>
            <a:r>
              <a:rPr lang="uk" sz="1200" dirty="0"/>
              <a:t> візерунок і розмір змусили вчених переглянути уявлення про процеси, що відбуваються на поверхні Марса.</a:t>
            </a:r>
            <a:endParaRPr sz="1200" dirty="0"/>
          </a:p>
          <a:p>
            <a:pPr marL="0" lvl="0" indent="0" algn="l" rtl="0">
              <a:spcBef>
                <a:spcPts val="1200"/>
              </a:spcBef>
              <a:spcAft>
                <a:spcPts val="0"/>
              </a:spcAft>
              <a:buNone/>
            </a:pPr>
            <a:endParaRPr dirty="0">
              <a:solidFill>
                <a:schemeClr val="dk2"/>
              </a:solidFill>
              <a:latin typeface="Calibri"/>
              <a:ea typeface="Calibri"/>
              <a:cs typeface="Calibri"/>
              <a:sym typeface="Calibri"/>
            </a:endParaRPr>
          </a:p>
        </p:txBody>
      </p:sp>
      <p:sp>
        <p:nvSpPr>
          <p:cNvPr id="139" name="Google Shape;139;p14"/>
          <p:cNvSpPr txBox="1"/>
          <p:nvPr/>
        </p:nvSpPr>
        <p:spPr>
          <a:xfrm>
            <a:off x="92850" y="3489750"/>
            <a:ext cx="5448600" cy="1002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300">
                <a:latin typeface="Calibri"/>
                <a:ea typeface="Calibri"/>
                <a:cs typeface="Calibri"/>
                <a:sym typeface="Calibri"/>
              </a:rPr>
              <a:t>Ці відкриття стали початком нового напрямку досліджень марсіанської геології. Вчені були здивовані не лише формою цих структур, але й їхнім сезонним характером - павукоподібні візерунки з'являються та зникають протягом марсіанського року, що вказує на активні процеси на поверхні планети.</a:t>
            </a:r>
            <a:endParaRPr sz="1300">
              <a:latin typeface="Calibri"/>
              <a:ea typeface="Calibri"/>
              <a:cs typeface="Calibri"/>
              <a:sym typeface="Calibri"/>
            </a:endParaRPr>
          </a:p>
          <a:p>
            <a:pPr marL="0" lvl="0" indent="0" algn="l" rtl="0">
              <a:spcBef>
                <a:spcPts val="1200"/>
              </a:spcBef>
              <a:spcAft>
                <a:spcPts val="0"/>
              </a:spcAft>
              <a:buNone/>
            </a:pPr>
            <a:endParaRPr sz="1300">
              <a:latin typeface="Calibri"/>
              <a:ea typeface="Calibri"/>
              <a:cs typeface="Calibri"/>
              <a:sym typeface="Calibri"/>
            </a:endParaRPr>
          </a:p>
        </p:txBody>
      </p:sp>
      <p:pic>
        <p:nvPicPr>
          <p:cNvPr id="140" name="Google Shape;140;p14"/>
          <p:cNvPicPr preferRelativeResize="0"/>
          <p:nvPr/>
        </p:nvPicPr>
        <p:blipFill>
          <a:blip r:embed="rId3">
            <a:alphaModFix/>
          </a:blip>
          <a:stretch>
            <a:fillRect/>
          </a:stretch>
        </p:blipFill>
        <p:spPr>
          <a:xfrm>
            <a:off x="5781849" y="3260700"/>
            <a:ext cx="3362150" cy="1882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5"/>
          <p:cNvSpPr txBox="1">
            <a:spLocks noGrp="1"/>
          </p:cNvSpPr>
          <p:nvPr>
            <p:ph type="title"/>
          </p:nvPr>
        </p:nvSpPr>
        <p:spPr>
          <a:xfrm>
            <a:off x="591375" y="16950"/>
            <a:ext cx="7505700" cy="954600"/>
          </a:xfrm>
          <a:prstGeom prst="rect">
            <a:avLst/>
          </a:prstGeom>
        </p:spPr>
        <p:txBody>
          <a:bodyPr spcFirstLastPara="1" wrap="square" lIns="91425" tIns="91425" rIns="91425" bIns="91425" anchor="t" anchorCtr="0">
            <a:noAutofit/>
          </a:bodyPr>
          <a:lstStyle/>
          <a:p>
            <a:pPr marL="0" lvl="0" indent="0" algn="ctr" rtl="0">
              <a:lnSpc>
                <a:spcPct val="115000"/>
              </a:lnSpc>
              <a:spcBef>
                <a:spcPts val="2400"/>
              </a:spcBef>
              <a:spcAft>
                <a:spcPts val="0"/>
              </a:spcAft>
              <a:buSzPts val="990"/>
              <a:buNone/>
            </a:pPr>
            <a:r>
              <a:rPr lang="uk" sz="2370" b="1" dirty="0">
                <a:solidFill>
                  <a:srgbClr val="000000"/>
                </a:solidFill>
                <a:latin typeface="Arial"/>
                <a:ea typeface="Arial"/>
                <a:cs typeface="Arial"/>
                <a:sym typeface="Arial"/>
              </a:rPr>
              <a:t>Таємничі візерунки Марса</a:t>
            </a:r>
            <a:endParaRPr sz="2370" b="1" dirty="0">
              <a:solidFill>
                <a:srgbClr val="000000"/>
              </a:solidFill>
              <a:latin typeface="Arial"/>
              <a:ea typeface="Arial"/>
              <a:cs typeface="Arial"/>
              <a:sym typeface="Arial"/>
            </a:endParaRPr>
          </a:p>
          <a:p>
            <a:pPr marL="0" lvl="0" indent="0" algn="ctr" rtl="0">
              <a:spcBef>
                <a:spcPts val="600"/>
              </a:spcBef>
              <a:spcAft>
                <a:spcPts val="0"/>
              </a:spcAft>
              <a:buSzPts val="990"/>
              <a:buNone/>
            </a:pPr>
            <a:endParaRPr dirty="0"/>
          </a:p>
        </p:txBody>
      </p:sp>
      <p:sp>
        <p:nvSpPr>
          <p:cNvPr id="146" name="Google Shape;146;p15"/>
          <p:cNvSpPr txBox="1">
            <a:spLocks noGrp="1"/>
          </p:cNvSpPr>
          <p:nvPr>
            <p:ph type="body" idx="1"/>
          </p:nvPr>
        </p:nvSpPr>
        <p:spPr>
          <a:xfrm>
            <a:off x="6430775" y="883575"/>
            <a:ext cx="2432100" cy="3676200"/>
          </a:xfrm>
          <a:prstGeom prst="rect">
            <a:avLst/>
          </a:prstGeom>
        </p:spPr>
        <p:txBody>
          <a:bodyPr spcFirstLastPara="1" wrap="square" lIns="91425" tIns="91425" rIns="91425" bIns="91425" anchor="t" anchorCtr="0">
            <a:noAutofit/>
          </a:bodyPr>
          <a:lstStyle/>
          <a:p>
            <a:pPr marL="0" lvl="0" indent="0" algn="l" rtl="0">
              <a:lnSpc>
                <a:spcPct val="95000"/>
              </a:lnSpc>
              <a:spcBef>
                <a:spcPts val="1200"/>
              </a:spcBef>
              <a:spcAft>
                <a:spcPts val="0"/>
              </a:spcAft>
              <a:buNone/>
            </a:pPr>
            <a:r>
              <a:rPr lang="uk" sz="1700" b="1"/>
              <a:t>Фотографії з орбіти відкривають павукоподібні структури, які простягаються на кілометри по поверхні Червоної планети. Темні радіальні жолоби контрастують з червоним реголітом, створюючи найбільш загадковий рельєф у Сонячній системі.</a:t>
            </a:r>
            <a:endParaRPr sz="1700" b="1"/>
          </a:p>
          <a:p>
            <a:pPr marL="0" lvl="0" indent="0" algn="l" rtl="0">
              <a:lnSpc>
                <a:spcPct val="95000"/>
              </a:lnSpc>
              <a:spcBef>
                <a:spcPts val="1200"/>
              </a:spcBef>
              <a:spcAft>
                <a:spcPts val="1200"/>
              </a:spcAft>
              <a:buNone/>
            </a:pPr>
            <a:endParaRPr sz="1700" b="1"/>
          </a:p>
        </p:txBody>
      </p:sp>
      <p:pic>
        <p:nvPicPr>
          <p:cNvPr id="147" name="Google Shape;147;p15"/>
          <p:cNvPicPr preferRelativeResize="0"/>
          <p:nvPr/>
        </p:nvPicPr>
        <p:blipFill>
          <a:blip r:embed="rId3">
            <a:alphaModFix/>
          </a:blip>
          <a:stretch>
            <a:fillRect/>
          </a:stretch>
        </p:blipFill>
        <p:spPr>
          <a:xfrm>
            <a:off x="214975" y="971550"/>
            <a:ext cx="2857500" cy="1600200"/>
          </a:xfrm>
          <a:prstGeom prst="rect">
            <a:avLst/>
          </a:prstGeom>
          <a:noFill/>
          <a:ln>
            <a:noFill/>
          </a:ln>
        </p:spPr>
      </p:pic>
      <p:pic>
        <p:nvPicPr>
          <p:cNvPr id="148" name="Google Shape;148;p15"/>
          <p:cNvPicPr preferRelativeResize="0"/>
          <p:nvPr/>
        </p:nvPicPr>
        <p:blipFill>
          <a:blip r:embed="rId4">
            <a:alphaModFix/>
          </a:blip>
          <a:stretch>
            <a:fillRect/>
          </a:stretch>
        </p:blipFill>
        <p:spPr>
          <a:xfrm>
            <a:off x="3262550" y="927250"/>
            <a:ext cx="3118357" cy="1746275"/>
          </a:xfrm>
          <a:prstGeom prst="rect">
            <a:avLst/>
          </a:prstGeom>
          <a:noFill/>
          <a:ln>
            <a:noFill/>
          </a:ln>
        </p:spPr>
      </p:pic>
      <p:pic>
        <p:nvPicPr>
          <p:cNvPr id="149" name="Google Shape;149;p15"/>
          <p:cNvPicPr preferRelativeResize="0"/>
          <p:nvPr/>
        </p:nvPicPr>
        <p:blipFill>
          <a:blip r:embed="rId5">
            <a:alphaModFix/>
          </a:blip>
          <a:stretch>
            <a:fillRect/>
          </a:stretch>
        </p:blipFill>
        <p:spPr>
          <a:xfrm>
            <a:off x="499675" y="2673525"/>
            <a:ext cx="2476500" cy="1847850"/>
          </a:xfrm>
          <a:prstGeom prst="rect">
            <a:avLst/>
          </a:prstGeom>
          <a:noFill/>
          <a:ln>
            <a:noFill/>
          </a:ln>
        </p:spPr>
      </p:pic>
      <p:pic>
        <p:nvPicPr>
          <p:cNvPr id="150" name="Google Shape;150;p15"/>
          <p:cNvPicPr preferRelativeResize="0"/>
          <p:nvPr/>
        </p:nvPicPr>
        <p:blipFill>
          <a:blip r:embed="rId6">
            <a:alphaModFix/>
          </a:blip>
          <a:stretch>
            <a:fillRect/>
          </a:stretch>
        </p:blipFill>
        <p:spPr>
          <a:xfrm>
            <a:off x="3222775" y="2724900"/>
            <a:ext cx="3207991" cy="1796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6"/>
          <p:cNvSpPr txBox="1">
            <a:spLocks noGrp="1"/>
          </p:cNvSpPr>
          <p:nvPr>
            <p:ph type="title"/>
          </p:nvPr>
        </p:nvSpPr>
        <p:spPr>
          <a:xfrm>
            <a:off x="1883259" y="141150"/>
            <a:ext cx="5377500" cy="1646100"/>
          </a:xfrm>
          <a:prstGeom prst="rect">
            <a:avLst/>
          </a:prstGeom>
        </p:spPr>
        <p:txBody>
          <a:bodyPr spcFirstLastPara="1" wrap="square" lIns="91425" tIns="91425" rIns="91425" bIns="91425" anchor="ctr" anchorCtr="0">
            <a:normAutofit/>
          </a:bodyPr>
          <a:lstStyle/>
          <a:p>
            <a:pPr marL="0" lvl="0" indent="0" algn="ctr" rtl="0">
              <a:lnSpc>
                <a:spcPct val="115000"/>
              </a:lnSpc>
              <a:spcBef>
                <a:spcPts val="2400"/>
              </a:spcBef>
              <a:spcAft>
                <a:spcPts val="0"/>
              </a:spcAft>
              <a:buNone/>
            </a:pPr>
            <a:r>
              <a:rPr lang="uk" sz="2800" b="1" dirty="0">
                <a:solidFill>
                  <a:srgbClr val="000000"/>
                </a:solidFill>
                <a:latin typeface="Arial"/>
                <a:ea typeface="Arial"/>
                <a:cs typeface="Arial"/>
                <a:sym typeface="Arial"/>
              </a:rPr>
              <a:t>Лабораторне Відтворення</a:t>
            </a:r>
            <a:endParaRPr sz="2800" b="1" dirty="0">
              <a:solidFill>
                <a:srgbClr val="000000"/>
              </a:solidFill>
              <a:latin typeface="Arial"/>
              <a:ea typeface="Arial"/>
              <a:cs typeface="Arial"/>
              <a:sym typeface="Arial"/>
            </a:endParaRPr>
          </a:p>
          <a:p>
            <a:pPr marL="0" lvl="0" indent="0" algn="ctr" rtl="0">
              <a:spcBef>
                <a:spcPts val="600"/>
              </a:spcBef>
              <a:spcAft>
                <a:spcPts val="0"/>
              </a:spcAft>
              <a:buNone/>
            </a:pPr>
            <a:endParaRPr sz="3700" dirty="0"/>
          </a:p>
        </p:txBody>
      </p:sp>
      <p:sp>
        <p:nvSpPr>
          <p:cNvPr id="156" name="Google Shape;156;p16"/>
          <p:cNvSpPr txBox="1"/>
          <p:nvPr/>
        </p:nvSpPr>
        <p:spPr>
          <a:xfrm>
            <a:off x="106700" y="973050"/>
            <a:ext cx="5927100" cy="3197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100" b="1" dirty="0"/>
              <a:t>Моделювання сезонної сублімації</a:t>
            </a:r>
            <a:endParaRPr sz="1100" b="1" dirty="0"/>
          </a:p>
          <a:p>
            <a:pPr marL="0" lvl="0" indent="0" algn="l" rtl="0">
              <a:lnSpc>
                <a:spcPct val="115000"/>
              </a:lnSpc>
              <a:spcBef>
                <a:spcPts val="1200"/>
              </a:spcBef>
              <a:spcAft>
                <a:spcPts val="0"/>
              </a:spcAft>
              <a:buNone/>
            </a:pPr>
            <a:r>
              <a:rPr lang="uk" sz="1100" dirty="0"/>
              <a:t>Дослідники відтворили формування марсіанських "павуків" у лабораторних умовах, моделюючи сезонну сублімацію замерзлого діоксиду вуглецю. Використовуючи спеціально розроблену установку, вчені змогли імітувати марсіанський тиск та температуру.</a:t>
            </a:r>
            <a:endParaRPr sz="1100" dirty="0"/>
          </a:p>
          <a:p>
            <a:pPr marL="0" lvl="0" indent="0" algn="l" rtl="0">
              <a:lnSpc>
                <a:spcPct val="115000"/>
              </a:lnSpc>
              <a:spcBef>
                <a:spcPts val="1200"/>
              </a:spcBef>
              <a:spcAft>
                <a:spcPts val="0"/>
              </a:spcAft>
              <a:buNone/>
            </a:pPr>
            <a:r>
              <a:rPr lang="uk" sz="1100" b="1" dirty="0"/>
              <a:t>Взаємодія сухого льоду з реголітом</a:t>
            </a:r>
            <a:endParaRPr sz="1100" b="1" dirty="0"/>
          </a:p>
          <a:p>
            <a:pPr marL="0" lvl="0" indent="0" algn="l" rtl="0">
              <a:lnSpc>
                <a:spcPct val="115000"/>
              </a:lnSpc>
              <a:spcBef>
                <a:spcPts val="1200"/>
              </a:spcBef>
              <a:spcAft>
                <a:spcPts val="0"/>
              </a:spcAft>
              <a:buNone/>
            </a:pPr>
            <a:r>
              <a:rPr lang="uk" sz="1100" dirty="0"/>
              <a:t>Експеримент показав, як взаємодія сухого льоду з реголітом (марсіанським ґрунтом) створює ці унікальні структури. Під час сублімації CO2 перетворюється на газ, який під високим тиском проривається крізь поверхню.</a:t>
            </a:r>
            <a:endParaRPr sz="1100" dirty="0"/>
          </a:p>
          <a:p>
            <a:pPr marL="0" lvl="0" indent="0" algn="l" rtl="0">
              <a:lnSpc>
                <a:spcPct val="115000"/>
              </a:lnSpc>
              <a:spcBef>
                <a:spcPts val="1200"/>
              </a:spcBef>
              <a:spcAft>
                <a:spcPts val="0"/>
              </a:spcAft>
              <a:buNone/>
            </a:pPr>
            <a:r>
              <a:rPr lang="uk" sz="1100" b="1" dirty="0"/>
              <a:t>Відтворення радіальних структур</a:t>
            </a:r>
            <a:endParaRPr sz="1100" b="1" dirty="0"/>
          </a:p>
          <a:p>
            <a:pPr marL="0" lvl="0" indent="0" algn="l" rtl="0">
              <a:lnSpc>
                <a:spcPct val="115000"/>
              </a:lnSpc>
              <a:spcBef>
                <a:spcPts val="1200"/>
              </a:spcBef>
              <a:spcAft>
                <a:spcPts val="0"/>
              </a:spcAft>
              <a:buNone/>
            </a:pPr>
            <a:r>
              <a:rPr lang="uk" sz="1100" dirty="0"/>
              <a:t>У лабораторії вдалося створити візерунки, які практично ідентичні марсіанським "павукам". Це підтвердило гіпотезу про те, що сублімація сухого льоду є основним механізмом формування цих структур.</a:t>
            </a:r>
            <a:endParaRPr sz="1100" dirty="0"/>
          </a:p>
          <a:p>
            <a:pPr marL="0" lvl="0" indent="0" algn="l" rtl="0">
              <a:spcBef>
                <a:spcPts val="1200"/>
              </a:spcBef>
              <a:spcAft>
                <a:spcPts val="0"/>
              </a:spcAft>
              <a:buNone/>
            </a:pPr>
            <a:endParaRPr sz="1300" dirty="0">
              <a:solidFill>
                <a:schemeClr val="dk2"/>
              </a:solidFill>
              <a:latin typeface="Calibri"/>
              <a:ea typeface="Calibri"/>
              <a:cs typeface="Calibri"/>
              <a:sym typeface="Calibri"/>
            </a:endParaRPr>
          </a:p>
        </p:txBody>
      </p:sp>
      <p:sp>
        <p:nvSpPr>
          <p:cNvPr id="157" name="Google Shape;157;p16"/>
          <p:cNvSpPr txBox="1"/>
          <p:nvPr/>
        </p:nvSpPr>
        <p:spPr>
          <a:xfrm>
            <a:off x="6167700" y="4170450"/>
            <a:ext cx="2976300" cy="76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uk" sz="1200" b="1" dirty="0"/>
              <a:t>Сублімація — це перехід речовини з твердого стану безпосередньо в газоподібний, минаючи рідку фазу</a:t>
            </a:r>
            <a:r>
              <a:rPr lang="uk" sz="1100" b="1" dirty="0"/>
              <a:t>. </a:t>
            </a:r>
            <a:endParaRPr sz="1300" b="1" dirty="0">
              <a:latin typeface="Calibri"/>
              <a:ea typeface="Calibri"/>
              <a:cs typeface="Calibri"/>
              <a:sym typeface="Calibri"/>
            </a:endParaRPr>
          </a:p>
        </p:txBody>
      </p:sp>
      <p:sp>
        <p:nvSpPr>
          <p:cNvPr id="158" name="Google Shape;158;p16"/>
          <p:cNvSpPr txBox="1"/>
          <p:nvPr/>
        </p:nvSpPr>
        <p:spPr>
          <a:xfrm>
            <a:off x="6077975" y="932675"/>
            <a:ext cx="3066000" cy="296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300" b="1">
                <a:latin typeface="Calibri"/>
                <a:ea typeface="Calibri"/>
                <a:cs typeface="Calibri"/>
                <a:sym typeface="Calibri"/>
              </a:rPr>
              <a:t>Ці експерименти стали проривом у планетології. Вчені з Університету Дарема та інших дослідницьких центрів створили вакуумну камеру, яка імітує марсіанські умови. Замерзлий CO2 товщиною в 30 сантиметрів покладали на шар реголіту, після чого повільно нагрівали. Результати перевершили всі очікування - утворилися точні копії павукоподібних структур.</a:t>
            </a:r>
            <a:endParaRPr sz="1300" b="1">
              <a:latin typeface="Calibri"/>
              <a:ea typeface="Calibri"/>
              <a:cs typeface="Calibri"/>
              <a:sym typeface="Calibri"/>
            </a:endParaRPr>
          </a:p>
          <a:p>
            <a:pPr marL="0" lvl="0" indent="0" algn="l" rtl="0">
              <a:spcBef>
                <a:spcPts val="1200"/>
              </a:spcBef>
              <a:spcAft>
                <a:spcPts val="0"/>
              </a:spcAft>
              <a:buNone/>
            </a:pPr>
            <a:endParaRPr sz="1300" b="1">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7"/>
          <p:cNvSpPr txBox="1">
            <a:spLocks noGrp="1"/>
          </p:cNvSpPr>
          <p:nvPr>
            <p:ph type="title"/>
          </p:nvPr>
        </p:nvSpPr>
        <p:spPr>
          <a:xfrm>
            <a:off x="920250" y="207400"/>
            <a:ext cx="7505700" cy="954600"/>
          </a:xfrm>
          <a:prstGeom prst="rect">
            <a:avLst/>
          </a:prstGeom>
        </p:spPr>
        <p:txBody>
          <a:bodyPr spcFirstLastPara="1" wrap="square" lIns="91425" tIns="91425" rIns="91425" bIns="91425" anchor="t" anchorCtr="0">
            <a:normAutofit/>
          </a:bodyPr>
          <a:lstStyle/>
          <a:p>
            <a:pPr marL="0" lvl="0" indent="0" algn="l" rtl="0">
              <a:lnSpc>
                <a:spcPct val="115000"/>
              </a:lnSpc>
              <a:spcBef>
                <a:spcPts val="2400"/>
              </a:spcBef>
              <a:spcAft>
                <a:spcPts val="0"/>
              </a:spcAft>
              <a:buNone/>
            </a:pPr>
            <a:r>
              <a:rPr lang="uk" sz="2300" b="1">
                <a:solidFill>
                  <a:srgbClr val="000000"/>
                </a:solidFill>
                <a:latin typeface="Arial"/>
                <a:ea typeface="Arial"/>
                <a:cs typeface="Arial"/>
                <a:sym typeface="Arial"/>
              </a:rPr>
              <a:t>Як це працює: Механізм формування "павуків"</a:t>
            </a:r>
            <a:endParaRPr sz="2300" b="1">
              <a:solidFill>
                <a:srgbClr val="000000"/>
              </a:solidFill>
              <a:latin typeface="Arial"/>
              <a:ea typeface="Arial"/>
              <a:cs typeface="Arial"/>
              <a:sym typeface="Arial"/>
            </a:endParaRPr>
          </a:p>
          <a:p>
            <a:pPr marL="0" lvl="0" indent="0" algn="l" rtl="0">
              <a:spcBef>
                <a:spcPts val="600"/>
              </a:spcBef>
              <a:spcAft>
                <a:spcPts val="0"/>
              </a:spcAft>
              <a:buNone/>
            </a:pPr>
            <a:endParaRPr/>
          </a:p>
        </p:txBody>
      </p:sp>
      <p:sp>
        <p:nvSpPr>
          <p:cNvPr id="164" name="Google Shape;164;p17"/>
          <p:cNvSpPr txBox="1">
            <a:spLocks noGrp="1"/>
          </p:cNvSpPr>
          <p:nvPr>
            <p:ph type="body" idx="1"/>
          </p:nvPr>
        </p:nvSpPr>
        <p:spPr>
          <a:xfrm>
            <a:off x="218900" y="900350"/>
            <a:ext cx="3686100" cy="13845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uk" sz="1100" b="1" dirty="0">
                <a:solidFill>
                  <a:srgbClr val="000000"/>
                </a:solidFill>
                <a:latin typeface="Arial"/>
                <a:ea typeface="Arial"/>
                <a:cs typeface="Arial"/>
                <a:sym typeface="Arial"/>
              </a:rPr>
              <a:t>Зимовий період</a:t>
            </a:r>
            <a:endParaRPr sz="1100" b="1" dirty="0">
              <a:solidFill>
                <a:srgbClr val="000000"/>
              </a:solidFill>
              <a:latin typeface="Arial"/>
              <a:ea typeface="Arial"/>
              <a:cs typeface="Arial"/>
              <a:sym typeface="Arial"/>
            </a:endParaRPr>
          </a:p>
          <a:p>
            <a:pPr marL="0" lvl="0" indent="0" algn="l" rtl="0">
              <a:spcBef>
                <a:spcPts val="1200"/>
              </a:spcBef>
              <a:spcAft>
                <a:spcPts val="0"/>
              </a:spcAft>
              <a:buNone/>
            </a:pPr>
            <a:r>
              <a:rPr lang="uk" sz="1100" dirty="0">
                <a:solidFill>
                  <a:srgbClr val="000000"/>
                </a:solidFill>
                <a:latin typeface="Arial"/>
                <a:ea typeface="Arial"/>
                <a:cs typeface="Arial"/>
                <a:sym typeface="Arial"/>
              </a:rPr>
              <a:t>Взимку на Марсі утворюється шар "сухого льоду" (замерзлий CO2) завтовшки майже метр. Цей лід складається не з води, а з діоксиду вуглецю, який конденсується з атмосфери планети при температурах нижче -125°C.</a:t>
            </a:r>
            <a:endParaRPr sz="1100" dirty="0">
              <a:solidFill>
                <a:srgbClr val="000000"/>
              </a:solidFill>
              <a:latin typeface="Arial"/>
              <a:ea typeface="Arial"/>
              <a:cs typeface="Arial"/>
              <a:sym typeface="Arial"/>
            </a:endParaRPr>
          </a:p>
          <a:p>
            <a:pPr marL="0" lvl="0" indent="0" algn="l" rtl="0">
              <a:spcBef>
                <a:spcPts val="1200"/>
              </a:spcBef>
              <a:spcAft>
                <a:spcPts val="1200"/>
              </a:spcAft>
              <a:buNone/>
            </a:pPr>
            <a:endParaRPr sz="1100" dirty="0"/>
          </a:p>
        </p:txBody>
      </p:sp>
      <p:sp>
        <p:nvSpPr>
          <p:cNvPr id="165" name="Google Shape;165;p17"/>
          <p:cNvSpPr txBox="1">
            <a:spLocks noGrp="1"/>
          </p:cNvSpPr>
          <p:nvPr>
            <p:ph type="body" idx="2"/>
          </p:nvPr>
        </p:nvSpPr>
        <p:spPr>
          <a:xfrm>
            <a:off x="4987750" y="1668855"/>
            <a:ext cx="3905100" cy="1345800"/>
          </a:xfrm>
          <a:prstGeom prst="rect">
            <a:avLst/>
          </a:prstGeom>
        </p:spPr>
        <p:txBody>
          <a:bodyPr spcFirstLastPara="1" wrap="square" lIns="91425" tIns="91425" rIns="91425" bIns="91425" anchor="t" anchorCtr="0">
            <a:noAutofit/>
          </a:bodyPr>
          <a:lstStyle/>
          <a:p>
            <a:pPr marL="0" lvl="0" indent="0" algn="r" rtl="0">
              <a:spcBef>
                <a:spcPts val="1200"/>
              </a:spcBef>
              <a:spcAft>
                <a:spcPts val="0"/>
              </a:spcAft>
              <a:buNone/>
            </a:pPr>
            <a:r>
              <a:rPr lang="uk" sz="1100" b="1" dirty="0">
                <a:solidFill>
                  <a:srgbClr val="000000"/>
                </a:solidFill>
                <a:latin typeface="Arial"/>
                <a:ea typeface="Arial"/>
                <a:cs typeface="Arial"/>
                <a:sym typeface="Arial"/>
              </a:rPr>
              <a:t>Навесній нагрів</a:t>
            </a:r>
            <a:endParaRPr sz="1100" b="1" dirty="0">
              <a:solidFill>
                <a:srgbClr val="000000"/>
              </a:solidFill>
              <a:latin typeface="Arial"/>
              <a:ea typeface="Arial"/>
              <a:cs typeface="Arial"/>
              <a:sym typeface="Arial"/>
            </a:endParaRPr>
          </a:p>
          <a:p>
            <a:pPr marL="0" lvl="0" indent="0" algn="r" rtl="0">
              <a:spcBef>
                <a:spcPts val="1200"/>
              </a:spcBef>
              <a:spcAft>
                <a:spcPts val="0"/>
              </a:spcAft>
              <a:buNone/>
            </a:pPr>
            <a:r>
              <a:rPr lang="uk" sz="1100" dirty="0">
                <a:solidFill>
                  <a:srgbClr val="000000"/>
                </a:solidFill>
                <a:latin typeface="Arial"/>
                <a:ea typeface="Arial"/>
                <a:cs typeface="Arial"/>
                <a:sym typeface="Arial"/>
              </a:rPr>
              <a:t>Навесні, при нагріванні сонячним світлом, цей лід одразу перетворюється на газ, минаючи рідку фазу. Цей процес називається сублімацією. Сонячна енергія проникає крізь прозорий лід і нагріває темну поверхню під ним.</a:t>
            </a:r>
            <a:endParaRPr sz="1100" dirty="0">
              <a:solidFill>
                <a:srgbClr val="000000"/>
              </a:solidFill>
              <a:latin typeface="Arial"/>
              <a:ea typeface="Arial"/>
              <a:cs typeface="Arial"/>
              <a:sym typeface="Arial"/>
            </a:endParaRPr>
          </a:p>
          <a:p>
            <a:pPr marL="0" lvl="0" indent="0" algn="r" rtl="0">
              <a:spcBef>
                <a:spcPts val="1200"/>
              </a:spcBef>
              <a:spcAft>
                <a:spcPts val="1200"/>
              </a:spcAft>
              <a:buNone/>
            </a:pPr>
            <a:endParaRPr sz="1100" dirty="0"/>
          </a:p>
        </p:txBody>
      </p:sp>
      <p:sp>
        <p:nvSpPr>
          <p:cNvPr id="166" name="Google Shape;166;p17"/>
          <p:cNvSpPr txBox="1"/>
          <p:nvPr/>
        </p:nvSpPr>
        <p:spPr>
          <a:xfrm>
            <a:off x="218900" y="2493400"/>
            <a:ext cx="3905100" cy="1029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100" b="1" dirty="0"/>
              <a:t>Прорив газу</a:t>
            </a:r>
            <a:endParaRPr sz="1100" b="1" dirty="0"/>
          </a:p>
          <a:p>
            <a:pPr marL="0" lvl="0" indent="0" algn="l" rtl="0">
              <a:lnSpc>
                <a:spcPct val="115000"/>
              </a:lnSpc>
              <a:spcBef>
                <a:spcPts val="1200"/>
              </a:spcBef>
              <a:spcAft>
                <a:spcPts val="0"/>
              </a:spcAft>
              <a:buNone/>
            </a:pPr>
            <a:r>
              <a:rPr lang="uk" sz="1100" dirty="0"/>
              <a:t>Газ, утворений при сублімації, нагромаджується під льодом під високим тиском. Коли тиск досягає критичної точки, газ проривається крізь найслабкіші місця у льоді, створюючи фонтани, що викидають пил і частинки реголіту.</a:t>
            </a:r>
            <a:endParaRPr sz="1100" dirty="0"/>
          </a:p>
          <a:p>
            <a:pPr marL="0" lvl="0" indent="0" algn="l" rtl="0">
              <a:spcBef>
                <a:spcPts val="1200"/>
              </a:spcBef>
              <a:spcAft>
                <a:spcPts val="0"/>
              </a:spcAft>
              <a:buNone/>
            </a:pPr>
            <a:endParaRPr sz="1100" dirty="0">
              <a:solidFill>
                <a:schemeClr val="dk2"/>
              </a:solidFill>
              <a:latin typeface="Calibri"/>
              <a:ea typeface="Calibri"/>
              <a:cs typeface="Calibri"/>
              <a:sym typeface="Calibri"/>
            </a:endParaRPr>
          </a:p>
        </p:txBody>
      </p:sp>
      <p:sp>
        <p:nvSpPr>
          <p:cNvPr id="167" name="Google Shape;167;p17"/>
          <p:cNvSpPr txBox="1"/>
          <p:nvPr/>
        </p:nvSpPr>
        <p:spPr>
          <a:xfrm>
            <a:off x="5471375" y="3207425"/>
            <a:ext cx="3475200" cy="10299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1200"/>
              </a:spcBef>
              <a:spcAft>
                <a:spcPts val="0"/>
              </a:spcAft>
              <a:buNone/>
            </a:pPr>
            <a:r>
              <a:rPr lang="uk" sz="1100" b="1" dirty="0"/>
              <a:t>Формування павука</a:t>
            </a:r>
            <a:endParaRPr sz="1100" b="1" dirty="0"/>
          </a:p>
          <a:p>
            <a:pPr marL="0" lvl="0" indent="0" algn="r" rtl="0">
              <a:lnSpc>
                <a:spcPct val="115000"/>
              </a:lnSpc>
              <a:spcBef>
                <a:spcPts val="1200"/>
              </a:spcBef>
              <a:spcAft>
                <a:spcPts val="0"/>
              </a:spcAft>
              <a:buNone/>
            </a:pPr>
            <a:r>
              <a:rPr lang="uk" sz="1100" dirty="0"/>
              <a:t>Прориваючись крізь реголіт, газ створює радіальні жолоби, які розходяться від центральної точки. Кожен "прорив" формує нову "ніжку" павука. Процес повторюється протягом багатьох сезонів, збільшуючи складність структури.</a:t>
            </a:r>
            <a:endParaRPr sz="1100" dirty="0"/>
          </a:p>
          <a:p>
            <a:pPr marL="0" lvl="0" indent="0" algn="r" rtl="0">
              <a:spcBef>
                <a:spcPts val="1200"/>
              </a:spcBef>
              <a:spcAft>
                <a:spcPts val="0"/>
              </a:spcAft>
              <a:buNone/>
            </a:pPr>
            <a:endParaRPr sz="1100" dirty="0">
              <a:solidFill>
                <a:schemeClr val="dk2"/>
              </a:solidFill>
              <a:latin typeface="Calibri"/>
              <a:ea typeface="Calibri"/>
              <a:cs typeface="Calibri"/>
              <a:sym typeface="Calibri"/>
            </a:endParaRPr>
          </a:p>
        </p:txBody>
      </p:sp>
      <p:sp>
        <p:nvSpPr>
          <p:cNvPr id="168" name="Google Shape;168;p17"/>
          <p:cNvSpPr/>
          <p:nvPr/>
        </p:nvSpPr>
        <p:spPr>
          <a:xfrm rot="771635">
            <a:off x="4338780" y="1602447"/>
            <a:ext cx="730526" cy="39211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69" name="Google Shape;169;p17"/>
          <p:cNvSpPr/>
          <p:nvPr/>
        </p:nvSpPr>
        <p:spPr>
          <a:xfrm rot="9536736">
            <a:off x="4307760" y="2536280"/>
            <a:ext cx="730680" cy="392005"/>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70" name="Google Shape;170;p17"/>
          <p:cNvSpPr/>
          <p:nvPr/>
        </p:nvSpPr>
        <p:spPr>
          <a:xfrm rot="771635">
            <a:off x="4338780" y="3358537"/>
            <a:ext cx="730526" cy="39211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85DCA6-F79F-45EF-8DC6-A70C746F9E81}"/>
              </a:ext>
            </a:extLst>
          </p:cNvPr>
          <p:cNvSpPr>
            <a:spLocks noGrp="1"/>
          </p:cNvSpPr>
          <p:nvPr>
            <p:ph type="title"/>
          </p:nvPr>
        </p:nvSpPr>
        <p:spPr>
          <a:xfrm>
            <a:off x="2009775" y="198900"/>
            <a:ext cx="7505700" cy="954600"/>
          </a:xfrm>
        </p:spPr>
        <p:txBody>
          <a:bodyPr/>
          <a:lstStyle/>
          <a:p>
            <a:r>
              <a:rPr lang="uk-UA" dirty="0"/>
              <a:t>РОЗРАХУОК ТИСКУ ГАЗУ</a:t>
            </a:r>
          </a:p>
        </p:txBody>
      </p:sp>
      <p:sp>
        <p:nvSpPr>
          <p:cNvPr id="5" name="TextBox 4">
            <a:extLst>
              <a:ext uri="{FF2B5EF4-FFF2-40B4-BE49-F238E27FC236}">
                <a16:creationId xmlns:a16="http://schemas.microsoft.com/office/drawing/2014/main" id="{A05B7FF4-1775-4D22-8552-FE849591AD48}"/>
              </a:ext>
            </a:extLst>
          </p:cNvPr>
          <p:cNvSpPr txBox="1"/>
          <p:nvPr/>
        </p:nvSpPr>
        <p:spPr>
          <a:xfrm>
            <a:off x="1181100" y="797580"/>
            <a:ext cx="6781800" cy="861774"/>
          </a:xfrm>
          <a:prstGeom prst="rect">
            <a:avLst/>
          </a:prstGeom>
          <a:noFill/>
        </p:spPr>
        <p:txBody>
          <a:bodyPr wrap="square" rtlCol="0">
            <a:spAutoFit/>
          </a:bodyPr>
          <a:lstStyle/>
          <a:p>
            <a:pPr algn="ct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Тиск</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вуглекислого</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газу</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повинен</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бути</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більший</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ніж</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тиск</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атмосфери</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Марсу</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і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створений</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льодом</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r>
              <a:rPr lang="en-US" sz="1800" b="1" dirty="0" err="1">
                <a:solidFill>
                  <a:schemeClr val="tx2">
                    <a:lumMod val="10000"/>
                  </a:schemeClr>
                </a:solidFill>
                <a:latin typeface="Calibri" panose="020F0502020204030204" pitchFamily="34" charset="0"/>
                <a:ea typeface="More Sugar"/>
                <a:cs typeface="Calibri" panose="020F0502020204030204" pitchFamily="34" charset="0"/>
                <a:sym typeface="More Sugar"/>
              </a:rPr>
              <a:t>разом</a:t>
            </a:r>
            <a:r>
              <a:rPr lang="en-US" sz="1800" b="1" dirty="0">
                <a:solidFill>
                  <a:schemeClr val="tx2">
                    <a:lumMod val="10000"/>
                  </a:schemeClr>
                </a:solidFill>
                <a:latin typeface="Calibri" panose="020F0502020204030204" pitchFamily="34" charset="0"/>
                <a:ea typeface="More Sugar"/>
                <a:cs typeface="Calibri" panose="020F0502020204030204" pitchFamily="34" charset="0"/>
                <a:sym typeface="More Sugar"/>
              </a:rPr>
              <a:t>. </a:t>
            </a:r>
          </a:p>
          <a:p>
            <a:pPr algn="ctr"/>
            <a:endParaRPr lang="uk-UA" b="1" dirty="0">
              <a:solidFill>
                <a:schemeClr val="tx2">
                  <a:lumMod val="10000"/>
                </a:schemeClr>
              </a:solidFill>
            </a:endParaRPr>
          </a:p>
        </p:txBody>
      </p:sp>
      <mc:AlternateContent xmlns:mc="http://schemas.openxmlformats.org/markup-compatibility/2006">
        <mc:Choice xmlns:p14="http://schemas.microsoft.com/office/powerpoint/2010/main" Requires="p14">
          <p:contentPart p14:bwMode="auto" r:id="rId2">
            <p14:nvContentPartPr>
              <p14:cNvPr id="7" name="Рукописный ввод 6">
                <a:extLst>
                  <a:ext uri="{FF2B5EF4-FFF2-40B4-BE49-F238E27FC236}">
                    <a16:creationId xmlns:a16="http://schemas.microsoft.com/office/drawing/2014/main" id="{8761C579-5AB3-4FFF-ADEF-A6A8FB81212B}"/>
                  </a:ext>
                </a:extLst>
              </p14:cNvPr>
              <p14:cNvContentPartPr/>
              <p14:nvPr/>
            </p14:nvContentPartPr>
            <p14:xfrm>
              <a:off x="2476290" y="1047420"/>
              <a:ext cx="360" cy="360"/>
            </p14:xfrm>
          </p:contentPart>
        </mc:Choice>
        <mc:Fallback>
          <p:pic>
            <p:nvPicPr>
              <p:cNvPr id="7" name="Рукописный ввод 6">
                <a:extLst>
                  <a:ext uri="{FF2B5EF4-FFF2-40B4-BE49-F238E27FC236}">
                    <a16:creationId xmlns:a16="http://schemas.microsoft.com/office/drawing/2014/main" id="{8761C579-5AB3-4FFF-ADEF-A6A8FB81212B}"/>
                  </a:ext>
                </a:extLst>
              </p:cNvPr>
              <p:cNvPicPr/>
              <p:nvPr/>
            </p:nvPicPr>
            <p:blipFill>
              <a:blip r:embed="rId3"/>
              <a:stretch>
                <a:fillRect/>
              </a:stretch>
            </p:blipFill>
            <p:spPr>
              <a:xfrm>
                <a:off x="2467290" y="103842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8" name="Рукописный ввод 7">
                <a:extLst>
                  <a:ext uri="{FF2B5EF4-FFF2-40B4-BE49-F238E27FC236}">
                    <a16:creationId xmlns:a16="http://schemas.microsoft.com/office/drawing/2014/main" id="{DF15018E-0AF0-4927-9386-AF742F6F8329}"/>
                  </a:ext>
                </a:extLst>
              </p14:cNvPr>
              <p14:cNvContentPartPr/>
              <p14:nvPr/>
            </p14:nvContentPartPr>
            <p14:xfrm>
              <a:off x="3681930" y="495180"/>
              <a:ext cx="3960" cy="6120"/>
            </p14:xfrm>
          </p:contentPart>
        </mc:Choice>
        <mc:Fallback>
          <p:pic>
            <p:nvPicPr>
              <p:cNvPr id="8" name="Рукописный ввод 7">
                <a:extLst>
                  <a:ext uri="{FF2B5EF4-FFF2-40B4-BE49-F238E27FC236}">
                    <a16:creationId xmlns:a16="http://schemas.microsoft.com/office/drawing/2014/main" id="{DF15018E-0AF0-4927-9386-AF742F6F8329}"/>
                  </a:ext>
                </a:extLst>
              </p:cNvPr>
              <p:cNvPicPr/>
              <p:nvPr/>
            </p:nvPicPr>
            <p:blipFill>
              <a:blip r:embed="rId3"/>
              <a:stretch>
                <a:fillRect/>
              </a:stretch>
            </p:blipFill>
            <p:spPr>
              <a:xfrm>
                <a:off x="3673290" y="486180"/>
                <a:ext cx="21600" cy="23760"/>
              </a:xfrm>
              <a:prstGeom prst="rect">
                <a:avLst/>
              </a:prstGeom>
            </p:spPr>
          </p:pic>
        </mc:Fallback>
      </mc:AlternateContent>
      <p:sp>
        <p:nvSpPr>
          <p:cNvPr id="12" name="TextBox 11">
            <a:extLst>
              <a:ext uri="{FF2B5EF4-FFF2-40B4-BE49-F238E27FC236}">
                <a16:creationId xmlns:a16="http://schemas.microsoft.com/office/drawing/2014/main" id="{BB1F4FD9-3633-4099-8A25-7AF3F449642F}"/>
              </a:ext>
            </a:extLst>
          </p:cNvPr>
          <p:cNvSpPr txBox="1"/>
          <p:nvPr/>
        </p:nvSpPr>
        <p:spPr>
          <a:xfrm>
            <a:off x="1419224" y="1752180"/>
            <a:ext cx="5857875" cy="1367490"/>
          </a:xfrm>
          <a:prstGeom prst="rect">
            <a:avLst/>
          </a:prstGeom>
          <a:noFill/>
        </p:spPr>
        <p:txBody>
          <a:bodyPr wrap="square" rtlCol="0">
            <a:spAutoFit/>
          </a:bodyPr>
          <a:lstStyle/>
          <a:p>
            <a:pPr algn="ctr">
              <a:lnSpc>
                <a:spcPts val="3450"/>
              </a:lnSpc>
              <a:spcBef>
                <a:spcPct val="0"/>
              </a:spcBef>
            </a:pPr>
            <a:r>
              <a:rPr lang="en-US" b="1" dirty="0" err="1">
                <a:solidFill>
                  <a:schemeClr val="tx2">
                    <a:lumMod val="10000"/>
                  </a:schemeClr>
                </a:solidFill>
                <a:latin typeface="More Sugar"/>
                <a:ea typeface="More Sugar"/>
                <a:cs typeface="More Sugar"/>
                <a:sym typeface="More Sugar"/>
              </a:rPr>
              <a:t>Тиск</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атмосфери</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Марсу</a:t>
            </a:r>
            <a:r>
              <a:rPr lang="en-US" b="1" dirty="0">
                <a:solidFill>
                  <a:schemeClr val="tx2">
                    <a:lumMod val="10000"/>
                  </a:schemeClr>
                </a:solidFill>
                <a:latin typeface="More Sugar"/>
                <a:ea typeface="More Sugar"/>
                <a:cs typeface="More Sugar"/>
                <a:sym typeface="More Sugar"/>
              </a:rPr>
              <a:t>: 1,1кПа, </a:t>
            </a:r>
            <a:r>
              <a:rPr lang="en-US" b="1" dirty="0" err="1">
                <a:solidFill>
                  <a:schemeClr val="tx2">
                    <a:lumMod val="10000"/>
                  </a:schemeClr>
                </a:solidFill>
                <a:latin typeface="More Sugar"/>
                <a:ea typeface="More Sugar"/>
                <a:cs typeface="More Sugar"/>
                <a:sym typeface="More Sugar"/>
              </a:rPr>
              <a:t>густина</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діоксиду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вуглецю</a:t>
            </a:r>
            <a:r>
              <a:rPr lang="en-US" b="1" dirty="0">
                <a:solidFill>
                  <a:schemeClr val="tx2">
                    <a:lumMod val="10000"/>
                  </a:schemeClr>
                </a:solidFill>
                <a:latin typeface="More Sugar"/>
                <a:ea typeface="More Sugar"/>
                <a:cs typeface="More Sugar"/>
                <a:sym typeface="More Sugar"/>
              </a:rPr>
              <a:t> (в </a:t>
            </a:r>
            <a:r>
              <a:rPr lang="en-US" b="1" dirty="0" err="1">
                <a:solidFill>
                  <a:schemeClr val="tx2">
                    <a:lumMod val="10000"/>
                  </a:schemeClr>
                </a:solidFill>
                <a:latin typeface="More Sugar"/>
                <a:ea typeface="More Sugar"/>
                <a:cs typeface="More Sugar"/>
                <a:sym typeface="More Sugar"/>
              </a:rPr>
              <a:t>твердому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стані</a:t>
            </a:r>
            <a:r>
              <a:rPr lang="en-US" b="1" dirty="0">
                <a:solidFill>
                  <a:schemeClr val="tx2">
                    <a:lumMod val="10000"/>
                  </a:schemeClr>
                </a:solidFill>
                <a:latin typeface="More Sugar"/>
                <a:ea typeface="More Sugar"/>
                <a:cs typeface="More Sugar"/>
                <a:sym typeface="More Sugar"/>
              </a:rPr>
              <a:t>) - 1562кг/м3, </a:t>
            </a:r>
            <a:r>
              <a:rPr lang="en-US" b="1" dirty="0" err="1">
                <a:solidFill>
                  <a:schemeClr val="tx2">
                    <a:lumMod val="10000"/>
                  </a:schemeClr>
                </a:solidFill>
                <a:latin typeface="More Sugar"/>
                <a:ea typeface="More Sugar"/>
                <a:cs typeface="More Sugar"/>
                <a:sym typeface="More Sugar"/>
              </a:rPr>
              <a:t>прискорення</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вільного</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падіння</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на</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Марсі</a:t>
            </a:r>
            <a:r>
              <a:rPr lang="en-US" b="1" dirty="0">
                <a:solidFill>
                  <a:schemeClr val="tx2">
                    <a:lumMod val="10000"/>
                  </a:schemeClr>
                </a:solidFill>
                <a:latin typeface="More Sugar"/>
                <a:ea typeface="More Sugar"/>
                <a:cs typeface="More Sugar"/>
                <a:sym typeface="More Sugar"/>
              </a:rPr>
              <a:t> 3,72 м/с2, </a:t>
            </a:r>
            <a:r>
              <a:rPr lang="en-US" b="1" dirty="0" err="1">
                <a:solidFill>
                  <a:schemeClr val="tx2">
                    <a:lumMod val="10000"/>
                  </a:schemeClr>
                </a:solidFill>
                <a:latin typeface="More Sugar"/>
                <a:ea typeface="More Sugar"/>
                <a:cs typeface="More Sugar"/>
                <a:sym typeface="More Sugar"/>
              </a:rPr>
              <a:t>товщина</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шару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льоду</a:t>
            </a:r>
            <a:r>
              <a:rPr lang="en-US" b="1" dirty="0">
                <a:solidFill>
                  <a:schemeClr val="tx2">
                    <a:lumMod val="10000"/>
                  </a:schemeClr>
                </a:solidFill>
                <a:latin typeface="More Sugar"/>
                <a:ea typeface="More Sugar"/>
                <a:cs typeface="More Sugar"/>
                <a:sym typeface="More Sugar"/>
              </a:rPr>
              <a:t> - </a:t>
            </a:r>
            <a:r>
              <a:rPr lang="en-US" b="1" dirty="0" err="1">
                <a:solidFill>
                  <a:schemeClr val="tx2">
                    <a:lumMod val="10000"/>
                  </a:schemeClr>
                </a:solidFill>
                <a:latin typeface="More Sugar"/>
                <a:ea typeface="More Sugar"/>
                <a:cs typeface="More Sugar"/>
                <a:sym typeface="More Sugar"/>
              </a:rPr>
              <a:t>близько</a:t>
            </a:r>
            <a:r>
              <a:rPr lang="en-US" b="1" dirty="0">
                <a:solidFill>
                  <a:schemeClr val="tx2">
                    <a:lumMod val="10000"/>
                  </a:schemeClr>
                </a:solidFill>
                <a:latin typeface="More Sugar"/>
                <a:ea typeface="More Sugar"/>
                <a:cs typeface="More Sugar"/>
                <a:sym typeface="More Sugar"/>
              </a:rPr>
              <a:t> 1м. </a:t>
            </a:r>
          </a:p>
        </p:txBody>
      </p:sp>
      <p:sp>
        <p:nvSpPr>
          <p:cNvPr id="13" name="TextBox 12">
            <a:extLst>
              <a:ext uri="{FF2B5EF4-FFF2-40B4-BE49-F238E27FC236}">
                <a16:creationId xmlns:a16="http://schemas.microsoft.com/office/drawing/2014/main" id="{5671AE17-5330-41BC-B4F5-D7448F64BA4E}"/>
              </a:ext>
            </a:extLst>
          </p:cNvPr>
          <p:cNvSpPr txBox="1"/>
          <p:nvPr/>
        </p:nvSpPr>
        <p:spPr>
          <a:xfrm>
            <a:off x="4038600" y="1598291"/>
            <a:ext cx="1323975" cy="307777"/>
          </a:xfrm>
          <a:prstGeom prst="rect">
            <a:avLst/>
          </a:prstGeom>
          <a:noFill/>
        </p:spPr>
        <p:txBody>
          <a:bodyPr wrap="square" rtlCol="0">
            <a:spAutoFit/>
          </a:bodyPr>
          <a:lstStyle/>
          <a:p>
            <a:r>
              <a:rPr lang="uk-UA" b="1" i="1" dirty="0"/>
              <a:t>ДАНО:</a:t>
            </a:r>
          </a:p>
        </p:txBody>
      </p:sp>
      <p:pic>
        <p:nvPicPr>
          <p:cNvPr id="14" name="Рисунок 13">
            <a:extLst>
              <a:ext uri="{FF2B5EF4-FFF2-40B4-BE49-F238E27FC236}">
                <a16:creationId xmlns:a16="http://schemas.microsoft.com/office/drawing/2014/main" id="{E6577965-E25A-4E0F-B73E-EDFA103EB3C3}"/>
              </a:ext>
            </a:extLst>
          </p:cNvPr>
          <p:cNvPicPr>
            <a:picLocks noChangeAspect="1"/>
          </p:cNvPicPr>
          <p:nvPr/>
        </p:nvPicPr>
        <p:blipFill>
          <a:blip r:embed="rId5"/>
          <a:stretch>
            <a:fillRect/>
          </a:stretch>
        </p:blipFill>
        <p:spPr>
          <a:xfrm>
            <a:off x="833436" y="3103191"/>
            <a:ext cx="7029450" cy="581443"/>
          </a:xfrm>
          <a:prstGeom prst="rect">
            <a:avLst/>
          </a:prstGeom>
        </p:spPr>
      </p:pic>
      <p:sp>
        <p:nvSpPr>
          <p:cNvPr id="15" name="TextBox 14">
            <a:extLst>
              <a:ext uri="{FF2B5EF4-FFF2-40B4-BE49-F238E27FC236}">
                <a16:creationId xmlns:a16="http://schemas.microsoft.com/office/drawing/2014/main" id="{AB130823-EE77-45DA-81EF-56A74375DBC3}"/>
              </a:ext>
            </a:extLst>
          </p:cNvPr>
          <p:cNvSpPr txBox="1"/>
          <p:nvPr/>
        </p:nvSpPr>
        <p:spPr>
          <a:xfrm>
            <a:off x="1600200" y="3876675"/>
            <a:ext cx="6262686" cy="954107"/>
          </a:xfrm>
          <a:prstGeom prst="rect">
            <a:avLst/>
          </a:prstGeom>
          <a:noFill/>
        </p:spPr>
        <p:txBody>
          <a:bodyPr wrap="square" rtlCol="0">
            <a:spAutoFit/>
          </a:bodyPr>
          <a:lstStyle/>
          <a:p>
            <a:pPr algn="ctr"/>
            <a:r>
              <a:rPr lang="en-US" b="1" dirty="0" err="1">
                <a:solidFill>
                  <a:schemeClr val="tx2">
                    <a:lumMod val="10000"/>
                  </a:schemeClr>
                </a:solidFill>
                <a:latin typeface="More Sugar"/>
                <a:ea typeface="More Sugar"/>
                <a:cs typeface="More Sugar"/>
                <a:sym typeface="More Sugar"/>
              </a:rPr>
              <a:t>Отже</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тиск</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діоксиду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вуглецю</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що</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виривається</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назовні</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складає</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приблизно</a:t>
            </a:r>
            <a:r>
              <a:rPr lang="en-US" b="1" dirty="0">
                <a:solidFill>
                  <a:schemeClr val="tx2">
                    <a:lumMod val="10000"/>
                  </a:schemeClr>
                </a:solidFill>
                <a:latin typeface="More Sugar"/>
                <a:ea typeface="More Sugar"/>
                <a:cs typeface="More Sugar"/>
                <a:sym typeface="More Sugar"/>
              </a:rPr>
              <a:t> 7кПа, </a:t>
            </a:r>
            <a:r>
              <a:rPr lang="en-US" b="1" dirty="0" err="1">
                <a:solidFill>
                  <a:schemeClr val="tx2">
                    <a:lumMod val="10000"/>
                  </a:schemeClr>
                </a:solidFill>
                <a:latin typeface="More Sugar"/>
                <a:ea typeface="More Sugar"/>
                <a:cs typeface="More Sugar"/>
                <a:sym typeface="More Sugar"/>
              </a:rPr>
              <a:t>це</a:t>
            </a:r>
            <a:r>
              <a:rPr lang="en-US" b="1" dirty="0">
                <a:solidFill>
                  <a:schemeClr val="tx2">
                    <a:lumMod val="10000"/>
                  </a:schemeClr>
                </a:solidFill>
                <a:latin typeface="More Sugar"/>
                <a:ea typeface="More Sugar"/>
                <a:cs typeface="More Sugar"/>
                <a:sym typeface="More Sugar"/>
              </a:rPr>
              <a:t> 0,7% </a:t>
            </a:r>
            <a:r>
              <a:rPr lang="en-US" b="1" dirty="0" err="1">
                <a:solidFill>
                  <a:schemeClr val="tx2">
                    <a:lumMod val="10000"/>
                  </a:schemeClr>
                </a:solidFill>
                <a:latin typeface="More Sugar"/>
                <a:ea typeface="More Sugar"/>
                <a:cs typeface="More Sugar"/>
                <a:sym typeface="More Sugar"/>
              </a:rPr>
              <a:t>тиску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що</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витримує</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балон</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для</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газу</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але</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на</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Марсі</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зовсм</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інші</a:t>
            </a:r>
            <a:r>
              <a:rPr lang="en-US" b="1" dirty="0">
                <a:solidFill>
                  <a:schemeClr val="tx2">
                    <a:lumMod val="10000"/>
                  </a:schemeClr>
                </a:solidFill>
                <a:latin typeface="More Sugar"/>
                <a:ea typeface="More Sugar"/>
                <a:cs typeface="More Sugar"/>
                <a:sym typeface="More Sugar"/>
              </a:rPr>
              <a:t> </a:t>
            </a:r>
            <a:r>
              <a:rPr lang="en-US" b="1" dirty="0" err="1">
                <a:solidFill>
                  <a:schemeClr val="tx2">
                    <a:lumMod val="10000"/>
                  </a:schemeClr>
                </a:solidFill>
                <a:latin typeface="More Sugar"/>
                <a:ea typeface="More Sugar"/>
                <a:cs typeface="More Sugar"/>
                <a:sym typeface="More Sugar"/>
              </a:rPr>
              <a:t>умови</a:t>
            </a:r>
            <a:endParaRPr lang="en-US" b="1" dirty="0">
              <a:solidFill>
                <a:schemeClr val="tx2">
                  <a:lumMod val="10000"/>
                </a:schemeClr>
              </a:solidFill>
              <a:latin typeface="More Sugar"/>
              <a:ea typeface="More Sugar"/>
              <a:cs typeface="More Sugar"/>
              <a:sym typeface="More Sugar"/>
            </a:endParaRPr>
          </a:p>
          <a:p>
            <a:pPr algn="ctr"/>
            <a:endParaRPr lang="uk-UA" b="1" dirty="0">
              <a:solidFill>
                <a:schemeClr val="tx2">
                  <a:lumMod val="10000"/>
                </a:schemeClr>
              </a:solidFill>
            </a:endParaRPr>
          </a:p>
        </p:txBody>
      </p:sp>
    </p:spTree>
    <p:extLst>
      <p:ext uri="{BB962C8B-B14F-4D97-AF65-F5344CB8AC3E}">
        <p14:creationId xmlns:p14="http://schemas.microsoft.com/office/powerpoint/2010/main" val="188046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8"/>
          <p:cNvSpPr txBox="1">
            <a:spLocks noGrp="1"/>
          </p:cNvSpPr>
          <p:nvPr>
            <p:ph type="title"/>
          </p:nvPr>
        </p:nvSpPr>
        <p:spPr>
          <a:xfrm>
            <a:off x="2057401" y="430175"/>
            <a:ext cx="6216991" cy="1646100"/>
          </a:xfrm>
          <a:prstGeom prst="rect">
            <a:avLst/>
          </a:prstGeom>
        </p:spPr>
        <p:txBody>
          <a:bodyPr spcFirstLastPara="1" wrap="square" lIns="91425" tIns="91425" rIns="91425" bIns="91425" anchor="ctr" anchorCtr="0">
            <a:normAutofit fontScale="90000"/>
          </a:bodyPr>
          <a:lstStyle/>
          <a:p>
            <a:pPr marL="0" lvl="0" indent="0" algn="l" rtl="0">
              <a:lnSpc>
                <a:spcPct val="115000"/>
              </a:lnSpc>
              <a:spcBef>
                <a:spcPts val="1800"/>
              </a:spcBef>
              <a:spcAft>
                <a:spcPts val="0"/>
              </a:spcAft>
              <a:buNone/>
            </a:pPr>
            <a:r>
              <a:rPr lang="uk" sz="2700" b="1" dirty="0">
                <a:solidFill>
                  <a:srgbClr val="000000"/>
                </a:solidFill>
                <a:latin typeface="Arial"/>
                <a:ea typeface="Arial"/>
                <a:cs typeface="Arial"/>
                <a:sym typeface="Arial"/>
              </a:rPr>
              <a:t>Схема процесу сублімації CO2 на Марсі</a:t>
            </a:r>
            <a:endParaRPr sz="2700" b="1" dirty="0">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uk" sz="1600" dirty="0">
                <a:solidFill>
                  <a:srgbClr val="000000"/>
                </a:solidFill>
                <a:latin typeface="Arial"/>
                <a:ea typeface="Arial"/>
                <a:cs typeface="Arial"/>
                <a:sym typeface="Arial"/>
              </a:rPr>
              <a:t>Детальна візуалізація показує послідовні етапи від утворення сухого льоду до створення характерних павукоподібних візерунків на поверхні Червоної планети.</a:t>
            </a:r>
            <a:endParaRPr sz="1600" dirty="0">
              <a:solidFill>
                <a:srgbClr val="000000"/>
              </a:solidFill>
              <a:latin typeface="Arial"/>
              <a:ea typeface="Arial"/>
              <a:cs typeface="Arial"/>
              <a:sym typeface="Arial"/>
            </a:endParaRPr>
          </a:p>
          <a:p>
            <a:pPr marL="0" lvl="0" indent="0" algn="ctr" rtl="0">
              <a:spcBef>
                <a:spcPts val="1200"/>
              </a:spcBef>
              <a:spcAft>
                <a:spcPts val="0"/>
              </a:spcAft>
              <a:buNone/>
            </a:pPr>
            <a:endParaRPr dirty="0"/>
          </a:p>
        </p:txBody>
      </p:sp>
      <p:pic>
        <p:nvPicPr>
          <p:cNvPr id="176" name="Google Shape;176;p18"/>
          <p:cNvPicPr preferRelativeResize="0"/>
          <p:nvPr/>
        </p:nvPicPr>
        <p:blipFill>
          <a:blip r:embed="rId3">
            <a:alphaModFix/>
          </a:blip>
          <a:stretch>
            <a:fillRect/>
          </a:stretch>
        </p:blipFill>
        <p:spPr>
          <a:xfrm>
            <a:off x="2262724" y="1876601"/>
            <a:ext cx="4823875" cy="32668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9"/>
          <p:cNvSpPr txBox="1">
            <a:spLocks noGrp="1"/>
          </p:cNvSpPr>
          <p:nvPr>
            <p:ph type="title"/>
          </p:nvPr>
        </p:nvSpPr>
        <p:spPr>
          <a:xfrm>
            <a:off x="991400" y="28925"/>
            <a:ext cx="6775500" cy="1383000"/>
          </a:xfrm>
          <a:prstGeom prst="rect">
            <a:avLst/>
          </a:prstGeom>
        </p:spPr>
        <p:txBody>
          <a:bodyPr spcFirstLastPara="1" wrap="square" lIns="91425" tIns="91425" rIns="91425" bIns="91425" anchor="t" anchorCtr="0">
            <a:normAutofit/>
          </a:bodyPr>
          <a:lstStyle/>
          <a:p>
            <a:pPr marL="0" lvl="0" indent="0" algn="ctr" rtl="0">
              <a:lnSpc>
                <a:spcPct val="115000"/>
              </a:lnSpc>
              <a:spcBef>
                <a:spcPts val="2400"/>
              </a:spcBef>
              <a:spcAft>
                <a:spcPts val="0"/>
              </a:spcAft>
              <a:buNone/>
            </a:pPr>
            <a:r>
              <a:rPr lang="uk" sz="2300" b="1" dirty="0">
                <a:solidFill>
                  <a:srgbClr val="000000"/>
                </a:solidFill>
                <a:latin typeface="Arial"/>
                <a:ea typeface="Arial"/>
                <a:cs typeface="Arial"/>
                <a:sym typeface="Arial"/>
              </a:rPr>
              <a:t>Нові відкриття та "Яйця павуків"</a:t>
            </a:r>
            <a:endParaRPr sz="2300" b="1" dirty="0">
              <a:solidFill>
                <a:srgbClr val="000000"/>
              </a:solidFill>
              <a:latin typeface="Arial"/>
              <a:ea typeface="Arial"/>
              <a:cs typeface="Arial"/>
              <a:sym typeface="Arial"/>
            </a:endParaRPr>
          </a:p>
          <a:p>
            <a:pPr marL="0" lvl="0" indent="0" algn="ctr" rtl="0">
              <a:spcBef>
                <a:spcPts val="600"/>
              </a:spcBef>
              <a:spcAft>
                <a:spcPts val="0"/>
              </a:spcAft>
              <a:buNone/>
            </a:pPr>
            <a:endParaRPr dirty="0"/>
          </a:p>
        </p:txBody>
      </p:sp>
      <p:sp>
        <p:nvSpPr>
          <p:cNvPr id="182" name="Google Shape;182;p19"/>
          <p:cNvSpPr txBox="1">
            <a:spLocks noGrp="1"/>
          </p:cNvSpPr>
          <p:nvPr>
            <p:ph type="body" idx="1"/>
          </p:nvPr>
        </p:nvSpPr>
        <p:spPr>
          <a:xfrm>
            <a:off x="334767" y="898925"/>
            <a:ext cx="2896800" cy="24036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uk" sz="1200" b="1" dirty="0">
                <a:solidFill>
                  <a:srgbClr val="000000"/>
                </a:solidFill>
                <a:latin typeface="Arial"/>
                <a:ea typeface="Arial"/>
                <a:cs typeface="Arial"/>
                <a:sym typeface="Arial"/>
              </a:rPr>
              <a:t>Виявлення Curiosity</a:t>
            </a:r>
            <a:endParaRPr sz="1200" b="1" dirty="0">
              <a:solidFill>
                <a:srgbClr val="000000"/>
              </a:solidFill>
              <a:latin typeface="Arial"/>
              <a:ea typeface="Arial"/>
              <a:cs typeface="Arial"/>
              <a:sym typeface="Arial"/>
            </a:endParaRPr>
          </a:p>
          <a:p>
            <a:pPr marL="0" lvl="0" indent="0" algn="l" rtl="0">
              <a:spcBef>
                <a:spcPts val="1200"/>
              </a:spcBef>
              <a:spcAft>
                <a:spcPts val="0"/>
              </a:spcAft>
              <a:buNone/>
            </a:pPr>
            <a:r>
              <a:rPr lang="uk" sz="1200" dirty="0">
                <a:solidFill>
                  <a:srgbClr val="000000"/>
                </a:solidFill>
                <a:latin typeface="Arial"/>
                <a:ea typeface="Arial"/>
                <a:cs typeface="Arial"/>
                <a:sym typeface="Arial"/>
              </a:rPr>
              <a:t>Нещодавно марсохід Curiosity виявив крихітні сфероїди, схожі на яйця павуків, на схилах гори Еоліда. Ці утворення мають діаметр від декількох міліметрів до кількох сантиметрів і розташовані в певних геологічних шарах.</a:t>
            </a:r>
            <a:endParaRPr sz="1200" dirty="0">
              <a:solidFill>
                <a:srgbClr val="000000"/>
              </a:solidFill>
              <a:latin typeface="Arial"/>
              <a:ea typeface="Arial"/>
              <a:cs typeface="Arial"/>
              <a:sym typeface="Arial"/>
            </a:endParaRPr>
          </a:p>
          <a:p>
            <a:pPr marL="0" lvl="0" indent="0" algn="l" rtl="0">
              <a:spcBef>
                <a:spcPts val="1200"/>
              </a:spcBef>
              <a:spcAft>
                <a:spcPts val="1200"/>
              </a:spcAft>
              <a:buNone/>
            </a:pPr>
            <a:endParaRPr sz="1400" dirty="0"/>
          </a:p>
        </p:txBody>
      </p:sp>
      <p:sp>
        <p:nvSpPr>
          <p:cNvPr id="183" name="Google Shape;183;p19"/>
          <p:cNvSpPr txBox="1"/>
          <p:nvPr/>
        </p:nvSpPr>
        <p:spPr>
          <a:xfrm>
            <a:off x="3297650" y="900350"/>
            <a:ext cx="2805600" cy="225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100" b="1" dirty="0"/>
              <a:t>Хімічні процеси</a:t>
            </a:r>
            <a:endParaRPr sz="1100" b="1" dirty="0"/>
          </a:p>
          <a:p>
            <a:pPr marL="0" lvl="0" indent="0" algn="l" rtl="0">
              <a:lnSpc>
                <a:spcPct val="115000"/>
              </a:lnSpc>
              <a:spcBef>
                <a:spcPts val="1200"/>
              </a:spcBef>
              <a:spcAft>
                <a:spcPts val="0"/>
              </a:spcAft>
              <a:buNone/>
            </a:pPr>
            <a:r>
              <a:rPr lang="uk" sz="1100" dirty="0"/>
              <a:t>Ці утворення, ймовірно, сформувалися внаслідок хімічних процесів, пов'язаних з рухом рідкої води під поверхнею Марса мільярди років тому. Сфероїди складаються з конгломератів мінералів, які кристалізувалися навколо ядер.</a:t>
            </a:r>
            <a:endParaRPr sz="1100" dirty="0"/>
          </a:p>
          <a:p>
            <a:pPr marL="0" lvl="0" indent="0" algn="l" rtl="0">
              <a:spcBef>
                <a:spcPts val="1200"/>
              </a:spcBef>
              <a:spcAft>
                <a:spcPts val="0"/>
              </a:spcAft>
              <a:buNone/>
            </a:pPr>
            <a:endParaRPr sz="1100" dirty="0">
              <a:solidFill>
                <a:schemeClr val="dk2"/>
              </a:solidFill>
              <a:latin typeface="Calibri"/>
              <a:ea typeface="Calibri"/>
              <a:cs typeface="Calibri"/>
              <a:sym typeface="Calibri"/>
            </a:endParaRPr>
          </a:p>
        </p:txBody>
      </p:sp>
      <p:sp>
        <p:nvSpPr>
          <p:cNvPr id="184" name="Google Shape;184;p19"/>
          <p:cNvSpPr txBox="1"/>
          <p:nvPr/>
        </p:nvSpPr>
        <p:spPr>
          <a:xfrm>
            <a:off x="6087633" y="898925"/>
            <a:ext cx="2761200" cy="2061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100" b="1" dirty="0"/>
              <a:t>Гора Еоліда</a:t>
            </a:r>
            <a:endParaRPr sz="1100" b="1" dirty="0"/>
          </a:p>
          <a:p>
            <a:pPr marL="0" lvl="0" indent="0" algn="l" rtl="0">
              <a:lnSpc>
                <a:spcPct val="115000"/>
              </a:lnSpc>
              <a:spcBef>
                <a:spcPts val="1200"/>
              </a:spcBef>
              <a:spcAft>
                <a:spcPts val="0"/>
              </a:spcAft>
              <a:buNone/>
            </a:pPr>
            <a:r>
              <a:rPr lang="uk" sz="1100" dirty="0"/>
              <a:t>Гора Еоліда в кратері Гейла є одним з найбільш вивчених об'єктів на Марсі. Її геологічні шари представляють історію планети протягом мільярдів років, від ранніх вологих умов до сучасної сухої ери.</a:t>
            </a:r>
            <a:endParaRPr sz="1100" dirty="0"/>
          </a:p>
          <a:p>
            <a:pPr marL="0" lvl="0" indent="0" algn="l" rtl="0">
              <a:spcBef>
                <a:spcPts val="1200"/>
              </a:spcBef>
              <a:spcAft>
                <a:spcPts val="0"/>
              </a:spcAft>
              <a:buNone/>
            </a:pPr>
            <a:endParaRPr sz="1100" dirty="0">
              <a:solidFill>
                <a:schemeClr val="dk2"/>
              </a:solidFill>
              <a:latin typeface="Calibri"/>
              <a:ea typeface="Calibri"/>
              <a:cs typeface="Calibri"/>
              <a:sym typeface="Calibri"/>
            </a:endParaRPr>
          </a:p>
        </p:txBody>
      </p:sp>
      <p:pic>
        <p:nvPicPr>
          <p:cNvPr id="185" name="Google Shape;185;p19"/>
          <p:cNvPicPr preferRelativeResize="0"/>
          <p:nvPr/>
        </p:nvPicPr>
        <p:blipFill>
          <a:blip r:embed="rId3">
            <a:alphaModFix/>
          </a:blip>
          <a:stretch>
            <a:fillRect/>
          </a:stretch>
        </p:blipFill>
        <p:spPr>
          <a:xfrm>
            <a:off x="183950" y="3042775"/>
            <a:ext cx="3198435" cy="1901475"/>
          </a:xfrm>
          <a:prstGeom prst="rect">
            <a:avLst/>
          </a:prstGeom>
          <a:noFill/>
          <a:ln>
            <a:noFill/>
          </a:ln>
        </p:spPr>
      </p:pic>
      <p:pic>
        <p:nvPicPr>
          <p:cNvPr id="186" name="Google Shape;186;p19"/>
          <p:cNvPicPr preferRelativeResize="0"/>
          <p:nvPr/>
        </p:nvPicPr>
        <p:blipFill>
          <a:blip r:embed="rId4">
            <a:alphaModFix/>
          </a:blip>
          <a:stretch>
            <a:fillRect/>
          </a:stretch>
        </p:blipFill>
        <p:spPr>
          <a:xfrm>
            <a:off x="5559850" y="3042775"/>
            <a:ext cx="3384150" cy="1901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body" idx="1"/>
          </p:nvPr>
        </p:nvSpPr>
        <p:spPr>
          <a:xfrm>
            <a:off x="1654825" y="660950"/>
            <a:ext cx="6205200" cy="1428000"/>
          </a:xfrm>
          <a:prstGeom prst="rect">
            <a:avLst/>
          </a:prstGeom>
        </p:spPr>
        <p:txBody>
          <a:bodyPr spcFirstLastPara="1" wrap="square" lIns="91425" tIns="91425" rIns="91425" bIns="91425" anchor="t" anchorCtr="0">
            <a:noAutofit/>
          </a:bodyPr>
          <a:lstStyle/>
          <a:p>
            <a:pPr marL="0" lvl="0" indent="0" algn="l" rtl="0">
              <a:lnSpc>
                <a:spcPct val="105000"/>
              </a:lnSpc>
              <a:spcBef>
                <a:spcPts val="1200"/>
              </a:spcBef>
              <a:spcAft>
                <a:spcPts val="0"/>
              </a:spcAft>
              <a:buSzPts val="523"/>
              <a:buNone/>
            </a:pPr>
            <a:r>
              <a:rPr lang="uk" sz="1518" dirty="0">
                <a:solidFill>
                  <a:srgbClr val="000000"/>
                </a:solidFill>
              </a:rPr>
              <a:t>Це відкриття стало справжньою сенсацією серед планетологів. Сфероїди, які вчені назвали "яйцями павуків" через їхнє схожість з павутинними яєчними коконами, були виявлені за допомогою камер Curiosity під час звичайного огляду поверхні. Подальший аналіз показав, що вони мають унікальний склад, що відрізняється від навколишнього реголіту.</a:t>
            </a:r>
            <a:endParaRPr sz="1518" dirty="0">
              <a:solidFill>
                <a:srgbClr val="000000"/>
              </a:solidFill>
            </a:endParaRPr>
          </a:p>
          <a:p>
            <a:pPr marL="0" lvl="0" indent="0" algn="ctr" rtl="0">
              <a:lnSpc>
                <a:spcPct val="105000"/>
              </a:lnSpc>
              <a:spcBef>
                <a:spcPts val="1200"/>
              </a:spcBef>
              <a:spcAft>
                <a:spcPts val="1200"/>
              </a:spcAft>
              <a:buSzPts val="523"/>
              <a:buNone/>
            </a:pPr>
            <a:endParaRPr sz="1518" dirty="0">
              <a:solidFill>
                <a:srgbClr val="000000"/>
              </a:solidFill>
            </a:endParaRPr>
          </a:p>
        </p:txBody>
      </p:sp>
      <p:sp>
        <p:nvSpPr>
          <p:cNvPr id="192" name="Google Shape;192;p20"/>
          <p:cNvSpPr txBox="1"/>
          <p:nvPr/>
        </p:nvSpPr>
        <p:spPr>
          <a:xfrm>
            <a:off x="290700" y="2784025"/>
            <a:ext cx="4384500" cy="1971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500">
                <a:latin typeface="Calibri"/>
                <a:ea typeface="Calibri"/>
                <a:cs typeface="Calibri"/>
                <a:sym typeface="Calibri"/>
              </a:rPr>
              <a:t>Спеціалісти припускають, що ці структури могли утворитися в результаті циклічних процесів випаровування та конденсації води в порах гірських порід. Кожен шар сфероїда може представляти один сезон або рік гідрологічної активності на древньому Марсі.</a:t>
            </a:r>
            <a:endParaRPr sz="1500">
              <a:latin typeface="Calibri"/>
              <a:ea typeface="Calibri"/>
              <a:cs typeface="Calibri"/>
              <a:sym typeface="Calibri"/>
            </a:endParaRPr>
          </a:p>
          <a:p>
            <a:pPr marL="0" lvl="0" indent="0" algn="l" rtl="0">
              <a:spcBef>
                <a:spcPts val="1200"/>
              </a:spcBef>
              <a:spcAft>
                <a:spcPts val="0"/>
              </a:spcAft>
              <a:buNone/>
            </a:pPr>
            <a:endParaRPr sz="1500">
              <a:latin typeface="Calibri"/>
              <a:ea typeface="Calibri"/>
              <a:cs typeface="Calibri"/>
              <a:sym typeface="Calibri"/>
            </a:endParaRPr>
          </a:p>
        </p:txBody>
      </p:sp>
      <p:pic>
        <p:nvPicPr>
          <p:cNvPr id="193" name="Google Shape;193;p20"/>
          <p:cNvPicPr preferRelativeResize="0"/>
          <p:nvPr/>
        </p:nvPicPr>
        <p:blipFill>
          <a:blip r:embed="rId3">
            <a:alphaModFix/>
          </a:blip>
          <a:stretch>
            <a:fillRect/>
          </a:stretch>
        </p:blipFill>
        <p:spPr>
          <a:xfrm>
            <a:off x="4675201" y="2784025"/>
            <a:ext cx="4468800" cy="2359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1"/>
          <p:cNvSpPr txBox="1">
            <a:spLocks noGrp="1"/>
          </p:cNvSpPr>
          <p:nvPr>
            <p:ph type="title"/>
          </p:nvPr>
        </p:nvSpPr>
        <p:spPr>
          <a:xfrm>
            <a:off x="819150" y="-64000"/>
            <a:ext cx="7505700" cy="954600"/>
          </a:xfrm>
          <a:prstGeom prst="rect">
            <a:avLst/>
          </a:prstGeom>
        </p:spPr>
        <p:txBody>
          <a:bodyPr spcFirstLastPara="1" wrap="square" lIns="91425" tIns="91425" rIns="91425" bIns="91425" anchor="t" anchorCtr="0">
            <a:noAutofit/>
          </a:bodyPr>
          <a:lstStyle/>
          <a:p>
            <a:pPr marL="0" lvl="0" indent="0" algn="ctr" rtl="0">
              <a:lnSpc>
                <a:spcPct val="115000"/>
              </a:lnSpc>
              <a:spcBef>
                <a:spcPts val="2400"/>
              </a:spcBef>
              <a:spcAft>
                <a:spcPts val="0"/>
              </a:spcAft>
              <a:buSzPts val="990"/>
              <a:buNone/>
            </a:pPr>
            <a:r>
              <a:rPr lang="uk" sz="2170" b="1" dirty="0">
                <a:solidFill>
                  <a:srgbClr val="000000"/>
                </a:solidFill>
                <a:latin typeface="Arial"/>
                <a:ea typeface="Arial"/>
                <a:cs typeface="Arial"/>
                <a:sym typeface="Arial"/>
              </a:rPr>
              <a:t>"Коробчасті" структури та водне минуле Марса</a:t>
            </a:r>
            <a:endParaRPr sz="2170" b="1" dirty="0">
              <a:solidFill>
                <a:srgbClr val="000000"/>
              </a:solidFill>
              <a:latin typeface="Arial"/>
              <a:ea typeface="Arial"/>
              <a:cs typeface="Arial"/>
              <a:sym typeface="Arial"/>
            </a:endParaRPr>
          </a:p>
          <a:p>
            <a:pPr marL="0" lvl="0" indent="0" algn="ctr" rtl="0">
              <a:spcBef>
                <a:spcPts val="600"/>
              </a:spcBef>
              <a:spcAft>
                <a:spcPts val="0"/>
              </a:spcAft>
              <a:buSzPts val="990"/>
              <a:buNone/>
            </a:pPr>
            <a:endParaRPr sz="2800" dirty="0"/>
          </a:p>
        </p:txBody>
      </p:sp>
      <p:sp>
        <p:nvSpPr>
          <p:cNvPr id="199" name="Google Shape;199;p21"/>
          <p:cNvSpPr txBox="1">
            <a:spLocks noGrp="1"/>
          </p:cNvSpPr>
          <p:nvPr>
            <p:ph type="body" idx="1"/>
          </p:nvPr>
        </p:nvSpPr>
        <p:spPr>
          <a:xfrm>
            <a:off x="316575" y="648537"/>
            <a:ext cx="3686100" cy="2448000"/>
          </a:xfrm>
          <a:prstGeom prst="rect">
            <a:avLst/>
          </a:prstGeom>
        </p:spPr>
        <p:txBody>
          <a:bodyPr spcFirstLastPara="1" wrap="square" lIns="91425" tIns="91425" rIns="91425" bIns="91425" anchor="t" anchorCtr="0">
            <a:normAutofit fontScale="92500" lnSpcReduction="10000"/>
          </a:bodyPr>
          <a:lstStyle/>
          <a:p>
            <a:pPr marL="0" lvl="0" indent="0" algn="l" rtl="0">
              <a:spcBef>
                <a:spcPts val="1400"/>
              </a:spcBef>
              <a:spcAft>
                <a:spcPts val="0"/>
              </a:spcAft>
              <a:buNone/>
            </a:pPr>
            <a:r>
              <a:rPr lang="uk" b="1" dirty="0">
                <a:solidFill>
                  <a:srgbClr val="000000"/>
                </a:solidFill>
                <a:latin typeface="Arial"/>
                <a:ea typeface="Arial"/>
                <a:cs typeface="Arial"/>
                <a:sym typeface="Arial"/>
              </a:rPr>
              <a:t>Павутиноподібні гребені</a:t>
            </a:r>
            <a:endParaRPr b="1" dirty="0">
              <a:solidFill>
                <a:srgbClr val="000000"/>
              </a:solidFill>
              <a:latin typeface="Arial"/>
              <a:ea typeface="Arial"/>
              <a:cs typeface="Arial"/>
              <a:sym typeface="Arial"/>
            </a:endParaRPr>
          </a:p>
          <a:p>
            <a:pPr marL="0" lvl="0" indent="0" algn="l" rtl="0">
              <a:spcBef>
                <a:spcPts val="1200"/>
              </a:spcBef>
              <a:spcAft>
                <a:spcPts val="0"/>
              </a:spcAft>
              <a:buNone/>
            </a:pPr>
            <a:r>
              <a:rPr lang="uk" sz="1100" dirty="0">
                <a:solidFill>
                  <a:srgbClr val="000000"/>
                </a:solidFill>
                <a:latin typeface="Arial"/>
                <a:ea typeface="Arial"/>
                <a:cs typeface="Arial"/>
                <a:sym typeface="Arial"/>
              </a:rPr>
              <a:t>Гребені, де знайдені сфероїди, нагадують гігантську павутину і простягаються на сотні метрів. Ці структури сформувалися в результаті тріщинування порід та подальшого заповнення тріщин мінералами, що відкладалися з води.</a:t>
            </a:r>
            <a:endParaRPr sz="1100" dirty="0">
              <a:solidFill>
                <a:srgbClr val="000000"/>
              </a:solidFill>
              <a:latin typeface="Arial"/>
              <a:ea typeface="Arial"/>
              <a:cs typeface="Arial"/>
              <a:sym typeface="Arial"/>
            </a:endParaRPr>
          </a:p>
          <a:p>
            <a:pPr marL="0" lvl="0" indent="0" algn="l" rtl="0">
              <a:spcBef>
                <a:spcPts val="1200"/>
              </a:spcBef>
              <a:spcAft>
                <a:spcPts val="0"/>
              </a:spcAft>
              <a:buNone/>
            </a:pPr>
            <a:r>
              <a:rPr lang="uk" sz="1100" dirty="0">
                <a:solidFill>
                  <a:srgbClr val="000000"/>
                </a:solidFill>
                <a:latin typeface="Arial"/>
                <a:ea typeface="Arial"/>
                <a:cs typeface="Arial"/>
                <a:sym typeface="Arial"/>
              </a:rPr>
              <a:t>Кожна "нитка" павутини представляє тріщину, яка колись була заповнена водою. У процесі випаровування розчинені мінерали кристалізувалися, створюючи жорстку структуру, яка збереглася мільярди років.</a:t>
            </a:r>
            <a:endParaRPr sz="1100" dirty="0">
              <a:solidFill>
                <a:srgbClr val="000000"/>
              </a:solidFill>
              <a:latin typeface="Arial"/>
              <a:ea typeface="Arial"/>
              <a:cs typeface="Arial"/>
              <a:sym typeface="Arial"/>
            </a:endParaRPr>
          </a:p>
          <a:p>
            <a:pPr marL="0" lvl="0" indent="0" algn="l" rtl="0">
              <a:spcBef>
                <a:spcPts val="1200"/>
              </a:spcBef>
              <a:spcAft>
                <a:spcPts val="1200"/>
              </a:spcAft>
              <a:buNone/>
            </a:pPr>
            <a:endParaRPr dirty="0"/>
          </a:p>
        </p:txBody>
      </p:sp>
      <p:sp>
        <p:nvSpPr>
          <p:cNvPr id="200" name="Google Shape;200;p21"/>
          <p:cNvSpPr txBox="1">
            <a:spLocks noGrp="1"/>
          </p:cNvSpPr>
          <p:nvPr>
            <p:ph type="body" idx="2"/>
          </p:nvPr>
        </p:nvSpPr>
        <p:spPr>
          <a:xfrm>
            <a:off x="4638750" y="698625"/>
            <a:ext cx="3686100" cy="2448000"/>
          </a:xfrm>
          <a:prstGeom prst="rect">
            <a:avLst/>
          </a:prstGeom>
        </p:spPr>
        <p:txBody>
          <a:bodyPr spcFirstLastPara="1" wrap="square" lIns="91425" tIns="91425" rIns="91425" bIns="91425" anchor="t" anchorCtr="0">
            <a:normAutofit fontScale="92500"/>
          </a:bodyPr>
          <a:lstStyle/>
          <a:p>
            <a:pPr marL="0" lvl="0" indent="0" algn="l" rtl="0">
              <a:spcBef>
                <a:spcPts val="1400"/>
              </a:spcBef>
              <a:spcAft>
                <a:spcPts val="0"/>
              </a:spcAft>
              <a:buNone/>
            </a:pPr>
            <a:r>
              <a:rPr lang="uk" b="1" dirty="0">
                <a:solidFill>
                  <a:srgbClr val="000000"/>
                </a:solidFill>
                <a:latin typeface="Arial"/>
                <a:ea typeface="Arial"/>
                <a:cs typeface="Arial"/>
                <a:sym typeface="Arial"/>
              </a:rPr>
              <a:t>Докази рідкої води</a:t>
            </a:r>
            <a:endParaRPr b="1" dirty="0">
              <a:solidFill>
                <a:srgbClr val="000000"/>
              </a:solidFill>
              <a:latin typeface="Arial"/>
              <a:ea typeface="Arial"/>
              <a:cs typeface="Arial"/>
              <a:sym typeface="Arial"/>
            </a:endParaRPr>
          </a:p>
          <a:p>
            <a:pPr marL="0" lvl="0" indent="0" algn="l" rtl="0">
              <a:spcBef>
                <a:spcPts val="1200"/>
              </a:spcBef>
              <a:spcAft>
                <a:spcPts val="0"/>
              </a:spcAft>
              <a:buNone/>
            </a:pPr>
            <a:r>
              <a:rPr lang="uk" sz="1100" dirty="0">
                <a:solidFill>
                  <a:srgbClr val="000000"/>
                </a:solidFill>
                <a:latin typeface="Arial"/>
                <a:ea typeface="Arial"/>
                <a:cs typeface="Arial"/>
                <a:sym typeface="Arial"/>
              </a:rPr>
              <a:t>Це відкриття є цінним для розуміння гідрології Червоної планети та потенційної придатності для життя. Структура гребенів та склад сфероїдів вказують на те, що вода на Марсі була не лише присутня, але й циркулювала під поверхнею протягом тривалого часу.</a:t>
            </a:r>
            <a:endParaRPr sz="1100" dirty="0">
              <a:solidFill>
                <a:srgbClr val="000000"/>
              </a:solidFill>
              <a:latin typeface="Arial"/>
              <a:ea typeface="Arial"/>
              <a:cs typeface="Arial"/>
              <a:sym typeface="Arial"/>
            </a:endParaRPr>
          </a:p>
          <a:p>
            <a:pPr marL="0" lvl="0" indent="0" algn="l" rtl="0">
              <a:spcBef>
                <a:spcPts val="1200"/>
              </a:spcBef>
              <a:spcAft>
                <a:spcPts val="0"/>
              </a:spcAft>
              <a:buNone/>
            </a:pPr>
            <a:r>
              <a:rPr lang="uk" sz="1100" dirty="0">
                <a:solidFill>
                  <a:srgbClr val="000000"/>
                </a:solidFill>
                <a:latin typeface="Arial"/>
                <a:ea typeface="Arial"/>
                <a:cs typeface="Arial"/>
                <a:sym typeface="Arial"/>
              </a:rPr>
              <a:t>Аналіз показує, що вода мала нейтральний або слабко лужний pH, що створювало придатні умови для розвитку мікробів, якщо вони існували.</a:t>
            </a:r>
            <a:endParaRPr sz="1100" dirty="0">
              <a:solidFill>
                <a:srgbClr val="000000"/>
              </a:solidFill>
              <a:latin typeface="Arial"/>
              <a:ea typeface="Arial"/>
              <a:cs typeface="Arial"/>
              <a:sym typeface="Arial"/>
            </a:endParaRPr>
          </a:p>
          <a:p>
            <a:pPr marL="0" lvl="0" indent="0" algn="l" rtl="0">
              <a:spcBef>
                <a:spcPts val="1200"/>
              </a:spcBef>
              <a:spcAft>
                <a:spcPts val="1200"/>
              </a:spcAft>
              <a:buNone/>
            </a:pPr>
            <a:endParaRPr dirty="0"/>
          </a:p>
        </p:txBody>
      </p:sp>
      <p:sp>
        <p:nvSpPr>
          <p:cNvPr id="201" name="Google Shape;201;p21"/>
          <p:cNvSpPr txBox="1"/>
          <p:nvPr/>
        </p:nvSpPr>
        <p:spPr>
          <a:xfrm>
            <a:off x="308900" y="2885050"/>
            <a:ext cx="2887800" cy="1162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sz="1600" b="1" dirty="0">
                <a:solidFill>
                  <a:schemeClr val="dk2"/>
                </a:solidFill>
                <a:latin typeface="Calibri"/>
                <a:ea typeface="Calibri"/>
                <a:cs typeface="Calibri"/>
                <a:sym typeface="Calibri"/>
              </a:rPr>
              <a:t>3.8млрд</a:t>
            </a:r>
            <a:endParaRPr sz="1600" b="1" dirty="0">
              <a:solidFill>
                <a:schemeClr val="dk2"/>
              </a:solidFill>
              <a:latin typeface="Calibri"/>
              <a:ea typeface="Calibri"/>
              <a:cs typeface="Calibri"/>
              <a:sym typeface="Calibri"/>
            </a:endParaRPr>
          </a:p>
          <a:p>
            <a:pPr marL="0" lvl="0" indent="0" algn="ctr" rtl="0">
              <a:spcBef>
                <a:spcPts val="0"/>
              </a:spcBef>
              <a:spcAft>
                <a:spcPts val="0"/>
              </a:spcAft>
              <a:buNone/>
            </a:pPr>
            <a:r>
              <a:rPr lang="uk" sz="1300" dirty="0">
                <a:solidFill>
                  <a:schemeClr val="dk2"/>
                </a:solidFill>
                <a:latin typeface="Calibri"/>
                <a:ea typeface="Calibri"/>
                <a:cs typeface="Calibri"/>
                <a:sym typeface="Calibri"/>
              </a:rPr>
              <a:t>Років тому</a:t>
            </a:r>
            <a:br>
              <a:rPr lang="uk" sz="1300" dirty="0">
                <a:solidFill>
                  <a:schemeClr val="dk2"/>
                </a:solidFill>
                <a:latin typeface="Calibri"/>
                <a:ea typeface="Calibri"/>
                <a:cs typeface="Calibri"/>
                <a:sym typeface="Calibri"/>
              </a:rPr>
            </a:br>
            <a:r>
              <a:rPr lang="uk" sz="1300" dirty="0">
                <a:solidFill>
                  <a:schemeClr val="dk2"/>
                </a:solidFill>
                <a:latin typeface="Calibri"/>
                <a:ea typeface="Calibri"/>
                <a:cs typeface="Calibri"/>
                <a:sym typeface="Calibri"/>
              </a:rPr>
              <a:t>Період активної гідрології, коли формувалися ці структури</a:t>
            </a:r>
            <a:endParaRPr sz="1300" dirty="0">
              <a:solidFill>
                <a:schemeClr val="dk2"/>
              </a:solidFill>
              <a:latin typeface="Calibri"/>
              <a:ea typeface="Calibri"/>
              <a:cs typeface="Calibri"/>
              <a:sym typeface="Calibri"/>
            </a:endParaRPr>
          </a:p>
          <a:p>
            <a:pPr marL="0" lvl="0" indent="0" algn="ctr" rtl="0">
              <a:spcBef>
                <a:spcPts val="0"/>
              </a:spcBef>
              <a:spcAft>
                <a:spcPts val="0"/>
              </a:spcAft>
              <a:buNone/>
            </a:pPr>
            <a:endParaRPr sz="1300" dirty="0">
              <a:solidFill>
                <a:schemeClr val="dk2"/>
              </a:solidFill>
              <a:latin typeface="Calibri"/>
              <a:ea typeface="Calibri"/>
              <a:cs typeface="Calibri"/>
              <a:sym typeface="Calibri"/>
            </a:endParaRPr>
          </a:p>
        </p:txBody>
      </p:sp>
      <p:sp>
        <p:nvSpPr>
          <p:cNvPr id="202" name="Google Shape;202;p21"/>
          <p:cNvSpPr txBox="1"/>
          <p:nvPr/>
        </p:nvSpPr>
        <p:spPr>
          <a:xfrm>
            <a:off x="3196700" y="2915213"/>
            <a:ext cx="2123100" cy="90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sz="1600" b="1">
                <a:solidFill>
                  <a:schemeClr val="dk2"/>
                </a:solidFill>
                <a:latin typeface="Calibri"/>
                <a:ea typeface="Calibri"/>
                <a:cs typeface="Calibri"/>
                <a:sym typeface="Calibri"/>
              </a:rPr>
              <a:t>100</a:t>
            </a:r>
            <a:br>
              <a:rPr lang="uk" sz="1300">
                <a:solidFill>
                  <a:schemeClr val="dk2"/>
                </a:solidFill>
                <a:latin typeface="Calibri"/>
                <a:ea typeface="Calibri"/>
                <a:cs typeface="Calibri"/>
                <a:sym typeface="Calibri"/>
              </a:rPr>
            </a:br>
            <a:r>
              <a:rPr lang="uk" sz="1300">
                <a:solidFill>
                  <a:schemeClr val="dk2"/>
                </a:solidFill>
                <a:latin typeface="Calibri"/>
                <a:ea typeface="Calibri"/>
                <a:cs typeface="Calibri"/>
                <a:sym typeface="Calibri"/>
              </a:rPr>
              <a:t>Метрів</a:t>
            </a:r>
            <a:br>
              <a:rPr lang="uk" sz="1300">
                <a:solidFill>
                  <a:schemeClr val="dk2"/>
                </a:solidFill>
                <a:latin typeface="Calibri"/>
                <a:ea typeface="Calibri"/>
                <a:cs typeface="Calibri"/>
                <a:sym typeface="Calibri"/>
              </a:rPr>
            </a:br>
            <a:r>
              <a:rPr lang="uk" sz="1300">
                <a:solidFill>
                  <a:schemeClr val="dk2"/>
                </a:solidFill>
                <a:latin typeface="Calibri"/>
                <a:ea typeface="Calibri"/>
                <a:cs typeface="Calibri"/>
                <a:sym typeface="Calibri"/>
              </a:rPr>
              <a:t>Розмір павутиноподібних гребенів на поверхні</a:t>
            </a:r>
            <a:endParaRPr sz="1300">
              <a:solidFill>
                <a:schemeClr val="dk2"/>
              </a:solidFill>
              <a:latin typeface="Calibri"/>
              <a:ea typeface="Calibri"/>
              <a:cs typeface="Calibri"/>
              <a:sym typeface="Calibri"/>
            </a:endParaRPr>
          </a:p>
          <a:p>
            <a:pPr marL="0" lvl="0" indent="0" algn="ctr" rtl="0">
              <a:spcBef>
                <a:spcPts val="0"/>
              </a:spcBef>
              <a:spcAft>
                <a:spcPts val="0"/>
              </a:spcAft>
              <a:buNone/>
            </a:pPr>
            <a:endParaRPr sz="1300">
              <a:solidFill>
                <a:schemeClr val="dk2"/>
              </a:solidFill>
              <a:latin typeface="Calibri"/>
              <a:ea typeface="Calibri"/>
              <a:cs typeface="Calibri"/>
              <a:sym typeface="Calibri"/>
            </a:endParaRPr>
          </a:p>
        </p:txBody>
      </p:sp>
      <p:sp>
        <p:nvSpPr>
          <p:cNvPr id="203" name="Google Shape;203;p21"/>
          <p:cNvSpPr txBox="1"/>
          <p:nvPr/>
        </p:nvSpPr>
        <p:spPr>
          <a:xfrm>
            <a:off x="5574388" y="2869401"/>
            <a:ext cx="2489700" cy="102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uk" sz="1600" b="1" dirty="0">
                <a:solidFill>
                  <a:schemeClr val="dk2"/>
                </a:solidFill>
                <a:latin typeface="Calibri"/>
                <a:ea typeface="Calibri"/>
                <a:cs typeface="Calibri"/>
                <a:sym typeface="Calibri"/>
              </a:rPr>
              <a:t>4-6%</a:t>
            </a:r>
            <a:br>
              <a:rPr lang="uk" sz="1500" b="1" dirty="0">
                <a:solidFill>
                  <a:schemeClr val="dk2"/>
                </a:solidFill>
                <a:latin typeface="Calibri"/>
                <a:ea typeface="Calibri"/>
                <a:cs typeface="Calibri"/>
                <a:sym typeface="Calibri"/>
              </a:rPr>
            </a:br>
            <a:r>
              <a:rPr lang="uk" sz="1300" dirty="0">
                <a:solidFill>
                  <a:schemeClr val="dk2"/>
                </a:solidFill>
                <a:latin typeface="Calibri"/>
                <a:ea typeface="Calibri"/>
                <a:cs typeface="Calibri"/>
                <a:sym typeface="Calibri"/>
              </a:rPr>
              <a:t>Вологість</a:t>
            </a:r>
            <a:br>
              <a:rPr lang="uk" sz="1300" dirty="0">
                <a:solidFill>
                  <a:schemeClr val="dk2"/>
                </a:solidFill>
                <a:latin typeface="Calibri"/>
                <a:ea typeface="Calibri"/>
                <a:cs typeface="Calibri"/>
                <a:sym typeface="Calibri"/>
              </a:rPr>
            </a:br>
            <a:r>
              <a:rPr lang="uk" sz="1300" dirty="0">
                <a:solidFill>
                  <a:schemeClr val="dk2"/>
                </a:solidFill>
                <a:latin typeface="Calibri"/>
                <a:ea typeface="Calibri"/>
                <a:cs typeface="Calibri"/>
                <a:sym typeface="Calibri"/>
              </a:rPr>
              <a:t>Оцінка вмісту води в реголіті під час формування</a:t>
            </a:r>
            <a:endParaRPr sz="1300" dirty="0">
              <a:solidFill>
                <a:schemeClr val="dk2"/>
              </a:solidFill>
              <a:latin typeface="Calibri"/>
              <a:ea typeface="Calibri"/>
              <a:cs typeface="Calibri"/>
              <a:sym typeface="Calibri"/>
            </a:endParaRPr>
          </a:p>
          <a:p>
            <a:pPr marL="0" lvl="0" indent="0" algn="ctr" rtl="0">
              <a:spcBef>
                <a:spcPts val="0"/>
              </a:spcBef>
              <a:spcAft>
                <a:spcPts val="0"/>
              </a:spcAft>
              <a:buNone/>
            </a:pPr>
            <a:endParaRPr sz="1300" dirty="0">
              <a:solidFill>
                <a:schemeClr val="dk2"/>
              </a:solidFill>
              <a:latin typeface="Calibri"/>
              <a:ea typeface="Calibri"/>
              <a:cs typeface="Calibri"/>
              <a:sym typeface="Calibri"/>
            </a:endParaRPr>
          </a:p>
        </p:txBody>
      </p:sp>
      <p:sp>
        <p:nvSpPr>
          <p:cNvPr id="204" name="Google Shape;204;p21"/>
          <p:cNvSpPr txBox="1"/>
          <p:nvPr/>
        </p:nvSpPr>
        <p:spPr>
          <a:xfrm>
            <a:off x="308900" y="3690850"/>
            <a:ext cx="8682000" cy="77208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300" dirty="0">
                <a:solidFill>
                  <a:schemeClr val="dk2"/>
                </a:solidFill>
                <a:latin typeface="Calibri"/>
                <a:ea typeface="Calibri"/>
                <a:cs typeface="Calibri"/>
                <a:sym typeface="Calibri"/>
              </a:rPr>
              <a:t>Вчені вважають, що ці відкриття переконливо доводять існування стабільної рідкої води на Марсі протягом тривалого періоду. Це змінює попередні уявлення про те, що Марс швидко втратив свою воду. Натомість, дослідження показують, що вода циркулювала в підповерхневих шарах щонайменше кілька мільярдів років, створюючи потенційно придатні для життя умови.</a:t>
            </a:r>
            <a:endParaRPr sz="1300" dirty="0">
              <a:solidFill>
                <a:schemeClr val="dk2"/>
              </a:solidFill>
              <a:latin typeface="Calibri"/>
              <a:ea typeface="Calibri"/>
              <a:cs typeface="Calibri"/>
              <a:sym typeface="Calibri"/>
            </a:endParaRPr>
          </a:p>
          <a:p>
            <a:pPr marL="0" lvl="0" indent="0" algn="l" rtl="0">
              <a:spcBef>
                <a:spcPts val="1200"/>
              </a:spcBef>
              <a:spcAft>
                <a:spcPts val="0"/>
              </a:spcAft>
              <a:buNone/>
            </a:pPr>
            <a:endParaRPr sz="1300" dirty="0">
              <a:solidFill>
                <a:schemeClr val="dk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2"/>
          <p:cNvSpPr txBox="1">
            <a:spLocks noGrp="1"/>
          </p:cNvSpPr>
          <p:nvPr>
            <p:ph type="title"/>
          </p:nvPr>
        </p:nvSpPr>
        <p:spPr>
          <a:xfrm>
            <a:off x="1964509" y="58950"/>
            <a:ext cx="5377500" cy="1646100"/>
          </a:xfrm>
          <a:prstGeom prst="rect">
            <a:avLst/>
          </a:prstGeom>
        </p:spPr>
        <p:txBody>
          <a:bodyPr spcFirstLastPara="1" wrap="square" lIns="91425" tIns="91425" rIns="91425" bIns="91425" anchor="ctr" anchorCtr="0">
            <a:normAutofit/>
          </a:bodyPr>
          <a:lstStyle/>
          <a:p>
            <a:pPr marL="0" lvl="0" indent="0" algn="ctr" rtl="0">
              <a:lnSpc>
                <a:spcPct val="115000"/>
              </a:lnSpc>
              <a:spcBef>
                <a:spcPts val="2400"/>
              </a:spcBef>
              <a:spcAft>
                <a:spcPts val="0"/>
              </a:spcAft>
              <a:buNone/>
            </a:pPr>
            <a:r>
              <a:rPr lang="uk" sz="2400" b="1" dirty="0">
                <a:solidFill>
                  <a:srgbClr val="000000"/>
                </a:solidFill>
                <a:latin typeface="Arial"/>
                <a:ea typeface="Arial"/>
                <a:cs typeface="Arial"/>
                <a:sym typeface="Arial"/>
              </a:rPr>
              <a:t>Висновок: Марс - Планета Сезонних Змін</a:t>
            </a:r>
            <a:endParaRPr sz="2400" b="1" dirty="0">
              <a:solidFill>
                <a:srgbClr val="000000"/>
              </a:solidFill>
              <a:latin typeface="Arial"/>
              <a:ea typeface="Arial"/>
              <a:cs typeface="Arial"/>
              <a:sym typeface="Arial"/>
            </a:endParaRPr>
          </a:p>
          <a:p>
            <a:pPr marL="0" lvl="0" indent="0" algn="ctr" rtl="0">
              <a:spcBef>
                <a:spcPts val="600"/>
              </a:spcBef>
              <a:spcAft>
                <a:spcPts val="0"/>
              </a:spcAft>
              <a:buNone/>
            </a:pPr>
            <a:endParaRPr sz="3300" b="1" dirty="0"/>
          </a:p>
        </p:txBody>
      </p:sp>
      <p:sp>
        <p:nvSpPr>
          <p:cNvPr id="210" name="Google Shape;210;p22"/>
          <p:cNvSpPr txBox="1"/>
          <p:nvPr/>
        </p:nvSpPr>
        <p:spPr>
          <a:xfrm>
            <a:off x="184391" y="919881"/>
            <a:ext cx="3235200" cy="132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000" b="1" dirty="0"/>
              <a:t>Динамічна планета</a:t>
            </a:r>
            <a:endParaRPr sz="1000" b="1" dirty="0"/>
          </a:p>
          <a:p>
            <a:pPr marL="0" lvl="0" indent="0" algn="l" rtl="0">
              <a:lnSpc>
                <a:spcPct val="115000"/>
              </a:lnSpc>
              <a:spcBef>
                <a:spcPts val="1200"/>
              </a:spcBef>
              <a:spcAft>
                <a:spcPts val="0"/>
              </a:spcAft>
              <a:buNone/>
            </a:pPr>
            <a:r>
              <a:rPr lang="uk" sz="1000" dirty="0"/>
              <a:t>Марсіанські "павуки" та нові знахідки "яєць" демонструють динамічну природу Червоної планети. Це не мертва планета - вона переживає регулярні сезонні зміни, що впливають на поверхню.</a:t>
            </a:r>
            <a:endParaRPr sz="1000" dirty="0"/>
          </a:p>
          <a:p>
            <a:pPr marL="0" lvl="0" indent="0" algn="l" rtl="0">
              <a:spcBef>
                <a:spcPts val="1200"/>
              </a:spcBef>
              <a:spcAft>
                <a:spcPts val="0"/>
              </a:spcAft>
              <a:buNone/>
            </a:pPr>
            <a:endParaRPr sz="1200" dirty="0">
              <a:solidFill>
                <a:schemeClr val="dk2"/>
              </a:solidFill>
              <a:latin typeface="Calibri"/>
              <a:ea typeface="Calibri"/>
              <a:cs typeface="Calibri"/>
              <a:sym typeface="Calibri"/>
            </a:endParaRPr>
          </a:p>
        </p:txBody>
      </p:sp>
      <p:sp>
        <p:nvSpPr>
          <p:cNvPr id="211" name="Google Shape;211;p22"/>
          <p:cNvSpPr txBox="1"/>
          <p:nvPr/>
        </p:nvSpPr>
        <p:spPr>
          <a:xfrm>
            <a:off x="4379250" y="917656"/>
            <a:ext cx="3753300" cy="1365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000" b="1" dirty="0"/>
              <a:t>Кліматичні цикли</a:t>
            </a:r>
            <a:endParaRPr sz="1000" b="1" dirty="0"/>
          </a:p>
          <a:p>
            <a:pPr marL="0" lvl="0" indent="0" algn="l" rtl="0">
              <a:lnSpc>
                <a:spcPct val="115000"/>
              </a:lnSpc>
              <a:spcBef>
                <a:spcPts val="1200"/>
              </a:spcBef>
              <a:spcAft>
                <a:spcPts val="0"/>
              </a:spcAft>
              <a:buNone/>
            </a:pPr>
            <a:r>
              <a:rPr lang="uk" sz="1000" dirty="0"/>
              <a:t>Ці явища допомагають вченим краще зрозуміти кліматичні цикли Марса. Вивчення сублімації CO2 та сезонних змін дає ключ до розуміння довгострокових кліматичних змін планети.</a:t>
            </a:r>
            <a:endParaRPr sz="1000" dirty="0"/>
          </a:p>
          <a:p>
            <a:pPr marL="0" lvl="0" indent="0" algn="l" rtl="0">
              <a:spcBef>
                <a:spcPts val="1200"/>
              </a:spcBef>
              <a:spcAft>
                <a:spcPts val="0"/>
              </a:spcAft>
              <a:buNone/>
            </a:pPr>
            <a:endParaRPr sz="1200" dirty="0">
              <a:solidFill>
                <a:schemeClr val="dk2"/>
              </a:solidFill>
              <a:latin typeface="Calibri"/>
              <a:ea typeface="Calibri"/>
              <a:cs typeface="Calibri"/>
              <a:sym typeface="Calibri"/>
            </a:endParaRPr>
          </a:p>
        </p:txBody>
      </p:sp>
      <p:sp>
        <p:nvSpPr>
          <p:cNvPr id="212" name="Google Shape;212;p22"/>
          <p:cNvSpPr txBox="1"/>
          <p:nvPr/>
        </p:nvSpPr>
        <p:spPr>
          <a:xfrm>
            <a:off x="152550" y="2194281"/>
            <a:ext cx="3064800" cy="154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000" b="1" dirty="0"/>
              <a:t>Геологічна історія</a:t>
            </a:r>
            <a:endParaRPr sz="1000" b="1" dirty="0"/>
          </a:p>
          <a:p>
            <a:pPr marL="0" lvl="0" indent="0" algn="l" rtl="0">
              <a:lnSpc>
                <a:spcPct val="115000"/>
              </a:lnSpc>
              <a:spcBef>
                <a:spcPts val="1200"/>
              </a:spcBef>
              <a:spcAft>
                <a:spcPts val="0"/>
              </a:spcAft>
              <a:buNone/>
            </a:pPr>
            <a:r>
              <a:rPr lang="uk" sz="1000" dirty="0"/>
              <a:t>Геологія Марса виявляється набагато складнішою, ніж вважалося раніше. Від сублімації сухого льоду до формування підповерхневих мінеральних структур - це багатошарова історія.</a:t>
            </a:r>
            <a:endParaRPr sz="1000" dirty="0"/>
          </a:p>
          <a:p>
            <a:pPr marL="0" lvl="0" indent="0" algn="l" rtl="0">
              <a:spcBef>
                <a:spcPts val="1200"/>
              </a:spcBef>
              <a:spcAft>
                <a:spcPts val="0"/>
              </a:spcAft>
              <a:buNone/>
            </a:pPr>
            <a:endParaRPr sz="1200" dirty="0">
              <a:solidFill>
                <a:schemeClr val="dk2"/>
              </a:solidFill>
              <a:latin typeface="Calibri"/>
              <a:ea typeface="Calibri"/>
              <a:cs typeface="Calibri"/>
              <a:sym typeface="Calibri"/>
            </a:endParaRPr>
          </a:p>
        </p:txBody>
      </p:sp>
      <p:sp>
        <p:nvSpPr>
          <p:cNvPr id="213" name="Google Shape;213;p22"/>
          <p:cNvSpPr txBox="1"/>
          <p:nvPr/>
        </p:nvSpPr>
        <p:spPr>
          <a:xfrm>
            <a:off x="4379250" y="2194281"/>
            <a:ext cx="3367800" cy="164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000" b="1" dirty="0"/>
              <a:t>Водне минуле</a:t>
            </a:r>
            <a:endParaRPr sz="1000" b="1" dirty="0"/>
          </a:p>
          <a:p>
            <a:pPr marL="0" lvl="0" indent="0" algn="l" rtl="0">
              <a:lnSpc>
                <a:spcPct val="115000"/>
              </a:lnSpc>
              <a:spcBef>
                <a:spcPts val="1200"/>
              </a:spcBef>
              <a:spcAft>
                <a:spcPts val="0"/>
              </a:spcAft>
              <a:buNone/>
            </a:pPr>
            <a:r>
              <a:rPr lang="uk" sz="1000" dirty="0"/>
              <a:t>Відкриття "яєць павуків" та павутиноподібних гребенів надає переконливі докази про те, що Марс мав стабільну рідку воду протягом мільярдів років, що підвищує ймовірність колишньої придатності для життя.</a:t>
            </a:r>
            <a:endParaRPr sz="1000" dirty="0"/>
          </a:p>
          <a:p>
            <a:pPr marL="0" lvl="0" indent="0" algn="l" rtl="0">
              <a:spcBef>
                <a:spcPts val="1200"/>
              </a:spcBef>
              <a:spcAft>
                <a:spcPts val="0"/>
              </a:spcAft>
              <a:buNone/>
            </a:pPr>
            <a:endParaRPr sz="1200" dirty="0">
              <a:solidFill>
                <a:schemeClr val="dk2"/>
              </a:solidFill>
              <a:latin typeface="Calibri"/>
              <a:ea typeface="Calibri"/>
              <a:cs typeface="Calibri"/>
              <a:sym typeface="Calibri"/>
            </a:endParaRPr>
          </a:p>
        </p:txBody>
      </p:sp>
      <p:sp>
        <p:nvSpPr>
          <p:cNvPr id="214" name="Google Shape;214;p22"/>
          <p:cNvSpPr txBox="1"/>
          <p:nvPr/>
        </p:nvSpPr>
        <p:spPr>
          <a:xfrm>
            <a:off x="0" y="3464175"/>
            <a:ext cx="6434700" cy="141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uk" sz="1300" dirty="0">
                <a:solidFill>
                  <a:schemeClr val="dk2"/>
                </a:solidFill>
                <a:latin typeface="Calibri"/>
                <a:ea typeface="Calibri"/>
                <a:cs typeface="Calibri"/>
                <a:sym typeface="Calibri"/>
              </a:rPr>
              <a:t>Марсіанські "павуки" та їхні "яйця" відкривають нову главу в дослідженні Червоної планети. Ці загадкові структури не лише демонструють унікальні геологічні процеси, але й надають цінні підказки про історію води та потенційну придатність Марса для життя. З кожним новим відкриттям марсіанська геологія виявляється все більш динамічною та складною, що стимулює подальші дослідження та підготовку до майбутніх місій на цю найбільш загадкову планету Сонячної системи.</a:t>
            </a:r>
            <a:endParaRPr sz="1300" dirty="0">
              <a:solidFill>
                <a:schemeClr val="dk2"/>
              </a:solidFill>
              <a:latin typeface="Calibri"/>
              <a:ea typeface="Calibri"/>
              <a:cs typeface="Calibri"/>
              <a:sym typeface="Calibri"/>
            </a:endParaRPr>
          </a:p>
          <a:p>
            <a:pPr marL="0" lvl="0" indent="0" algn="l" rtl="0">
              <a:spcBef>
                <a:spcPts val="1200"/>
              </a:spcBef>
              <a:spcAft>
                <a:spcPts val="0"/>
              </a:spcAft>
              <a:buNone/>
            </a:pPr>
            <a:endParaRPr sz="1300" dirty="0">
              <a:solidFill>
                <a:schemeClr val="dk2"/>
              </a:solidFill>
              <a:latin typeface="Calibri"/>
              <a:ea typeface="Calibri"/>
              <a:cs typeface="Calibri"/>
              <a:sym typeface="Calibri"/>
            </a:endParaRPr>
          </a:p>
        </p:txBody>
      </p:sp>
      <p:pic>
        <p:nvPicPr>
          <p:cNvPr id="215" name="Google Shape;215;p22"/>
          <p:cNvPicPr preferRelativeResize="0"/>
          <p:nvPr/>
        </p:nvPicPr>
        <p:blipFill>
          <a:blip r:embed="rId3">
            <a:alphaModFix/>
          </a:blip>
          <a:stretch>
            <a:fillRect/>
          </a:stretch>
        </p:blipFill>
        <p:spPr>
          <a:xfrm>
            <a:off x="6697224" y="3464175"/>
            <a:ext cx="2446775" cy="1679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F8A68C-3DE3-48E7-B5A4-228EA4FC86A1}"/>
              </a:ext>
            </a:extLst>
          </p:cNvPr>
          <p:cNvSpPr>
            <a:spLocks noGrp="1"/>
          </p:cNvSpPr>
          <p:nvPr>
            <p:ph type="title"/>
          </p:nvPr>
        </p:nvSpPr>
        <p:spPr>
          <a:xfrm>
            <a:off x="2079184" y="-101750"/>
            <a:ext cx="5377500" cy="1646100"/>
          </a:xfrm>
        </p:spPr>
        <p:txBody>
          <a:bodyPr/>
          <a:lstStyle/>
          <a:p>
            <a:r>
              <a:rPr lang="uk-UA" dirty="0"/>
              <a:t>СПИСОК ВКОРИСТАНХ ДЖЕРЕЛ:</a:t>
            </a:r>
          </a:p>
        </p:txBody>
      </p:sp>
      <p:sp>
        <p:nvSpPr>
          <p:cNvPr id="4" name="TextBox 3">
            <a:extLst>
              <a:ext uri="{FF2B5EF4-FFF2-40B4-BE49-F238E27FC236}">
                <a16:creationId xmlns:a16="http://schemas.microsoft.com/office/drawing/2014/main" id="{98FAE09F-F74C-4D55-8E78-8C93AD983089}"/>
              </a:ext>
            </a:extLst>
          </p:cNvPr>
          <p:cNvSpPr txBox="1"/>
          <p:nvPr/>
        </p:nvSpPr>
        <p:spPr>
          <a:xfrm>
            <a:off x="95249" y="1203057"/>
            <a:ext cx="8953501" cy="3539430"/>
          </a:xfrm>
          <a:prstGeom prst="rect">
            <a:avLst/>
          </a:prstGeom>
          <a:noFill/>
        </p:spPr>
        <p:txBody>
          <a:bodyPr wrap="square" rtlCol="0">
            <a:spAutoFit/>
          </a:bodyPr>
          <a:lstStyle/>
          <a:p>
            <a:r>
              <a:rPr lang="en-US" dirty="0">
                <a:hlinkClick r:id="rId2"/>
              </a:rPr>
              <a:t>https://www.nasa.gov/missions/mars-science-laboratory/curiosity-rover/nasas-curiosity-rover-sees-martian-spiderwebs-up-close/</a:t>
            </a:r>
          </a:p>
          <a:p>
            <a:endParaRPr lang="en-US" dirty="0">
              <a:hlinkClick r:id="rId2"/>
            </a:endParaRPr>
          </a:p>
          <a:p>
            <a:r>
              <a:rPr lang="en-US" dirty="0">
                <a:hlinkClick r:id="rId2"/>
              </a:rPr>
              <a:t>https://texty.org.ua/fragments/100887/kosmichne-foto-dnya-pavuky-na-marsi-yak-vony-utvoryuyutsya/</a:t>
            </a:r>
            <a:endParaRPr lang="uk-UA" dirty="0"/>
          </a:p>
          <a:p>
            <a:endParaRPr lang="uk-UA" dirty="0"/>
          </a:p>
          <a:p>
            <a:r>
              <a:rPr lang="en-US" dirty="0">
                <a:hlinkClick r:id="rId3"/>
              </a:rPr>
              <a:t>https://universemagazine.com/nasa-rozgledily-motoroshni-formy-pavuka-u-krateri-marsa/?srsltid=AfmBOoqhHH-1hmUaN1B5NoLJFy-ZqYmaw-8fNqpgjI1otTzpY10naPWV</a:t>
            </a:r>
            <a:endParaRPr lang="uk-UA" dirty="0"/>
          </a:p>
          <a:p>
            <a:endParaRPr lang="uk-UA" dirty="0"/>
          </a:p>
          <a:p>
            <a:r>
              <a:rPr lang="en-US" dirty="0">
                <a:hlinkClick r:id="rId4"/>
              </a:rPr>
              <a:t>https://focus.ua/uk/technologies/642655-nashestya-pavukiv-na-marsi-voni-atakuyut-misceve-misto-inkiv-shcho-tam-vidbuvayetsya-foto</a:t>
            </a:r>
            <a:endParaRPr lang="uk-UA" dirty="0"/>
          </a:p>
          <a:p>
            <a:endParaRPr lang="uk-UA" dirty="0"/>
          </a:p>
          <a:p>
            <a:r>
              <a:rPr lang="en-US" dirty="0">
                <a:hlinkClick r:id="rId5"/>
              </a:rPr>
              <a:t>https://uk.wikipedia.org/wiki/%D0%9C%D0%B0%D1%80%D1%81%D1%96%D0%B0%D0%BD%D1%81%D1%8C%D0%BA%D0%B8%D0%B9_%D0%B3%D0%B5%D0%B9%D0%B7%D0%B5%D1%80</a:t>
            </a:r>
            <a:endParaRPr lang="uk-UA" dirty="0"/>
          </a:p>
          <a:p>
            <a:endParaRPr lang="uk-UA" dirty="0"/>
          </a:p>
          <a:p>
            <a:r>
              <a:rPr lang="en-US" dirty="0">
                <a:hlinkClick r:id="rId6"/>
              </a:rPr>
              <a:t>https://sat.net.ua/na-marsi-znajshly-pole-z-pavukamy/</a:t>
            </a:r>
            <a:endParaRPr lang="uk-UA" dirty="0"/>
          </a:p>
          <a:p>
            <a:endParaRPr lang="uk-UA" dirty="0"/>
          </a:p>
        </p:txBody>
      </p:sp>
    </p:spTree>
    <p:extLst>
      <p:ext uri="{BB962C8B-B14F-4D97-AF65-F5344CB8AC3E}">
        <p14:creationId xmlns:p14="http://schemas.microsoft.com/office/powerpoint/2010/main" val="3448743785"/>
      </p:ext>
    </p:extLst>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1614</Words>
  <Application>Microsoft Office PowerPoint</Application>
  <PresentationFormat>Экран (16:9)</PresentationFormat>
  <Paragraphs>101</Paragraphs>
  <Slides>13</Slides>
  <Notes>10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More Sugar</vt:lpstr>
      <vt:lpstr>Arial</vt:lpstr>
      <vt:lpstr>Nunito</vt:lpstr>
      <vt:lpstr>Calibri</vt:lpstr>
      <vt:lpstr>Shift</vt:lpstr>
      <vt:lpstr>Тернопільське територіальне відділення МАН</vt:lpstr>
      <vt:lpstr>Марсіанські "Павуки": Таємниці Червоної Планети </vt:lpstr>
      <vt:lpstr>Зустріч з "Павуками" </vt:lpstr>
      <vt:lpstr>Таємничі візерунки Марса </vt:lpstr>
      <vt:lpstr>Лабораторне Відтворення </vt:lpstr>
      <vt:lpstr>Як це працює: Механізм формування "павуків" </vt:lpstr>
      <vt:lpstr>РОЗРАХУОК ТИСКУ ГАЗУ</vt:lpstr>
      <vt:lpstr>Схема процесу сублімації CO2 на Марсі Детальна візуалізація показує послідовні етапи від утворення сухого льоду до створення характерних павукоподібних візерунків на поверхні Червоної планети. </vt:lpstr>
      <vt:lpstr>Нові відкриття та "Яйця павуків" </vt:lpstr>
      <vt:lpstr>Презентация PowerPoint</vt:lpstr>
      <vt:lpstr>"Коробчасті" структури та водне минуле Марса </vt:lpstr>
      <vt:lpstr>Висновок: Марс - Планета Сезонних Змін </vt:lpstr>
      <vt:lpstr>СПИСОК ВКОРИСТАНХ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Admin</cp:lastModifiedBy>
  <cp:revision>2</cp:revision>
  <dcterms:modified xsi:type="dcterms:W3CDTF">2026-04-08T12:03:57Z</dcterms:modified>
</cp:coreProperties>
</file>