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259" r:id="rId3"/>
    <p:sldId id="257" r:id="rId4"/>
    <p:sldId id="261" r:id="rId5"/>
    <p:sldId id="262" r:id="rId6"/>
    <p:sldId id="263" r:id="rId7"/>
    <p:sldId id="271" r:id="rId8"/>
    <p:sldId id="264" r:id="rId9"/>
    <p:sldId id="265" r:id="rId10"/>
    <p:sldId id="266" r:id="rId11"/>
    <p:sldId id="268" r:id="rId12"/>
    <p:sldId id="269" r:id="rId13"/>
    <p:sldId id="270" r:id="rId14"/>
  </p:sldIdLst>
  <p:sldSz cx="12192000" cy="6858000"/>
  <p:notesSz cx="6858000" cy="9144000"/>
  <p:embeddedFontLst>
    <p:embeddedFont>
      <p:font typeface="Lato" charset="0"/>
      <p:regular r:id="rId16"/>
      <p:bold r:id="rId17"/>
      <p:italic r:id="rId18"/>
      <p:boldItalic r:id="rId19"/>
    </p:embeddedFont>
    <p:embeddedFont>
      <p:font typeface="Poppins" charset="0"/>
      <p:regular r:id="rId20"/>
      <p:bold r:id="rId21"/>
      <p:italic r:id="rId22"/>
      <p:boldItalic r:id="rId23"/>
    </p:embeddedFont>
    <p:embeddedFont>
      <p:font typeface="Calibri" pitchFamily="34" charset="0"/>
      <p:regular r:id="rId24"/>
      <p:bold r:id="rId25"/>
      <p:italic r:id="rId26"/>
      <p:boldItalic r:id="rId27"/>
    </p:embeddedFont>
    <p:embeddedFont>
      <p:font typeface="Open Sans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10A80CCF-242C-4401-BA3C-2E0B7FD326A0}">
  <a:tblStyle styleId="{10A80CCF-242C-4401-BA3C-2E0B7FD326A0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-96" y="-5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hyperlink" Target="https://science.nasa.gov/moon/facts/?utm_source=chatgpt.com" TargetMode="External"/><Relationship Id="rId18" Type="http://schemas.openxmlformats.org/officeDocument/2006/relationships/hyperlink" Target="https://www.britannica.com/place/Moon/Distinctive-features?utm_source=chatgpt.com" TargetMode="External"/><Relationship Id="rId26" Type="http://schemas.openxmlformats.org/officeDocument/2006/relationships/hyperlink" Target="https://www.nasa.gov/history/apollo.html" TargetMode="External"/><Relationship Id="rId3" Type="http://schemas.openxmlformats.org/officeDocument/2006/relationships/image" Target="../media/image2.png"/><Relationship Id="rId21" Type="http://schemas.openxmlformats.org/officeDocument/2006/relationships/hyperlink" Target="https://www.nhm.uio.no/english/about/organization/research-collections/people/emeriti/rtronnes/1/epmd/a-rev/revmin23-moon-15-plesciasurface-proc.pdf?utm_source=chatgpt.com" TargetMode="External"/><Relationship Id="rId7" Type="http://schemas.openxmlformats.org/officeDocument/2006/relationships/image" Target="../media/image42.png"/><Relationship Id="rId12" Type="http://schemas.openxmlformats.org/officeDocument/2006/relationships/hyperlink" Target="https://www.space.com/55-earths-moon-formation-composition-and-orbit.html?utm_source=chatgpt.com" TargetMode="External"/><Relationship Id="rId17" Type="http://schemas.openxmlformats.org/officeDocument/2006/relationships/hyperlink" Target="https://en.wikipedia.org/wiki/Geology_of_the_Moon?utm_source=chatgpt.com" TargetMode="External"/><Relationship Id="rId25" Type="http://schemas.openxmlformats.org/officeDocument/2006/relationships/hyperlink" Target="https://www.ri.cmu.edu/pub_files/pub1/berkelman_peter_1995_1/berkelman_peter_1995_1.pdf?utm_source=chatgpt.com" TargetMode="External"/><Relationship Id="rId2" Type="http://schemas.openxmlformats.org/officeDocument/2006/relationships/notesSlide" Target="../notesSlides/notesSlide12.xml"/><Relationship Id="rId16" Type="http://schemas.openxmlformats.org/officeDocument/2006/relationships/hyperlink" Target="https://science.nasa.gov/moon/composition/?utm_source=chatgpt.com" TargetMode="External"/><Relationship Id="rId20" Type="http://schemas.openxmlformats.org/officeDocument/2006/relationships/hyperlink" Target="https://www.open.edu/openlearn/science-maths-technology/the-moon/content-section-2.6?utm_source=chatgpt.com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11" Type="http://schemas.openxmlformats.org/officeDocument/2006/relationships/hyperlink" Target="https://www.britannica.com/place/Moon?utm_source=chatgpt.com" TargetMode="External"/><Relationship Id="rId24" Type="http://schemas.openxmlformats.org/officeDocument/2006/relationships/hyperlink" Target="https://www3.nd.edu/~cneal/lunar-l/Creel_dap-2017_paper_coping_with_dust.pdf?utm_source=chatgpt.com" TargetMode="External"/><Relationship Id="rId5" Type="http://schemas.openxmlformats.org/officeDocument/2006/relationships/image" Target="../media/image40.png"/><Relationship Id="rId15" Type="http://schemas.openxmlformats.org/officeDocument/2006/relationships/hyperlink" Target="https://en.wikipedia.org/wiki/Gravitation_of_the_Moon?utm_source=chatgpt.com" TargetMode="External"/><Relationship Id="rId23" Type="http://schemas.openxmlformats.org/officeDocument/2006/relationships/hyperlink" Target="https://www.researchgate.net/publication/379259016_The_lunar_dust_environment_concerns_for_Moon-based_astronomy?utm_source=chatgpt.com" TargetMode="External"/><Relationship Id="rId28" Type="http://schemas.openxmlformats.org/officeDocument/2006/relationships/hyperlink" Target="https://kids.nationalgeographic.com/" TargetMode="External"/><Relationship Id="rId10" Type="http://schemas.openxmlformats.org/officeDocument/2006/relationships/hyperlink" Target="https://science.nasa.gov/moon/tides/?utm_source=chatgpt.com" TargetMode="External"/><Relationship Id="rId19" Type="http://schemas.openxmlformats.org/officeDocument/2006/relationships/hyperlink" Target="https://www.sciencedirect.com/topics/physics-and-astronomy/lunar-maria?utm_source=chatgpt.com" TargetMode="External"/><Relationship Id="rId4" Type="http://schemas.openxmlformats.org/officeDocument/2006/relationships/image" Target="../media/image39.png"/><Relationship Id="rId9" Type="http://schemas.openxmlformats.org/officeDocument/2006/relationships/hyperlink" Target="https://en.wikipedia.org/wiki/Moon?utm_source=chatgpt.com" TargetMode="External"/><Relationship Id="rId14" Type="http://schemas.openxmlformats.org/officeDocument/2006/relationships/hyperlink" Target="https://www.twinkl.com/teaching-wiki/moon?utm_source=chatgpt.com" TargetMode="External"/><Relationship Id="rId22" Type="http://schemas.openxmlformats.org/officeDocument/2006/relationships/hyperlink" Target="https://www.nasa.gov/wp-content/uploads/2015/06/exploration_rover_concepts_grc.pdf?emrc=231015&amp;utm_source=chatgpt.com" TargetMode="External"/><Relationship Id="rId27" Type="http://schemas.openxmlformats.org/officeDocument/2006/relationships/hyperlink" Target="https://www.nasa.gov/kids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esktop\Gemini_Generated_Image_4x7rla4x7rla4x7r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287251" cy="6858000"/>
          </a:xfrm>
          <a:prstGeom prst="rect">
            <a:avLst/>
          </a:prstGeom>
          <a:noFill/>
        </p:spPr>
      </p:pic>
      <p:sp>
        <p:nvSpPr>
          <p:cNvPr id="87" name="Google Shape;87;p13"/>
          <p:cNvSpPr txBox="1"/>
          <p:nvPr/>
        </p:nvSpPr>
        <p:spPr>
          <a:xfrm>
            <a:off x="466183" y="166813"/>
            <a:ext cx="11049000" cy="877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ru-RU" sz="1800" b="1" dirty="0" smtClean="0">
                <a:solidFill>
                  <a:schemeClr val="bg1"/>
                </a:solidFill>
              </a:rPr>
              <a:t>Конкурс </a:t>
            </a:r>
            <a:r>
              <a:rPr lang="ru-RU" sz="1800" b="1" dirty="0" err="1" smtClean="0">
                <a:solidFill>
                  <a:schemeClr val="bg1"/>
                </a:solidFill>
              </a:rPr>
              <a:t>МАН-Юніор</a:t>
            </a:r>
            <a:r>
              <a:rPr lang="ru-RU" sz="1800" b="1" dirty="0" smtClean="0">
                <a:solidFill>
                  <a:schemeClr val="bg1"/>
                </a:solidFill>
              </a:rPr>
              <a:t> </a:t>
            </a:r>
            <a:r>
              <a:rPr lang="ru-RU" sz="1800" b="1" dirty="0" err="1" smtClean="0">
                <a:solidFill>
                  <a:schemeClr val="bg1"/>
                </a:solidFill>
              </a:rPr>
              <a:t>Дослідник</a:t>
            </a:r>
            <a:endParaRPr lang="ru-RU" sz="18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1800" b="1" dirty="0" err="1" smtClean="0">
                <a:solidFill>
                  <a:schemeClr val="bg1"/>
                </a:solidFill>
              </a:rPr>
              <a:t>Номінація</a:t>
            </a:r>
            <a:r>
              <a:rPr lang="ru-RU" sz="1800" b="1" dirty="0" smtClean="0">
                <a:solidFill>
                  <a:schemeClr val="bg1"/>
                </a:solidFill>
              </a:rPr>
              <a:t>: </a:t>
            </a:r>
            <a:r>
              <a:rPr lang="ru-RU" sz="1800" b="1" dirty="0" err="1" smtClean="0">
                <a:solidFill>
                  <a:schemeClr val="bg1"/>
                </a:solidFill>
              </a:rPr>
              <a:t>Технік-юніор</a:t>
            </a:r>
            <a:endParaRPr lang="ru-RU" sz="1800" dirty="0" smtClean="0">
              <a:solidFill>
                <a:schemeClr val="bg1"/>
              </a:solidFill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9797" y="4817216"/>
            <a:ext cx="5181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Автор: </a:t>
            </a:r>
            <a:r>
              <a:rPr lang="ru-RU" sz="1600" b="1" dirty="0" err="1" smtClean="0">
                <a:solidFill>
                  <a:schemeClr val="bg1"/>
                </a:solidFill>
              </a:rPr>
              <a:t>Процик</a:t>
            </a:r>
            <a:r>
              <a:rPr lang="ru-RU" sz="1600" b="1" dirty="0" smtClean="0">
                <a:solidFill>
                  <a:schemeClr val="bg1"/>
                </a:solidFill>
              </a:rPr>
              <a:t> Максим </a:t>
            </a:r>
            <a:r>
              <a:rPr lang="ru-RU" sz="1600" b="1" dirty="0" err="1" smtClean="0">
                <a:solidFill>
                  <a:schemeClr val="bg1"/>
                </a:solidFill>
              </a:rPr>
              <a:t>Олександрович</a:t>
            </a:r>
            <a:r>
              <a:rPr lang="ru-RU" sz="1600" b="1" dirty="0" smtClean="0">
                <a:solidFill>
                  <a:schemeClr val="bg1"/>
                </a:solidFill>
              </a:rPr>
              <a:t>, 13 </a:t>
            </a:r>
            <a:r>
              <a:rPr lang="ru-RU" sz="1600" b="1" dirty="0" err="1" smtClean="0">
                <a:solidFill>
                  <a:schemeClr val="bg1"/>
                </a:solidFill>
              </a:rPr>
              <a:t>років</a:t>
            </a:r>
            <a:r>
              <a:rPr lang="ru-RU" sz="1600" b="1" dirty="0" smtClean="0">
                <a:solidFill>
                  <a:schemeClr val="bg1"/>
                </a:solidFill>
              </a:rPr>
              <a:t>, </a:t>
            </a:r>
            <a:r>
              <a:rPr lang="ru-RU" sz="1600" b="1" dirty="0" err="1" smtClean="0">
                <a:solidFill>
                  <a:schemeClr val="bg1"/>
                </a:solidFill>
              </a:rPr>
              <a:t>вихованець</a:t>
            </a:r>
            <a:r>
              <a:rPr lang="ru-RU" sz="1600" b="1" dirty="0" smtClean="0">
                <a:solidFill>
                  <a:schemeClr val="bg1"/>
                </a:solidFill>
              </a:rPr>
              <a:t> </a:t>
            </a:r>
            <a:r>
              <a:rPr lang="ru-RU" sz="1600" b="1" dirty="0" err="1" smtClean="0">
                <a:solidFill>
                  <a:schemeClr val="bg1"/>
                </a:solidFill>
              </a:rPr>
              <a:t>гуртка</a:t>
            </a:r>
            <a:r>
              <a:rPr lang="ru-RU" sz="1600" b="1" dirty="0" smtClean="0">
                <a:solidFill>
                  <a:schemeClr val="bg1"/>
                </a:solidFill>
              </a:rPr>
              <a:t> «</a:t>
            </a:r>
            <a:r>
              <a:rPr lang="ru-RU" sz="1600" b="1" dirty="0" err="1" smtClean="0">
                <a:solidFill>
                  <a:schemeClr val="bg1"/>
                </a:solidFill>
              </a:rPr>
              <a:t>СТЕМ-фізика</a:t>
            </a:r>
            <a:r>
              <a:rPr lang="ru-RU" sz="1600" b="1" dirty="0" smtClean="0">
                <a:solidFill>
                  <a:schemeClr val="bg1"/>
                </a:solidFill>
              </a:rPr>
              <a:t>» </a:t>
            </a:r>
            <a:r>
              <a:rPr lang="ru-RU" sz="1600" b="1" dirty="0" err="1" smtClean="0">
                <a:solidFill>
                  <a:schemeClr val="bg1"/>
                </a:solidFill>
              </a:rPr>
              <a:t>Старокостянтинівської</a:t>
            </a:r>
            <a:r>
              <a:rPr lang="ru-RU" sz="1600" b="1" dirty="0" smtClean="0">
                <a:solidFill>
                  <a:schemeClr val="bg1"/>
                </a:solidFill>
              </a:rPr>
              <a:t> </a:t>
            </a:r>
            <a:r>
              <a:rPr lang="ru-RU" sz="1600" b="1" dirty="0" err="1" smtClean="0">
                <a:solidFill>
                  <a:schemeClr val="bg1"/>
                </a:solidFill>
              </a:rPr>
              <a:t>міської</a:t>
            </a:r>
            <a:r>
              <a:rPr lang="ru-RU" sz="1600" b="1" dirty="0" smtClean="0">
                <a:solidFill>
                  <a:schemeClr val="bg1"/>
                </a:solidFill>
              </a:rPr>
              <a:t> </a:t>
            </a:r>
            <a:r>
              <a:rPr lang="ru-RU" sz="1600" b="1" dirty="0" err="1" smtClean="0">
                <a:solidFill>
                  <a:schemeClr val="bg1"/>
                </a:solidFill>
              </a:rPr>
              <a:t>Станції</a:t>
            </a:r>
            <a:r>
              <a:rPr lang="ru-RU" sz="1600" b="1" dirty="0" smtClean="0">
                <a:solidFill>
                  <a:schemeClr val="bg1"/>
                </a:solidFill>
              </a:rPr>
              <a:t> </a:t>
            </a:r>
            <a:r>
              <a:rPr lang="ru-RU" sz="1600" b="1" dirty="0" smtClean="0">
                <a:solidFill>
                  <a:schemeClr val="bg1"/>
                </a:solidFill>
              </a:rPr>
              <a:t>             </a:t>
            </a:r>
            <a:r>
              <a:rPr lang="ru-RU" sz="1600" b="1" dirty="0" err="1" smtClean="0">
                <a:solidFill>
                  <a:schemeClr val="bg1"/>
                </a:solidFill>
              </a:rPr>
              <a:t>юних</a:t>
            </a:r>
            <a:r>
              <a:rPr lang="ru-RU" sz="1600" b="1" dirty="0" smtClean="0">
                <a:solidFill>
                  <a:schemeClr val="bg1"/>
                </a:solidFill>
              </a:rPr>
              <a:t> </a:t>
            </a:r>
            <a:r>
              <a:rPr lang="ru-RU" sz="1600" b="1" dirty="0" err="1" smtClean="0">
                <a:solidFill>
                  <a:schemeClr val="bg1"/>
                </a:solidFill>
              </a:rPr>
              <a:t>техніків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11" name="Google Shape;87;p13"/>
          <p:cNvSpPr txBox="1"/>
          <p:nvPr/>
        </p:nvSpPr>
        <p:spPr>
          <a:xfrm>
            <a:off x="7082795" y="4810501"/>
            <a:ext cx="4198763" cy="984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ru-RU" sz="1600" b="1" dirty="0" err="1" smtClean="0">
                <a:solidFill>
                  <a:schemeClr val="bg1"/>
                </a:solidFill>
              </a:rPr>
              <a:t>Керівник</a:t>
            </a:r>
            <a:r>
              <a:rPr lang="ru-RU" sz="1600" b="1" dirty="0" smtClean="0">
                <a:solidFill>
                  <a:schemeClr val="bg1"/>
                </a:solidFill>
              </a:rPr>
              <a:t>: </a:t>
            </a:r>
            <a:r>
              <a:rPr lang="ru-RU" sz="1600" b="1" dirty="0" err="1" smtClean="0">
                <a:solidFill>
                  <a:schemeClr val="bg1"/>
                </a:solidFill>
              </a:rPr>
              <a:t>Нагорна</a:t>
            </a:r>
            <a:r>
              <a:rPr lang="ru-RU" sz="1600" b="1" dirty="0" smtClean="0">
                <a:solidFill>
                  <a:schemeClr val="bg1"/>
                </a:solidFill>
              </a:rPr>
              <a:t> Алла </a:t>
            </a:r>
            <a:r>
              <a:rPr lang="ru-RU" sz="1600" b="1" dirty="0" err="1" smtClean="0">
                <a:solidFill>
                  <a:schemeClr val="bg1"/>
                </a:solidFill>
              </a:rPr>
              <a:t>Леонідівна</a:t>
            </a:r>
            <a:r>
              <a:rPr lang="ru-RU" sz="1600" b="1" dirty="0" smtClean="0">
                <a:solidFill>
                  <a:schemeClr val="bg1"/>
                </a:solidFill>
              </a:rPr>
              <a:t>, </a:t>
            </a:r>
            <a:r>
              <a:rPr lang="ru-RU" sz="1600" b="1" dirty="0" err="1" smtClean="0">
                <a:solidFill>
                  <a:schemeClr val="bg1"/>
                </a:solidFill>
              </a:rPr>
              <a:t>керівник</a:t>
            </a:r>
            <a:r>
              <a:rPr lang="ru-RU" sz="1600" b="1" dirty="0" smtClean="0">
                <a:solidFill>
                  <a:schemeClr val="bg1"/>
                </a:solidFill>
              </a:rPr>
              <a:t> </a:t>
            </a:r>
            <a:r>
              <a:rPr lang="ru-RU" sz="1600" b="1" dirty="0" err="1" smtClean="0">
                <a:solidFill>
                  <a:schemeClr val="bg1"/>
                </a:solidFill>
              </a:rPr>
              <a:t>гуртка</a:t>
            </a:r>
            <a:r>
              <a:rPr lang="ru-RU" sz="1600" b="1" dirty="0" smtClean="0">
                <a:solidFill>
                  <a:schemeClr val="bg1"/>
                </a:solidFill>
              </a:rPr>
              <a:t> «</a:t>
            </a:r>
            <a:r>
              <a:rPr lang="ru-RU" sz="1600" b="1" dirty="0" err="1" smtClean="0">
                <a:solidFill>
                  <a:schemeClr val="bg1"/>
                </a:solidFill>
              </a:rPr>
              <a:t>СТЕМ-фізика</a:t>
            </a:r>
            <a:r>
              <a:rPr lang="ru-RU" sz="1600" b="1" dirty="0" smtClean="0">
                <a:solidFill>
                  <a:schemeClr val="bg1"/>
                </a:solidFill>
              </a:rPr>
              <a:t>» </a:t>
            </a:r>
            <a:r>
              <a:rPr lang="ru-RU" sz="1600" b="1" dirty="0" err="1" smtClean="0">
                <a:solidFill>
                  <a:schemeClr val="bg1"/>
                </a:solidFill>
              </a:rPr>
              <a:t>Старокостянтинівської</a:t>
            </a:r>
            <a:r>
              <a:rPr lang="ru-RU" sz="1600" b="1" dirty="0" smtClean="0">
                <a:solidFill>
                  <a:schemeClr val="bg1"/>
                </a:solidFill>
              </a:rPr>
              <a:t> </a:t>
            </a:r>
            <a:r>
              <a:rPr lang="ru-RU" sz="1600" b="1" dirty="0" err="1" smtClean="0">
                <a:solidFill>
                  <a:schemeClr val="bg1"/>
                </a:solidFill>
              </a:rPr>
              <a:t>міської</a:t>
            </a:r>
            <a:r>
              <a:rPr lang="ru-RU" sz="1600" b="1" dirty="0" smtClean="0">
                <a:solidFill>
                  <a:schemeClr val="bg1"/>
                </a:solidFill>
              </a:rPr>
              <a:t> </a:t>
            </a:r>
            <a:r>
              <a:rPr lang="ru-RU" sz="1600" b="1" dirty="0" err="1" smtClean="0">
                <a:solidFill>
                  <a:schemeClr val="bg1"/>
                </a:solidFill>
              </a:rPr>
              <a:t>Станції</a:t>
            </a:r>
            <a:r>
              <a:rPr lang="ru-RU" sz="1600" b="1" dirty="0" smtClean="0">
                <a:solidFill>
                  <a:schemeClr val="bg1"/>
                </a:solidFill>
              </a:rPr>
              <a:t> </a:t>
            </a:r>
            <a:r>
              <a:rPr lang="ru-RU" sz="1600" b="1" dirty="0" err="1" smtClean="0">
                <a:solidFill>
                  <a:schemeClr val="bg1"/>
                </a:solidFill>
              </a:rPr>
              <a:t>юних</a:t>
            </a:r>
            <a:r>
              <a:rPr lang="ru-RU" sz="1600" b="1" dirty="0" smtClean="0">
                <a:solidFill>
                  <a:schemeClr val="bg1"/>
                </a:solidFill>
              </a:rPr>
              <a:t> </a:t>
            </a:r>
            <a:r>
              <a:rPr lang="ru-RU" sz="1600" b="1" dirty="0" err="1" smtClean="0">
                <a:solidFill>
                  <a:schemeClr val="bg1"/>
                </a:solidFill>
              </a:rPr>
              <a:t>техніків</a:t>
            </a:r>
            <a:endParaRPr sz="1600" dirty="0">
              <a:solidFill>
                <a:schemeClr val="bg1"/>
              </a:solidFill>
            </a:endParaRPr>
          </a:p>
        </p:txBody>
      </p:sp>
      <p:sp>
        <p:nvSpPr>
          <p:cNvPr id="12" name="Google Shape;87;p13"/>
          <p:cNvSpPr txBox="1"/>
          <p:nvPr/>
        </p:nvSpPr>
        <p:spPr>
          <a:xfrm>
            <a:off x="5358893" y="6246421"/>
            <a:ext cx="48376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2026</a:t>
            </a:r>
            <a:endParaRPr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6"/>
          <p:cNvSpPr txBox="1"/>
          <p:nvPr/>
        </p:nvSpPr>
        <p:spPr>
          <a:xfrm>
            <a:off x="1047627" y="1321253"/>
            <a:ext cx="10620375" cy="657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25" b="1" i="0" u="none" strike="noStrike" cap="none" dirty="0" smtClean="0">
                <a:solidFill>
                  <a:srgbClr val="FFD700"/>
                </a:solidFill>
                <a:latin typeface="Lato"/>
                <a:ea typeface="Lato"/>
                <a:cs typeface="Lato"/>
                <a:sym typeface="Lato"/>
              </a:rPr>
              <a:t>Мета:</a:t>
            </a:r>
            <a:r>
              <a:rPr lang="uk-UA" sz="1425" b="0" i="0" u="none" strike="noStrike" cap="none" dirty="0" smtClean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 Сконструювати та протестувати модель місячного </a:t>
            </a:r>
            <a:r>
              <a:rPr lang="uk-UA" sz="1425" b="0" i="0" u="none" strike="noStrike" cap="none" dirty="0" err="1" smtClean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ровера</a:t>
            </a:r>
            <a:r>
              <a:rPr lang="uk-UA" sz="1425" b="0" i="0" u="none" strike="noStrike" cap="none" dirty="0" smtClean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 з LEGO, обґрунтувавши інженерні рішення фізичними умовами Місяця.</a:t>
            </a:r>
            <a:endParaRPr lang="uk-UA" dirty="0"/>
          </a:p>
        </p:txBody>
      </p:sp>
      <p:sp>
        <p:nvSpPr>
          <p:cNvPr id="122" name="Google Shape;122;p16"/>
          <p:cNvSpPr txBox="1"/>
          <p:nvPr/>
        </p:nvSpPr>
        <p:spPr>
          <a:xfrm>
            <a:off x="1023875" y="2161680"/>
            <a:ext cx="10620375" cy="328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25" b="1" i="0" u="none" strike="noStrike" cap="none" dirty="0" smtClean="0">
                <a:solidFill>
                  <a:srgbClr val="FFD700"/>
                </a:solidFill>
                <a:latin typeface="Lato"/>
                <a:ea typeface="Lato"/>
                <a:cs typeface="Lato"/>
                <a:sym typeface="Lato"/>
              </a:rPr>
              <a:t>Об'єкт</a:t>
            </a:r>
            <a:r>
              <a:rPr lang="uk-UA" sz="1425" b="1" dirty="0" smtClean="0">
                <a:solidFill>
                  <a:srgbClr val="FFD7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uk-UA" sz="1425" b="1" i="0" u="none" strike="noStrike" cap="none" dirty="0" smtClean="0">
                <a:solidFill>
                  <a:srgbClr val="FFD700"/>
                </a:solidFill>
                <a:latin typeface="Lato"/>
                <a:ea typeface="Lato"/>
                <a:cs typeface="Lato"/>
                <a:sym typeface="Lato"/>
              </a:rPr>
              <a:t> дослідження: </a:t>
            </a:r>
            <a:r>
              <a:rPr lang="uk-UA" sz="1425" b="0" i="0" u="none" strike="noStrike" cap="none" dirty="0" smtClean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 Місячний транспортний засіб (</a:t>
            </a:r>
            <a:r>
              <a:rPr lang="uk-UA" sz="1425" b="0" i="0" u="none" strike="noStrike" cap="none" dirty="0" err="1" smtClean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ровер</a:t>
            </a:r>
            <a:r>
              <a:rPr lang="uk-UA" sz="1425" b="0" i="0" u="none" strike="noStrike" cap="none" dirty="0" smtClean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).</a:t>
            </a:r>
            <a:endParaRPr lang="uk-UA" dirty="0"/>
          </a:p>
        </p:txBody>
      </p:sp>
      <p:sp>
        <p:nvSpPr>
          <p:cNvPr id="123" name="Google Shape;123;p16"/>
          <p:cNvSpPr txBox="1"/>
          <p:nvPr/>
        </p:nvSpPr>
        <p:spPr>
          <a:xfrm>
            <a:off x="988250" y="2706893"/>
            <a:ext cx="10620375" cy="328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25" b="1" i="0" u="none" strike="noStrike" cap="none" dirty="0" smtClean="0">
                <a:solidFill>
                  <a:srgbClr val="FFD700"/>
                </a:solidFill>
                <a:latin typeface="Lato"/>
                <a:ea typeface="Lato"/>
                <a:cs typeface="Lato"/>
                <a:sym typeface="Lato"/>
              </a:rPr>
              <a:t>Предмет дослідження:</a:t>
            </a:r>
            <a:r>
              <a:rPr lang="uk-UA" sz="1425" b="0" i="0" u="none" strike="noStrike" cap="none" dirty="0" smtClean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 Вплив гравітації та рельєфу на конструкцію </a:t>
            </a:r>
            <a:r>
              <a:rPr lang="uk-UA" sz="1425" b="0" i="0" u="none" strike="noStrike" cap="none" dirty="0" err="1" smtClean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ровера</a:t>
            </a:r>
            <a:r>
              <a:rPr lang="uk-UA" sz="1425" b="0" i="0" u="none" strike="noStrike" cap="none" dirty="0" smtClean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  та ефективність його руху.</a:t>
            </a:r>
            <a:endParaRPr lang="uk-UA" dirty="0"/>
          </a:p>
        </p:txBody>
      </p:sp>
      <p:pic>
        <p:nvPicPr>
          <p:cNvPr id="124" name="Google Shape;124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3999" y="1442481"/>
            <a:ext cx="22860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5251" y="2282907"/>
            <a:ext cx="22860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95251" y="2792494"/>
            <a:ext cx="22860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6"/>
          <p:cNvSpPr txBox="1"/>
          <p:nvPr/>
        </p:nvSpPr>
        <p:spPr>
          <a:xfrm>
            <a:off x="762000" y="571500"/>
            <a:ext cx="11401425" cy="438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850" b="1" i="0" u="none" strike="noStrike" cap="none" dirty="0" smtClean="0">
                <a:solidFill>
                  <a:srgbClr val="FFD700"/>
                </a:solidFill>
                <a:latin typeface="Poppins"/>
                <a:ea typeface="Poppins"/>
                <a:cs typeface="Poppins"/>
                <a:sym typeface="Poppins"/>
              </a:rPr>
              <a:t>Мета дослідження  та </a:t>
            </a:r>
            <a:r>
              <a:rPr lang="uk-UA" sz="2850" b="1" dirty="0" smtClean="0">
                <a:solidFill>
                  <a:srgbClr val="FFD700"/>
                </a:solidFill>
                <a:latin typeface="Poppins"/>
                <a:ea typeface="Poppins"/>
                <a:cs typeface="Poppins"/>
                <a:sym typeface="Poppins"/>
              </a:rPr>
              <a:t>з</a:t>
            </a:r>
            <a:r>
              <a:rPr lang="uk-UA" sz="2850" b="1" i="0" u="none" strike="noStrike" cap="none" dirty="0" smtClean="0">
                <a:solidFill>
                  <a:srgbClr val="FFD700"/>
                </a:solidFill>
                <a:latin typeface="Poppins"/>
                <a:ea typeface="Poppins"/>
                <a:cs typeface="Poppins"/>
                <a:sym typeface="Poppins"/>
              </a:rPr>
              <a:t>авдання </a:t>
            </a:r>
            <a:r>
              <a:rPr lang="uk-UA" sz="2850" b="1" i="0" u="none" strike="noStrike" cap="none" dirty="0" err="1" smtClean="0">
                <a:solidFill>
                  <a:srgbClr val="FFD700"/>
                </a:solidFill>
                <a:latin typeface="Poppins"/>
                <a:ea typeface="Poppins"/>
                <a:cs typeface="Poppins"/>
                <a:sym typeface="Poppins"/>
              </a:rPr>
              <a:t>проєкту</a:t>
            </a:r>
            <a:endParaRPr lang="uk-UA" dirty="0"/>
          </a:p>
        </p:txBody>
      </p:sp>
      <p:sp>
        <p:nvSpPr>
          <p:cNvPr id="128" name="Google Shape;128;p16"/>
          <p:cNvSpPr/>
          <p:nvPr/>
        </p:nvSpPr>
        <p:spPr>
          <a:xfrm>
            <a:off x="571500" y="571500"/>
            <a:ext cx="57150" cy="542925"/>
          </a:xfrm>
          <a:prstGeom prst="rect">
            <a:avLst/>
          </a:prstGeom>
          <a:solidFill>
            <a:srgbClr val="FFD7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" name="Google Shape;134;p17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35874" y="3697277"/>
            <a:ext cx="3371108" cy="22166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43;p17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024433" y="3757518"/>
            <a:ext cx="333375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7;p17"/>
          <p:cNvSpPr txBox="1"/>
          <p:nvPr/>
        </p:nvSpPr>
        <p:spPr>
          <a:xfrm>
            <a:off x="698429" y="4165239"/>
            <a:ext cx="3080385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100" b="1" i="0" u="none" strike="noStrike" cap="none" dirty="0" smtClean="0">
                <a:solidFill>
                  <a:srgbClr val="3B82F6"/>
                </a:solidFill>
                <a:latin typeface="Poppins"/>
                <a:ea typeface="Poppins"/>
                <a:cs typeface="Poppins"/>
                <a:sym typeface="Poppins"/>
              </a:rPr>
              <a:t>Вивчення</a:t>
            </a:r>
            <a:endParaRPr lang="uk-UA" dirty="0"/>
          </a:p>
        </p:txBody>
      </p:sp>
      <p:sp>
        <p:nvSpPr>
          <p:cNvPr id="14" name="Google Shape;138;p17"/>
          <p:cNvSpPr txBox="1"/>
          <p:nvPr/>
        </p:nvSpPr>
        <p:spPr>
          <a:xfrm>
            <a:off x="890526" y="4696289"/>
            <a:ext cx="2933700" cy="657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25" b="0" i="0" u="none" strike="noStrike" cap="none" dirty="0" smtClean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Дослідити фізичні характеристики Місяця (гравітація, реголіт).</a:t>
            </a:r>
            <a:endParaRPr lang="uk-UA" dirty="0"/>
          </a:p>
        </p:txBody>
      </p:sp>
      <p:pic>
        <p:nvPicPr>
          <p:cNvPr id="15" name="Google Shape;135;p17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310124" y="3626025"/>
            <a:ext cx="3313834" cy="2252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44;p17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679746" y="3721893"/>
            <a:ext cx="476250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39;p17"/>
          <p:cNvSpPr txBox="1"/>
          <p:nvPr/>
        </p:nvSpPr>
        <p:spPr>
          <a:xfrm>
            <a:off x="4472680" y="4177115"/>
            <a:ext cx="3080385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100" b="1" i="0" u="none" strike="noStrike" cap="none" dirty="0" smtClean="0">
                <a:solidFill>
                  <a:srgbClr val="3B82F6"/>
                </a:solidFill>
                <a:latin typeface="Poppins"/>
                <a:ea typeface="Poppins"/>
                <a:cs typeface="Poppins"/>
                <a:sym typeface="Poppins"/>
              </a:rPr>
              <a:t>Складання</a:t>
            </a:r>
            <a:endParaRPr lang="uk-UA" dirty="0"/>
          </a:p>
        </p:txBody>
      </p:sp>
      <p:sp>
        <p:nvSpPr>
          <p:cNvPr id="18" name="Google Shape;140;p17"/>
          <p:cNvSpPr txBox="1"/>
          <p:nvPr/>
        </p:nvSpPr>
        <p:spPr>
          <a:xfrm>
            <a:off x="4605399" y="4684413"/>
            <a:ext cx="2933700" cy="657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25" b="0" i="0" u="none" strike="noStrike" cap="none" dirty="0" smtClean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Створити модель </a:t>
            </a:r>
            <a:r>
              <a:rPr lang="uk-UA" sz="1425" b="0" i="0" u="none" strike="noStrike" cap="none" dirty="0" err="1" smtClean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ровера</a:t>
            </a:r>
            <a:r>
              <a:rPr lang="uk-UA" sz="1425" b="0" i="0" u="none" strike="noStrike" cap="none" dirty="0" smtClean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, адаптовану до Місячних умов.</a:t>
            </a:r>
            <a:endParaRPr lang="uk-UA" dirty="0"/>
          </a:p>
        </p:txBody>
      </p:sp>
      <p:pic>
        <p:nvPicPr>
          <p:cNvPr id="19" name="Google Shape;136;p17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811242" y="3566648"/>
            <a:ext cx="3339688" cy="2287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45;p17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276051" y="3638766"/>
            <a:ext cx="333375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141;p17"/>
          <p:cNvSpPr txBox="1"/>
          <p:nvPr/>
        </p:nvSpPr>
        <p:spPr>
          <a:xfrm>
            <a:off x="8021299" y="4093987"/>
            <a:ext cx="3080385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100" b="1" i="0" u="none" strike="noStrike" cap="none" dirty="0" smtClean="0">
                <a:solidFill>
                  <a:srgbClr val="3B82F6"/>
                </a:solidFill>
                <a:latin typeface="Poppins"/>
                <a:ea typeface="Poppins"/>
                <a:cs typeface="Poppins"/>
                <a:sym typeface="Poppins"/>
              </a:rPr>
              <a:t>Тестування</a:t>
            </a:r>
            <a:endParaRPr lang="uk-UA" dirty="0"/>
          </a:p>
        </p:txBody>
      </p:sp>
      <p:sp>
        <p:nvSpPr>
          <p:cNvPr id="22" name="Google Shape;142;p17"/>
          <p:cNvSpPr txBox="1"/>
          <p:nvPr/>
        </p:nvSpPr>
        <p:spPr>
          <a:xfrm>
            <a:off x="8130267" y="4601286"/>
            <a:ext cx="2933700" cy="9868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25" b="0" i="0" u="none" strike="noStrike" cap="none" dirty="0" smtClean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Провести експерименти з прохідності на імітованому ландшафті.</a:t>
            </a:r>
            <a:endParaRPr lang="uk-U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87096" y="342344"/>
            <a:ext cx="3941865" cy="3160877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4"/>
          <p:cNvSpPr txBox="1"/>
          <p:nvPr/>
        </p:nvSpPr>
        <p:spPr>
          <a:xfrm>
            <a:off x="762000" y="571500"/>
            <a:ext cx="11401425" cy="438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850" b="1" i="0" u="none" strike="noStrike" cap="none" dirty="0" smtClean="0">
                <a:solidFill>
                  <a:srgbClr val="FFD700"/>
                </a:solidFill>
                <a:latin typeface="Poppins"/>
                <a:ea typeface="Poppins"/>
                <a:cs typeface="Poppins"/>
                <a:sym typeface="Poppins"/>
              </a:rPr>
              <a:t>Актуальність </a:t>
            </a:r>
            <a:r>
              <a:rPr lang="uk-UA" sz="2850" b="1" dirty="0" smtClean="0">
                <a:solidFill>
                  <a:srgbClr val="FFD700"/>
                </a:solidFill>
                <a:latin typeface="Poppins"/>
                <a:ea typeface="Poppins"/>
                <a:cs typeface="Poppins"/>
                <a:sym typeface="Poppins"/>
              </a:rPr>
              <a:t>т</a:t>
            </a:r>
            <a:r>
              <a:rPr lang="uk-UA" sz="2850" b="1" i="0" u="none" strike="noStrike" cap="none" dirty="0" smtClean="0">
                <a:solidFill>
                  <a:srgbClr val="FFD700"/>
                </a:solidFill>
                <a:latin typeface="Poppins"/>
                <a:ea typeface="Poppins"/>
                <a:cs typeface="Poppins"/>
                <a:sym typeface="Poppins"/>
              </a:rPr>
              <a:t>еми та проблема дослідження </a:t>
            </a:r>
            <a:endParaRPr lang="uk-UA" dirty="0"/>
          </a:p>
        </p:txBody>
      </p:sp>
      <p:sp>
        <p:nvSpPr>
          <p:cNvPr id="100" name="Google Shape;100;p14"/>
          <p:cNvSpPr/>
          <p:nvPr/>
        </p:nvSpPr>
        <p:spPr>
          <a:xfrm>
            <a:off x="571500" y="571500"/>
            <a:ext cx="57150" cy="542925"/>
          </a:xfrm>
          <a:prstGeom prst="rect">
            <a:avLst/>
          </a:prstGeom>
          <a:solidFill>
            <a:srgbClr val="FFD7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" name="Google Shape;106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98367" y="3792280"/>
            <a:ext cx="3620490" cy="23947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2;p1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84218" y="3900023"/>
            <a:ext cx="288966" cy="24446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08;p15"/>
          <p:cNvSpPr txBox="1"/>
          <p:nvPr/>
        </p:nvSpPr>
        <p:spPr>
          <a:xfrm>
            <a:off x="332554" y="4272116"/>
            <a:ext cx="3431926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100" b="1" i="0" u="none" strike="noStrike" cap="none" dirty="0" smtClean="0">
                <a:solidFill>
                  <a:srgbClr val="3B82F6"/>
                </a:solidFill>
                <a:latin typeface="Poppins"/>
                <a:ea typeface="Poppins"/>
                <a:cs typeface="Poppins"/>
                <a:sym typeface="Poppins"/>
              </a:rPr>
              <a:t>    Фізичні Виклики</a:t>
            </a:r>
            <a:endParaRPr lang="uk-UA" dirty="0"/>
          </a:p>
        </p:txBody>
      </p:sp>
      <p:sp>
        <p:nvSpPr>
          <p:cNvPr id="13" name="Google Shape;109;p15"/>
          <p:cNvSpPr txBox="1"/>
          <p:nvPr/>
        </p:nvSpPr>
        <p:spPr>
          <a:xfrm>
            <a:off x="332385" y="4660662"/>
            <a:ext cx="3527095" cy="1315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25" b="0" i="0" u="none" strike="noStrike" cap="none" dirty="0" smtClean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Низька гравітація та сипкий реголіт роблять пересування звичайних колісних систем неефективними. Машина може легко втратити зчеплення або застрягти</a:t>
            </a:r>
            <a:r>
              <a:rPr lang="en-US" sz="1425" b="0" i="0" u="none" strike="noStrike" cap="none" dirty="0" smtClean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dirty="0"/>
          </a:p>
        </p:txBody>
      </p:sp>
      <p:pic>
        <p:nvPicPr>
          <p:cNvPr id="14" name="Google Shape;107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196443" y="3697277"/>
            <a:ext cx="3688773" cy="24185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12;p1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872349" y="3767414"/>
            <a:ext cx="288966" cy="244465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Прямоугольник 15"/>
          <p:cNvSpPr/>
          <p:nvPr/>
        </p:nvSpPr>
        <p:spPr>
          <a:xfrm>
            <a:off x="4852678" y="4153885"/>
            <a:ext cx="26050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3B82F6"/>
                </a:solidFill>
                <a:latin typeface="Poppins"/>
                <a:ea typeface="Poppins"/>
                <a:cs typeface="Poppins"/>
                <a:sym typeface="Poppins"/>
              </a:rPr>
              <a:t>Моделювання LEGO</a:t>
            </a:r>
            <a:endParaRPr lang="uk-UA" sz="1800" dirty="0"/>
          </a:p>
        </p:txBody>
      </p:sp>
      <p:sp>
        <p:nvSpPr>
          <p:cNvPr id="17" name="Google Shape;111;p15"/>
          <p:cNvSpPr txBox="1"/>
          <p:nvPr/>
        </p:nvSpPr>
        <p:spPr>
          <a:xfrm>
            <a:off x="4313588" y="4589411"/>
            <a:ext cx="3512252" cy="1315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25" b="0" i="0" u="none" strike="noStrike" cap="none" dirty="0" smtClean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Ці виклики можна змоделювати за допомогою LEGO </a:t>
            </a:r>
            <a:r>
              <a:rPr lang="uk-UA" sz="1425" b="0" i="0" u="none" strike="noStrike" cap="none" dirty="0" err="1" smtClean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Technic</a:t>
            </a:r>
            <a:r>
              <a:rPr lang="uk-UA" sz="1425" b="0" i="0" u="none" strike="noStrike" cap="none" dirty="0" smtClean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: перевірити вплив широкої рами, редукторів та великих коліс на прохідність.</a:t>
            </a:r>
            <a:endParaRPr lang="uk-UA" dirty="0"/>
          </a:p>
        </p:txBody>
      </p:sp>
      <p:sp>
        <p:nvSpPr>
          <p:cNvPr id="18" name="Google Shape;107;p15"/>
          <p:cNvSpPr txBox="1"/>
          <p:nvPr/>
        </p:nvSpPr>
        <p:spPr>
          <a:xfrm>
            <a:off x="8027719" y="3843771"/>
            <a:ext cx="389125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1" i="0" u="none" strike="noStrike" cap="none" dirty="0" smtClean="0">
                <a:solidFill>
                  <a:srgbClr val="2563EB"/>
                </a:solidFill>
                <a:latin typeface="Poppins"/>
                <a:ea typeface="Poppins"/>
                <a:cs typeface="Poppins"/>
                <a:sym typeface="Poppins"/>
              </a:rPr>
              <a:t>Стратегічна Ціль</a:t>
            </a:r>
            <a:endParaRPr lang="uk-UA" dirty="0"/>
          </a:p>
        </p:txBody>
      </p:sp>
      <p:pic>
        <p:nvPicPr>
          <p:cNvPr id="19" name="Google Shape;107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84572" y="3647796"/>
            <a:ext cx="3688773" cy="24185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12;p1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506691" y="3801061"/>
            <a:ext cx="288966" cy="24446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108;p15"/>
          <p:cNvSpPr txBox="1"/>
          <p:nvPr/>
        </p:nvSpPr>
        <p:spPr>
          <a:xfrm>
            <a:off x="8288977" y="4224894"/>
            <a:ext cx="3520352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 b="0" i="0" u="none" strike="noStrike" cap="none" dirty="0" smtClean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Програми NASA </a:t>
            </a:r>
            <a:r>
              <a:rPr lang="uk-UA" sz="1200" b="0" i="0" u="none" strike="noStrike" cap="none" dirty="0" err="1" smtClean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Artemis</a:t>
            </a:r>
            <a:r>
              <a:rPr lang="uk-UA" sz="1200" b="0" i="0" u="none" strike="noStrike" cap="none" dirty="0" smtClean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 та ESA планують будівництво постійних місячних баз. Місяць — це плацдарм для польотів на Марс.</a:t>
            </a:r>
            <a:endParaRPr lang="uk-UA" dirty="0">
              <a:solidFill>
                <a:schemeClr val="bg1"/>
              </a:solidFill>
            </a:endParaRPr>
          </a:p>
        </p:txBody>
      </p:sp>
      <p:sp>
        <p:nvSpPr>
          <p:cNvPr id="22" name="Google Shape;109;p15"/>
          <p:cNvSpPr txBox="1"/>
          <p:nvPr/>
        </p:nvSpPr>
        <p:spPr>
          <a:xfrm>
            <a:off x="8921028" y="4865049"/>
            <a:ext cx="284741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1" i="0" u="none" strike="noStrike" cap="none" dirty="0" smtClean="0">
                <a:solidFill>
                  <a:srgbClr val="2563EB"/>
                </a:solidFill>
                <a:latin typeface="Poppins"/>
                <a:ea typeface="Poppins"/>
                <a:cs typeface="Poppins"/>
                <a:sym typeface="Poppins"/>
              </a:rPr>
              <a:t>Інженерний Виклик</a:t>
            </a:r>
            <a:endParaRPr lang="uk-UA" dirty="0"/>
          </a:p>
        </p:txBody>
      </p:sp>
      <p:pic>
        <p:nvPicPr>
          <p:cNvPr id="23" name="Google Shape;112;p1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504712" y="4867861"/>
            <a:ext cx="288966" cy="244465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110;p15"/>
          <p:cNvSpPr txBox="1"/>
          <p:nvPr/>
        </p:nvSpPr>
        <p:spPr>
          <a:xfrm>
            <a:off x="8336478" y="5269923"/>
            <a:ext cx="346611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l-GL" sz="1200" b="0" i="0" u="none" strike="noStrike" cap="none" dirty="0" smtClean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Надійний транспорт є основою логістики. Звичайні земні машини не можуть працювати в умовах пилу, вакууму та холоду.</a:t>
            </a:r>
            <a:endParaRPr lang="kl-GL" dirty="0">
              <a:solidFill>
                <a:schemeClr val="bg1"/>
              </a:solidFill>
            </a:endParaRPr>
          </a:p>
        </p:txBody>
      </p:sp>
      <p:sp>
        <p:nvSpPr>
          <p:cNvPr id="25" name="Google Shape;120;p16"/>
          <p:cNvSpPr txBox="1"/>
          <p:nvPr/>
        </p:nvSpPr>
        <p:spPr>
          <a:xfrm>
            <a:off x="843396" y="1263856"/>
            <a:ext cx="4848225" cy="69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500" b="1" i="0" u="none" strike="noStrike" cap="none" dirty="0" smtClean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Слабка гравітація:</a:t>
            </a:r>
            <a:r>
              <a:rPr lang="uk-UA" sz="1500" b="0" i="0" u="none" strike="noStrike" cap="none" dirty="0" smtClean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 в 6 разів менша за земну. Колеса легко втрачають зчеплення.</a:t>
            </a:r>
            <a:endParaRPr lang="uk-UA" dirty="0">
              <a:solidFill>
                <a:schemeClr val="bg1"/>
              </a:solidFill>
            </a:endParaRPr>
          </a:p>
        </p:txBody>
      </p:sp>
      <p:pic>
        <p:nvPicPr>
          <p:cNvPr id="26" name="Google Shape;123;p16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97898" y="1373208"/>
            <a:ext cx="22860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121;p16"/>
          <p:cNvSpPr txBox="1"/>
          <p:nvPr/>
        </p:nvSpPr>
        <p:spPr>
          <a:xfrm>
            <a:off x="831520" y="1954480"/>
            <a:ext cx="4848225" cy="69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500" b="1" i="0" u="none" strike="noStrike" cap="none" dirty="0" smtClean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Реголіт:</a:t>
            </a:r>
            <a:r>
              <a:rPr lang="uk-UA" sz="1500" b="0" i="0" u="none" strike="noStrike" cap="none" dirty="0" smtClean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 слизький та водночас гострий пил, що забиває механізми.</a:t>
            </a:r>
            <a:endParaRPr lang="uk-UA" dirty="0">
              <a:solidFill>
                <a:schemeClr val="bg1"/>
              </a:solidFill>
            </a:endParaRPr>
          </a:p>
        </p:txBody>
      </p:sp>
      <p:pic>
        <p:nvPicPr>
          <p:cNvPr id="28" name="Google Shape;124;p16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09773" y="2016331"/>
            <a:ext cx="200025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122;p16"/>
          <p:cNvSpPr txBox="1"/>
          <p:nvPr/>
        </p:nvSpPr>
        <p:spPr>
          <a:xfrm>
            <a:off x="819645" y="2633230"/>
            <a:ext cx="4848225" cy="69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500" b="1" i="0" u="none" strike="noStrike" cap="none" dirty="0" smtClean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Екстремальний холод:</a:t>
            </a:r>
            <a:r>
              <a:rPr lang="uk-UA" sz="1500" b="0" i="0" u="none" strike="noStrike" cap="none" dirty="0" smtClean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 техніка має витримувати до -150°C.</a:t>
            </a:r>
            <a:endParaRPr lang="uk-UA" dirty="0">
              <a:solidFill>
                <a:schemeClr val="bg1"/>
              </a:solidFill>
            </a:endParaRPr>
          </a:p>
        </p:txBody>
      </p:sp>
      <p:pic>
        <p:nvPicPr>
          <p:cNvPr id="30" name="Google Shape;125;p16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21648" y="2706955"/>
            <a:ext cx="228600" cy="24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00208" y="3574473"/>
            <a:ext cx="4321875" cy="2968831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8"/>
          <p:cNvSpPr txBox="1"/>
          <p:nvPr/>
        </p:nvSpPr>
        <p:spPr>
          <a:xfrm>
            <a:off x="657720" y="1601529"/>
            <a:ext cx="10477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 dirty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•</a:t>
            </a:r>
            <a:endParaRPr dirty="0"/>
          </a:p>
        </p:txBody>
      </p:sp>
      <p:sp>
        <p:nvSpPr>
          <p:cNvPr id="156" name="Google Shape;156;p18"/>
          <p:cNvSpPr txBox="1"/>
          <p:nvPr/>
        </p:nvSpPr>
        <p:spPr>
          <a:xfrm>
            <a:off x="774370" y="1556410"/>
            <a:ext cx="4953000" cy="328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25" b="1" i="0" u="none" strike="noStrike" cap="none" dirty="0" smtClean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Діаметр:</a:t>
            </a:r>
            <a:r>
              <a:rPr lang="uk-UA" sz="1425" b="0" i="0" u="none" strike="noStrike" cap="none" dirty="0" smtClean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 3 474 км (1/4 Землі)</a:t>
            </a:r>
            <a:endParaRPr lang="uk-UA" dirty="0"/>
          </a:p>
        </p:txBody>
      </p:sp>
      <p:sp>
        <p:nvSpPr>
          <p:cNvPr id="157" name="Google Shape;157;p18"/>
          <p:cNvSpPr txBox="1"/>
          <p:nvPr/>
        </p:nvSpPr>
        <p:spPr>
          <a:xfrm>
            <a:off x="645845" y="2074873"/>
            <a:ext cx="10477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 dirty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•</a:t>
            </a:r>
            <a:endParaRPr dirty="0"/>
          </a:p>
        </p:txBody>
      </p:sp>
      <p:sp>
        <p:nvSpPr>
          <p:cNvPr id="158" name="Google Shape;158;p18"/>
          <p:cNvSpPr txBox="1"/>
          <p:nvPr/>
        </p:nvSpPr>
        <p:spPr>
          <a:xfrm>
            <a:off x="774370" y="1994127"/>
            <a:ext cx="4953000" cy="328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25" b="1" i="0" u="none" strike="noStrike" cap="none" dirty="0" smtClean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Маса:</a:t>
            </a:r>
            <a:r>
              <a:rPr lang="uk-UA" sz="1425" b="0" i="0" u="none" strike="noStrike" cap="none" dirty="0" smtClean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 0,012 від маси Землі</a:t>
            </a:r>
            <a:endParaRPr lang="uk-UA" dirty="0"/>
          </a:p>
        </p:txBody>
      </p:sp>
      <p:sp>
        <p:nvSpPr>
          <p:cNvPr id="159" name="Google Shape;159;p18"/>
          <p:cNvSpPr txBox="1"/>
          <p:nvPr/>
        </p:nvSpPr>
        <p:spPr>
          <a:xfrm>
            <a:off x="669595" y="2571966"/>
            <a:ext cx="10477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 dirty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•</a:t>
            </a:r>
            <a:endParaRPr dirty="0"/>
          </a:p>
        </p:txBody>
      </p:sp>
      <p:sp>
        <p:nvSpPr>
          <p:cNvPr id="160" name="Google Shape;160;p18"/>
          <p:cNvSpPr txBox="1"/>
          <p:nvPr/>
        </p:nvSpPr>
        <p:spPr>
          <a:xfrm>
            <a:off x="809997" y="2491220"/>
            <a:ext cx="3904507" cy="328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25" b="1" i="0" u="none" strike="noStrike" cap="none" dirty="0" smtClean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Гравітація:</a:t>
            </a:r>
            <a:r>
              <a:rPr lang="uk-UA" sz="1425" b="0" i="0" u="none" strike="noStrike" cap="none" dirty="0" smtClean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 1,62 м/с² (в 6 разів слабша</a:t>
            </a:r>
            <a:r>
              <a:rPr lang="en-US" sz="1425" b="0" i="0" u="none" strike="noStrike" cap="none" dirty="0" smtClean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)</a:t>
            </a:r>
            <a:endParaRPr dirty="0"/>
          </a:p>
        </p:txBody>
      </p:sp>
      <p:sp>
        <p:nvSpPr>
          <p:cNvPr id="161" name="Google Shape;161;p18"/>
          <p:cNvSpPr txBox="1"/>
          <p:nvPr/>
        </p:nvSpPr>
        <p:spPr>
          <a:xfrm>
            <a:off x="657721" y="3069059"/>
            <a:ext cx="10477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 dirty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•</a:t>
            </a:r>
            <a:endParaRPr dirty="0"/>
          </a:p>
        </p:txBody>
      </p:sp>
      <p:sp>
        <p:nvSpPr>
          <p:cNvPr id="162" name="Google Shape;162;p18"/>
          <p:cNvSpPr txBox="1"/>
          <p:nvPr/>
        </p:nvSpPr>
        <p:spPr>
          <a:xfrm>
            <a:off x="833747" y="2964563"/>
            <a:ext cx="4953000" cy="328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25" b="1" i="0" u="none" strike="noStrike" cap="none" dirty="0" smtClean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Відстань:</a:t>
            </a:r>
            <a:r>
              <a:rPr lang="uk-UA" sz="1425" b="0" i="0" u="none" strike="noStrike" cap="none" dirty="0" smtClean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 ~384 400 км</a:t>
            </a:r>
            <a:endParaRPr lang="uk-UA" dirty="0"/>
          </a:p>
        </p:txBody>
      </p:sp>
      <p:sp>
        <p:nvSpPr>
          <p:cNvPr id="163" name="Google Shape;163;p18"/>
          <p:cNvSpPr txBox="1"/>
          <p:nvPr/>
        </p:nvSpPr>
        <p:spPr>
          <a:xfrm>
            <a:off x="669594" y="3459275"/>
            <a:ext cx="10477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 dirty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•</a:t>
            </a:r>
            <a:endParaRPr dirty="0"/>
          </a:p>
        </p:txBody>
      </p:sp>
      <p:sp>
        <p:nvSpPr>
          <p:cNvPr id="164" name="Google Shape;164;p18"/>
          <p:cNvSpPr txBox="1"/>
          <p:nvPr/>
        </p:nvSpPr>
        <p:spPr>
          <a:xfrm>
            <a:off x="833745" y="3342905"/>
            <a:ext cx="5721433" cy="1950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25" b="1" i="0" u="none" strike="noStrike" cap="none" dirty="0" smtClean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Особливості:</a:t>
            </a:r>
          </a:p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uk-UA" sz="1425" b="0" i="0" u="none" strike="noStrike" cap="none" dirty="0" smtClean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Присутність реголіту (пилу) товщиною до 20м на височинах.</a:t>
            </a:r>
          </a:p>
          <a:p>
            <a:pPr lvl="0">
              <a:lnSpc>
                <a:spcPct val="149964"/>
              </a:lnSpc>
              <a:buFontTx/>
              <a:buChar char="-"/>
            </a:pPr>
            <a:r>
              <a:rPr lang="uk-UA" dirty="0" smtClean="0">
                <a:solidFill>
                  <a:schemeClr val="bg1"/>
                </a:solidFill>
              </a:rPr>
              <a:t>Вакуум( відсутність атмосфери)</a:t>
            </a:r>
          </a:p>
          <a:p>
            <a:pPr lvl="0">
              <a:lnSpc>
                <a:spcPct val="149964"/>
              </a:lnSpc>
              <a:buFontTx/>
              <a:buChar char="-"/>
            </a:pPr>
            <a:r>
              <a:rPr lang="uk-UA" dirty="0" smtClean="0">
                <a:solidFill>
                  <a:schemeClr val="bg1"/>
                </a:solidFill>
              </a:rPr>
              <a:t>Низька гравітація.</a:t>
            </a:r>
          </a:p>
          <a:p>
            <a:pPr lvl="0">
              <a:lnSpc>
                <a:spcPct val="149964"/>
              </a:lnSpc>
              <a:buFontTx/>
              <a:buChar char="-"/>
            </a:pPr>
            <a:r>
              <a:rPr lang="uk-UA" dirty="0" smtClean="0">
                <a:solidFill>
                  <a:schemeClr val="bg1"/>
                </a:solidFill>
              </a:rPr>
              <a:t>Критичні перепади температури</a:t>
            </a:r>
          </a:p>
          <a:p>
            <a:pPr lvl="0">
              <a:lnSpc>
                <a:spcPct val="149964"/>
              </a:lnSpc>
              <a:buFontTx/>
              <a:buChar char="-"/>
            </a:pPr>
            <a:r>
              <a:rPr lang="uk-UA" dirty="0" smtClean="0">
                <a:solidFill>
                  <a:schemeClr val="bg1"/>
                </a:solidFill>
              </a:rPr>
              <a:t>Поверхня та рельєф(кратери і нерівності).</a:t>
            </a:r>
            <a:endParaRPr lang="uk-UA" dirty="0">
              <a:solidFill>
                <a:schemeClr val="bg1"/>
              </a:solidFill>
            </a:endParaRPr>
          </a:p>
        </p:txBody>
      </p:sp>
      <p:sp>
        <p:nvSpPr>
          <p:cNvPr id="165" name="Google Shape;165;p18"/>
          <p:cNvSpPr txBox="1"/>
          <p:nvPr/>
        </p:nvSpPr>
        <p:spPr>
          <a:xfrm>
            <a:off x="762000" y="571500"/>
            <a:ext cx="11401425" cy="54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FFD700"/>
                </a:solidFill>
                <a:latin typeface="Poppins"/>
                <a:ea typeface="Poppins"/>
                <a:cs typeface="Poppins"/>
                <a:sym typeface="Poppins"/>
              </a:rPr>
              <a:t>Характеристики Місяця</a:t>
            </a:r>
            <a:endParaRPr/>
          </a:p>
        </p:txBody>
      </p:sp>
      <p:sp>
        <p:nvSpPr>
          <p:cNvPr id="166" name="Google Shape;166;p18"/>
          <p:cNvSpPr/>
          <p:nvPr/>
        </p:nvSpPr>
        <p:spPr>
          <a:xfrm>
            <a:off x="571500" y="571500"/>
            <a:ext cx="57150" cy="542925"/>
          </a:xfrm>
          <a:prstGeom prst="rect">
            <a:avLst/>
          </a:prstGeom>
          <a:solidFill>
            <a:srgbClr val="FFD7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" name="image3.jpg" descr="https://plus.nasa.gov/wp-content/uploads/2023/10/WaterOnTheMoonFull.jpg"/>
          <p:cNvPicPr/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7635834" y="306305"/>
            <a:ext cx="4251365" cy="3220666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19"/>
          <p:cNvSpPr txBox="1"/>
          <p:nvPr/>
        </p:nvSpPr>
        <p:spPr>
          <a:xfrm>
            <a:off x="762000" y="571500"/>
            <a:ext cx="5000625" cy="54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FFD700"/>
                </a:solidFill>
                <a:latin typeface="Poppins"/>
                <a:ea typeface="Poppins"/>
                <a:cs typeface="Poppins"/>
                <a:sym typeface="Poppins"/>
              </a:rPr>
              <a:t>Рельєф Поверхні</a:t>
            </a:r>
            <a:endParaRPr/>
          </a:p>
        </p:txBody>
      </p:sp>
      <p:sp>
        <p:nvSpPr>
          <p:cNvPr id="173" name="Google Shape;173;p19"/>
          <p:cNvSpPr/>
          <p:nvPr/>
        </p:nvSpPr>
        <p:spPr>
          <a:xfrm>
            <a:off x="571500" y="571500"/>
            <a:ext cx="57150" cy="542925"/>
          </a:xfrm>
          <a:prstGeom prst="rect">
            <a:avLst/>
          </a:prstGeom>
          <a:solidFill>
            <a:srgbClr val="FFD7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4" name="Google Shape;174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9"/>
          <p:cNvSpPr txBox="1"/>
          <p:nvPr/>
        </p:nvSpPr>
        <p:spPr>
          <a:xfrm>
            <a:off x="476497" y="1567914"/>
            <a:ext cx="4953000" cy="1315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25" b="0" i="0" u="none" strike="noStrike" cap="none" dirty="0" smtClean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Поверхня вкрита ударними кратерами та темними рівнинами — «морями» (застигла лава). Реголіт має гострі частки, що прилипають до поверхонь через електростатику.</a:t>
            </a:r>
            <a:endParaRPr lang="uk-UA" dirty="0"/>
          </a:p>
        </p:txBody>
      </p:sp>
      <p:sp>
        <p:nvSpPr>
          <p:cNvPr id="176" name="Google Shape;176;p19"/>
          <p:cNvSpPr txBox="1"/>
          <p:nvPr/>
        </p:nvSpPr>
        <p:spPr>
          <a:xfrm>
            <a:off x="464622" y="2974768"/>
            <a:ext cx="4953000" cy="657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25" b="0" i="0" u="none" strike="noStrike" cap="none" dirty="0" smtClean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Це вимагає від </a:t>
            </a:r>
            <a:r>
              <a:rPr lang="uk-UA" sz="1425" b="0" i="0" u="none" strike="noStrike" cap="none" dirty="0" err="1" smtClean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ровера</a:t>
            </a:r>
            <a:r>
              <a:rPr lang="uk-UA" sz="1425" b="0" i="0" u="none" strike="noStrike" cap="none" dirty="0" smtClean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 герметичності вузлів та спеціального протектора коліс.</a:t>
            </a:r>
            <a:endParaRPr lang="uk-UA" dirty="0"/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344383" y="4096158"/>
            <a:ext cx="5343897" cy="172015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Підсумок: </a:t>
            </a:r>
            <a:endParaRPr kumimoji="0" lang="uk-UA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Пересування на Місяці вимагає спеціальної інженерії: автомобіль має бути адаптований до вакууму, низької гравітації, великого пилового навантаження, екстремальних температур і непростої поверхні. Звичайний автомобіль з Землі там просто не зможе ефективно чи довго працювати без серйозних модифікацій.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7750" y="1612323"/>
            <a:ext cx="3524250" cy="246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74499" y="1659824"/>
            <a:ext cx="3524250" cy="246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41871" y="1671700"/>
            <a:ext cx="3524250" cy="2466975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0"/>
          <p:cNvSpPr txBox="1"/>
          <p:nvPr/>
        </p:nvSpPr>
        <p:spPr>
          <a:xfrm>
            <a:off x="781556" y="2234664"/>
            <a:ext cx="3080385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100" b="1" i="0" u="none" strike="noStrike" cap="none" dirty="0" smtClean="0">
                <a:solidFill>
                  <a:srgbClr val="3B82F6"/>
                </a:solidFill>
                <a:latin typeface="Poppins"/>
                <a:ea typeface="Poppins"/>
                <a:cs typeface="Poppins"/>
                <a:sym typeface="Poppins"/>
              </a:rPr>
              <a:t>Вакуум</a:t>
            </a:r>
            <a:endParaRPr lang="uk-UA" dirty="0"/>
          </a:p>
        </p:txBody>
      </p:sp>
      <p:sp>
        <p:nvSpPr>
          <p:cNvPr id="186" name="Google Shape;186;p20"/>
          <p:cNvSpPr txBox="1"/>
          <p:nvPr/>
        </p:nvSpPr>
        <p:spPr>
          <a:xfrm>
            <a:off x="831149" y="2872592"/>
            <a:ext cx="2933700" cy="657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25" b="0" i="0" u="none" strike="noStrike" cap="none" dirty="0" smtClean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Відсутність повітря унеможливлює конвекційне охолодження двигунів.</a:t>
            </a:r>
            <a:endParaRPr lang="uk-UA" dirty="0"/>
          </a:p>
        </p:txBody>
      </p:sp>
      <p:sp>
        <p:nvSpPr>
          <p:cNvPr id="187" name="Google Shape;187;p20"/>
          <p:cNvSpPr txBox="1"/>
          <p:nvPr/>
        </p:nvSpPr>
        <p:spPr>
          <a:xfrm>
            <a:off x="4520181" y="2329667"/>
            <a:ext cx="3080385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100" b="1" i="0" u="none" strike="noStrike" cap="none" dirty="0" smtClean="0">
                <a:solidFill>
                  <a:srgbClr val="3B82F6"/>
                </a:solidFill>
                <a:latin typeface="Poppins"/>
                <a:ea typeface="Poppins"/>
                <a:cs typeface="Poppins"/>
                <a:sym typeface="Poppins"/>
              </a:rPr>
              <a:t>Температура</a:t>
            </a:r>
            <a:endParaRPr lang="uk-UA" dirty="0"/>
          </a:p>
        </p:txBody>
      </p:sp>
      <p:sp>
        <p:nvSpPr>
          <p:cNvPr id="188" name="Google Shape;188;p20"/>
          <p:cNvSpPr txBox="1"/>
          <p:nvPr/>
        </p:nvSpPr>
        <p:spPr>
          <a:xfrm>
            <a:off x="4641025" y="2896343"/>
            <a:ext cx="2933700" cy="657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25" b="0" i="0" u="none" strike="noStrike" cap="none" dirty="0" smtClean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Перепади від -150°C до +120°C руйнують звичайні матеріали</a:t>
            </a:r>
            <a:r>
              <a:rPr lang="en-US" sz="1425" b="0" i="0" u="none" strike="noStrike" cap="none" dirty="0" smtClean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dirty="0"/>
          </a:p>
        </p:txBody>
      </p:sp>
      <p:sp>
        <p:nvSpPr>
          <p:cNvPr id="189" name="Google Shape;189;p20"/>
          <p:cNvSpPr txBox="1"/>
          <p:nvPr/>
        </p:nvSpPr>
        <p:spPr>
          <a:xfrm>
            <a:off x="8175678" y="2365293"/>
            <a:ext cx="3080385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100" b="1" i="0" u="none" strike="noStrike" cap="none" dirty="0" smtClean="0">
                <a:solidFill>
                  <a:srgbClr val="3B82F6"/>
                </a:solidFill>
                <a:latin typeface="Poppins"/>
                <a:ea typeface="Poppins"/>
                <a:cs typeface="Poppins"/>
                <a:sym typeface="Poppins"/>
              </a:rPr>
              <a:t>Пил</a:t>
            </a:r>
            <a:endParaRPr lang="uk-UA" dirty="0"/>
          </a:p>
        </p:txBody>
      </p:sp>
      <p:sp>
        <p:nvSpPr>
          <p:cNvPr id="190" name="Google Shape;190;p20"/>
          <p:cNvSpPr txBox="1"/>
          <p:nvPr/>
        </p:nvSpPr>
        <p:spPr>
          <a:xfrm>
            <a:off x="8272772" y="2896342"/>
            <a:ext cx="2933700" cy="657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25" b="0" i="0" u="none" strike="noStrike" cap="none" dirty="0" smtClean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Електростатичний пил виводить з ладу підшипники та оптику</a:t>
            </a:r>
            <a:r>
              <a:rPr lang="en-US" sz="1425" b="0" i="0" u="none" strike="noStrike" cap="none" dirty="0" smtClean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dirty="0"/>
          </a:p>
        </p:txBody>
      </p:sp>
      <p:pic>
        <p:nvPicPr>
          <p:cNvPr id="191" name="Google Shape;191;p20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12497" y="1720067"/>
            <a:ext cx="38100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0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98683" y="1815070"/>
            <a:ext cx="333375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0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418555" y="1826945"/>
            <a:ext cx="333375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0"/>
          <p:cNvSpPr txBox="1"/>
          <p:nvPr/>
        </p:nvSpPr>
        <p:spPr>
          <a:xfrm>
            <a:off x="762000" y="571500"/>
            <a:ext cx="11401425" cy="438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850" b="1" i="0" u="none" strike="noStrike" cap="none" dirty="0" smtClean="0">
                <a:solidFill>
                  <a:srgbClr val="FFD700"/>
                </a:solidFill>
                <a:latin typeface="Poppins"/>
                <a:ea typeface="Poppins"/>
                <a:cs typeface="Poppins"/>
                <a:sym typeface="Poppins"/>
              </a:rPr>
              <a:t>Інженерні Обмеження.  Види Місячних </a:t>
            </a:r>
            <a:r>
              <a:rPr lang="uk-UA" sz="2850" b="1" i="0" u="none" strike="noStrike" cap="none" dirty="0" err="1" smtClean="0">
                <a:solidFill>
                  <a:srgbClr val="FFD700"/>
                </a:solidFill>
                <a:latin typeface="Poppins"/>
                <a:ea typeface="Poppins"/>
                <a:cs typeface="Poppins"/>
                <a:sym typeface="Poppins"/>
              </a:rPr>
              <a:t>роверів</a:t>
            </a:r>
            <a:r>
              <a:rPr lang="uk-UA" sz="2850" b="1" i="0" u="none" strike="noStrike" cap="none" dirty="0" smtClean="0">
                <a:solidFill>
                  <a:srgbClr val="FFD700"/>
                </a:solidFill>
                <a:latin typeface="Poppins"/>
                <a:ea typeface="Poppins"/>
                <a:cs typeface="Poppins"/>
                <a:sym typeface="Poppins"/>
              </a:rPr>
              <a:t> ( місія </a:t>
            </a:r>
            <a:r>
              <a:rPr lang="uk-UA" sz="2850" b="1" i="0" u="none" strike="noStrike" cap="none" dirty="0" err="1" smtClean="0">
                <a:solidFill>
                  <a:srgbClr val="FFD700"/>
                </a:solidFill>
                <a:latin typeface="Poppins"/>
                <a:ea typeface="Poppins"/>
                <a:cs typeface="Poppins"/>
                <a:sym typeface="Poppins"/>
              </a:rPr>
              <a:t>“Аполон”</a:t>
            </a:r>
            <a:r>
              <a:rPr lang="uk-UA" sz="2850" b="1" i="0" u="none" strike="noStrike" cap="none" dirty="0" smtClean="0">
                <a:solidFill>
                  <a:srgbClr val="FFD700"/>
                </a:solidFill>
                <a:latin typeface="Poppins"/>
                <a:ea typeface="Poppins"/>
                <a:cs typeface="Poppins"/>
                <a:sym typeface="Poppins"/>
              </a:rPr>
              <a:t>)</a:t>
            </a:r>
            <a:endParaRPr dirty="0"/>
          </a:p>
        </p:txBody>
      </p:sp>
      <p:sp>
        <p:nvSpPr>
          <p:cNvPr id="195" name="Google Shape;195;p20"/>
          <p:cNvSpPr/>
          <p:nvPr/>
        </p:nvSpPr>
        <p:spPr>
          <a:xfrm>
            <a:off x="571500" y="571500"/>
            <a:ext cx="57150" cy="542925"/>
          </a:xfrm>
          <a:prstGeom prst="rect">
            <a:avLst/>
          </a:prstGeom>
          <a:solidFill>
            <a:srgbClr val="FFD7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" name="Рисунок 19"/>
          <p:cNvPicPr/>
          <p:nvPr/>
        </p:nvPicPr>
        <p:blipFill>
          <a:blip r:embed="rId8" cstate="print"/>
          <a:srcRect l="1196" t="18750" r="28847" b="11588"/>
          <a:stretch>
            <a:fillRect/>
          </a:stretch>
        </p:blipFill>
        <p:spPr bwMode="auto">
          <a:xfrm>
            <a:off x="665019" y="4330128"/>
            <a:ext cx="3238005" cy="2260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Рисунок 20"/>
          <p:cNvPicPr/>
          <p:nvPr/>
        </p:nvPicPr>
        <p:blipFill>
          <a:blip r:embed="rId9" cstate="print"/>
          <a:srcRect l="2954" t="17187" r="30060" b="31440"/>
          <a:stretch>
            <a:fillRect/>
          </a:stretch>
        </p:blipFill>
        <p:spPr bwMode="auto">
          <a:xfrm>
            <a:off x="4263241" y="4271800"/>
            <a:ext cx="3610026" cy="2330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Рисунок 21"/>
          <p:cNvPicPr/>
          <p:nvPr/>
        </p:nvPicPr>
        <p:blipFill>
          <a:blip r:embed="rId10" cstate="print"/>
          <a:srcRect l="25059" t="32812" r="26462" b="19617"/>
          <a:stretch>
            <a:fillRect/>
          </a:stretch>
        </p:blipFill>
        <p:spPr bwMode="auto">
          <a:xfrm>
            <a:off x="8075221" y="4214172"/>
            <a:ext cx="3452057" cy="2269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p2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3"/>
          <p:cNvSpPr txBox="1"/>
          <p:nvPr/>
        </p:nvSpPr>
        <p:spPr>
          <a:xfrm>
            <a:off x="762000" y="571500"/>
            <a:ext cx="11401425" cy="438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850" b="1" i="0" u="none" strike="noStrike" cap="none" dirty="0" smtClean="0">
                <a:solidFill>
                  <a:srgbClr val="FFD700"/>
                </a:solidFill>
                <a:latin typeface="Poppins"/>
                <a:ea typeface="Poppins"/>
                <a:cs typeface="Poppins"/>
                <a:sym typeface="Poppins"/>
              </a:rPr>
              <a:t>Конструкція прототипу</a:t>
            </a:r>
            <a:endParaRPr dirty="0"/>
          </a:p>
        </p:txBody>
      </p:sp>
      <p:sp>
        <p:nvSpPr>
          <p:cNvPr id="249" name="Google Shape;249;p23"/>
          <p:cNvSpPr/>
          <p:nvPr/>
        </p:nvSpPr>
        <p:spPr>
          <a:xfrm>
            <a:off x="571500" y="571500"/>
            <a:ext cx="57150" cy="542925"/>
          </a:xfrm>
          <a:prstGeom prst="rect">
            <a:avLst/>
          </a:prstGeom>
          <a:solidFill>
            <a:srgbClr val="FFD7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162;p19"/>
          <p:cNvSpPr txBox="1"/>
          <p:nvPr/>
        </p:nvSpPr>
        <p:spPr>
          <a:xfrm>
            <a:off x="1021525" y="1475075"/>
            <a:ext cx="4514850" cy="69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LEGO </a:t>
            </a:r>
            <a:r>
              <a:rPr lang="en-US" sz="1500" b="1" i="0" u="none" strike="noStrike" cap="none" dirty="0" err="1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Technic</a:t>
            </a:r>
            <a:r>
              <a:rPr lang="en-US" sz="1500" b="1" i="0" u="none" strike="noStrike" cap="none" dirty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:</a:t>
            </a:r>
            <a:r>
              <a:rPr lang="en-US" sz="1500" b="0" i="0" u="none" strike="noStrike" cap="none" dirty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база</a:t>
            </a:r>
            <a:r>
              <a:rPr lang="en-US" sz="1500" b="0" i="0" u="none" strike="noStrike" cap="none" dirty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для</a:t>
            </a:r>
            <a:r>
              <a:rPr lang="en-US" sz="1500" b="0" i="0" u="none" strike="noStrike" cap="none" dirty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створення</a:t>
            </a:r>
            <a:r>
              <a:rPr lang="en-US" sz="1500" b="0" i="0" u="none" strike="noStrike" cap="none" dirty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складних</a:t>
            </a:r>
            <a:r>
              <a:rPr lang="en-US" sz="1500" b="0" i="0" u="none" strike="noStrike" cap="none" dirty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редукторів</a:t>
            </a:r>
            <a:r>
              <a:rPr lang="en-US" sz="1500" b="0" i="0" u="none" strike="noStrike" cap="none" dirty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8" name="Google Shape;163;p19"/>
          <p:cNvSpPr txBox="1"/>
          <p:nvPr/>
        </p:nvSpPr>
        <p:spPr>
          <a:xfrm>
            <a:off x="1021525" y="2355705"/>
            <a:ext cx="4514850" cy="69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 err="1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Низький</a:t>
            </a:r>
            <a:r>
              <a:rPr lang="en-US" sz="1500" b="1" i="0" u="none" strike="noStrike" cap="none" dirty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1" i="0" u="none" strike="noStrike" cap="none" dirty="0" err="1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центр</a:t>
            </a:r>
            <a:r>
              <a:rPr lang="en-US" sz="1500" b="1" i="0" u="none" strike="noStrike" cap="none" dirty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1" i="0" u="none" strike="noStrike" cap="none" dirty="0" err="1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мас</a:t>
            </a:r>
            <a:r>
              <a:rPr lang="en-US" sz="1500" b="1" i="0" u="none" strike="noStrike" cap="none" dirty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:</a:t>
            </a:r>
            <a:r>
              <a:rPr lang="en-US" sz="1500" b="0" i="0" u="none" strike="noStrike" cap="none" dirty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запобігає</a:t>
            </a:r>
            <a:r>
              <a:rPr lang="en-US" sz="1500" b="0" i="0" u="none" strike="noStrike" cap="none" dirty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перекиданню</a:t>
            </a:r>
            <a:r>
              <a:rPr lang="en-US" sz="1500" b="0" i="0" u="none" strike="noStrike" cap="none" dirty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при</a:t>
            </a:r>
            <a:r>
              <a:rPr lang="en-US" sz="1500" b="0" i="0" u="none" strike="noStrike" cap="none" dirty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низькій</a:t>
            </a:r>
            <a:r>
              <a:rPr lang="en-US" sz="1500" b="0" i="0" u="none" strike="noStrike" cap="none" dirty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гравітації</a:t>
            </a:r>
            <a:r>
              <a:rPr lang="en-US" sz="1500" b="0" i="0" u="none" strike="noStrike" cap="none" dirty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9" name="Google Shape;164;p19"/>
          <p:cNvSpPr txBox="1"/>
          <p:nvPr/>
        </p:nvSpPr>
        <p:spPr>
          <a:xfrm>
            <a:off x="1021525" y="3188833"/>
            <a:ext cx="4514850" cy="69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 err="1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Незалежна</a:t>
            </a:r>
            <a:r>
              <a:rPr lang="en-US" sz="1500" b="1" i="0" u="none" strike="noStrike" cap="none" dirty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1" i="0" u="none" strike="noStrike" cap="none" dirty="0" err="1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підвіска</a:t>
            </a:r>
            <a:r>
              <a:rPr lang="en-US" sz="1500" b="1" i="0" u="none" strike="noStrike" cap="none" dirty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:</a:t>
            </a:r>
            <a:r>
              <a:rPr lang="en-US" sz="1500" b="0" i="0" u="none" strike="noStrike" cap="none" dirty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дозволяє</a:t>
            </a:r>
            <a:r>
              <a:rPr lang="en-US" sz="1500" b="0" i="0" u="none" strike="noStrike" cap="none" dirty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колесам</a:t>
            </a:r>
            <a:r>
              <a:rPr lang="en-US" sz="1500" b="0" i="0" u="none" strike="noStrike" cap="none" dirty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копіювати</a:t>
            </a:r>
            <a:r>
              <a:rPr lang="en-US" sz="1500" b="0" i="0" u="none" strike="noStrike" cap="none" dirty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рельєф</a:t>
            </a:r>
            <a:r>
              <a:rPr lang="en-US" sz="1500" b="0" i="0" u="none" strike="noStrike" cap="none" dirty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кратерів</a:t>
            </a:r>
            <a:r>
              <a:rPr lang="en-US" sz="1500" b="0" i="0" u="none" strike="noStrike" cap="none" dirty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dirty="0">
              <a:solidFill>
                <a:schemeClr val="bg1"/>
              </a:solidFill>
            </a:endParaRPr>
          </a:p>
        </p:txBody>
      </p:sp>
      <p:pic>
        <p:nvPicPr>
          <p:cNvPr id="10" name="Google Shape;165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1649" y="1548801"/>
            <a:ext cx="22860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66;p1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9773" y="2453182"/>
            <a:ext cx="22860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67;p19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81025" y="3262560"/>
            <a:ext cx="28575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/>
          <p:cNvPicPr/>
          <p:nvPr/>
        </p:nvPicPr>
        <p:blipFill>
          <a:blip r:embed="rId7" cstate="print"/>
          <a:srcRect l="1949" t="16071" r="28220" b="21409"/>
          <a:stretch>
            <a:fillRect/>
          </a:stretch>
        </p:blipFill>
        <p:spPr bwMode="auto">
          <a:xfrm>
            <a:off x="6365173" y="328145"/>
            <a:ext cx="5367647" cy="3044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/>
          <p:cNvPicPr/>
          <p:nvPr/>
        </p:nvPicPr>
        <p:blipFill>
          <a:blip r:embed="rId8" cstate="print"/>
          <a:srcRect l="1447" t="18304" r="31484" b="20725"/>
          <a:stretch>
            <a:fillRect/>
          </a:stretch>
        </p:blipFill>
        <p:spPr bwMode="auto">
          <a:xfrm>
            <a:off x="6353299" y="3657601"/>
            <a:ext cx="5406880" cy="2907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/>
          <p:cNvPicPr/>
          <p:nvPr/>
        </p:nvPicPr>
        <p:blipFill>
          <a:blip r:embed="rId9" cstate="print"/>
          <a:srcRect l="25281" t="33929" r="27215" b="23214"/>
          <a:stretch>
            <a:fillRect/>
          </a:stretch>
        </p:blipFill>
        <p:spPr bwMode="auto">
          <a:xfrm>
            <a:off x="1045028" y="4035340"/>
            <a:ext cx="4294709" cy="246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2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21"/>
          <p:cNvSpPr txBox="1"/>
          <p:nvPr/>
        </p:nvSpPr>
        <p:spPr>
          <a:xfrm>
            <a:off x="678378" y="6128626"/>
            <a:ext cx="11049000" cy="328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25" b="1" i="0" u="none" strike="noStrike" cap="none" dirty="0" smtClean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Висновок:</a:t>
            </a:r>
            <a:r>
              <a:rPr lang="uk-UA" sz="1425" b="0" i="0" u="none" strike="noStrike" cap="none" dirty="0" smtClean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 Збільшення маси покращує зчеплення, що критично для умов низької місячної гравітації</a:t>
            </a:r>
            <a:r>
              <a:rPr lang="en-US" sz="1425" b="0" i="0" u="none" strike="noStrike" cap="none" dirty="0" smtClean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dirty="0"/>
          </a:p>
        </p:txBody>
      </p:sp>
      <p:graphicFrame>
        <p:nvGraphicFramePr>
          <p:cNvPr id="203" name="Google Shape;203;p21"/>
          <p:cNvGraphicFramePr/>
          <p:nvPr/>
        </p:nvGraphicFramePr>
        <p:xfrm>
          <a:off x="547750" y="2366869"/>
          <a:ext cx="11049000" cy="3537830"/>
        </p:xfrm>
        <a:graphic>
          <a:graphicData uri="http://schemas.openxmlformats.org/drawingml/2006/table">
            <a:tbl>
              <a:tblPr firstRow="1" bandRow="1">
                <a:noFill/>
                <a:tableStyleId>{10A80CCF-242C-4401-BA3C-2E0B7FD326A0}</a:tableStyleId>
              </a:tblPr>
              <a:tblGrid>
                <a:gridCol w="2873125"/>
                <a:gridCol w="2251325"/>
                <a:gridCol w="3166475"/>
                <a:gridCol w="2758075"/>
              </a:tblGrid>
              <a:tr h="52384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200" b="1" i="0" u="none" strike="noStrike" cap="none" noProof="0" dirty="0" smtClean="0">
                          <a:solidFill>
                            <a:srgbClr val="FFFFF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Маса </a:t>
                      </a:r>
                      <a:r>
                        <a:rPr lang="uk-UA" sz="1200" b="1" i="0" u="none" strike="noStrike" cap="none" noProof="0" dirty="0" err="1" smtClean="0">
                          <a:solidFill>
                            <a:srgbClr val="FFFFF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ровера</a:t>
                      </a:r>
                      <a:r>
                        <a:rPr lang="uk-UA" sz="1200" b="1" i="0" u="none" strike="noStrike" cap="none" noProof="0" dirty="0" smtClean="0">
                          <a:solidFill>
                            <a:srgbClr val="FFFFF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 (г)</a:t>
                      </a:r>
                      <a:endParaRPr lang="uk-UA" noProof="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B82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200" b="1" i="0" u="none" strike="noStrike" cap="none" noProof="0" dirty="0" smtClean="0">
                          <a:solidFill>
                            <a:srgbClr val="FFFFF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Кут схилу (°)</a:t>
                      </a:r>
                      <a:endParaRPr lang="uk-UA" noProof="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B82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200" b="1" i="0" u="none" strike="noStrike" cap="none" noProof="0" smtClean="0">
                          <a:solidFill>
                            <a:srgbClr val="FFFFF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Результат підйому</a:t>
                      </a:r>
                      <a:endParaRPr lang="uk-UA" noProof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B82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200" b="1" i="0" u="none" strike="noStrike" cap="none" noProof="0" smtClean="0">
                          <a:solidFill>
                            <a:srgbClr val="FFFFF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Ковзання</a:t>
                      </a:r>
                      <a:endParaRPr lang="uk-UA" noProof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B82F6"/>
                    </a:solidFill>
                  </a:tcPr>
                </a:tc>
              </a:tr>
              <a:tr h="52384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uk-UA" sz="1200" b="0" i="0" u="none" strike="noStrike" cap="none" noProof="0" smtClean="0">
                          <a:solidFill>
                            <a:schemeClr val="bg2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300г (Легкий)</a:t>
                      </a:r>
                      <a:endParaRPr lang="uk-UA" sz="1200" noProof="0" smtClean="0">
                        <a:solidFill>
                          <a:schemeClr val="bg2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uk-UA" sz="1200" noProof="0">
                        <a:solidFill>
                          <a:schemeClr val="bg2"/>
                        </a:solidFill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uk-UA" sz="1200" b="0" i="0" u="none" strike="noStrike" cap="none" noProof="0" smtClean="0">
                          <a:solidFill>
                            <a:schemeClr val="bg2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10°</a:t>
                      </a:r>
                      <a:endParaRPr lang="uk-UA" sz="1200" noProof="0" smtClean="0">
                        <a:solidFill>
                          <a:schemeClr val="bg2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uk-UA" sz="1200" noProof="0">
                        <a:solidFill>
                          <a:schemeClr val="bg2"/>
                        </a:solidFill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400" noProof="0" smtClean="0">
                          <a:solidFill>
                            <a:schemeClr val="bg2"/>
                          </a:solidFill>
                        </a:rPr>
                        <a:t>Успішно</a:t>
                      </a:r>
                      <a:endParaRPr lang="uk-UA" sz="1400" noProof="0">
                        <a:solidFill>
                          <a:schemeClr val="bg2"/>
                        </a:solidFill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400" noProof="0" smtClean="0">
                          <a:solidFill>
                            <a:schemeClr val="bg2"/>
                          </a:solidFill>
                        </a:rPr>
                        <a:t>Відсутнє </a:t>
                      </a:r>
                      <a:endParaRPr lang="uk-UA" sz="1400" noProof="0">
                        <a:solidFill>
                          <a:schemeClr val="bg2"/>
                        </a:solidFill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2384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200" b="0" i="0" u="none" strike="noStrike" cap="none" noProof="0" smtClean="0">
                          <a:solidFill>
                            <a:schemeClr val="bg2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300г (Легкий)</a:t>
                      </a:r>
                      <a:endParaRPr lang="uk-UA" noProof="0">
                        <a:solidFill>
                          <a:schemeClr val="bg2"/>
                        </a:solidFill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200" b="0" i="0" u="none" strike="noStrike" cap="none" noProof="0" smtClean="0">
                          <a:solidFill>
                            <a:schemeClr val="bg2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15°</a:t>
                      </a:r>
                      <a:endParaRPr lang="uk-UA" noProof="0">
                        <a:solidFill>
                          <a:schemeClr val="bg2"/>
                        </a:solidFill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200" b="0" i="0" u="none" strike="noStrike" cap="none" noProof="0" smtClean="0">
                          <a:solidFill>
                            <a:schemeClr val="bg2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Частково успішно</a:t>
                      </a:r>
                      <a:endParaRPr lang="uk-UA" noProof="0">
                        <a:solidFill>
                          <a:schemeClr val="bg2"/>
                        </a:solidFill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200" b="0" i="0" u="none" strike="noStrike" cap="none" noProof="0" smtClean="0">
                          <a:solidFill>
                            <a:schemeClr val="bg2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Незначне</a:t>
                      </a:r>
                      <a:endParaRPr lang="uk-UA" noProof="0">
                        <a:solidFill>
                          <a:schemeClr val="bg2"/>
                        </a:solidFill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2384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200" b="0" i="0" u="none" strike="noStrike" cap="none" noProof="0" smtClean="0">
                          <a:solidFill>
                            <a:schemeClr val="bg2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300г (Легкий)</a:t>
                      </a:r>
                      <a:endParaRPr lang="uk-UA" noProof="0">
                        <a:solidFill>
                          <a:schemeClr val="bg2"/>
                        </a:solidFill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200" b="0" i="0" u="none" strike="noStrike" cap="none" noProof="0" smtClean="0">
                          <a:solidFill>
                            <a:schemeClr val="bg2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20°</a:t>
                      </a:r>
                      <a:endParaRPr lang="uk-UA" noProof="0">
                        <a:solidFill>
                          <a:schemeClr val="bg2"/>
                        </a:solidFill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200" b="0" i="0" u="none" strike="noStrike" cap="none" noProof="0" smtClean="0">
                          <a:solidFill>
                            <a:schemeClr val="bg2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Невдача</a:t>
                      </a:r>
                      <a:endParaRPr lang="uk-UA" noProof="0">
                        <a:solidFill>
                          <a:schemeClr val="bg2"/>
                        </a:solidFill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200" b="0" i="0" u="none" strike="noStrike" cap="none" noProof="0" smtClean="0">
                          <a:solidFill>
                            <a:schemeClr val="bg2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Значне </a:t>
                      </a:r>
                      <a:endParaRPr lang="uk-UA" noProof="0">
                        <a:solidFill>
                          <a:schemeClr val="bg2"/>
                        </a:solidFill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2384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uk-UA" sz="1200" b="0" i="0" u="none" strike="noStrike" cap="none" noProof="0" smtClean="0">
                          <a:solidFill>
                            <a:schemeClr val="bg2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500г (З баластом)</a:t>
                      </a:r>
                      <a:endParaRPr lang="uk-UA" sz="1200" noProof="0" smtClean="0">
                        <a:solidFill>
                          <a:schemeClr val="bg2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uk-UA" noProof="0">
                        <a:solidFill>
                          <a:schemeClr val="bg2"/>
                        </a:solidFill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uk-UA" sz="1200" b="0" i="0" u="none" strike="noStrike" cap="none" noProof="0" smtClean="0">
                          <a:solidFill>
                            <a:schemeClr val="bg2"/>
                          </a:solidFill>
                          <a:latin typeface="Lato" charset="0"/>
                          <a:ea typeface="Lato"/>
                          <a:cs typeface="Lato"/>
                          <a:sym typeface="Lato"/>
                        </a:rPr>
                        <a:t>1</a:t>
                      </a:r>
                      <a:r>
                        <a:rPr lang="uk-UA" sz="1200" b="0" i="0" u="none" strike="noStrike" cap="none" noProof="0" smtClean="0">
                          <a:solidFill>
                            <a:schemeClr val="bg2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0</a:t>
                      </a:r>
                      <a:r>
                        <a:rPr lang="uk-UA" sz="1200" b="0" i="0" u="none" strike="noStrike" cap="none" noProof="0" smtClean="0">
                          <a:solidFill>
                            <a:schemeClr val="bg2"/>
                          </a:solidFill>
                          <a:latin typeface="Lato" charset="0"/>
                          <a:ea typeface="Lato"/>
                          <a:cs typeface="Lato"/>
                          <a:sym typeface="Lato"/>
                        </a:rPr>
                        <a:t>°</a:t>
                      </a:r>
                      <a:endParaRPr lang="uk-UA" sz="1200" noProof="0" smtClean="0">
                        <a:solidFill>
                          <a:schemeClr val="bg2"/>
                        </a:solidFill>
                        <a:latin typeface="Lato" charset="0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uk-UA" sz="1200" noProof="0">
                        <a:solidFill>
                          <a:schemeClr val="bg2"/>
                        </a:solidFill>
                        <a:latin typeface="Lato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200" noProof="0" smtClean="0">
                          <a:solidFill>
                            <a:schemeClr val="bg2"/>
                          </a:solidFill>
                          <a:latin typeface="Lato" charset="0"/>
                        </a:rPr>
                        <a:t>Успішно</a:t>
                      </a:r>
                      <a:endParaRPr lang="uk-UA" sz="1200" noProof="0">
                        <a:solidFill>
                          <a:schemeClr val="bg2"/>
                        </a:solidFill>
                        <a:latin typeface="Lato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200" noProof="0" smtClean="0">
                          <a:solidFill>
                            <a:schemeClr val="bg2"/>
                          </a:solidFill>
                          <a:latin typeface="Lato" charset="0"/>
                        </a:rPr>
                        <a:t>Відсутнє </a:t>
                      </a:r>
                      <a:endParaRPr lang="uk-UA" sz="1200" noProof="0">
                        <a:solidFill>
                          <a:schemeClr val="bg2"/>
                        </a:solidFill>
                        <a:latin typeface="Lato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2384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200" b="0" i="0" u="none" strike="noStrike" cap="none" noProof="0" smtClean="0">
                          <a:solidFill>
                            <a:schemeClr val="bg2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500г (З баластом)</a:t>
                      </a:r>
                      <a:endParaRPr lang="uk-UA" noProof="0">
                        <a:solidFill>
                          <a:schemeClr val="bg2"/>
                        </a:solidFill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200" b="0" i="0" u="none" strike="noStrike" cap="none" noProof="0" dirty="0" smtClean="0">
                          <a:solidFill>
                            <a:schemeClr val="bg2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20°</a:t>
                      </a:r>
                      <a:endParaRPr lang="uk-UA" noProof="0" dirty="0">
                        <a:solidFill>
                          <a:schemeClr val="bg2"/>
                        </a:solidFill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200" b="0" i="0" u="none" strike="noStrike" cap="none" noProof="0" smtClean="0">
                          <a:solidFill>
                            <a:schemeClr val="bg2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Успішно</a:t>
                      </a:r>
                      <a:endParaRPr lang="uk-UA" noProof="0">
                        <a:solidFill>
                          <a:schemeClr val="bg2"/>
                        </a:solidFill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200" b="0" i="0" u="none" strike="noStrike" cap="none" noProof="0" smtClean="0">
                          <a:solidFill>
                            <a:schemeClr val="bg2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Мінімальне</a:t>
                      </a:r>
                      <a:endParaRPr lang="uk-UA" noProof="0">
                        <a:solidFill>
                          <a:schemeClr val="bg2"/>
                        </a:solidFill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9475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200" b="0" i="0" u="none" strike="noStrike" cap="none" noProof="0" smtClean="0">
                          <a:solidFill>
                            <a:schemeClr val="bg2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500г (З баластом)</a:t>
                      </a:r>
                      <a:endParaRPr lang="uk-UA" noProof="0">
                        <a:solidFill>
                          <a:schemeClr val="bg2"/>
                        </a:solidFill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200" b="0" i="0" u="none" strike="noStrike" cap="none" noProof="0" smtClean="0">
                          <a:solidFill>
                            <a:schemeClr val="bg2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25°</a:t>
                      </a:r>
                      <a:endParaRPr lang="uk-UA" noProof="0">
                        <a:solidFill>
                          <a:schemeClr val="bg2"/>
                        </a:solidFill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200" b="0" i="0" u="none" strike="noStrike" cap="none" noProof="0" smtClean="0">
                          <a:solidFill>
                            <a:schemeClr val="bg2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Невдача</a:t>
                      </a:r>
                      <a:endParaRPr lang="uk-UA" noProof="0">
                        <a:solidFill>
                          <a:schemeClr val="bg2"/>
                        </a:solidFill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200" b="0" i="0" u="none" strike="noStrike" cap="none" noProof="0" dirty="0" smtClean="0">
                          <a:solidFill>
                            <a:schemeClr val="bg2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Буксування</a:t>
                      </a:r>
                      <a:endParaRPr lang="uk-UA" noProof="0" dirty="0">
                        <a:solidFill>
                          <a:schemeClr val="bg2"/>
                        </a:solidFill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11" name="Google Shape;211;p21"/>
          <p:cNvSpPr/>
          <p:nvPr/>
        </p:nvSpPr>
        <p:spPr>
          <a:xfrm>
            <a:off x="8862417" y="3764756"/>
            <a:ext cx="2758082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21"/>
          <p:cNvSpPr/>
          <p:nvPr/>
        </p:nvSpPr>
        <p:spPr>
          <a:xfrm>
            <a:off x="571500" y="4736306"/>
            <a:ext cx="2873126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21"/>
          <p:cNvSpPr/>
          <p:nvPr/>
        </p:nvSpPr>
        <p:spPr>
          <a:xfrm>
            <a:off x="3444626" y="4736306"/>
            <a:ext cx="2251323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21"/>
          <p:cNvSpPr/>
          <p:nvPr/>
        </p:nvSpPr>
        <p:spPr>
          <a:xfrm>
            <a:off x="5695950" y="4736306"/>
            <a:ext cx="3166467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21"/>
          <p:cNvSpPr/>
          <p:nvPr/>
        </p:nvSpPr>
        <p:spPr>
          <a:xfrm>
            <a:off x="8862417" y="4736306"/>
            <a:ext cx="2758082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21"/>
          <p:cNvSpPr txBox="1"/>
          <p:nvPr/>
        </p:nvSpPr>
        <p:spPr>
          <a:xfrm>
            <a:off x="762000" y="571500"/>
            <a:ext cx="11401425" cy="438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850" b="1" i="0" u="none" strike="noStrike" cap="none" dirty="0" smtClean="0">
                <a:solidFill>
                  <a:srgbClr val="FFD700"/>
                </a:solidFill>
                <a:latin typeface="Poppins"/>
                <a:ea typeface="Poppins"/>
                <a:cs typeface="Poppins"/>
                <a:sym typeface="Poppins"/>
              </a:rPr>
              <a:t>Експеримент 1: Маса та Зчеплення</a:t>
            </a:r>
            <a:endParaRPr lang="uk-UA" dirty="0"/>
          </a:p>
        </p:txBody>
      </p:sp>
      <p:sp>
        <p:nvSpPr>
          <p:cNvPr id="221" name="Google Shape;221;p21"/>
          <p:cNvSpPr/>
          <p:nvPr/>
        </p:nvSpPr>
        <p:spPr>
          <a:xfrm>
            <a:off x="571500" y="571500"/>
            <a:ext cx="57150" cy="542925"/>
          </a:xfrm>
          <a:prstGeom prst="rect">
            <a:avLst/>
          </a:prstGeom>
          <a:solidFill>
            <a:srgbClr val="FFD7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20;p21"/>
          <p:cNvSpPr txBox="1"/>
          <p:nvPr/>
        </p:nvSpPr>
        <p:spPr>
          <a:xfrm>
            <a:off x="588693" y="1270166"/>
            <a:ext cx="11401425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uk-UA" b="1" dirty="0" smtClean="0">
                <a:solidFill>
                  <a:schemeClr val="bg1"/>
                </a:solidFill>
              </a:rPr>
              <a:t>Дослідження: </a:t>
            </a:r>
            <a:r>
              <a:rPr lang="uk-UA" dirty="0" smtClean="0">
                <a:solidFill>
                  <a:schemeClr val="bg1"/>
                </a:solidFill>
              </a:rPr>
              <a:t>Зчеплення та Гравітація (Фізика Руху)</a:t>
            </a:r>
            <a:r>
              <a:rPr lang="uk-UA" b="1" dirty="0" smtClean="0">
                <a:solidFill>
                  <a:schemeClr val="bg1"/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uk-UA" b="1" dirty="0" smtClean="0">
                <a:solidFill>
                  <a:schemeClr val="bg1"/>
                </a:solidFill>
              </a:rPr>
              <a:t> Питання: </a:t>
            </a:r>
            <a:r>
              <a:rPr lang="uk-UA" dirty="0" smtClean="0">
                <a:solidFill>
                  <a:schemeClr val="bg1"/>
                </a:solidFill>
              </a:rPr>
              <a:t>Як маса (вага) </a:t>
            </a:r>
            <a:r>
              <a:rPr lang="uk-UA" dirty="0" err="1" smtClean="0">
                <a:solidFill>
                  <a:schemeClr val="bg1"/>
                </a:solidFill>
              </a:rPr>
              <a:t>ровера</a:t>
            </a:r>
            <a:r>
              <a:rPr lang="uk-UA" dirty="0" smtClean="0">
                <a:solidFill>
                  <a:schemeClr val="bg1"/>
                </a:solidFill>
              </a:rPr>
              <a:t> впливає на його стійкість і здатність долати схили в умовах слабкої гравітації?</a:t>
            </a:r>
          </a:p>
          <a:p>
            <a:pPr>
              <a:lnSpc>
                <a:spcPct val="150000"/>
              </a:lnSpc>
            </a:pPr>
            <a:r>
              <a:rPr lang="uk-UA" b="1" dirty="0" smtClean="0">
                <a:solidFill>
                  <a:schemeClr val="bg1"/>
                </a:solidFill>
              </a:rPr>
              <a:t> Мета: </a:t>
            </a:r>
            <a:r>
              <a:rPr lang="uk-UA" dirty="0" smtClean="0">
                <a:solidFill>
                  <a:schemeClr val="bg1"/>
                </a:solidFill>
              </a:rPr>
              <a:t>Дослідити вплив маси моделі </a:t>
            </a:r>
            <a:r>
              <a:rPr lang="uk-UA" dirty="0" err="1" smtClean="0">
                <a:solidFill>
                  <a:schemeClr val="bg1"/>
                </a:solidFill>
              </a:rPr>
              <a:t>ровера</a:t>
            </a:r>
            <a:r>
              <a:rPr lang="uk-UA" dirty="0" smtClean="0">
                <a:solidFill>
                  <a:schemeClr val="bg1"/>
                </a:solidFill>
              </a:rPr>
              <a:t> на силу зчеплення та здатність рухатися по похилій поверхні.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2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497189"/>
            <a:ext cx="3524250" cy="3060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69501" y="2532815"/>
            <a:ext cx="3524250" cy="3060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89372" y="2485313"/>
            <a:ext cx="3524250" cy="307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2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05399" y="2994344"/>
            <a:ext cx="2933700" cy="1714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22"/>
          <p:cNvSpPr txBox="1"/>
          <p:nvPr/>
        </p:nvSpPr>
        <p:spPr>
          <a:xfrm>
            <a:off x="961778" y="4495088"/>
            <a:ext cx="2933700" cy="9868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25" b="1" i="0" u="none" strike="noStrike" cap="none" dirty="0" smtClean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А: Тонкі колеса.</a:t>
            </a:r>
            <a:r>
              <a:rPr lang="uk-UA" sz="1425" b="0" i="0" u="none" strike="noStrike" cap="none" dirty="0" smtClean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 Створюють високий тиск, провалюються в </a:t>
            </a:r>
            <a:r>
              <a:rPr lang="uk-UA" sz="1425" b="0" i="0" u="none" strike="noStrike" cap="none" dirty="0" err="1" smtClean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грунт</a:t>
            </a:r>
            <a:r>
              <a:rPr lang="uk-UA" sz="1425" b="0" i="0" u="none" strike="noStrike" cap="none" dirty="0" smtClean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lang="uk-UA" dirty="0"/>
          </a:p>
        </p:txBody>
      </p:sp>
      <p:sp>
        <p:nvSpPr>
          <p:cNvPr id="234" name="Google Shape;234;p22"/>
          <p:cNvSpPr txBox="1"/>
          <p:nvPr/>
        </p:nvSpPr>
        <p:spPr>
          <a:xfrm>
            <a:off x="4617275" y="4768222"/>
            <a:ext cx="2933700" cy="657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 dirty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Б: </a:t>
            </a:r>
            <a:r>
              <a:rPr lang="uk-UA" sz="1425" b="1" i="0" u="none" strike="noStrike" cap="none" dirty="0" smtClean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Широкі колеса.</a:t>
            </a:r>
            <a:r>
              <a:rPr lang="uk-UA" sz="1425" b="0" i="0" u="none" strike="noStrike" cap="none" dirty="0" smtClean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 Оптимальний баланс швидкості та стабільності.</a:t>
            </a:r>
            <a:endParaRPr lang="uk-UA" dirty="0"/>
          </a:p>
        </p:txBody>
      </p:sp>
      <p:sp>
        <p:nvSpPr>
          <p:cNvPr id="235" name="Google Shape;235;p22"/>
          <p:cNvSpPr txBox="1"/>
          <p:nvPr/>
        </p:nvSpPr>
        <p:spPr>
          <a:xfrm>
            <a:off x="8355899" y="4483213"/>
            <a:ext cx="2933700" cy="9868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 dirty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В: </a:t>
            </a:r>
            <a:r>
              <a:rPr lang="uk-UA" sz="1425" b="1" i="0" u="none" strike="noStrike" cap="none" dirty="0" smtClean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Гусениці.</a:t>
            </a:r>
            <a:r>
              <a:rPr lang="uk-UA" sz="1425" b="0" i="0" u="none" strike="noStrike" cap="none" dirty="0" smtClean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 Найкраща прохідність, але складність конструкції.</a:t>
            </a:r>
            <a:endParaRPr lang="uk-UA" dirty="0"/>
          </a:p>
        </p:txBody>
      </p:sp>
      <p:pic>
        <p:nvPicPr>
          <p:cNvPr id="236" name="Google Shape;236;p22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85826" y="2716512"/>
            <a:ext cx="2895600" cy="167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22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291821" y="2764013"/>
            <a:ext cx="2895600" cy="1676400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22"/>
          <p:cNvSpPr txBox="1"/>
          <p:nvPr/>
        </p:nvSpPr>
        <p:spPr>
          <a:xfrm>
            <a:off x="762000" y="571500"/>
            <a:ext cx="11401425" cy="438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850" b="1" i="0" u="none" strike="noStrike" cap="none" dirty="0" smtClean="0">
                <a:solidFill>
                  <a:srgbClr val="FFD700"/>
                </a:solidFill>
                <a:latin typeface="Poppins"/>
                <a:ea typeface="Poppins"/>
                <a:cs typeface="Poppins"/>
                <a:sym typeface="Poppins"/>
              </a:rPr>
              <a:t>Експеримент 2: Види Рушіїв</a:t>
            </a:r>
            <a:endParaRPr lang="uk-UA" dirty="0"/>
          </a:p>
        </p:txBody>
      </p:sp>
      <p:sp>
        <p:nvSpPr>
          <p:cNvPr id="240" name="Google Shape;240;p22"/>
          <p:cNvSpPr/>
          <p:nvPr/>
        </p:nvSpPr>
        <p:spPr>
          <a:xfrm>
            <a:off x="571500" y="571500"/>
            <a:ext cx="57150" cy="542925"/>
          </a:xfrm>
          <a:prstGeom prst="rect">
            <a:avLst/>
          </a:prstGeom>
          <a:solidFill>
            <a:srgbClr val="FFD7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239;p22"/>
          <p:cNvSpPr txBox="1"/>
          <p:nvPr/>
        </p:nvSpPr>
        <p:spPr>
          <a:xfrm>
            <a:off x="558141" y="1163287"/>
            <a:ext cx="11401425" cy="1508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uk-UA" b="1" dirty="0" smtClean="0">
                <a:solidFill>
                  <a:schemeClr val="bg1"/>
                </a:solidFill>
              </a:rPr>
              <a:t>Дослідження</a:t>
            </a:r>
            <a:r>
              <a:rPr lang="uk-UA" b="1" dirty="0" smtClean="0">
                <a:solidFill>
                  <a:schemeClr val="bg1"/>
                </a:solidFill>
              </a:rPr>
              <a:t>: Колеса та Місячний Ґрунт (Інженерія)                                   </a:t>
            </a:r>
            <a:endParaRPr lang="uk-UA" b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uk-UA" b="1" dirty="0" smtClean="0">
                <a:solidFill>
                  <a:schemeClr val="bg1"/>
                </a:solidFill>
              </a:rPr>
              <a:t>Питання</a:t>
            </a:r>
            <a:r>
              <a:rPr lang="uk-UA" b="1" dirty="0" smtClean="0">
                <a:solidFill>
                  <a:schemeClr val="bg1"/>
                </a:solidFill>
              </a:rPr>
              <a:t>:</a:t>
            </a:r>
            <a:r>
              <a:rPr lang="ru-RU" b="1" dirty="0" smtClean="0">
                <a:solidFill>
                  <a:schemeClr val="bg1"/>
                </a:solidFill>
              </a:rPr>
              <a:t> </a:t>
            </a:r>
            <a:r>
              <a:rPr lang="uk-UA" b="1" dirty="0" smtClean="0">
                <a:solidFill>
                  <a:schemeClr val="bg1"/>
                </a:solidFill>
              </a:rPr>
              <a:t>Який</a:t>
            </a:r>
            <a:r>
              <a:rPr lang="ru-RU" b="1" dirty="0" smtClean="0">
                <a:solidFill>
                  <a:schemeClr val="bg1"/>
                </a:solidFill>
              </a:rPr>
              <a:t> </a:t>
            </a:r>
            <a:r>
              <a:rPr lang="uk-UA" b="1" dirty="0" smtClean="0">
                <a:solidFill>
                  <a:schemeClr val="bg1"/>
                </a:solidFill>
              </a:rPr>
              <a:t>дизайн коліс</a:t>
            </a:r>
            <a:r>
              <a:rPr lang="ru-RU" b="1" dirty="0" smtClean="0">
                <a:solidFill>
                  <a:schemeClr val="bg1"/>
                </a:solidFill>
              </a:rPr>
              <a:t> </a:t>
            </a:r>
            <a:r>
              <a:rPr lang="uk-UA" b="1" dirty="0" smtClean="0">
                <a:solidFill>
                  <a:schemeClr val="bg1"/>
                </a:solidFill>
              </a:rPr>
              <a:t>(великі/маленькі, гусениці/шини) є найбільш ефективним для пересування по</a:t>
            </a:r>
            <a:r>
              <a:rPr lang="ru-RU" b="1" dirty="0" smtClean="0">
                <a:solidFill>
                  <a:schemeClr val="bg1"/>
                </a:solidFill>
              </a:rPr>
              <a:t> </a:t>
            </a:r>
            <a:r>
              <a:rPr lang="uk-UA" b="1" dirty="0" smtClean="0">
                <a:solidFill>
                  <a:schemeClr val="bg1"/>
                </a:solidFill>
              </a:rPr>
              <a:t>пухкому ґрунту?</a:t>
            </a:r>
            <a:endParaRPr lang="ru-RU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chemeClr val="bg1"/>
                </a:solidFill>
              </a:rPr>
              <a:t>Мета </a:t>
            </a:r>
            <a:r>
              <a:rPr lang="uk-UA" b="1" dirty="0" smtClean="0">
                <a:solidFill>
                  <a:schemeClr val="bg1"/>
                </a:solidFill>
              </a:rPr>
              <a:t>дослідження: </a:t>
            </a:r>
            <a:r>
              <a:rPr lang="uk-UA" dirty="0" smtClean="0">
                <a:solidFill>
                  <a:schemeClr val="bg1"/>
                </a:solidFill>
              </a:rPr>
              <a:t>Порівняти прохідність </a:t>
            </a:r>
            <a:r>
              <a:rPr lang="uk-UA" dirty="0" err="1" smtClean="0">
                <a:solidFill>
                  <a:schemeClr val="bg1"/>
                </a:solidFill>
              </a:rPr>
              <a:t>ровера</a:t>
            </a:r>
            <a:r>
              <a:rPr lang="uk-UA" dirty="0" smtClean="0">
                <a:solidFill>
                  <a:schemeClr val="bg1"/>
                </a:solidFill>
              </a:rPr>
              <a:t> з різними типами коліс на пухкому ґрунті та визначити найбільш ефективну конструкцію.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bg1"/>
              </a:solidFill>
            </a:endParaRPr>
          </a:p>
        </p:txBody>
      </p:sp>
      <p:pic>
        <p:nvPicPr>
          <p:cNvPr id="19" name="Рисунок 18"/>
          <p:cNvPicPr/>
          <p:nvPr/>
        </p:nvPicPr>
        <p:blipFill>
          <a:blip r:embed="rId8" cstate="print"/>
          <a:srcRect l="36548" t="39825" r="32888" b="35467"/>
          <a:stretch>
            <a:fillRect/>
          </a:stretch>
        </p:blipFill>
        <p:spPr bwMode="auto">
          <a:xfrm>
            <a:off x="4678878" y="2707574"/>
            <a:ext cx="2778826" cy="1757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Висновок:</a:t>
            </a:r>
            <a:r>
              <a:rPr kumimoji="0" lang="uk-U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Вузькі колеса мають маленьку площу контакту з поверхнею, тому створюють великий тиск і швидко занурюються у пухкий ґрунт.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Google Shape;239;p22"/>
          <p:cNvSpPr txBox="1"/>
          <p:nvPr/>
        </p:nvSpPr>
        <p:spPr>
          <a:xfrm>
            <a:off x="403762" y="5673060"/>
            <a:ext cx="11401425" cy="1184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uk-UA" b="1" dirty="0" smtClean="0">
                <a:solidFill>
                  <a:schemeClr val="bg1"/>
                </a:solidFill>
              </a:rPr>
              <a:t>Висновок дослідження: </a:t>
            </a:r>
            <a:r>
              <a:rPr lang="uk-UA" dirty="0" smtClean="0">
                <a:solidFill>
                  <a:schemeClr val="bg1"/>
                </a:solidFill>
              </a:rPr>
              <a:t>Найгіршу прохідність показали маленькі вузькі колеса. Великі </a:t>
            </a:r>
            <a:r>
              <a:rPr lang="uk-UA" dirty="0" smtClean="0">
                <a:solidFill>
                  <a:schemeClr val="bg1"/>
                </a:solidFill>
              </a:rPr>
              <a:t>широкі колеса забезпечують хороший баланс швидкості та стабільності. Найкращу прохідність демонструють гусениці, але вони складніші </a:t>
            </a:r>
            <a:r>
              <a:rPr lang="uk-UA" dirty="0" err="1" smtClean="0">
                <a:solidFill>
                  <a:schemeClr val="bg1"/>
                </a:solidFill>
              </a:rPr>
              <a:t>конструкційно</a:t>
            </a:r>
            <a:r>
              <a:rPr lang="uk-UA" dirty="0" smtClean="0">
                <a:solidFill>
                  <a:schemeClr val="bg1"/>
                </a:solidFill>
              </a:rPr>
              <a:t>. Для дослідницьких </a:t>
            </a:r>
            <a:r>
              <a:rPr lang="uk-UA" dirty="0" err="1" smtClean="0">
                <a:solidFill>
                  <a:schemeClr val="bg1"/>
                </a:solidFill>
              </a:rPr>
              <a:t>роверів</a:t>
            </a:r>
            <a:r>
              <a:rPr lang="uk-UA" dirty="0" smtClean="0">
                <a:solidFill>
                  <a:schemeClr val="bg1"/>
                </a:solidFill>
              </a:rPr>
              <a:t> оптимальним часто є компроміс – широкі колеса зі спеціальним протектором</a:t>
            </a:r>
            <a:r>
              <a:rPr lang="uk-UA" dirty="0" smtClean="0">
                <a:solidFill>
                  <a:schemeClr val="bg1"/>
                </a:solidFill>
              </a:rPr>
              <a:t>.</a:t>
            </a:r>
          </a:p>
          <a:p>
            <a:endParaRPr lang="ru-RU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p2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2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461652" y="325459"/>
            <a:ext cx="12099471" cy="5054063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23"/>
          <p:cNvSpPr txBox="1"/>
          <p:nvPr/>
        </p:nvSpPr>
        <p:spPr>
          <a:xfrm>
            <a:off x="595250" y="3566957"/>
            <a:ext cx="11049000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0" i="0" u="none" strike="noStrike" cap="none" dirty="0" smtClean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Графік показує час подолання 30см дистанції та глибину просідання в імітований реголіт.</a:t>
            </a:r>
            <a:endParaRPr lang="uk-UA" sz="1800" dirty="0"/>
          </a:p>
        </p:txBody>
      </p:sp>
      <p:sp>
        <p:nvSpPr>
          <p:cNvPr id="248" name="Google Shape;248;p23"/>
          <p:cNvSpPr txBox="1"/>
          <p:nvPr/>
        </p:nvSpPr>
        <p:spPr>
          <a:xfrm>
            <a:off x="762000" y="571500"/>
            <a:ext cx="11401425" cy="54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FFD700"/>
                </a:solidFill>
                <a:latin typeface="Poppins"/>
                <a:ea typeface="Poppins"/>
                <a:cs typeface="Poppins"/>
                <a:sym typeface="Poppins"/>
              </a:rPr>
              <a:t>Аналіз Швидкості та Просідання</a:t>
            </a:r>
            <a:endParaRPr/>
          </a:p>
        </p:txBody>
      </p:sp>
      <p:sp>
        <p:nvSpPr>
          <p:cNvPr id="249" name="Google Shape;249;p23"/>
          <p:cNvSpPr/>
          <p:nvPr/>
        </p:nvSpPr>
        <p:spPr>
          <a:xfrm>
            <a:off x="571500" y="571500"/>
            <a:ext cx="57150" cy="542925"/>
          </a:xfrm>
          <a:prstGeom prst="rect">
            <a:avLst/>
          </a:prstGeom>
          <a:solidFill>
            <a:srgbClr val="FFD7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Google Shape;197;p21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17645" y="4132613"/>
            <a:ext cx="5658220" cy="22495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Google Shape;263;p2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25"/>
          <p:cNvSpPr txBox="1"/>
          <p:nvPr/>
        </p:nvSpPr>
        <p:spPr>
          <a:xfrm>
            <a:off x="523999" y="3848162"/>
            <a:ext cx="4724895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100" b="1" i="0" u="none" strike="noStrike" cap="none" dirty="0" smtClean="0">
                <a:solidFill>
                  <a:srgbClr val="3B82F6"/>
                </a:solidFill>
                <a:latin typeface="Poppins"/>
                <a:ea typeface="Poppins"/>
                <a:cs typeface="Poppins"/>
                <a:sym typeface="Poppins"/>
              </a:rPr>
              <a:t>Висновки:</a:t>
            </a:r>
            <a:endParaRPr lang="uk-UA" dirty="0"/>
          </a:p>
        </p:txBody>
      </p:sp>
      <p:sp>
        <p:nvSpPr>
          <p:cNvPr id="265" name="Google Shape;265;p25"/>
          <p:cNvSpPr txBox="1"/>
          <p:nvPr/>
        </p:nvSpPr>
        <p:spPr>
          <a:xfrm>
            <a:off x="500248" y="2051648"/>
            <a:ext cx="5334000" cy="1315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b="0" i="0" u="none" strike="noStrike" cap="none" dirty="0" smtClean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Доведено, що для успішного пересування на Місяці необхідний компроміс між масою </a:t>
            </a:r>
            <a:r>
              <a:rPr lang="uk-UA" b="0" i="0" u="none" strike="noStrike" cap="none" dirty="0" err="1" smtClean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ровера</a:t>
            </a:r>
            <a:r>
              <a:rPr lang="uk-UA" b="0" i="0" u="none" strike="noStrike" cap="none" dirty="0" smtClean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 та площею контакту рушія. Найефективнішими для реголіту визначено широкі колеса з </a:t>
            </a:r>
            <a:r>
              <a:rPr lang="uk-UA" b="0" i="0" u="none" strike="noStrike" cap="none" dirty="0" err="1" smtClean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ґрунтозачепами</a:t>
            </a:r>
            <a:r>
              <a:rPr lang="uk-UA" b="0" i="0" u="none" strike="noStrike" cap="none" dirty="0" smtClean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lang="uk-UA" dirty="0"/>
          </a:p>
        </p:txBody>
      </p:sp>
      <p:sp>
        <p:nvSpPr>
          <p:cNvPr id="266" name="Google Shape;266;p25"/>
          <p:cNvSpPr txBox="1"/>
          <p:nvPr/>
        </p:nvSpPr>
        <p:spPr>
          <a:xfrm>
            <a:off x="5953991" y="1413720"/>
            <a:ext cx="3961905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100" b="1" i="0" u="none" strike="noStrike" cap="none" dirty="0" smtClean="0">
                <a:solidFill>
                  <a:srgbClr val="3B82F6"/>
                </a:solidFill>
                <a:latin typeface="Poppins"/>
                <a:ea typeface="Poppins"/>
                <a:cs typeface="Poppins"/>
                <a:sym typeface="Poppins"/>
              </a:rPr>
              <a:t>Новизна</a:t>
            </a:r>
            <a:endParaRPr lang="uk-UA" dirty="0"/>
          </a:p>
        </p:txBody>
      </p:sp>
      <p:sp>
        <p:nvSpPr>
          <p:cNvPr id="267" name="Google Shape;267;p25"/>
          <p:cNvSpPr txBox="1"/>
          <p:nvPr/>
        </p:nvSpPr>
        <p:spPr>
          <a:xfrm>
            <a:off x="6025243" y="2027897"/>
            <a:ext cx="5334000" cy="22621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49964"/>
              </a:lnSpc>
            </a:pPr>
            <a:r>
              <a:rPr lang="uk-UA" b="1" i="0" u="none" strike="noStrike" cap="none" dirty="0" smtClean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Особистий внесок:</a:t>
            </a:r>
            <a:r>
              <a:rPr lang="uk-UA" b="0" i="0" u="none" strike="noStrike" cap="none" dirty="0" smtClean="0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 Сконструйовано оригінальну LEGO-модель з незалежною підвіскою. </a:t>
            </a:r>
            <a:r>
              <a:rPr lang="uk-UA" dirty="0" smtClean="0">
                <a:solidFill>
                  <a:schemeClr val="bg1"/>
                </a:solidFill>
              </a:rPr>
              <a:t>з </a:t>
            </a:r>
            <a:r>
              <a:rPr lang="uk-UA" dirty="0" smtClean="0">
                <a:solidFill>
                  <a:schemeClr val="bg1"/>
                </a:solidFill>
              </a:rPr>
              <a:t>наявних деталей </a:t>
            </a:r>
            <a:r>
              <a:rPr lang="uk-UA" dirty="0" smtClean="0">
                <a:solidFill>
                  <a:schemeClr val="bg1"/>
                </a:solidFill>
              </a:rPr>
              <a:t>LEGO, </a:t>
            </a:r>
            <a:r>
              <a:rPr lang="uk-UA" dirty="0" smtClean="0">
                <a:solidFill>
                  <a:schemeClr val="bg1"/>
                </a:solidFill>
              </a:rPr>
              <a:t>орієнтуючись на реальні аналоги або власні інженерні рішення. </a:t>
            </a:r>
            <a:r>
              <a:rPr lang="uk-UA" b="1" dirty="0" smtClean="0">
                <a:solidFill>
                  <a:schemeClr val="bg1"/>
                </a:solidFill>
              </a:rPr>
              <a:t>Особлива </a:t>
            </a:r>
            <a:r>
              <a:rPr lang="uk-UA" b="1" dirty="0" smtClean="0">
                <a:solidFill>
                  <a:schemeClr val="bg1"/>
                </a:solidFill>
              </a:rPr>
              <a:t>увага</a:t>
            </a:r>
            <a:r>
              <a:rPr lang="uk-UA" dirty="0" smtClean="0">
                <a:solidFill>
                  <a:schemeClr val="bg1"/>
                </a:solidFill>
              </a:rPr>
              <a:t> до </a:t>
            </a:r>
            <a:r>
              <a:rPr lang="uk-UA" dirty="0" smtClean="0">
                <a:solidFill>
                  <a:schemeClr val="bg1"/>
                </a:solidFill>
              </a:rPr>
              <a:t>елементів, які компенсують низьку гравітацію та складний рельєф (наприклад</a:t>
            </a:r>
            <a:r>
              <a:rPr lang="uk-UA" dirty="0" smtClean="0">
                <a:solidFill>
                  <a:schemeClr val="bg1"/>
                </a:solidFill>
              </a:rPr>
              <a:t>, </a:t>
            </a:r>
            <a:r>
              <a:rPr lang="uk-UA" b="1" dirty="0" smtClean="0">
                <a:solidFill>
                  <a:schemeClr val="bg1"/>
                </a:solidFill>
              </a:rPr>
              <a:t>великі</a:t>
            </a:r>
            <a:r>
              <a:rPr lang="uk-UA" b="1" dirty="0" smtClean="0">
                <a:solidFill>
                  <a:schemeClr val="bg1"/>
                </a:solidFill>
              </a:rPr>
              <a:t>, гнучкі, незалежні </a:t>
            </a:r>
            <a:r>
              <a:rPr lang="uk-UA" b="1" dirty="0" smtClean="0">
                <a:solidFill>
                  <a:schemeClr val="bg1"/>
                </a:solidFill>
              </a:rPr>
              <a:t>колеса</a:t>
            </a:r>
            <a:r>
              <a:rPr lang="uk-UA" dirty="0" smtClean="0">
                <a:solidFill>
                  <a:schemeClr val="bg1"/>
                </a:solidFill>
              </a:rPr>
              <a:t> або </a:t>
            </a:r>
            <a:r>
              <a:rPr lang="uk-UA" b="1" dirty="0" smtClean="0">
                <a:solidFill>
                  <a:schemeClr val="bg1"/>
                </a:solidFill>
              </a:rPr>
              <a:t>гусениці</a:t>
            </a:r>
            <a:r>
              <a:rPr lang="uk-UA" dirty="0" smtClean="0">
                <a:solidFill>
                  <a:schemeClr val="bg1"/>
                </a:solidFill>
              </a:rPr>
              <a:t>).</a:t>
            </a:r>
          </a:p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uk-UA" dirty="0"/>
          </a:p>
        </p:txBody>
      </p:sp>
      <p:sp>
        <p:nvSpPr>
          <p:cNvPr id="268" name="Google Shape;268;p25"/>
          <p:cNvSpPr txBox="1"/>
          <p:nvPr/>
        </p:nvSpPr>
        <p:spPr>
          <a:xfrm>
            <a:off x="762000" y="571500"/>
            <a:ext cx="11401425" cy="54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FFD700"/>
                </a:solidFill>
                <a:latin typeface="Poppins"/>
                <a:ea typeface="Poppins"/>
                <a:cs typeface="Poppins"/>
                <a:sym typeface="Poppins"/>
              </a:rPr>
              <a:t>Висновки та Особистий Внесок</a:t>
            </a:r>
            <a:endParaRPr/>
          </a:p>
        </p:txBody>
      </p:sp>
      <p:sp>
        <p:nvSpPr>
          <p:cNvPr id="269" name="Google Shape;269;p25"/>
          <p:cNvSpPr/>
          <p:nvPr/>
        </p:nvSpPr>
        <p:spPr>
          <a:xfrm>
            <a:off x="571500" y="571500"/>
            <a:ext cx="57150" cy="542925"/>
          </a:xfrm>
          <a:prstGeom prst="rect">
            <a:avLst/>
          </a:prstGeom>
          <a:solidFill>
            <a:srgbClr val="FFD7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200" b="1" i="0" u="none" strike="noStrike" cap="none" normalizeH="0" baseline="0" smtClean="0">
                <a:ln>
                  <a:noFill/>
                </a:ln>
                <a:solidFill>
                  <a:srgbClr val="1B1C1D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Проєктування Ровера: </a:t>
            </a:r>
            <a:r>
              <a:rPr kumimoji="0" lang="uk-UA" sz="1200" b="0" i="0" u="none" strike="noStrike" cap="none" normalizeH="0" baseline="0" smtClean="0">
                <a:ln>
                  <a:noFill/>
                </a:ln>
                <a:solidFill>
                  <a:srgbClr val="1B1C1D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Складання моделі місячного ровера з наявних деталей </a:t>
            </a: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rgbClr val="1B1C1D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LEGO</a:t>
            </a:r>
            <a:r>
              <a:rPr kumimoji="0" lang="uk-UA" sz="1200" b="0" i="0" u="none" strike="noStrike" cap="none" normalizeH="0" baseline="0" smtClean="0">
                <a:ln>
                  <a:noFill/>
                </a:ln>
                <a:solidFill>
                  <a:srgbClr val="1B1C1D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, орієнтуючись на реальні аналоги або власні інженерні рішення. </a:t>
            </a:r>
            <a:r>
              <a:rPr kumimoji="0" lang="uk-UA" sz="1200" b="1" i="0" u="none" strike="noStrike" cap="none" normalizeH="0" baseline="0" smtClean="0">
                <a:ln>
                  <a:noFill/>
                </a:ln>
                <a:solidFill>
                  <a:srgbClr val="1B1C1D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Особлива увага</a:t>
            </a: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rgbClr val="1B1C1D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 </a:t>
            </a:r>
            <a:r>
              <a:rPr kumimoji="0" lang="uk-UA" sz="1200" b="0" i="0" u="none" strike="noStrike" cap="none" normalizeH="0" baseline="0" smtClean="0">
                <a:ln>
                  <a:noFill/>
                </a:ln>
                <a:solidFill>
                  <a:srgbClr val="1B1C1D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до елементів, які компенсують низьку гравітацію та складний рельєф (наприклад,</a:t>
            </a: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rgbClr val="1B1C1D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 </a:t>
            </a:r>
            <a:r>
              <a:rPr kumimoji="0" lang="uk-UA" sz="1200" b="1" i="0" u="none" strike="noStrike" cap="none" normalizeH="0" baseline="0" smtClean="0">
                <a:ln>
                  <a:noFill/>
                </a:ln>
                <a:solidFill>
                  <a:srgbClr val="1B1C1D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великі, гнучкі, незалежні колеса</a:t>
            </a: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rgbClr val="1B1C1D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 </a:t>
            </a:r>
            <a:r>
              <a:rPr kumimoji="0" lang="uk-UA" sz="1200" b="0" i="0" u="none" strike="noStrike" cap="none" normalizeH="0" baseline="0" smtClean="0">
                <a:ln>
                  <a:noFill/>
                </a:ln>
                <a:solidFill>
                  <a:srgbClr val="1B1C1D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або</a:t>
            </a: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rgbClr val="1B1C1D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 </a:t>
            </a:r>
            <a:r>
              <a:rPr kumimoji="0" lang="uk-UA" sz="1200" b="1" i="0" u="none" strike="noStrike" cap="none" normalizeH="0" baseline="0" smtClean="0">
                <a:ln>
                  <a:noFill/>
                </a:ln>
                <a:solidFill>
                  <a:srgbClr val="1B1C1D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гусениці</a:t>
            </a:r>
            <a:r>
              <a:rPr kumimoji="0" lang="uk-UA" sz="1200" b="0" i="0" u="none" strike="noStrike" cap="none" normalizeH="0" baseline="0" smtClean="0">
                <a:ln>
                  <a:noFill/>
                </a:ln>
                <a:solidFill>
                  <a:srgbClr val="1B1C1D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).</a:t>
            </a: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Google Shape;265;p25"/>
          <p:cNvSpPr txBox="1"/>
          <p:nvPr/>
        </p:nvSpPr>
        <p:spPr>
          <a:xfrm>
            <a:off x="368135" y="4272677"/>
            <a:ext cx="10735294" cy="258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49964"/>
              </a:lnSpc>
            </a:pPr>
            <a:r>
              <a:rPr lang="uk-UA" dirty="0" smtClean="0">
                <a:solidFill>
                  <a:schemeClr val="bg1"/>
                </a:solidFill>
              </a:rPr>
              <a:t>Проведені експерименти показали, що успішна робота Місячного </a:t>
            </a:r>
            <a:r>
              <a:rPr lang="uk-UA" dirty="0" err="1" smtClean="0">
                <a:solidFill>
                  <a:schemeClr val="bg1"/>
                </a:solidFill>
              </a:rPr>
              <a:t>ровера</a:t>
            </a:r>
            <a:r>
              <a:rPr lang="uk-UA" dirty="0" smtClean="0">
                <a:solidFill>
                  <a:schemeClr val="bg1"/>
                </a:solidFill>
              </a:rPr>
              <a:t> залежить від взаємодії фізичних </a:t>
            </a:r>
            <a:r>
              <a:rPr lang="uk-UA" dirty="0" smtClean="0">
                <a:solidFill>
                  <a:schemeClr val="bg1"/>
                </a:solidFill>
              </a:rPr>
              <a:t>та  </a:t>
            </a:r>
            <a:r>
              <a:rPr lang="uk-UA" dirty="0" smtClean="0">
                <a:solidFill>
                  <a:schemeClr val="bg1"/>
                </a:solidFill>
              </a:rPr>
              <a:t>інженерних факторів: маси та конструкції </a:t>
            </a:r>
            <a:r>
              <a:rPr lang="uk-UA" dirty="0" smtClean="0">
                <a:solidFill>
                  <a:schemeClr val="bg1"/>
                </a:solidFill>
              </a:rPr>
              <a:t>коліс. Оптимальна маса + правильний дизайн коліс - два  ключових фактори успішного пересування і роботи </a:t>
            </a:r>
            <a:r>
              <a:rPr lang="uk-UA" dirty="0" err="1" smtClean="0">
                <a:solidFill>
                  <a:schemeClr val="bg1"/>
                </a:solidFill>
              </a:rPr>
              <a:t>ровера</a:t>
            </a:r>
            <a:r>
              <a:rPr lang="uk-UA" dirty="0" smtClean="0">
                <a:solidFill>
                  <a:schemeClr val="bg1"/>
                </a:solidFill>
              </a:rPr>
              <a:t> на Місяці.</a:t>
            </a:r>
            <a:r>
              <a:rPr lang="uk-UA" dirty="0" smtClean="0"/>
              <a:t> </a:t>
            </a:r>
            <a:r>
              <a:rPr lang="uk-UA" dirty="0" smtClean="0">
                <a:solidFill>
                  <a:schemeClr val="bg1"/>
                </a:solidFill>
              </a:rPr>
              <a:t>Потрібно балансувати механічну стабільність та прохідність, щоб </a:t>
            </a:r>
            <a:r>
              <a:rPr lang="uk-UA" dirty="0" err="1" smtClean="0">
                <a:solidFill>
                  <a:schemeClr val="bg1"/>
                </a:solidFill>
              </a:rPr>
              <a:t>ровер</a:t>
            </a:r>
            <a:r>
              <a:rPr lang="uk-UA" dirty="0" smtClean="0">
                <a:solidFill>
                  <a:schemeClr val="bg1"/>
                </a:solidFill>
              </a:rPr>
              <a:t> міг досліджувати поверхню без ризику пошкоджень</a:t>
            </a:r>
            <a:r>
              <a:rPr lang="uk-UA" dirty="0" smtClean="0">
                <a:solidFill>
                  <a:schemeClr val="bg1"/>
                </a:solidFill>
              </a:rPr>
              <a:t>.</a:t>
            </a:r>
            <a:r>
              <a:rPr lang="uk-UA" dirty="0" smtClean="0"/>
              <a:t> </a:t>
            </a:r>
            <a:r>
              <a:rPr lang="uk-UA" dirty="0" smtClean="0">
                <a:solidFill>
                  <a:schemeClr val="bg1"/>
                </a:solidFill>
              </a:rPr>
              <a:t>. </a:t>
            </a:r>
            <a:r>
              <a:rPr lang="uk-UA" dirty="0" smtClean="0">
                <a:solidFill>
                  <a:schemeClr val="bg1"/>
                </a:solidFill>
              </a:rPr>
              <a:t>Ці принципи демонструють важливість інженерного підходу у поєднанні з фізичними законами для планування роботи космічної техніки.</a:t>
            </a:r>
          </a:p>
          <a:p>
            <a:pPr>
              <a:lnSpc>
                <a:spcPct val="149964"/>
              </a:lnSpc>
            </a:pPr>
            <a:endParaRPr lang="uk-UA" dirty="0" smtClean="0">
              <a:solidFill>
                <a:schemeClr val="bg1"/>
              </a:solidFill>
            </a:endParaRPr>
          </a:p>
          <a:p>
            <a:pPr>
              <a:lnSpc>
                <a:spcPct val="149964"/>
              </a:lnSpc>
            </a:pPr>
            <a:endParaRPr lang="ru-RU" dirty="0" smtClean="0">
              <a:solidFill>
                <a:schemeClr val="bg1"/>
              </a:solidFill>
            </a:endParaRPr>
          </a:p>
          <a:p>
            <a:pPr lvl="0">
              <a:lnSpc>
                <a:spcPct val="149964"/>
              </a:lnSpc>
            </a:pPr>
            <a:endParaRPr lang="uk-UA" dirty="0">
              <a:solidFill>
                <a:schemeClr val="bg1"/>
              </a:solidFill>
            </a:endParaRPr>
          </a:p>
        </p:txBody>
      </p:sp>
      <p:sp>
        <p:nvSpPr>
          <p:cNvPr id="12" name="Google Shape;264;p25"/>
          <p:cNvSpPr txBox="1"/>
          <p:nvPr/>
        </p:nvSpPr>
        <p:spPr>
          <a:xfrm>
            <a:off x="415142" y="1530495"/>
            <a:ext cx="4724895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100" b="1" dirty="0" smtClean="0">
                <a:solidFill>
                  <a:srgbClr val="3B82F6"/>
                </a:solidFill>
                <a:latin typeface="Poppins"/>
                <a:ea typeface="Poppins"/>
                <a:cs typeface="Poppins"/>
                <a:sym typeface="Poppins"/>
              </a:rPr>
              <a:t>Підсумок експерименту</a:t>
            </a:r>
            <a:r>
              <a:rPr lang="uk-UA" sz="2100" b="1" i="0" u="none" strike="noStrike" cap="none" dirty="0" smtClean="0">
                <a:solidFill>
                  <a:srgbClr val="3B82F6"/>
                </a:solidFill>
                <a:latin typeface="Poppins"/>
                <a:ea typeface="Poppins"/>
                <a:cs typeface="Poppins"/>
                <a:sym typeface="Poppins"/>
              </a:rPr>
              <a:t>:</a:t>
            </a:r>
            <a:endParaRPr lang="uk-UA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Google Shape;274;p2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2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7131" y="1282379"/>
            <a:ext cx="22860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2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1505" y="3110129"/>
            <a:ext cx="200025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5256" y="4819122"/>
            <a:ext cx="22860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26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85257" y="3986800"/>
            <a:ext cx="22860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26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32757" y="5695795"/>
            <a:ext cx="22860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26"/>
          <p:cNvSpPr txBox="1"/>
          <p:nvPr/>
        </p:nvSpPr>
        <p:spPr>
          <a:xfrm>
            <a:off x="762000" y="571500"/>
            <a:ext cx="11401425" cy="54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 dirty="0" err="1">
                <a:solidFill>
                  <a:srgbClr val="FFD700"/>
                </a:solidFill>
                <a:latin typeface="Poppins"/>
                <a:ea typeface="Poppins"/>
                <a:cs typeface="Poppins"/>
                <a:sym typeface="Poppins"/>
              </a:rPr>
              <a:t>Список</a:t>
            </a:r>
            <a:r>
              <a:rPr lang="en-US" sz="2850" b="1" i="0" u="none" strike="noStrike" cap="none" dirty="0">
                <a:solidFill>
                  <a:srgbClr val="FFD7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850" b="1" i="0" u="none" strike="noStrike" cap="none" dirty="0" err="1">
                <a:solidFill>
                  <a:srgbClr val="FFD700"/>
                </a:solidFill>
                <a:latin typeface="Poppins"/>
                <a:ea typeface="Poppins"/>
                <a:cs typeface="Poppins"/>
                <a:sym typeface="Poppins"/>
              </a:rPr>
              <a:t>Використаних</a:t>
            </a:r>
            <a:r>
              <a:rPr lang="en-US" sz="2850" b="1" i="0" u="none" strike="noStrike" cap="none" dirty="0">
                <a:solidFill>
                  <a:srgbClr val="FFD7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850" b="1" i="0" u="none" strike="noStrike" cap="none" dirty="0" err="1">
                <a:solidFill>
                  <a:srgbClr val="FFD700"/>
                </a:solidFill>
                <a:latin typeface="Poppins"/>
                <a:ea typeface="Poppins"/>
                <a:cs typeface="Poppins"/>
                <a:sym typeface="Poppins"/>
              </a:rPr>
              <a:t>Джерел</a:t>
            </a:r>
            <a:endParaRPr dirty="0"/>
          </a:p>
        </p:txBody>
      </p:sp>
      <p:sp>
        <p:nvSpPr>
          <p:cNvPr id="286" name="Google Shape;286;p26"/>
          <p:cNvSpPr/>
          <p:nvPr/>
        </p:nvSpPr>
        <p:spPr>
          <a:xfrm>
            <a:off x="571500" y="571500"/>
            <a:ext cx="57150" cy="542925"/>
          </a:xfrm>
          <a:prstGeom prst="rect">
            <a:avLst/>
          </a:prstGeom>
          <a:solidFill>
            <a:srgbClr val="FFD7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285;p26"/>
          <p:cNvSpPr txBox="1"/>
          <p:nvPr/>
        </p:nvSpPr>
        <p:spPr>
          <a:xfrm>
            <a:off x="1377539" y="1222664"/>
            <a:ext cx="8989620" cy="4955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uk-UA" dirty="0" smtClean="0">
                <a:solidFill>
                  <a:schemeClr val="bg1"/>
                </a:solidFill>
              </a:rPr>
              <a:t> </a:t>
            </a:r>
            <a:r>
              <a:rPr lang="uk-UA" dirty="0" smtClean="0">
                <a:solidFill>
                  <a:schemeClr val="bg1"/>
                </a:solidFill>
              </a:rPr>
              <a:t>1. </a:t>
            </a:r>
            <a:r>
              <a:rPr lang="en-US" dirty="0" smtClean="0">
                <a:solidFill>
                  <a:schemeClr val="bg1"/>
                </a:solidFill>
              </a:rPr>
              <a:t>«Moon» — Wikipedia. </a:t>
            </a:r>
            <a:r>
              <a:rPr lang="ru-RU" u="sng" dirty="0" err="1" smtClean="0">
                <a:solidFill>
                  <a:schemeClr val="bg1"/>
                </a:solidFill>
                <a:hlinkClick r:id="rId9"/>
              </a:rPr>
              <a:t>Вікіпедія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uk-UA" dirty="0" smtClean="0">
                <a:solidFill>
                  <a:schemeClr val="bg1"/>
                </a:solidFill>
              </a:rPr>
              <a:t> </a:t>
            </a:r>
            <a:r>
              <a:rPr lang="uk-UA" dirty="0" smtClean="0">
                <a:solidFill>
                  <a:schemeClr val="bg1"/>
                </a:solidFill>
              </a:rPr>
              <a:t>2. </a:t>
            </a:r>
            <a:r>
              <a:rPr lang="en-US" dirty="0" smtClean="0">
                <a:solidFill>
                  <a:schemeClr val="bg1"/>
                </a:solidFill>
              </a:rPr>
              <a:t>«Tides» — NASA Science. </a:t>
            </a:r>
            <a:r>
              <a:rPr lang="en-US" u="sng" dirty="0" smtClean="0">
                <a:solidFill>
                  <a:schemeClr val="bg1"/>
                </a:solidFill>
                <a:hlinkClick r:id="rId10"/>
              </a:rPr>
              <a:t>NASA Science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uk-UA" dirty="0" smtClean="0">
                <a:solidFill>
                  <a:schemeClr val="bg1"/>
                </a:solidFill>
              </a:rPr>
              <a:t> </a:t>
            </a:r>
            <a:r>
              <a:rPr lang="uk-UA" dirty="0" smtClean="0">
                <a:solidFill>
                  <a:schemeClr val="bg1"/>
                </a:solidFill>
              </a:rPr>
              <a:t>3</a:t>
            </a:r>
            <a:r>
              <a:rPr lang="uk-UA" dirty="0" smtClean="0">
                <a:solidFill>
                  <a:schemeClr val="bg1"/>
                </a:solidFill>
              </a:rPr>
              <a:t>. </a:t>
            </a:r>
            <a:r>
              <a:rPr lang="en-US" dirty="0" smtClean="0">
                <a:solidFill>
                  <a:schemeClr val="bg1"/>
                </a:solidFill>
              </a:rPr>
              <a:t>«Moon | Features, Phases, Surface, Exploration, &amp; Facts» — Britannica. </a:t>
            </a:r>
            <a:r>
              <a:rPr lang="en-US" u="sng" dirty="0" smtClean="0">
                <a:solidFill>
                  <a:schemeClr val="bg1"/>
                </a:solidFill>
                <a:hlinkClick r:id="rId11"/>
              </a:rPr>
              <a:t>Encyclopedia Britannica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uk-UA" dirty="0" smtClean="0">
                <a:solidFill>
                  <a:schemeClr val="bg1"/>
                </a:solidFill>
              </a:rPr>
              <a:t> </a:t>
            </a:r>
            <a:r>
              <a:rPr lang="uk-UA" dirty="0" smtClean="0">
                <a:solidFill>
                  <a:schemeClr val="bg1"/>
                </a:solidFill>
              </a:rPr>
              <a:t>4</a:t>
            </a:r>
            <a:r>
              <a:rPr lang="uk-UA" dirty="0" smtClean="0">
                <a:solidFill>
                  <a:schemeClr val="bg1"/>
                </a:solidFill>
              </a:rPr>
              <a:t>. </a:t>
            </a:r>
            <a:r>
              <a:rPr lang="en-US" dirty="0" smtClean="0">
                <a:solidFill>
                  <a:schemeClr val="bg1"/>
                </a:solidFill>
              </a:rPr>
              <a:t>«The Moon — A complete guide to Earth’s companion» — Space.com. </a:t>
            </a:r>
            <a:r>
              <a:rPr lang="en-US" u="sng" dirty="0" smtClean="0">
                <a:solidFill>
                  <a:schemeClr val="bg1"/>
                </a:solidFill>
                <a:hlinkClick r:id="rId12"/>
              </a:rPr>
              <a:t>Space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uk-UA" dirty="0" smtClean="0">
                <a:solidFill>
                  <a:schemeClr val="bg1"/>
                </a:solidFill>
              </a:rPr>
              <a:t> </a:t>
            </a:r>
            <a:r>
              <a:rPr lang="uk-UA" dirty="0" smtClean="0">
                <a:solidFill>
                  <a:schemeClr val="bg1"/>
                </a:solidFill>
              </a:rPr>
              <a:t>5</a:t>
            </a:r>
            <a:r>
              <a:rPr lang="uk-UA" dirty="0" smtClean="0">
                <a:solidFill>
                  <a:schemeClr val="bg1"/>
                </a:solidFill>
              </a:rPr>
              <a:t>. </a:t>
            </a:r>
            <a:r>
              <a:rPr lang="en-US" dirty="0" smtClean="0">
                <a:solidFill>
                  <a:schemeClr val="bg1"/>
                </a:solidFill>
              </a:rPr>
              <a:t>«Moon Facts» — NASA. </a:t>
            </a:r>
            <a:r>
              <a:rPr lang="en-US" u="sng" dirty="0" smtClean="0">
                <a:solidFill>
                  <a:schemeClr val="bg1"/>
                </a:solidFill>
                <a:hlinkClick r:id="rId13"/>
              </a:rPr>
              <a:t>NASA Science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uk-UA" dirty="0" smtClean="0">
                <a:solidFill>
                  <a:schemeClr val="bg1"/>
                </a:solidFill>
              </a:rPr>
              <a:t> </a:t>
            </a:r>
            <a:r>
              <a:rPr lang="uk-UA" dirty="0" smtClean="0">
                <a:solidFill>
                  <a:schemeClr val="bg1"/>
                </a:solidFill>
              </a:rPr>
              <a:t>6. </a:t>
            </a:r>
            <a:r>
              <a:rPr lang="en-US" dirty="0" smtClean="0">
                <a:solidFill>
                  <a:schemeClr val="bg1"/>
                </a:solidFill>
              </a:rPr>
              <a:t>«Moon phases and tides teaching-wiki» — </a:t>
            </a:r>
            <a:r>
              <a:rPr lang="en-US" dirty="0" err="1" smtClean="0">
                <a:solidFill>
                  <a:schemeClr val="bg1"/>
                </a:solidFill>
              </a:rPr>
              <a:t>Twinkl</a:t>
            </a:r>
            <a:r>
              <a:rPr lang="en-US" dirty="0" smtClean="0">
                <a:solidFill>
                  <a:schemeClr val="bg1"/>
                </a:solidFill>
              </a:rPr>
              <a:t>. </a:t>
            </a:r>
            <a:r>
              <a:rPr lang="en-US" u="sng" dirty="0" err="1" smtClean="0">
                <a:solidFill>
                  <a:schemeClr val="bg1"/>
                </a:solidFill>
                <a:hlinkClick r:id="rId14"/>
              </a:rPr>
              <a:t>Twinkl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uk-UA" dirty="0" smtClean="0">
                <a:solidFill>
                  <a:schemeClr val="bg1"/>
                </a:solidFill>
              </a:rPr>
              <a:t> </a:t>
            </a:r>
            <a:r>
              <a:rPr lang="uk-UA" dirty="0" smtClean="0">
                <a:solidFill>
                  <a:schemeClr val="bg1"/>
                </a:solidFill>
              </a:rPr>
              <a:t>7</a:t>
            </a:r>
            <a:r>
              <a:rPr lang="uk-UA" dirty="0" smtClean="0">
                <a:solidFill>
                  <a:schemeClr val="bg1"/>
                </a:solidFill>
              </a:rPr>
              <a:t>. </a:t>
            </a:r>
            <a:r>
              <a:rPr lang="en-US" dirty="0" smtClean="0">
                <a:solidFill>
                  <a:schemeClr val="bg1"/>
                </a:solidFill>
              </a:rPr>
              <a:t>«Gravitation of the Moon» — Wikipedia. </a:t>
            </a:r>
            <a:r>
              <a:rPr lang="ru-RU" u="sng" dirty="0" err="1" smtClean="0">
                <a:solidFill>
                  <a:schemeClr val="bg1"/>
                </a:solidFill>
                <a:hlinkClick r:id="rId15"/>
              </a:rPr>
              <a:t>Вікіпедія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uk-UA" dirty="0" smtClean="0">
                <a:solidFill>
                  <a:schemeClr val="bg1"/>
                </a:solidFill>
              </a:rPr>
              <a:t> </a:t>
            </a:r>
            <a:r>
              <a:rPr lang="uk-UA" dirty="0" smtClean="0">
                <a:solidFill>
                  <a:schemeClr val="bg1"/>
                </a:solidFill>
              </a:rPr>
              <a:t>8</a:t>
            </a:r>
            <a:r>
              <a:rPr lang="uk-UA" dirty="0" smtClean="0">
                <a:solidFill>
                  <a:schemeClr val="bg1"/>
                </a:solidFill>
              </a:rPr>
              <a:t>. </a:t>
            </a:r>
            <a:r>
              <a:rPr lang="en-US" dirty="0" smtClean="0">
                <a:solidFill>
                  <a:schemeClr val="bg1"/>
                </a:solidFill>
              </a:rPr>
              <a:t>«Moon Composition» — NASA Science: </a:t>
            </a:r>
            <a:r>
              <a:rPr lang="en-US" u="sng" dirty="0" smtClean="0">
                <a:solidFill>
                  <a:schemeClr val="bg1"/>
                </a:solidFill>
                <a:hlinkClick r:id="rId16"/>
              </a:rPr>
              <a:t>NASA Science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uk-UA" dirty="0" smtClean="0">
                <a:solidFill>
                  <a:schemeClr val="bg1"/>
                </a:solidFill>
              </a:rPr>
              <a:t> 9</a:t>
            </a:r>
            <a:r>
              <a:rPr lang="uk-UA" dirty="0" smtClean="0">
                <a:solidFill>
                  <a:schemeClr val="bg1"/>
                </a:solidFill>
              </a:rPr>
              <a:t>. </a:t>
            </a:r>
            <a:r>
              <a:rPr lang="en-US" dirty="0" smtClean="0">
                <a:solidFill>
                  <a:schemeClr val="bg1"/>
                </a:solidFill>
              </a:rPr>
              <a:t>«Geology of the Moon» — Wikipedia: </a:t>
            </a:r>
            <a:r>
              <a:rPr lang="ru-RU" u="sng" dirty="0" err="1" smtClean="0">
                <a:solidFill>
                  <a:schemeClr val="bg1"/>
                </a:solidFill>
                <a:hlinkClick r:id="rId17"/>
              </a:rPr>
              <a:t>Вікіпедія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uk-UA" dirty="0" smtClean="0">
                <a:solidFill>
                  <a:schemeClr val="bg1"/>
                </a:solidFill>
              </a:rPr>
              <a:t>10. </a:t>
            </a:r>
            <a:r>
              <a:rPr lang="en-US" dirty="0" smtClean="0">
                <a:solidFill>
                  <a:schemeClr val="bg1"/>
                </a:solidFill>
              </a:rPr>
              <a:t>«Distinctive features of the Moon (Craters … Maria)» — Britannica. </a:t>
            </a:r>
            <a:r>
              <a:rPr lang="en-US" u="sng" dirty="0" smtClean="0">
                <a:solidFill>
                  <a:schemeClr val="bg1"/>
                </a:solidFill>
                <a:hlinkClick r:id="rId18"/>
              </a:rPr>
              <a:t>Encyclopedia Britannica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uk-UA" dirty="0" smtClean="0">
                <a:solidFill>
                  <a:schemeClr val="bg1"/>
                </a:solidFill>
              </a:rPr>
              <a:t>11. </a:t>
            </a:r>
            <a:r>
              <a:rPr lang="en-US" dirty="0" smtClean="0">
                <a:solidFill>
                  <a:schemeClr val="bg1"/>
                </a:solidFill>
              </a:rPr>
              <a:t>«Lunar Maria – an overview» — </a:t>
            </a:r>
            <a:r>
              <a:rPr lang="en-US" dirty="0" err="1" smtClean="0">
                <a:solidFill>
                  <a:schemeClr val="bg1"/>
                </a:solidFill>
              </a:rPr>
              <a:t>ScienceDirect</a:t>
            </a:r>
            <a:r>
              <a:rPr lang="en-US" dirty="0" smtClean="0">
                <a:solidFill>
                  <a:schemeClr val="bg1"/>
                </a:solidFill>
              </a:rPr>
              <a:t>. </a:t>
            </a:r>
            <a:r>
              <a:rPr lang="en-US" u="sng" dirty="0" err="1" smtClean="0">
                <a:solidFill>
                  <a:schemeClr val="bg1"/>
                </a:solidFill>
                <a:hlinkClick r:id="rId19"/>
              </a:rPr>
              <a:t>ScienceDirect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uk-UA" dirty="0" smtClean="0">
                <a:solidFill>
                  <a:schemeClr val="bg1"/>
                </a:solidFill>
              </a:rPr>
              <a:t>12. </a:t>
            </a:r>
            <a:r>
              <a:rPr lang="en-US" dirty="0" smtClean="0">
                <a:solidFill>
                  <a:schemeClr val="bg1"/>
                </a:solidFill>
              </a:rPr>
              <a:t>«The Moon: surface» — </a:t>
            </a:r>
            <a:r>
              <a:rPr lang="en-US" dirty="0" err="1" smtClean="0">
                <a:solidFill>
                  <a:schemeClr val="bg1"/>
                </a:solidFill>
              </a:rPr>
              <a:t>OpenLearn</a:t>
            </a:r>
            <a:r>
              <a:rPr lang="en-US" dirty="0" smtClean="0">
                <a:solidFill>
                  <a:schemeClr val="bg1"/>
                </a:solidFill>
              </a:rPr>
              <a:t> (The Open University) —</a:t>
            </a:r>
            <a:r>
              <a:rPr lang="en-US" u="sng" dirty="0" smtClean="0">
                <a:solidFill>
                  <a:schemeClr val="bg1"/>
                </a:solidFill>
                <a:hlinkClick r:id="rId20"/>
              </a:rPr>
              <a:t>The Open University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uk-UA" dirty="0" smtClean="0">
                <a:solidFill>
                  <a:schemeClr val="bg1"/>
                </a:solidFill>
              </a:rPr>
              <a:t>13. </a:t>
            </a:r>
            <a:r>
              <a:rPr lang="en-US" dirty="0" smtClean="0">
                <a:solidFill>
                  <a:schemeClr val="bg1"/>
                </a:solidFill>
              </a:rPr>
              <a:t>«Lunar Surface Processes» — PDF- </a:t>
            </a:r>
            <a:r>
              <a:rPr lang="en-US" u="sng" dirty="0" smtClean="0">
                <a:solidFill>
                  <a:schemeClr val="bg1"/>
                </a:solidFill>
                <a:hlinkClick r:id="rId21"/>
              </a:rPr>
              <a:t>nhm.uio.no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uk-UA" dirty="0" smtClean="0">
                <a:solidFill>
                  <a:schemeClr val="bg1"/>
                </a:solidFill>
              </a:rPr>
              <a:t>14. </a:t>
            </a:r>
            <a:r>
              <a:rPr lang="en-US" dirty="0" smtClean="0">
                <a:solidFill>
                  <a:schemeClr val="bg1"/>
                </a:solidFill>
              </a:rPr>
              <a:t>NASA, </a:t>
            </a:r>
            <a:r>
              <a:rPr lang="en-US" i="1" dirty="0" smtClean="0">
                <a:solidFill>
                  <a:schemeClr val="bg1"/>
                </a:solidFill>
              </a:rPr>
              <a:t>Exploration Rover Concepts and Development Challenges</a:t>
            </a:r>
            <a:r>
              <a:rPr lang="en-US" dirty="0" smtClean="0">
                <a:solidFill>
                  <a:schemeClr val="bg1"/>
                </a:solidFill>
              </a:rPr>
              <a:t> —</a:t>
            </a:r>
            <a:r>
              <a:rPr lang="en-US" u="sng" dirty="0" smtClean="0">
                <a:solidFill>
                  <a:schemeClr val="bg1"/>
                </a:solidFill>
                <a:hlinkClick r:id="rId22"/>
              </a:rPr>
              <a:t>NASA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uk-UA" dirty="0" smtClean="0">
                <a:solidFill>
                  <a:schemeClr val="bg1"/>
                </a:solidFill>
              </a:rPr>
              <a:t>15. </a:t>
            </a:r>
            <a:r>
              <a:rPr lang="en-US" dirty="0" err="1" smtClean="0">
                <a:solidFill>
                  <a:schemeClr val="bg1"/>
                </a:solidFill>
              </a:rPr>
              <a:t>Horányi</a:t>
            </a:r>
            <a:r>
              <a:rPr lang="en-US" dirty="0" smtClean="0">
                <a:solidFill>
                  <a:schemeClr val="bg1"/>
                </a:solidFill>
              </a:rPr>
              <a:t>, M. </a:t>
            </a:r>
            <a:r>
              <a:rPr lang="ru-RU" dirty="0" smtClean="0">
                <a:solidFill>
                  <a:schemeClr val="bg1"/>
                </a:solidFill>
              </a:rPr>
              <a:t>та </a:t>
            </a:r>
            <a:r>
              <a:rPr lang="ru-RU" dirty="0" err="1" smtClean="0">
                <a:solidFill>
                  <a:schemeClr val="bg1"/>
                </a:solidFill>
              </a:rPr>
              <a:t>ін</a:t>
            </a:r>
            <a:r>
              <a:rPr lang="en-US" dirty="0" smtClean="0">
                <a:solidFill>
                  <a:schemeClr val="bg1"/>
                </a:solidFill>
              </a:rPr>
              <a:t>., </a:t>
            </a:r>
            <a:r>
              <a:rPr lang="en-US" i="1" dirty="0" smtClean="0">
                <a:solidFill>
                  <a:schemeClr val="bg1"/>
                </a:solidFill>
              </a:rPr>
              <a:t>The lunar dust environment: concerns for Moon-based astronomy</a:t>
            </a:r>
            <a:r>
              <a:rPr lang="en-US" dirty="0" smtClean="0">
                <a:solidFill>
                  <a:schemeClr val="bg1"/>
                </a:solidFill>
              </a:rPr>
              <a:t> —. </a:t>
            </a:r>
            <a:r>
              <a:rPr lang="en-US" u="sng" dirty="0" smtClean="0">
                <a:solidFill>
                  <a:schemeClr val="bg1"/>
                </a:solidFill>
                <a:hlinkClick r:id="rId23"/>
              </a:rPr>
              <a:t>ResearchGate+1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uk-UA" dirty="0" smtClean="0">
                <a:solidFill>
                  <a:schemeClr val="bg1"/>
                </a:solidFill>
              </a:rPr>
              <a:t>16. </a:t>
            </a:r>
            <a:r>
              <a:rPr lang="en-US" dirty="0" smtClean="0">
                <a:solidFill>
                  <a:schemeClr val="bg1"/>
                </a:solidFill>
              </a:rPr>
              <a:t>R. Creel, </a:t>
            </a:r>
            <a:r>
              <a:rPr lang="en-US" i="1" dirty="0" smtClean="0">
                <a:solidFill>
                  <a:schemeClr val="bg1"/>
                </a:solidFill>
              </a:rPr>
              <a:t>Coping with Dust for Extraterrestrial Exploration</a:t>
            </a:r>
            <a:r>
              <a:rPr lang="en-US" dirty="0" smtClean="0">
                <a:solidFill>
                  <a:schemeClr val="bg1"/>
                </a:solidFill>
              </a:rPr>
              <a:t> —. </a:t>
            </a:r>
            <a:r>
              <a:rPr lang="en-US" u="sng" dirty="0" smtClean="0">
                <a:solidFill>
                  <a:schemeClr val="bg1"/>
                </a:solidFill>
                <a:hlinkClick r:id="rId24"/>
              </a:rPr>
              <a:t>University of Notre Dame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uk-UA" dirty="0" smtClean="0">
                <a:solidFill>
                  <a:schemeClr val="bg1"/>
                </a:solidFill>
              </a:rPr>
              <a:t>17. </a:t>
            </a:r>
            <a:r>
              <a:rPr lang="en-US" dirty="0" smtClean="0">
                <a:solidFill>
                  <a:schemeClr val="bg1"/>
                </a:solidFill>
              </a:rPr>
              <a:t>P. </a:t>
            </a:r>
            <a:r>
              <a:rPr lang="en-US" dirty="0" err="1" smtClean="0">
                <a:solidFill>
                  <a:schemeClr val="bg1"/>
                </a:solidFill>
              </a:rPr>
              <a:t>Berkelman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i="1" dirty="0" smtClean="0">
                <a:solidFill>
                  <a:schemeClr val="bg1"/>
                </a:solidFill>
              </a:rPr>
              <a:t>Design of a Day/Night Lunar Rover</a:t>
            </a:r>
            <a:r>
              <a:rPr lang="en-US" dirty="0" smtClean="0">
                <a:solidFill>
                  <a:schemeClr val="bg1"/>
                </a:solidFill>
              </a:rPr>
              <a:t> — </a:t>
            </a:r>
            <a:r>
              <a:rPr lang="ru-RU" u="sng" dirty="0" err="1" smtClean="0">
                <a:solidFill>
                  <a:schemeClr val="bg1"/>
                </a:solidFill>
                <a:hlinkClick r:id="rId25"/>
              </a:rPr>
              <a:t>Робототехнічний</a:t>
            </a:r>
            <a:r>
              <a:rPr lang="ru-RU" u="sng" dirty="0" smtClean="0">
                <a:solidFill>
                  <a:schemeClr val="bg1"/>
                </a:solidFill>
                <a:hlinkClick r:id="rId25"/>
              </a:rPr>
              <a:t> </a:t>
            </a:r>
            <a:r>
              <a:rPr lang="ru-RU" u="sng" dirty="0" err="1" smtClean="0">
                <a:solidFill>
                  <a:schemeClr val="bg1"/>
                </a:solidFill>
                <a:hlinkClick r:id="rId25"/>
              </a:rPr>
              <a:t>інститут</a:t>
            </a:r>
            <a:r>
              <a:rPr lang="en-US" u="sng" dirty="0" smtClean="0">
                <a:solidFill>
                  <a:schemeClr val="bg1"/>
                </a:solidFill>
                <a:hlinkClick r:id="rId25"/>
              </a:rPr>
              <a:t> CMU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uk-UA" dirty="0" smtClean="0">
                <a:solidFill>
                  <a:schemeClr val="bg1"/>
                </a:solidFill>
              </a:rPr>
              <a:t>18. </a:t>
            </a:r>
            <a:r>
              <a:rPr lang="en-US" dirty="0" smtClean="0">
                <a:solidFill>
                  <a:schemeClr val="bg1"/>
                </a:solidFill>
              </a:rPr>
              <a:t>J. Chen </a:t>
            </a:r>
            <a:r>
              <a:rPr lang="ru-RU" dirty="0" smtClean="0">
                <a:solidFill>
                  <a:schemeClr val="bg1"/>
                </a:solidFill>
              </a:rPr>
              <a:t>та </a:t>
            </a:r>
            <a:r>
              <a:rPr lang="ru-RU" dirty="0" err="1" smtClean="0">
                <a:solidFill>
                  <a:schemeClr val="bg1"/>
                </a:solidFill>
              </a:rPr>
              <a:t>ін</a:t>
            </a:r>
            <a:r>
              <a:rPr lang="en-US" dirty="0" smtClean="0">
                <a:solidFill>
                  <a:schemeClr val="bg1"/>
                </a:solidFill>
              </a:rPr>
              <a:t>., </a:t>
            </a:r>
            <a:r>
              <a:rPr lang="en-US" i="1" dirty="0" smtClean="0">
                <a:solidFill>
                  <a:schemeClr val="bg1"/>
                </a:solidFill>
              </a:rPr>
              <a:t>Advances in Solidification Technologies of Lunar Regolith</a:t>
            </a:r>
            <a:r>
              <a:rPr lang="en-US" dirty="0" smtClean="0">
                <a:solidFill>
                  <a:schemeClr val="bg1"/>
                </a:solidFill>
              </a:rPr>
              <a:t> — </a:t>
            </a:r>
            <a:r>
              <a:rPr lang="en-US" u="sng" dirty="0" smtClean="0">
                <a:solidFill>
                  <a:schemeClr val="bg1"/>
                </a:solidFill>
              </a:rPr>
              <a:t>MDPI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uk-UA" dirty="0" smtClean="0">
                <a:solidFill>
                  <a:schemeClr val="bg1"/>
                </a:solidFill>
              </a:rPr>
              <a:t>19. </a:t>
            </a:r>
            <a:r>
              <a:rPr lang="en-US" u="sng" dirty="0" smtClean="0">
                <a:solidFill>
                  <a:schemeClr val="bg1"/>
                </a:solidFill>
                <a:hlinkClick r:id="rId26"/>
              </a:rPr>
              <a:t>NASA – Apollo Program Overview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uk-UA" dirty="0" smtClean="0">
                <a:solidFill>
                  <a:schemeClr val="bg1"/>
                </a:solidFill>
              </a:rPr>
              <a:t>20. </a:t>
            </a:r>
            <a:r>
              <a:rPr lang="en-US" u="sng" dirty="0" smtClean="0">
                <a:solidFill>
                  <a:schemeClr val="bg1"/>
                </a:solidFill>
                <a:hlinkClick r:id="rId27"/>
              </a:rPr>
              <a:t>NASA Kids: Lunar Roving Vehicle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uk-UA" dirty="0" smtClean="0">
                <a:solidFill>
                  <a:schemeClr val="bg1"/>
                </a:solidFill>
              </a:rPr>
              <a:t>21. </a:t>
            </a:r>
            <a:r>
              <a:rPr lang="en-US" u="sng" dirty="0" smtClean="0">
                <a:solidFill>
                  <a:schemeClr val="bg1"/>
                </a:solidFill>
                <a:hlinkClick r:id="rId28"/>
              </a:rPr>
              <a:t>National Geographic Kids: The Moon Missions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uk-UA" dirty="0" smtClean="0">
                <a:solidFill>
                  <a:schemeClr val="bg1"/>
                </a:solidFill>
              </a:rPr>
              <a:t>22. </a:t>
            </a:r>
            <a:r>
              <a:rPr lang="uk-UA" dirty="0" err="1" smtClean="0">
                <a:solidFill>
                  <a:schemeClr val="bg1"/>
                </a:solidFill>
              </a:rPr>
              <a:t>Інтернет-ресурси</a:t>
            </a:r>
            <a:endParaRPr lang="ru-RU" dirty="0" smtClean="0">
              <a:solidFill>
                <a:schemeClr val="bg1"/>
              </a:solidFill>
            </a:endParaRPr>
          </a:p>
          <a:p>
            <a:endParaRPr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91;p2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87;p13"/>
          <p:cNvSpPr txBox="1"/>
          <p:nvPr/>
        </p:nvSpPr>
        <p:spPr>
          <a:xfrm>
            <a:off x="1143001" y="324216"/>
            <a:ext cx="10128738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uk-UA" sz="2800" b="1" dirty="0" smtClean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Дякую за увагу до мого </a:t>
            </a:r>
            <a:r>
              <a:rPr lang="uk-UA" sz="2800" b="1" dirty="0" err="1" smtClean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проєкту</a:t>
            </a:r>
            <a:r>
              <a:rPr lang="uk-UA" sz="2800" b="1" dirty="0" smtClean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!</a:t>
            </a:r>
          </a:p>
          <a:p>
            <a:pPr lvl="0" algn="ctr">
              <a:lnSpc>
                <a:spcPct val="150000"/>
              </a:lnSpc>
            </a:pPr>
            <a:r>
              <a:rPr lang="uk-UA" sz="2800" b="1" dirty="0" smtClean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Мій  сконструйований </a:t>
            </a:r>
          </a:p>
          <a:p>
            <a:pPr lvl="0" algn="ctr">
              <a:lnSpc>
                <a:spcPct val="150000"/>
              </a:lnSpc>
            </a:pPr>
            <a:r>
              <a:rPr lang="uk-UA" sz="2800" b="1" dirty="0" smtClean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Місячний </a:t>
            </a:r>
            <a:r>
              <a:rPr lang="uk-UA" sz="2800" b="1" dirty="0" err="1" smtClean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ровер</a:t>
            </a:r>
            <a:endParaRPr lang="uk-UA" sz="2800" b="1" dirty="0">
              <a:solidFill>
                <a:schemeClr val="bg1"/>
              </a:solidFill>
            </a:endParaRPr>
          </a:p>
        </p:txBody>
      </p:sp>
      <p:pic>
        <p:nvPicPr>
          <p:cNvPr id="5121" name="Picture 1" descr="C:\Users\user\Desktop\зображення_viber_2026-03-28_12-32-33-16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1031632"/>
            <a:ext cx="3394074" cy="4525432"/>
          </a:xfrm>
          <a:prstGeom prst="rect">
            <a:avLst/>
          </a:prstGeom>
          <a:noFill/>
        </p:spPr>
      </p:pic>
      <p:pic>
        <p:nvPicPr>
          <p:cNvPr id="5122" name="Picture 2" descr="C:\Users\user\Desktop\зображення_viber_2026-03-28_12-32-33-16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405447" y="1289538"/>
            <a:ext cx="3270738" cy="4360985"/>
          </a:xfrm>
          <a:prstGeom prst="rect">
            <a:avLst/>
          </a:prstGeom>
          <a:noFill/>
        </p:spPr>
      </p:pic>
      <p:pic>
        <p:nvPicPr>
          <p:cNvPr id="5123" name="Picture 3" descr="C:\Users\user\Desktop\зображення_viber_2026-03-28_12-32-33-11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65786" y="2247087"/>
            <a:ext cx="3229586" cy="43061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1174</Words>
  <Application>Microsoft Office PowerPoint</Application>
  <PresentationFormat>Произвольный</PresentationFormat>
  <Paragraphs>138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Lato</vt:lpstr>
      <vt:lpstr>Poppins</vt:lpstr>
      <vt:lpstr>Calibri</vt:lpstr>
      <vt:lpstr>Times New Roman</vt:lpstr>
      <vt:lpstr>Open Sans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Пользователь</cp:lastModifiedBy>
  <cp:revision>24</cp:revision>
  <dcterms:modified xsi:type="dcterms:W3CDTF">2026-04-21T18:32:27Z</dcterms:modified>
</cp:coreProperties>
</file>