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notesMasterIdLst>
    <p:notesMasterId r:id="rId22"/>
  </p:notesMasterIdLst>
  <p:sldIdLst>
    <p:sldId id="256" r:id="rId2"/>
    <p:sldId id="257" r:id="rId3"/>
    <p:sldId id="280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7" r:id="rId18"/>
    <p:sldId id="278" r:id="rId19"/>
    <p:sldId id="279" r:id="rId20"/>
    <p:sldId id="274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437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A8B64D-1638-458A-AC98-F5E2EB1D3057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2CAFF-DDD5-47AE-B78A-EA11F7C4F18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29718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2CAFF-DDD5-47AE-B78A-EA11F7C4F187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5920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0BFDF2F-977A-4655-A56B-62CBC2C43FD9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F15C74B-D485-4FFE-BEAF-09AFE4E0C8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319128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FDF2F-977A-4655-A56B-62CBC2C43FD9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5C74B-D485-4FFE-BEAF-09AFE4E0C8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5386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FDF2F-977A-4655-A56B-62CBC2C43FD9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5C74B-D485-4FFE-BEAF-09AFE4E0C8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3512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FDF2F-977A-4655-A56B-62CBC2C43FD9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5C74B-D485-4FFE-BEAF-09AFE4E0C8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2251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FDF2F-977A-4655-A56B-62CBC2C43FD9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5C74B-D485-4FFE-BEAF-09AFE4E0C8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95327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FDF2F-977A-4655-A56B-62CBC2C43FD9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5C74B-D485-4FFE-BEAF-09AFE4E0C8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9804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FDF2F-977A-4655-A56B-62CBC2C43FD9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5C74B-D485-4FFE-BEAF-09AFE4E0C8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13745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FDF2F-977A-4655-A56B-62CBC2C43FD9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5C74B-D485-4FFE-BEAF-09AFE4E0C8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7810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FDF2F-977A-4655-A56B-62CBC2C43FD9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5C74B-D485-4FFE-BEAF-09AFE4E0C8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177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FDF2F-977A-4655-A56B-62CBC2C43FD9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5C74B-D485-4FFE-BEAF-09AFE4E0C8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07556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FDF2F-977A-4655-A56B-62CBC2C43FD9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5C74B-D485-4FFE-BEAF-09AFE4E0C8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72271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FDF2F-977A-4655-A56B-62CBC2C43FD9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5C74B-D485-4FFE-BEAF-09AFE4E0C8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4475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FDF2F-977A-4655-A56B-62CBC2C43FD9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5C74B-D485-4FFE-BEAF-09AFE4E0C8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239717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FDF2F-977A-4655-A56B-62CBC2C43FD9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5C74B-D485-4FFE-BEAF-09AFE4E0C8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98877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FDF2F-977A-4655-A56B-62CBC2C43FD9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5C74B-D485-4FFE-BEAF-09AFE4E0C8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503737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FDF2F-977A-4655-A56B-62CBC2C43FD9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5C74B-D485-4FFE-BEAF-09AFE4E0C8D8}" type="slidenum">
              <a:rPr lang="uk-UA" smtClean="0"/>
              <a:t>‹№›</a:t>
            </a:fld>
            <a:endParaRPr lang="uk-UA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6251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FDF2F-977A-4655-A56B-62CBC2C43FD9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5C74B-D485-4FFE-BEAF-09AFE4E0C8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25888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0BFDF2F-977A-4655-A56B-62CBC2C43FD9}" type="datetimeFigureOut">
              <a:rPr lang="uk-UA" smtClean="0"/>
              <a:t>10.04.2026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F15C74B-D485-4FFE-BEAF-09AFE4E0C8D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08370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847196"/>
            <a:ext cx="11202105" cy="2421464"/>
          </a:xfrm>
        </p:spPr>
        <p:txBody>
          <a:bodyPr>
            <a:noAutofit/>
          </a:bodyPr>
          <a:lstStyle/>
          <a:p>
            <a:r>
              <a:rPr lang="uk-UA" sz="4400" dirty="0" smtClean="0">
                <a:latin typeface="AcademyCTT" pitchFamily="2" charset="0"/>
              </a:rPr>
              <a:t>Визначення часової похибки при спостереженні місячного затемнення</a:t>
            </a:r>
            <a:endParaRPr lang="uk-UA" sz="4400" dirty="0">
              <a:latin typeface="AcademyCTT" pitchFamily="2" charset="0"/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4" name="Прямокутник 3"/>
          <p:cNvSpPr/>
          <p:nvPr/>
        </p:nvSpPr>
        <p:spPr>
          <a:xfrm>
            <a:off x="1754036" y="474586"/>
            <a:ext cx="845963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Проценко Анастасія Олексіївна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учениця 8 класу</a:t>
            </a:r>
          </a:p>
          <a:p>
            <a:pPr algn="ctr"/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Тернопільскої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ЗОШ І-ІІІ ступенів»</a:t>
            </a:r>
          </a:p>
          <a:p>
            <a:pPr algn="ctr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Тернопільське обласне відділення МАН України,</a:t>
            </a:r>
          </a:p>
          <a:p>
            <a:pPr algn="ctr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Тернопільська філія на базі НВК-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Лозівська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ЗОШ І-ІІІ ст.-ДНЗ</a:t>
            </a:r>
          </a:p>
          <a:p>
            <a:pPr algn="ctr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Шемеля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Михайло Андрійович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фізики і астрономії НВК-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Лозівська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ЗОШ І-ІІІ ст.-ДНЗ</a:t>
            </a:r>
          </a:p>
          <a:p>
            <a:pPr algn="ctr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 Тернопіль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48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latin typeface="AcademyCTT" pitchFamily="2" charset="0"/>
              </a:rPr>
              <a:t>Розглянемо такі проблеми</a:t>
            </a:r>
            <a:r>
              <a:rPr lang="en-US" dirty="0" smtClean="0">
                <a:latin typeface="AcademyCTT" pitchFamily="2" charset="0"/>
              </a:rPr>
              <a:t>:</a:t>
            </a:r>
            <a:endParaRPr lang="uk-UA" dirty="0">
              <a:latin typeface="AcademyCTT" pitchFamily="2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3600" dirty="0" err="1" smtClean="0">
                <a:latin typeface="AcademyCTT" pitchFamily="2" charset="0"/>
              </a:rPr>
              <a:t>Що</a:t>
            </a:r>
            <a:r>
              <a:rPr lang="ru-RU" sz="3600" dirty="0" smtClean="0">
                <a:latin typeface="AcademyCTT" pitchFamily="2" charset="0"/>
              </a:rPr>
              <a:t> </a:t>
            </a:r>
            <a:r>
              <a:rPr lang="ru-RU" sz="3600" dirty="0" err="1" smtClean="0">
                <a:latin typeface="AcademyCTT" pitchFamily="2" charset="0"/>
              </a:rPr>
              <a:t>таке</a:t>
            </a:r>
            <a:r>
              <a:rPr lang="ru-RU" sz="3600" dirty="0" smtClean="0">
                <a:latin typeface="AcademyCTT" pitchFamily="2" charset="0"/>
              </a:rPr>
              <a:t> </a:t>
            </a:r>
            <a:r>
              <a:rPr lang="ru-RU" sz="3600" dirty="0" err="1" smtClean="0">
                <a:latin typeface="AcademyCTT" pitchFamily="2" charset="0"/>
              </a:rPr>
              <a:t>місячне</a:t>
            </a:r>
            <a:r>
              <a:rPr lang="ru-RU" sz="3600" dirty="0" smtClean="0">
                <a:latin typeface="AcademyCTT" pitchFamily="2" charset="0"/>
              </a:rPr>
              <a:t> </a:t>
            </a:r>
            <a:r>
              <a:rPr lang="ru-RU" sz="3600" dirty="0" err="1" smtClean="0">
                <a:latin typeface="AcademyCTT" pitchFamily="2" charset="0"/>
              </a:rPr>
              <a:t>затемнення</a:t>
            </a:r>
            <a:endParaRPr lang="ru-RU" sz="3600" dirty="0" smtClean="0">
              <a:latin typeface="AcademyCTT" pitchFamily="2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3600" dirty="0" smtClean="0">
                <a:latin typeface="AcademyCTT" pitchFamily="2" charset="0"/>
              </a:rPr>
              <a:t>Принцип </a:t>
            </a:r>
            <a:r>
              <a:rPr lang="ru-RU" sz="3600" dirty="0" err="1">
                <a:latin typeface="AcademyCTT" pitchFamily="2" charset="0"/>
              </a:rPr>
              <a:t>спостереження</a:t>
            </a:r>
            <a:r>
              <a:rPr lang="ru-RU" sz="3600" dirty="0">
                <a:latin typeface="AcademyCTT" pitchFamily="2" charset="0"/>
              </a:rPr>
              <a:t> за </a:t>
            </a:r>
            <a:r>
              <a:rPr lang="ru-RU" sz="3600" dirty="0" err="1">
                <a:latin typeface="AcademyCTT" pitchFamily="2" charset="0"/>
              </a:rPr>
              <a:t>місячним</a:t>
            </a:r>
            <a:r>
              <a:rPr lang="ru-RU" sz="3600" dirty="0">
                <a:latin typeface="AcademyCTT" pitchFamily="2" charset="0"/>
              </a:rPr>
              <a:t> </a:t>
            </a:r>
            <a:r>
              <a:rPr lang="ru-RU" sz="3600" dirty="0" err="1">
                <a:latin typeface="AcademyCTT" pitchFamily="2" charset="0"/>
              </a:rPr>
              <a:t>затемненням</a:t>
            </a:r>
            <a:r>
              <a:rPr lang="ru-RU" sz="3600" dirty="0">
                <a:latin typeface="AcademyCTT" pitchFamily="2" charset="0"/>
              </a:rPr>
              <a:t> </a:t>
            </a:r>
            <a:r>
              <a:rPr lang="ru-RU" sz="3600" dirty="0" err="1">
                <a:latin typeface="AcademyCTT" pitchFamily="2" charset="0"/>
              </a:rPr>
              <a:t>використаний</a:t>
            </a:r>
            <a:r>
              <a:rPr lang="ru-RU" sz="3600" dirty="0">
                <a:latin typeface="AcademyCTT" pitchFamily="2" charset="0"/>
              </a:rPr>
              <a:t> у </a:t>
            </a:r>
            <a:r>
              <a:rPr lang="ru-RU" sz="3600" dirty="0" err="1">
                <a:latin typeface="AcademyCTT" pitchFamily="2" charset="0"/>
              </a:rPr>
              <a:t>нашому</a:t>
            </a:r>
            <a:r>
              <a:rPr lang="ru-RU" sz="3600" dirty="0">
                <a:latin typeface="AcademyCTT" pitchFamily="2" charset="0"/>
              </a:rPr>
              <a:t> </a:t>
            </a:r>
            <a:r>
              <a:rPr lang="ru-RU" sz="3600" dirty="0" err="1">
                <a:latin typeface="AcademyCTT" pitchFamily="2" charset="0"/>
              </a:rPr>
              <a:t>дослідженні</a:t>
            </a:r>
            <a:endParaRPr lang="ru-RU" sz="3600" dirty="0">
              <a:latin typeface="AcademyCTT" pitchFamily="2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uk-UA" sz="3600" dirty="0" smtClean="0">
                <a:latin typeface="AcademyCTT" pitchFamily="2" charset="0"/>
              </a:rPr>
              <a:t>З якою точністю можна виміряти час спостерігаючи за місячним затемненням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3600" dirty="0" smtClean="0">
                <a:latin typeface="AcademyCTT" pitchFamily="2" charset="0"/>
              </a:rPr>
              <a:t>Вплив атмосфери на колір місяця</a:t>
            </a:r>
          </a:p>
        </p:txBody>
      </p:sp>
    </p:spTree>
    <p:extLst>
      <p:ext uri="{BB962C8B-B14F-4D97-AF65-F5344CB8AC3E}">
        <p14:creationId xmlns:p14="http://schemas.microsoft.com/office/powerpoint/2010/main" val="97580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-2774002" y="-262387"/>
            <a:ext cx="14966002" cy="3649133"/>
          </a:xfrm>
        </p:spPr>
        <p:txBody>
          <a:bodyPr>
            <a:noAutofit/>
          </a:bodyPr>
          <a:lstStyle/>
          <a:p>
            <a:pPr marL="3657600" lvl="8" indent="0">
              <a:buNone/>
            </a:pPr>
            <a:r>
              <a:rPr lang="uk-UA" sz="4800" dirty="0" smtClean="0">
                <a:latin typeface="AcademyCTT" pitchFamily="2" charset="0"/>
              </a:rPr>
              <a:t>Місячне затемнення </a:t>
            </a:r>
            <a:r>
              <a:rPr lang="uk-UA" sz="4800" dirty="0">
                <a:latin typeface="AcademyCTT" pitchFamily="2" charset="0"/>
              </a:rPr>
              <a:t>— астрономічне явище, яке відбувається, коли Земля перебуває між Сонцем і Місяцем, і Місяць потрапляє в тінь чи півтінь </a:t>
            </a:r>
            <a:r>
              <a:rPr lang="uk-UA" sz="4800" dirty="0" smtClean="0">
                <a:latin typeface="AcademyCTT" pitchFamily="2" charset="0"/>
              </a:rPr>
              <a:t>Землі.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8841" y="3114371"/>
            <a:ext cx="5893094" cy="3646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49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AcademyCTT" pitchFamily="2" charset="0"/>
              </a:rPr>
              <a:t>Принцип </a:t>
            </a:r>
            <a:r>
              <a:rPr lang="ru-RU" dirty="0" err="1">
                <a:latin typeface="AcademyCTT" pitchFamily="2" charset="0"/>
              </a:rPr>
              <a:t>спостереження</a:t>
            </a:r>
            <a:r>
              <a:rPr lang="ru-RU" dirty="0">
                <a:latin typeface="AcademyCTT" pitchFamily="2" charset="0"/>
              </a:rPr>
              <a:t> за </a:t>
            </a:r>
            <a:r>
              <a:rPr lang="ru-RU" dirty="0" err="1">
                <a:latin typeface="AcademyCTT" pitchFamily="2" charset="0"/>
              </a:rPr>
              <a:t>місячним</a:t>
            </a:r>
            <a:r>
              <a:rPr lang="ru-RU" dirty="0">
                <a:latin typeface="AcademyCTT" pitchFamily="2" charset="0"/>
              </a:rPr>
              <a:t> </a:t>
            </a:r>
            <a:r>
              <a:rPr lang="ru-RU" dirty="0" err="1">
                <a:latin typeface="AcademyCTT" pitchFamily="2" charset="0"/>
              </a:rPr>
              <a:t>затемненням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85801" y="2065867"/>
            <a:ext cx="6645165" cy="364913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600" dirty="0">
                <a:latin typeface="AcademyCTT" pitchFamily="2" charset="0"/>
              </a:rPr>
              <a:t>Під час останнього Місячного затемнення(7 вересня 2025) нами було проведено серію спостережень із використанням смартфона, як основного засобу фіксації перебігу події.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979" y="1474847"/>
            <a:ext cx="3358055" cy="522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6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Місце для вмісту 5"/>
          <p:cNvSpPr>
            <a:spLocks noGrp="1"/>
          </p:cNvSpPr>
          <p:nvPr>
            <p:ph idx="1"/>
          </p:nvPr>
        </p:nvSpPr>
        <p:spPr>
          <a:xfrm>
            <a:off x="1176880" y="102329"/>
            <a:ext cx="10237354" cy="17028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3200" dirty="0" smtClean="0">
                <a:latin typeface="AcademyCTT" pitchFamily="2" charset="0"/>
              </a:rPr>
              <a:t>За допомогою спеціального тримача ми міцно прикріпили телефон(</a:t>
            </a:r>
            <a:r>
              <a:rPr lang="en-US" sz="3200" dirty="0" smtClean="0">
                <a:latin typeface="AcademyCTT" pitchFamily="2" charset="0"/>
              </a:rPr>
              <a:t>Pixel 10</a:t>
            </a:r>
            <a:r>
              <a:rPr lang="uk-UA" sz="3200" dirty="0" smtClean="0">
                <a:latin typeface="AcademyCTT" pitchFamily="2" charset="0"/>
              </a:rPr>
              <a:t>) до окуляру телескопу</a:t>
            </a:r>
            <a:endParaRPr lang="uk-UA" sz="3200" dirty="0">
              <a:latin typeface="AcademyCTT" pitchFamily="2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858" y="1931315"/>
            <a:ext cx="7036341" cy="464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7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Місце для вмісту 5"/>
          <p:cNvSpPr>
            <a:spLocks noGrp="1"/>
          </p:cNvSpPr>
          <p:nvPr>
            <p:ph idx="1"/>
          </p:nvPr>
        </p:nvSpPr>
        <p:spPr>
          <a:xfrm>
            <a:off x="562025" y="2514453"/>
            <a:ext cx="7967120" cy="170286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uk-UA" sz="3600" dirty="0">
                <a:latin typeface="AcademyCTT" pitchFamily="2" charset="0"/>
              </a:rPr>
              <a:t>Зйомку здійснювали в автоматичному режимі, з інтервалом між кадрами 10 секунд, що дозволило отримати безперервну послідовність фотографій які охоплюють усі основні фази затемнення — від початку видимості місяця котрий зійшов над горизонтом будучи затемненим вже приблизно на половину, до завершення виходу Місяця з тіні Землі.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1105392"/>
            <a:ext cx="3096842" cy="411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59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Місце для вмісту 5"/>
          <p:cNvSpPr>
            <a:spLocks noGrp="1"/>
          </p:cNvSpPr>
          <p:nvPr>
            <p:ph idx="1"/>
          </p:nvPr>
        </p:nvSpPr>
        <p:spPr>
          <a:xfrm>
            <a:off x="1996686" y="2593281"/>
            <a:ext cx="7967120" cy="1702862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uk-UA" sz="3200" dirty="0">
                <a:latin typeface="AcademyCTT" pitchFamily="2" charset="0"/>
              </a:rPr>
              <a:t>Після завершення спостережень, усі зображення були переглянуті з метою відбору найбільш якісних кадрів. Критеріями відбору стали чіткість зображення, правильна експозиція та відсутність значних зсувів через рух апарата або атмосферні коливання. Відібрані фотографії було впорядковано у хронологічному порядку відповідно до метаданих, які автоматично зберігаються у файлах зображень і містять інформацію про точний час зйомки кожного кадру.</a:t>
            </a:r>
          </a:p>
        </p:txBody>
      </p:sp>
    </p:spTree>
    <p:extLst>
      <p:ext uri="{BB962C8B-B14F-4D97-AF65-F5344CB8AC3E}">
        <p14:creationId xmlns:p14="http://schemas.microsoft.com/office/powerpoint/2010/main" val="57821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170" y="383967"/>
            <a:ext cx="7472476" cy="6104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27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Місце для вмісту 5"/>
          <p:cNvSpPr>
            <a:spLocks noGrp="1"/>
          </p:cNvSpPr>
          <p:nvPr>
            <p:ph idx="1"/>
          </p:nvPr>
        </p:nvSpPr>
        <p:spPr>
          <a:xfrm>
            <a:off x="551794" y="2444284"/>
            <a:ext cx="4759172" cy="170286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uk-UA" sz="4000" dirty="0" smtClean="0">
                <a:latin typeface="AcademyCTT" pitchFamily="2" charset="0"/>
              </a:rPr>
              <a:t>Далі </a:t>
            </a:r>
            <a:r>
              <a:rPr lang="uk-UA" sz="4000" dirty="0">
                <a:latin typeface="AcademyCTT" pitchFamily="2" charset="0"/>
              </a:rPr>
              <a:t>отриману послідовність кадрів було зіставлено з офіційними розрахунковими даними, наведеними в астрономічному бюлетені для цієї події</a:t>
            </a:r>
            <a:r>
              <a:rPr lang="uk-UA" sz="4000" dirty="0"/>
              <a:t>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290" y="814554"/>
            <a:ext cx="6073798" cy="496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43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Місце для вмісту 5"/>
          <p:cNvSpPr>
            <a:spLocks noGrp="1"/>
          </p:cNvSpPr>
          <p:nvPr>
            <p:ph idx="1"/>
          </p:nvPr>
        </p:nvSpPr>
        <p:spPr>
          <a:xfrm>
            <a:off x="-110359" y="2570407"/>
            <a:ext cx="5310966" cy="1702862"/>
          </a:xfrm>
        </p:spPr>
        <p:txBody>
          <a:bodyPr>
            <a:noAutofit/>
          </a:bodyPr>
          <a:lstStyle/>
          <a:p>
            <a:pPr lvl="1">
              <a:buFont typeface="Wingdings" panose="05000000000000000000" pitchFamily="2" charset="2"/>
              <a:buChar char="v"/>
            </a:pPr>
            <a:r>
              <a:rPr lang="uk-UA" sz="2800" dirty="0">
                <a:latin typeface="AcademyCTT" pitchFamily="2" charset="0"/>
              </a:rPr>
              <a:t>Для порівняння бралися ключові моменти затемнення — початок повного входження в тінь, початок виходу з повної тіні, а також кінець виходу з повної тіні. Початок входу в повну тінь ми спостерігати не могли бо ця фаза затемнення відбувалася тоді коли місяць ще був нижче </a:t>
            </a:r>
            <a:r>
              <a:rPr lang="uk-UA" sz="2800" dirty="0" smtClean="0">
                <a:latin typeface="AcademyCTT" pitchFamily="2" charset="0"/>
              </a:rPr>
              <a:t>горизонту</a:t>
            </a:r>
            <a:r>
              <a:rPr lang="en-US" sz="2800" dirty="0" smtClean="0">
                <a:latin typeface="AcademyCTT" pitchFamily="2" charset="0"/>
              </a:rPr>
              <a:t> </a:t>
            </a:r>
            <a:r>
              <a:rPr lang="uk-UA" sz="2800" dirty="0" smtClean="0">
                <a:latin typeface="AcademyCTT" pitchFamily="2" charset="0"/>
              </a:rPr>
              <a:t>(</a:t>
            </a:r>
            <a:r>
              <a:rPr lang="uk-UA" sz="2800" dirty="0">
                <a:latin typeface="AcademyCTT" pitchFamily="2" charset="0"/>
              </a:rPr>
              <a:t>до сходу місяця на території Тернопільщини).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966" y="1116395"/>
            <a:ext cx="6483096" cy="435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46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Місце для вмісту 5"/>
          <p:cNvSpPr>
            <a:spLocks noGrp="1"/>
          </p:cNvSpPr>
          <p:nvPr>
            <p:ph idx="1"/>
          </p:nvPr>
        </p:nvSpPr>
        <p:spPr>
          <a:xfrm>
            <a:off x="223906" y="1588946"/>
            <a:ext cx="6118351" cy="170286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uk-UA" sz="2400" dirty="0">
                <a:latin typeface="AcademyCTT" pitchFamily="2" charset="0"/>
              </a:rPr>
              <a:t>Виявилося що момент повного входження в тінь землі по розрахункових даних(U2) по всесвітньому часу 17:30:41. Цьому моменту з наших фотографій відповідає файл з номером 152. За </a:t>
            </a:r>
            <a:r>
              <a:rPr lang="uk-UA" sz="2400" dirty="0" err="1">
                <a:latin typeface="AcademyCTT" pitchFamily="2" charset="0"/>
              </a:rPr>
              <a:t>за</a:t>
            </a:r>
            <a:r>
              <a:rPr lang="uk-UA" sz="2400" dirty="0">
                <a:latin typeface="AcademyCTT" pitchFamily="2" charset="0"/>
              </a:rPr>
              <a:t> його метаданими 20:30:32. Різниця літнього часу за Києвом та </a:t>
            </a:r>
            <a:r>
              <a:rPr lang="uk-UA" sz="2400" dirty="0" err="1">
                <a:latin typeface="AcademyCTT" pitchFamily="2" charset="0"/>
              </a:rPr>
              <a:t>Гринвічем</a:t>
            </a:r>
            <a:r>
              <a:rPr lang="uk-UA" sz="2400" dirty="0">
                <a:latin typeface="AcademyCTT" pitchFamily="2" charset="0"/>
              </a:rPr>
              <a:t> три години, отже віднявши від Київського часу три години, ми отримаємо час по </a:t>
            </a:r>
            <a:r>
              <a:rPr lang="uk-UA" sz="2400" dirty="0" err="1">
                <a:latin typeface="AcademyCTT" pitchFamily="2" charset="0"/>
              </a:rPr>
              <a:t>гринвічу</a:t>
            </a:r>
            <a:r>
              <a:rPr lang="uk-UA" sz="2400" dirty="0">
                <a:latin typeface="AcademyCTT" pitchFamily="2" charset="0"/>
              </a:rPr>
              <a:t>. З цього виходить, що похибка між часом на пристрої спостереження та астрономічним часом 9 секунд.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06" y="5013434"/>
            <a:ext cx="11599706" cy="172692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269" y="730632"/>
            <a:ext cx="5566033" cy="341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44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Місце для вмісту 5"/>
          <p:cNvSpPr>
            <a:spLocks noGrp="1"/>
          </p:cNvSpPr>
          <p:nvPr>
            <p:ph idx="1"/>
          </p:nvPr>
        </p:nvSpPr>
        <p:spPr>
          <a:xfrm>
            <a:off x="647717" y="2491579"/>
            <a:ext cx="10689021" cy="1702862"/>
          </a:xfrm>
        </p:spPr>
        <p:txBody>
          <a:bodyPr>
            <a:noAutofit/>
          </a:bodyPr>
          <a:lstStyle/>
          <a:p>
            <a:r>
              <a:rPr lang="uk-UA" sz="2800" dirty="0" smtClean="0">
                <a:latin typeface="AcademyCTT" pitchFamily="2" charset="0"/>
              </a:rPr>
              <a:t>Друга </a:t>
            </a:r>
            <a:r>
              <a:rPr lang="uk-UA" sz="2800" dirty="0">
                <a:latin typeface="AcademyCTT" pitchFamily="2" charset="0"/>
              </a:rPr>
              <a:t>ключова точка(U3) це момент початку виходу місяця з повної тіні. Цьому моменту відповідає файл 600, і похибка між розрахунковим часом та метаданими становить 4 секунди.</a:t>
            </a:r>
          </a:p>
          <a:p>
            <a:r>
              <a:rPr lang="uk-UA" sz="2800" dirty="0">
                <a:latin typeface="AcademyCTT" pitchFamily="2" charset="0"/>
              </a:rPr>
              <a:t>Третя ключова точка(U4) момент коли місяць повністю покидає тінь. Цьому моменту відповідає файл 986, і похибка між розрахунковим часом та метаданими становить 1хв 11с. Така велика похибка в точці U4 спричинена тим, що після виходу з тіні місяць потрапляє у напівтінь. А на відміну від повної тіні, напівтінь має градієнт, темніший біля повної тіні. Тому повна тінь зливається з напівтінню, і на фотографіях чітку межу можна не помітити(або помітити з запізненням).</a:t>
            </a:r>
          </a:p>
        </p:txBody>
      </p:sp>
    </p:spTree>
    <p:extLst>
      <p:ext uri="{BB962C8B-B14F-4D97-AF65-F5344CB8AC3E}">
        <p14:creationId xmlns:p14="http://schemas.microsoft.com/office/powerpoint/2010/main" val="120059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094" y="511394"/>
            <a:ext cx="8059275" cy="6049219"/>
          </a:xfrm>
          <a:prstGeom prst="rect">
            <a:avLst/>
          </a:prstGeom>
        </p:spPr>
      </p:pic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5857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Місце для вмісту 5"/>
          <p:cNvSpPr>
            <a:spLocks noGrp="1"/>
          </p:cNvSpPr>
          <p:nvPr>
            <p:ph idx="1"/>
          </p:nvPr>
        </p:nvSpPr>
        <p:spPr>
          <a:xfrm>
            <a:off x="696355" y="2968235"/>
            <a:ext cx="10689021" cy="170286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uk-UA" sz="4000" dirty="0">
                <a:latin typeface="AcademyCTT" pitchFamily="2" charset="0"/>
              </a:rPr>
              <a:t> П</a:t>
            </a:r>
            <a:r>
              <a:rPr lang="uk-UA" sz="4000" dirty="0" smtClean="0">
                <a:latin typeface="AcademyCTT" pitchFamily="2" charset="0"/>
              </a:rPr>
              <a:t>роведене </a:t>
            </a:r>
            <a:r>
              <a:rPr lang="uk-UA" sz="4000" dirty="0">
                <a:latin typeface="AcademyCTT" pitchFamily="2" charset="0"/>
              </a:rPr>
              <a:t>дослідження не лише дало змогу отримати наочну послідовність фаз затемнення, але й стало практичним експериментом із перевірки синхронізації часу спостережень. Це допоможе практично ознайомитися з методами визначення точного часу </a:t>
            </a:r>
            <a:r>
              <a:rPr lang="uk-UA" sz="4000" dirty="0" smtClean="0">
                <a:latin typeface="AcademyCTT" pitchFamily="2" charset="0"/>
              </a:rPr>
              <a:t>з </a:t>
            </a:r>
            <a:r>
              <a:rPr lang="uk-UA" sz="4000" dirty="0">
                <a:latin typeface="AcademyCTT" pitchFamily="2" charset="0"/>
              </a:rPr>
              <a:t>допомогою спостережень за астрономічними подіями затемнення небесних тіл</a:t>
            </a:r>
            <a:r>
              <a:rPr lang="uk-UA" sz="4000" dirty="0" smtClean="0">
                <a:latin typeface="AcademyCTT" pitchFamily="2" charset="0"/>
              </a:rPr>
              <a:t>.</a:t>
            </a:r>
            <a:r>
              <a:rPr lang="uk-UA" sz="4000" dirty="0">
                <a:latin typeface="AcademyCTT" pitchFamily="2" charset="0"/>
              </a:rPr>
              <a:t/>
            </a:r>
            <a:br>
              <a:rPr lang="uk-UA" sz="4000" dirty="0">
                <a:latin typeface="AcademyCTT" pitchFamily="2" charset="0"/>
              </a:rPr>
            </a:br>
            <a:endParaRPr lang="uk-UA" sz="4000" dirty="0">
              <a:latin typeface="AcademyCT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17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Місце для вмісту 5"/>
          <p:cNvSpPr>
            <a:spLocks noGrp="1"/>
          </p:cNvSpPr>
          <p:nvPr>
            <p:ph idx="1"/>
          </p:nvPr>
        </p:nvSpPr>
        <p:spPr>
          <a:xfrm>
            <a:off x="754721" y="2919597"/>
            <a:ext cx="10689021" cy="170286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uk-UA" sz="2400" dirty="0" smtClean="0">
                <a:latin typeface="AcademyCTT" pitchFamily="2" charset="0"/>
              </a:rPr>
              <a:t>Коли ми дивимось на Місяць</a:t>
            </a:r>
            <a:r>
              <a:rPr lang="uk-UA" sz="2400" dirty="0">
                <a:latin typeface="AcademyCTT" pitchFamily="2" charset="0"/>
              </a:rPr>
              <a:t>, ми бачимо як він світить відбитим сонячним світлом. Сонце випромінює біле світло(а як ви знаєте, його можна розкласти на весь видимий спектр кольорів), тож, якщо дивитися на місяць з космосу, поза атмосферою, то він матиме свій природній сірий колір. Однак, проходячи через атмосферу Землі, різні довжини хвиль світла(кольори) розсіюються по різному. Теплі кольори проходять крізь атмосферу майже без втрат, а холодні розсіюються набагато сильніше. Саме це світло рівномірно розпорошене по атмосфері ми й бачмо як небесну блакить. Тому, коли місяць низько над горизонтом, промені відбиті від його поверхні перетинають атмосферу під малим кутом, і долають в ній довший шлях(проходячи навскоси, та втрачаючи при цьому набагато більше холодних кольорів), і від природного білого світла до очей спостерігача потрапляє лише тепле світло. Тому місяць може виглядати жовтим, помаранчевим або навіть червонуватим, коли знаходиться низько над горизонтом.</a:t>
            </a:r>
          </a:p>
          <a:p>
            <a:pPr marL="0" indent="0">
              <a:buNone/>
            </a:pPr>
            <a:r>
              <a:rPr lang="uk-UA" sz="2400" dirty="0">
                <a:latin typeface="AcademyCTT" pitchFamily="2" charset="0"/>
              </a:rPr>
              <a:t/>
            </a:r>
            <a:br>
              <a:rPr lang="uk-UA" sz="2400" dirty="0">
                <a:latin typeface="AcademyCTT" pitchFamily="2" charset="0"/>
              </a:rPr>
            </a:br>
            <a:endParaRPr lang="uk-UA" sz="2400" dirty="0">
              <a:latin typeface="AcademyCT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3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445" y="1048231"/>
            <a:ext cx="8819968" cy="546497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557" y="194717"/>
            <a:ext cx="9583743" cy="85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55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261" y="609599"/>
            <a:ext cx="10131425" cy="1456267"/>
          </a:xfrm>
        </p:spPr>
        <p:txBody>
          <a:bodyPr>
            <a:noAutofit/>
          </a:bodyPr>
          <a:lstStyle/>
          <a:p>
            <a:r>
              <a:rPr lang="ru-RU" sz="2800" dirty="0" err="1">
                <a:latin typeface="AcademyCTT" pitchFamily="2" charset="0"/>
              </a:rPr>
              <a:t>Беремо</a:t>
            </a:r>
            <a:r>
              <a:rPr lang="ru-RU" sz="2800" dirty="0">
                <a:latin typeface="AcademyCTT" pitchFamily="2" charset="0"/>
              </a:rPr>
              <a:t> </a:t>
            </a:r>
            <a:r>
              <a:rPr lang="ru-RU" sz="2800" dirty="0" err="1">
                <a:latin typeface="AcademyCTT" pitchFamily="2" charset="0"/>
              </a:rPr>
              <a:t>проби</a:t>
            </a:r>
            <a:r>
              <a:rPr lang="ru-RU" sz="2800" dirty="0">
                <a:latin typeface="AcademyCTT" pitchFamily="2" charset="0"/>
              </a:rPr>
              <a:t> </a:t>
            </a:r>
            <a:r>
              <a:rPr lang="ru-RU" sz="2800" dirty="0" err="1">
                <a:latin typeface="AcademyCTT" pitchFamily="2" charset="0"/>
              </a:rPr>
              <a:t>кольору</a:t>
            </a:r>
            <a:r>
              <a:rPr lang="ru-RU" sz="2800" dirty="0">
                <a:latin typeface="AcademyCTT" pitchFamily="2" charset="0"/>
              </a:rPr>
              <a:t> на </a:t>
            </a:r>
            <a:r>
              <a:rPr lang="ru-RU" sz="2800" dirty="0" err="1">
                <a:latin typeface="AcademyCTT" pitchFamily="2" charset="0"/>
              </a:rPr>
              <a:t>поверхні</a:t>
            </a:r>
            <a:r>
              <a:rPr lang="ru-RU" sz="2800" dirty="0">
                <a:latin typeface="AcademyCTT" pitchFamily="2" charset="0"/>
              </a:rPr>
              <a:t> </a:t>
            </a:r>
            <a:r>
              <a:rPr lang="ru-RU" sz="2800" dirty="0" err="1">
                <a:latin typeface="AcademyCTT" pitchFamily="2" charset="0"/>
              </a:rPr>
              <a:t>Місяця</a:t>
            </a:r>
            <a:r>
              <a:rPr lang="ru-RU" sz="2800" dirty="0">
                <a:latin typeface="AcademyCTT" pitchFamily="2" charset="0"/>
              </a:rPr>
              <a:t> в </a:t>
            </a:r>
            <a:r>
              <a:rPr lang="ru-RU" sz="2800" dirty="0" err="1">
                <a:latin typeface="AcademyCTT" pitchFamily="2" charset="0"/>
              </a:rPr>
              <a:t>місцях</a:t>
            </a:r>
            <a:r>
              <a:rPr lang="ru-RU" sz="2800" dirty="0">
                <a:latin typeface="AcademyCTT" pitchFamily="2" charset="0"/>
              </a:rPr>
              <a:t> </a:t>
            </a:r>
            <a:r>
              <a:rPr lang="ru-RU" sz="2800" dirty="0" err="1">
                <a:latin typeface="AcademyCTT" pitchFamily="2" charset="0"/>
              </a:rPr>
              <a:t>приблизно</a:t>
            </a:r>
            <a:r>
              <a:rPr lang="ru-RU" sz="2800" dirty="0">
                <a:latin typeface="AcademyCTT" pitchFamily="2" charset="0"/>
              </a:rPr>
              <a:t> з </a:t>
            </a:r>
            <a:r>
              <a:rPr lang="ru-RU" sz="2800" dirty="0" err="1">
                <a:latin typeface="AcademyCTT" pitchFamily="2" charset="0"/>
              </a:rPr>
              <a:t>однавковим</a:t>
            </a:r>
            <a:r>
              <a:rPr lang="ru-RU" sz="2800" dirty="0">
                <a:latin typeface="AcademyCTT" pitchFamily="2" charset="0"/>
              </a:rPr>
              <a:t> альбедо(</a:t>
            </a:r>
            <a:r>
              <a:rPr lang="ru-RU" sz="2800" dirty="0" err="1">
                <a:latin typeface="AcademyCTT" pitchFamily="2" charset="0"/>
              </a:rPr>
              <a:t>відбивною</a:t>
            </a:r>
            <a:r>
              <a:rPr lang="ru-RU" sz="2800" dirty="0">
                <a:latin typeface="AcademyCTT" pitchFamily="2" charset="0"/>
              </a:rPr>
              <a:t> </a:t>
            </a:r>
            <a:r>
              <a:rPr lang="ru-RU" sz="2800" dirty="0" err="1">
                <a:latin typeface="AcademyCTT" pitchFamily="2" charset="0"/>
              </a:rPr>
              <a:t>здатністю</a:t>
            </a:r>
            <a:r>
              <a:rPr lang="ru-RU" sz="2800" dirty="0">
                <a:latin typeface="AcademyCTT" pitchFamily="2" charset="0"/>
              </a:rPr>
              <a:t>).</a:t>
            </a:r>
            <a:br>
              <a:rPr lang="ru-RU" sz="2800" dirty="0">
                <a:latin typeface="AcademyCTT" pitchFamily="2" charset="0"/>
              </a:rPr>
            </a:br>
            <a:endParaRPr lang="uk-UA" sz="2800" dirty="0">
              <a:latin typeface="AcademyCTT" pitchFamily="2" charset="0"/>
            </a:endParaRPr>
          </a:p>
        </p:txBody>
      </p:sp>
      <p:pic>
        <p:nvPicPr>
          <p:cNvPr id="4" name="Місце для вмісту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462" y="2260419"/>
            <a:ext cx="4110416" cy="354699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7799" y="2260419"/>
            <a:ext cx="4174120" cy="3517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613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/>
          <p:cNvSpPr/>
          <p:nvPr/>
        </p:nvSpPr>
        <p:spPr>
          <a:xfrm>
            <a:off x="2865612" y="142406"/>
            <a:ext cx="53447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err="1" smtClean="0">
                <a:latin typeface="AcademyCTT" pitchFamily="2" charset="0"/>
              </a:rPr>
              <a:t>Віднімемо</a:t>
            </a:r>
            <a:r>
              <a:rPr lang="ru-RU" sz="2800" dirty="0" smtClean="0">
                <a:latin typeface="AcademyCTT" pitchFamily="2" charset="0"/>
              </a:rPr>
              <a:t> </a:t>
            </a:r>
            <a:r>
              <a:rPr lang="ru-RU" sz="2800" dirty="0" err="1" smtClean="0">
                <a:latin typeface="AcademyCTT" pitchFamily="2" charset="0"/>
              </a:rPr>
              <a:t>від</a:t>
            </a:r>
            <a:r>
              <a:rPr lang="ru-RU" sz="2800" dirty="0" smtClean="0">
                <a:latin typeface="AcademyCTT" pitchFamily="2" charset="0"/>
              </a:rPr>
              <a:t> </a:t>
            </a:r>
            <a:r>
              <a:rPr lang="ru-RU" sz="2800" dirty="0" err="1" smtClean="0">
                <a:latin typeface="AcademyCTT" pitchFamily="2" charset="0"/>
              </a:rPr>
              <a:t>сірого</a:t>
            </a:r>
            <a:r>
              <a:rPr lang="ru-RU" sz="2800" dirty="0" smtClean="0">
                <a:latin typeface="AcademyCTT" pitchFamily="2" charset="0"/>
              </a:rPr>
              <a:t> </a:t>
            </a:r>
            <a:r>
              <a:rPr lang="ru-RU" sz="2800" dirty="0" err="1" smtClean="0">
                <a:latin typeface="AcademyCTT" pitchFamily="2" charset="0"/>
              </a:rPr>
              <a:t>помаранчевий</a:t>
            </a:r>
            <a:r>
              <a:rPr lang="ru-RU" sz="2800" dirty="0" smtClean="0">
                <a:latin typeface="AcademyCTT" pitchFamily="2" charset="0"/>
              </a:rPr>
              <a:t>.</a:t>
            </a:r>
            <a:endParaRPr lang="uk-UA" sz="2800" dirty="0">
              <a:latin typeface="AcademyCTT" pitchFamily="2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1918" y="818254"/>
            <a:ext cx="3232885" cy="1341446"/>
          </a:xfrm>
          <a:prstGeom prst="rect">
            <a:avLst/>
          </a:prstGeom>
        </p:spPr>
      </p:pic>
      <p:sp>
        <p:nvSpPr>
          <p:cNvPr id="9" name="Прямокутник 8"/>
          <p:cNvSpPr/>
          <p:nvPr/>
        </p:nvSpPr>
        <p:spPr>
          <a:xfrm>
            <a:off x="122411" y="2159700"/>
            <a:ext cx="1178424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prstClr val="white"/>
                </a:solidFill>
                <a:latin typeface="AcademyCTT" pitchFamily="2" charset="0"/>
              </a:rPr>
              <a:t>Як </a:t>
            </a:r>
            <a:r>
              <a:rPr lang="ru-RU" sz="2000" dirty="0" err="1" smtClean="0">
                <a:solidFill>
                  <a:prstClr val="white"/>
                </a:solidFill>
                <a:latin typeface="AcademyCTT" pitchFamily="2" charset="0"/>
              </a:rPr>
              <a:t>бачимо</a:t>
            </a:r>
            <a:r>
              <a:rPr lang="ru-RU" sz="2000" dirty="0" smtClean="0">
                <a:solidFill>
                  <a:prstClr val="white"/>
                </a:solidFill>
                <a:latin typeface="AcademyCTT" pitchFamily="2" charset="0"/>
              </a:rPr>
              <a:t>, </a:t>
            </a:r>
            <a:r>
              <a:rPr lang="ru-RU" sz="2000" dirty="0" err="1" smtClean="0">
                <a:solidFill>
                  <a:prstClr val="white"/>
                </a:solidFill>
                <a:latin typeface="AcademyCTT" pitchFamily="2" charset="0"/>
              </a:rPr>
              <a:t>найбільше</a:t>
            </a:r>
            <a:r>
              <a:rPr lang="ru-RU" sz="2000" dirty="0" smtClean="0">
                <a:solidFill>
                  <a:prstClr val="white"/>
                </a:solidFill>
                <a:latin typeface="AcademyCTT" pitchFamily="2" charset="0"/>
              </a:rPr>
              <a:t> </a:t>
            </a:r>
            <a:r>
              <a:rPr lang="ru-RU" sz="2000" dirty="0" err="1" smtClean="0">
                <a:solidFill>
                  <a:prstClr val="white"/>
                </a:solidFill>
                <a:latin typeface="AcademyCTT" pitchFamily="2" charset="0"/>
              </a:rPr>
              <a:t>кольору</a:t>
            </a:r>
            <a:r>
              <a:rPr lang="ru-RU" sz="2000" dirty="0" smtClean="0">
                <a:solidFill>
                  <a:prstClr val="white"/>
                </a:solidFill>
                <a:latin typeface="AcademyCTT" pitchFamily="2" charset="0"/>
              </a:rPr>
              <a:t> </a:t>
            </a:r>
            <a:r>
              <a:rPr lang="ru-RU" sz="2000" dirty="0" err="1" smtClean="0">
                <a:solidFill>
                  <a:prstClr val="white"/>
                </a:solidFill>
                <a:latin typeface="AcademyCTT" pitchFamily="2" charset="0"/>
              </a:rPr>
              <a:t>втратив</a:t>
            </a:r>
            <a:r>
              <a:rPr lang="ru-RU" sz="2000" dirty="0" smtClean="0">
                <a:solidFill>
                  <a:prstClr val="white"/>
                </a:solidFill>
                <a:latin typeface="AcademyCTT" pitchFamily="2" charset="0"/>
              </a:rPr>
              <a:t> </a:t>
            </a:r>
            <a:r>
              <a:rPr lang="ru-RU" sz="2000" dirty="0" err="1" smtClean="0">
                <a:solidFill>
                  <a:prstClr val="white"/>
                </a:solidFill>
                <a:latin typeface="AcademyCTT" pitchFamily="2" charset="0"/>
              </a:rPr>
              <a:t>синій</a:t>
            </a:r>
            <a:r>
              <a:rPr lang="ru-RU" sz="2000" dirty="0" smtClean="0">
                <a:solidFill>
                  <a:prstClr val="white"/>
                </a:solidFill>
                <a:latin typeface="AcademyCTT" pitchFamily="2" charset="0"/>
              </a:rPr>
              <a:t>, 153 </a:t>
            </a:r>
            <a:r>
              <a:rPr lang="ru-RU" sz="2000" dirty="0" err="1" smtClean="0">
                <a:solidFill>
                  <a:prstClr val="white"/>
                </a:solidFill>
                <a:latin typeface="AcademyCTT" pitchFamily="2" charset="0"/>
              </a:rPr>
              <a:t>одиниці</a:t>
            </a:r>
            <a:r>
              <a:rPr lang="ru-RU" sz="2000" dirty="0" smtClean="0">
                <a:solidFill>
                  <a:prstClr val="white"/>
                </a:solidFill>
                <a:latin typeface="AcademyCTT" pitchFamily="2" charset="0"/>
              </a:rPr>
              <a:t>, в той час як </a:t>
            </a:r>
            <a:r>
              <a:rPr lang="ru-RU" sz="2000" dirty="0" err="1" smtClean="0">
                <a:solidFill>
                  <a:prstClr val="white"/>
                </a:solidFill>
                <a:latin typeface="AcademyCTT" pitchFamily="2" charset="0"/>
              </a:rPr>
              <a:t>червоний</a:t>
            </a:r>
            <a:r>
              <a:rPr lang="ru-RU" sz="2000" dirty="0" smtClean="0">
                <a:solidFill>
                  <a:prstClr val="white"/>
                </a:solidFill>
                <a:latin typeface="AcademyCTT" pitchFamily="2" charset="0"/>
              </a:rPr>
              <a:t> </a:t>
            </a:r>
            <a:r>
              <a:rPr lang="ru-RU" sz="2000" dirty="0" err="1" smtClean="0">
                <a:solidFill>
                  <a:prstClr val="white"/>
                </a:solidFill>
                <a:latin typeface="AcademyCTT" pitchFamily="2" charset="0"/>
              </a:rPr>
              <a:t>втратив</a:t>
            </a:r>
            <a:r>
              <a:rPr lang="ru-RU" sz="2000" dirty="0" smtClean="0">
                <a:solidFill>
                  <a:prstClr val="white"/>
                </a:solidFill>
                <a:latin typeface="AcademyCTT" pitchFamily="2" charset="0"/>
              </a:rPr>
              <a:t> </a:t>
            </a:r>
            <a:r>
              <a:rPr lang="ru-RU" sz="2000" dirty="0" err="1" smtClean="0">
                <a:solidFill>
                  <a:prstClr val="white"/>
                </a:solidFill>
                <a:latin typeface="AcademyCTT" pitchFamily="2" charset="0"/>
              </a:rPr>
              <a:t>лише</a:t>
            </a:r>
            <a:r>
              <a:rPr lang="ru-RU" sz="2000" dirty="0" smtClean="0">
                <a:solidFill>
                  <a:prstClr val="white"/>
                </a:solidFill>
                <a:latin typeface="AcademyCTT" pitchFamily="2" charset="0"/>
              </a:rPr>
              <a:t> 20. </a:t>
            </a:r>
          </a:p>
          <a:p>
            <a:r>
              <a:rPr lang="uk-UA" sz="2000" dirty="0">
                <a:latin typeface="AcademyCTT" pitchFamily="2" charset="0"/>
              </a:rPr>
              <a:t>Зробимо корегування, компенсуючи зміну автоматичних налаштувань камери при зйомці об’єктів різної яскравості.</a:t>
            </a:r>
          </a:p>
          <a:p>
            <a:r>
              <a:rPr lang="uk-UA" sz="2000" dirty="0">
                <a:latin typeface="AcademyCTT" pitchFamily="2" charset="0"/>
              </a:rPr>
              <a:t>Сірий місяць був надто яскравим, і тому алгоритми смартфону при </a:t>
            </a:r>
            <a:r>
              <a:rPr lang="uk-UA" sz="2000" dirty="0" smtClean="0">
                <a:latin typeface="AcademyCTT" pitchFamily="2" charset="0"/>
              </a:rPr>
              <a:t>фотографуванні </a:t>
            </a:r>
            <a:r>
              <a:rPr lang="uk-UA" sz="2000" dirty="0">
                <a:latin typeface="AcademyCTT" pitchFamily="2" charset="0"/>
              </a:rPr>
              <a:t>зменшили яскравість щоб було видно деталі, натомість </a:t>
            </a:r>
            <a:r>
              <a:rPr lang="uk-UA" sz="2000" dirty="0" smtClean="0">
                <a:latin typeface="AcademyCTT" pitchFamily="2" charset="0"/>
              </a:rPr>
              <a:t>Місяць </a:t>
            </a:r>
            <a:r>
              <a:rPr lang="uk-UA" sz="2000" dirty="0">
                <a:latin typeface="AcademyCTT" pitchFamily="2" charset="0"/>
              </a:rPr>
              <a:t>біля горизонту був тьмянішим, і камера збільшила свою чутливість щоб зробити гарне фото. Тому  спробуємо компенсувати цей факт, піднявши інтенсивність кожного кольорового каналу на 103 одиниці (цю величину ми підібрали експериментальним способом</a:t>
            </a:r>
            <a:r>
              <a:rPr lang="uk-UA" sz="2000" dirty="0" smtClean="0">
                <a:latin typeface="AcademyCTT" pitchFamily="2" charset="0"/>
              </a:rPr>
              <a:t>).</a:t>
            </a:r>
          </a:p>
          <a:p>
            <a:endParaRPr lang="uk-UA" sz="2000" dirty="0">
              <a:latin typeface="AcademyCTT" pitchFamily="2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5383" y="4459134"/>
            <a:ext cx="2912618" cy="2272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45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272" y="0"/>
            <a:ext cx="9388811" cy="128155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68" y="1194111"/>
            <a:ext cx="3069947" cy="28015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5611" y="1194110"/>
            <a:ext cx="3496670" cy="2801567"/>
          </a:xfrm>
          <a:prstGeom prst="rect">
            <a:avLst/>
          </a:prstGeom>
        </p:spPr>
      </p:pic>
      <p:sp>
        <p:nvSpPr>
          <p:cNvPr id="7" name="Прямокутник 6"/>
          <p:cNvSpPr/>
          <p:nvPr/>
        </p:nvSpPr>
        <p:spPr>
          <a:xfrm>
            <a:off x="154272" y="3995677"/>
            <a:ext cx="1109926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latin typeface="AcademyCTT" pitchFamily="2" charset="0"/>
              </a:rPr>
              <a:t>Отже різниця між вирахуваним нами кольором і кольором небесної блакиті максимально становить усього 9 відсотків. Що є, з огляду на неточність спостережень (не було проведено жодної </a:t>
            </a:r>
            <a:r>
              <a:rPr lang="uk-UA" dirty="0" err="1">
                <a:latin typeface="AcademyCTT" pitchFamily="2" charset="0"/>
              </a:rPr>
              <a:t>калібровки</a:t>
            </a:r>
            <a:r>
              <a:rPr lang="uk-UA" dirty="0">
                <a:latin typeface="AcademyCTT" pitchFamily="2" charset="0"/>
              </a:rPr>
              <a:t> камери, до того ж колір неба не завжди стандартний) достатнім результатом.</a:t>
            </a:r>
          </a:p>
          <a:p>
            <a:r>
              <a:rPr lang="uk-UA" dirty="0">
                <a:latin typeface="AcademyCTT" pitchFamily="2" charset="0"/>
              </a:rPr>
              <a:t>Але тим не менш, цей експеримент дав змогу нам перевірити і проілюструвати той факт, що синій колір справді розсіюється в атмосфері, і що він не втрачається назавжди, а перетворюється в колір голубого неба яке ми бачимо вдень. Щоправда у випадку з Місяцем це розсіяне світло не таке яскраве і ми не бачимо його в темному небі.</a:t>
            </a:r>
          </a:p>
          <a:p>
            <a:endParaRPr lang="uk-UA" dirty="0">
              <a:latin typeface="AcademyCTT" pitchFamily="2" charset="0"/>
            </a:endParaRPr>
          </a:p>
          <a:p>
            <a:r>
              <a:rPr lang="uk-UA" dirty="0">
                <a:latin typeface="AcademyCTT" pitchFamily="2" charset="0"/>
              </a:rPr>
              <a:t>Наші дії проілюстрували і довели властивість нашої атмосфери по різному розсіювати і пропускати світло різних довжин хвиль.</a:t>
            </a:r>
          </a:p>
        </p:txBody>
      </p:sp>
    </p:spTree>
    <p:extLst>
      <p:ext uri="{BB962C8B-B14F-4D97-AF65-F5344CB8AC3E}">
        <p14:creationId xmlns:p14="http://schemas.microsoft.com/office/powerpoint/2010/main" val="87788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круглений прямокутник 4"/>
          <p:cNvSpPr/>
          <p:nvPr/>
        </p:nvSpPr>
        <p:spPr>
          <a:xfrm>
            <a:off x="-204281" y="-68094"/>
            <a:ext cx="12577864" cy="1352145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502"/>
            <a:ext cx="12192000" cy="5661498"/>
          </a:xfrm>
          <a:prstGeom prst="rect">
            <a:avLst/>
          </a:prstGeom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273358" y="-122136"/>
            <a:ext cx="10131425" cy="1456267"/>
          </a:xfrm>
        </p:spPr>
        <p:txBody>
          <a:bodyPr/>
          <a:lstStyle/>
          <a:p>
            <a:r>
              <a:rPr lang="uk-UA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cademyCTT" pitchFamily="2" charset="0"/>
              </a:rPr>
              <a:t>Дякую за увагу!!!!!</a:t>
            </a:r>
            <a:endParaRPr lang="uk-UA" dirty="0">
              <a:solidFill>
                <a:schemeClr val="bg1">
                  <a:lumMod val="95000"/>
                  <a:lumOff val="5000"/>
                </a:schemeClr>
              </a:solidFill>
              <a:latin typeface="AcademyCT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Небеса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Небеса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ебеса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TM03457452[[fn=Небеса]]</Template>
  <TotalTime>1319</TotalTime>
  <Words>975</Words>
  <Application>Microsoft Office PowerPoint</Application>
  <PresentationFormat>Широкий екран</PresentationFormat>
  <Paragraphs>39</Paragraphs>
  <Slides>20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20</vt:i4>
      </vt:variant>
    </vt:vector>
  </HeadingPairs>
  <TitlesOfParts>
    <vt:vector size="27" baseType="lpstr">
      <vt:lpstr>AcademyCTT</vt:lpstr>
      <vt:lpstr>Arial</vt:lpstr>
      <vt:lpstr>Calibri</vt:lpstr>
      <vt:lpstr>Calibri Light</vt:lpstr>
      <vt:lpstr>Times New Roman</vt:lpstr>
      <vt:lpstr>Wingdings</vt:lpstr>
      <vt:lpstr>Небеса</vt:lpstr>
      <vt:lpstr>Визначення часової похибки при спостереженні місячного затемнення</vt:lpstr>
      <vt:lpstr>Розглянемо такі проблеми:</vt:lpstr>
      <vt:lpstr>Презентація PowerPoint</vt:lpstr>
      <vt:lpstr>Принцип спостереження за місячним затемненням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Беремо проби кольору на поверхні Місяця в місцях приблизно з однавковим альбедо(відбивною здатністю). </vt:lpstr>
      <vt:lpstr>Презентація PowerPoint</vt:lpstr>
      <vt:lpstr>Презентація PowerPoint</vt:lpstr>
      <vt:lpstr>Дякую за увагу!!!!!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Дослідження можливості визначення часу за допомогою місячного заьем</dc:title>
  <dc:creator>user</dc:creator>
  <cp:lastModifiedBy>user</cp:lastModifiedBy>
  <cp:revision>25</cp:revision>
  <dcterms:created xsi:type="dcterms:W3CDTF">2025-12-04T19:09:28Z</dcterms:created>
  <dcterms:modified xsi:type="dcterms:W3CDTF">2026-04-10T17:09:42Z</dcterms:modified>
</cp:coreProperties>
</file>