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49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Відвідування</c:v>
                </c:pt>
              </c:strCache>
            </c:strRef>
          </c:tx>
          <c:spPr>
            <a:solidFill>
              <a:srgbClr val="355E3B"/>
            </a:solidFill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355E3B"/>
                    </a:solidFill>
                    <a:latin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Конюшина</c:v>
                </c:pt>
                <c:pt idx="1">
                  <c:v>Кульбаба</c:v>
                </c:pt>
                <c:pt idx="2">
                  <c:v>Ромашка</c:v>
                </c:pt>
                <c:pt idx="3">
                  <c:v>Чорнобривці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</c:v>
                </c:pt>
                <c:pt idx="1">
                  <c:v>18</c:v>
                </c:pt>
                <c:pt idx="2">
                  <c:v>11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E4-584D-90C4-2C2A792CCEB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243126"/>
                </a:solidFill>
                <a:latin typeface="Aptos"/>
              </a:defRPr>
            </a:pPr>
            <a:endParaRPr lang="uk-UA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25"/>
          <c:min val="0"/>
        </c:scaling>
        <c:delete val="0"/>
        <c:axPos val="l"/>
        <c:majorGridlines>
          <c:spPr>
            <a:ln w="12700" cap="flat">
              <a:solidFill>
                <a:srgbClr val="E1E7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243126"/>
                </a:solidFill>
                <a:latin typeface="Aptos"/>
              </a:defRPr>
            </a:pPr>
            <a:endParaRPr lang="uk-UA"/>
          </a:p>
        </c:txPr>
        <c:crossAx val="2094734554"/>
        <c:crosses val="autoZero"/>
        <c:crossBetween val="between"/>
        <c:majorUnit val="5"/>
      </c:valAx>
      <c:spPr>
        <a:solidFill>
          <a:srgbClr val="FAFCF8"/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7471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Title image: Bumblebee on lavender blossom, Wikimedia Commons (/mnt/data/pollinator_ppt/assets/bumblebee_lavender.jpg); source page: turn0image3.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Claim on dependence of wild flowering plants and food crops on animal pollination: FAO World Bee Day 2025 page, turn2search3.
- Image: European honey bee extracts nectar, Wikimedia Commons; source page: turn0image4.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Image: Daisy flower, Wikimedia Commons; source page: turn1image2.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Definition of pollination: Britannica pollination overview, turn2search5.
- Nectar attracts pollinators: Britannica nectar overview, turn2search20.
- Bees are especially important pollinators: Britannica major types of pollinators / angiosperm pollination, turn2search8 and turn2search14.
- Image: Honey bee on a dandelion, Wikimedia Commons; source page: turn0image1.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Dandelion/bee image: turn0image1.
- Red clover image: turn1image1.
- Daisy image: turn1image2.
- Marigold image: turn0image5.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Decorative image: European honey bee extracts nectar, turn0image4.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Chart data are illustrative values prepared for the presentation based on the project scenario described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Interpretation is based on the illustrative project data prepared for this deck.
- Decorative images: red clover (turn1image1) and honey bee on dandelion (turn0image1).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Decorative image: marigold flower bed, source page turn0image5.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Conclusions summarize the project scenario and illustrative observation data prepared for this presentation.
- Background image: Daisy flower, source page turn1image2.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FAO and Britannica references correspond to turn2search3, turn2search1, turn2search5, turn2search20, turn2search8.
- Decorative images: turn0image4 and turn1image1.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3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ollinator_ppt/assets/bumblebee_lavender.jpg"/>
          <p:cNvPicPr>
            <a:picLocks noChangeAspect="1"/>
          </p:cNvPicPr>
          <p:nvPr/>
        </p:nvPicPr>
        <p:blipFill>
          <a:blip r:embed="rId3"/>
          <a:srcRect l="3936" r="3936"/>
          <a:stretch/>
        </p:blipFill>
        <p:spPr>
          <a:xfrm>
            <a:off x="7059168" y="0"/>
            <a:ext cx="5129784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7040880" cy="6858000"/>
          </a:xfrm>
          <a:prstGeom prst="rect">
            <a:avLst/>
          </a:prstGeom>
          <a:solidFill>
            <a:srgbClr val="FBF8F1"/>
          </a:solidFill>
          <a:ln w="12700">
            <a:solidFill>
              <a:srgbClr val="FBF8F1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4" name="Shape 1"/>
          <p:cNvSpPr/>
          <p:nvPr/>
        </p:nvSpPr>
        <p:spPr>
          <a:xfrm>
            <a:off x="6400800" y="0"/>
            <a:ext cx="365760" cy="6858000"/>
          </a:xfrm>
          <a:prstGeom prst="rect">
            <a:avLst/>
          </a:prstGeom>
          <a:solidFill>
            <a:srgbClr val="EDE9DF">
              <a:alpha val="65000"/>
            </a:srgbClr>
          </a:solidFill>
          <a:ln w="12700">
            <a:solidFill>
              <a:srgbClr val="EDE9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5" name="Text 2"/>
          <p:cNvSpPr/>
          <p:nvPr/>
        </p:nvSpPr>
        <p:spPr>
          <a:xfrm>
            <a:off x="658368" y="713232"/>
            <a:ext cx="54406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355E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Вплив виду</a:t>
            </a:r>
            <a:endParaRPr lang="en-US" sz="2600" dirty="0"/>
          </a:p>
          <a:p>
            <a:pPr marL="0" indent="0">
              <a:buNone/>
            </a:pPr>
            <a:r>
              <a:rPr lang="en-US" sz="2600" b="1" dirty="0">
                <a:solidFill>
                  <a:srgbClr val="355E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квіткових рослин</a:t>
            </a:r>
            <a:endParaRPr lang="en-US" sz="2600" dirty="0"/>
          </a:p>
          <a:p>
            <a:pPr marL="0" indent="0">
              <a:buNone/>
            </a:pPr>
            <a:r>
              <a:rPr lang="en-US" sz="2600" b="1" dirty="0">
                <a:solidFill>
                  <a:srgbClr val="355E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на приваблення</a:t>
            </a:r>
            <a:endParaRPr lang="en-US" sz="2600" dirty="0"/>
          </a:p>
          <a:p>
            <a:pPr marL="0" indent="0">
              <a:buNone/>
            </a:pPr>
            <a:r>
              <a:rPr lang="en-US" sz="2600" b="1" dirty="0">
                <a:solidFill>
                  <a:srgbClr val="355E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комах-запилювачів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685800" y="3520440"/>
            <a:ext cx="484632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667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Конкурсна презентація для МАН-Юніор Дослідник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85800" y="4069080"/>
            <a:ext cx="4892040" cy="1371600"/>
          </a:xfrm>
          <a:prstGeom prst="roundRect">
            <a:avLst/>
          </a:prstGeom>
          <a:solidFill>
            <a:srgbClr val="EAF2E4"/>
          </a:solidFill>
          <a:ln w="12700">
            <a:solidFill>
              <a:srgbClr val="EAF2E4"/>
            </a:solidFill>
            <a:prstDash val="solid"/>
          </a:ln>
          <a:effectLst>
            <a:outerShdw blurRad="1905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A"/>
          </a:p>
        </p:txBody>
      </p:sp>
      <p:sp>
        <p:nvSpPr>
          <p:cNvPr id="8" name="Text 5"/>
          <p:cNvSpPr/>
          <p:nvPr/>
        </p:nvSpPr>
        <p:spPr>
          <a:xfrm>
            <a:off x="914400" y="4315968"/>
            <a:ext cx="4389120" cy="8229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Автор: </a:t>
            </a:r>
            <a:r>
              <a:rPr lang="uk-UA" sz="1500" dirty="0" err="1" smtClean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Прокопчук</a:t>
            </a:r>
            <a:r>
              <a:rPr lang="uk-UA" sz="1500" dirty="0" smtClean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Маргарита Богданівна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Заклад освіти: </a:t>
            </a:r>
            <a:r>
              <a:rPr lang="uk-UA" sz="1500" dirty="0" err="1" smtClean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Ярунський</a:t>
            </a:r>
            <a:r>
              <a:rPr lang="uk-UA" sz="1500" dirty="0" smtClean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ліцей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Клас: </a:t>
            </a:r>
            <a:r>
              <a:rPr lang="uk-UA" sz="1500" dirty="0" smtClean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5650992"/>
            <a:ext cx="3017520" cy="6583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230" dirty="0">
                <a:solidFill>
                  <a:srgbClr val="667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Житомирське територіальне</a:t>
            </a:r>
            <a:endParaRPr lang="en-US" sz="1230" dirty="0"/>
          </a:p>
          <a:p>
            <a:pPr marL="0" indent="0">
              <a:buNone/>
            </a:pPr>
            <a:r>
              <a:rPr lang="en-US" sz="1230" dirty="0">
                <a:solidFill>
                  <a:srgbClr val="667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відділення МАН України</a:t>
            </a:r>
            <a:endParaRPr lang="en-US" sz="1230" dirty="0"/>
          </a:p>
          <a:p>
            <a:pPr marL="0" indent="0">
              <a:buNone/>
            </a:pPr>
            <a:r>
              <a:rPr lang="en-US" sz="1230" dirty="0">
                <a:solidFill>
                  <a:srgbClr val="667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Населений пункт: </a:t>
            </a:r>
            <a:r>
              <a:rPr lang="uk-UA" sz="1230" dirty="0" err="1" smtClean="0">
                <a:solidFill>
                  <a:srgbClr val="667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Ярунь</a:t>
            </a:r>
            <a:endParaRPr lang="en-US" sz="1230" dirty="0"/>
          </a:p>
        </p:txBody>
      </p:sp>
      <p:sp>
        <p:nvSpPr>
          <p:cNvPr id="10" name="Text 7"/>
          <p:cNvSpPr/>
          <p:nvPr/>
        </p:nvSpPr>
        <p:spPr>
          <a:xfrm>
            <a:off x="3886200" y="5650992"/>
            <a:ext cx="2148840" cy="103995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230" dirty="0">
                <a:solidFill>
                  <a:srgbClr val="667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Керівник: </a:t>
            </a:r>
            <a:r>
              <a:rPr lang="uk-UA" sz="1230" dirty="0" err="1" smtClean="0">
                <a:solidFill>
                  <a:srgbClr val="667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Оржиховська</a:t>
            </a:r>
            <a:r>
              <a:rPr lang="uk-UA" sz="1230" dirty="0" smtClean="0">
                <a:solidFill>
                  <a:srgbClr val="667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Людмила Сергіївна</a:t>
            </a:r>
            <a:endParaRPr lang="en-US" sz="1230" dirty="0"/>
          </a:p>
          <a:p>
            <a:pPr marL="0" indent="0">
              <a:buNone/>
            </a:pPr>
            <a:r>
              <a:rPr lang="en-US" sz="1230" dirty="0">
                <a:solidFill>
                  <a:srgbClr val="667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Посада: </a:t>
            </a:r>
            <a:r>
              <a:rPr lang="uk-UA" sz="1230" dirty="0" smtClean="0">
                <a:solidFill>
                  <a:srgbClr val="667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вчитель біології</a:t>
            </a:r>
            <a:endParaRPr lang="en-US" sz="1230" dirty="0"/>
          </a:p>
        </p:txBody>
      </p:sp>
      <p:sp>
        <p:nvSpPr>
          <p:cNvPr id="11" name="Text 8"/>
          <p:cNvSpPr/>
          <p:nvPr/>
        </p:nvSpPr>
        <p:spPr>
          <a:xfrm>
            <a:off x="694944" y="329184"/>
            <a:ext cx="1783080" cy="310896"/>
          </a:xfrm>
          <a:prstGeom prst="rect">
            <a:avLst/>
          </a:prstGeom>
          <a:solidFill>
            <a:srgbClr val="DDEBCF"/>
          </a:solidFill>
          <a:ln>
            <a:solidFill>
              <a:srgbClr val="DDEBCF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A1F"/>
                </a:solidFill>
              </a:rPr>
              <a:t>Житомирська область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55E3B"/>
          </a:solidFill>
          <a:ln w="12700">
            <a:solidFill>
              <a:srgbClr val="355E3B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3" name="Text 1"/>
          <p:cNvSpPr/>
          <p:nvPr/>
        </p:nvSpPr>
        <p:spPr>
          <a:xfrm>
            <a:off x="640080" y="41148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55E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Актуальність теми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1567160" y="6473952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36A"/>
                </a:solidFill>
              </a:rPr>
              <a:t>2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58368" y="1143000"/>
            <a:ext cx="516636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C8"/>
            </a:solidFill>
            <a:prstDash val="solid"/>
          </a:ln>
          <a:effectLst>
            <a:outerShdw blurRad="1905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A"/>
          </a:p>
        </p:txBody>
      </p:sp>
      <p:sp>
        <p:nvSpPr>
          <p:cNvPr id="6" name="Text 4"/>
          <p:cNvSpPr/>
          <p:nvPr/>
        </p:nvSpPr>
        <p:spPr>
          <a:xfrm>
            <a:off x="955548" y="1325880"/>
            <a:ext cx="4572000" cy="960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Комахи-запилювачі підтримують відтворення більшості квіткових рослин і мають велике значення для екосистем та продовольчої </a:t>
            </a:r>
            <a:r>
              <a:rPr lang="en-US" sz="1900" dirty="0" err="1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безпеки</a:t>
            </a:r>
            <a:r>
              <a:rPr lang="en-US" sz="190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uk-UA" sz="1900" dirty="0">
              <a:solidFill>
                <a:srgbClr val="243126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>
              <a:buNone/>
            </a:pPr>
            <a:endParaRPr lang="uk-UA" sz="1900" dirty="0">
              <a:solidFill>
                <a:srgbClr val="243126"/>
              </a:solidFill>
              <a:latin typeface="Aptos" pitchFamily="34" charset="0"/>
            </a:endParaRPr>
          </a:p>
          <a:p>
            <a:pPr marL="0" indent="0">
              <a:buNone/>
            </a:pP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14400" y="2651760"/>
            <a:ext cx="4572000" cy="11430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 оцінками ФАО, майже 90% диких квіткових рослин і понад 75% світових продовольчих культур залежать від запилення тваринами.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914400" y="3977640"/>
            <a:ext cx="4572000" cy="7315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Тому важливо з’ясувати, які рослини сильніше приваблюють запилювачів у місцевих умовах.</a:t>
            </a:r>
            <a:endParaRPr lang="en-US" sz="1700" dirty="0"/>
          </a:p>
        </p:txBody>
      </p:sp>
      <p:pic>
        <p:nvPicPr>
          <p:cNvPr id="9" name="Image 0" descr="/mnt/data/pollinator_ppt/assets/bee_aster.jpg"/>
          <p:cNvPicPr>
            <a:picLocks noChangeAspect="1"/>
          </p:cNvPicPr>
          <p:nvPr/>
        </p:nvPicPr>
        <p:blipFill>
          <a:blip r:embed="rId3"/>
          <a:srcRect l="5253" r="5253"/>
          <a:stretch/>
        </p:blipFill>
        <p:spPr>
          <a:xfrm>
            <a:off x="6400800" y="1143000"/>
            <a:ext cx="5074920" cy="448056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446520" y="5833872"/>
            <a:ext cx="1325880" cy="310896"/>
          </a:xfrm>
          <a:prstGeom prst="rect">
            <a:avLst/>
          </a:prstGeom>
          <a:solidFill>
            <a:srgbClr val="FBE7AE"/>
          </a:solidFill>
          <a:ln>
            <a:solidFill>
              <a:srgbClr val="FBE7AE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A1F"/>
                </a:solidFill>
              </a:rPr>
              <a:t>Біорізноманіття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936992" y="5833872"/>
            <a:ext cx="1234440" cy="310896"/>
          </a:xfrm>
          <a:prstGeom prst="rect">
            <a:avLst/>
          </a:prstGeom>
          <a:solidFill>
            <a:srgbClr val="DDEBCF"/>
          </a:solidFill>
          <a:ln>
            <a:solidFill>
              <a:srgbClr val="DDEBCF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A1F"/>
                </a:solidFill>
              </a:rPr>
              <a:t>Екосистеми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9308592" y="5833872"/>
            <a:ext cx="1325880" cy="310896"/>
          </a:xfrm>
          <a:prstGeom prst="rect">
            <a:avLst/>
          </a:prstGeom>
          <a:solidFill>
            <a:srgbClr val="F7D0D9"/>
          </a:solidFill>
          <a:ln>
            <a:solidFill>
              <a:srgbClr val="F7D0D9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A1F"/>
                </a:solidFill>
              </a:rPr>
              <a:t>Урожайність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55E3B"/>
          </a:solidFill>
          <a:ln w="12700">
            <a:solidFill>
              <a:srgbClr val="355E3B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3" name="Text 1"/>
          <p:cNvSpPr/>
          <p:nvPr/>
        </p:nvSpPr>
        <p:spPr>
          <a:xfrm>
            <a:off x="640080" y="41148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55E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Мета, завдання, об’єкт і предмет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1567160" y="6473952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36A"/>
                </a:solidFill>
              </a:rPr>
              <a:t>3</a:t>
            </a:r>
            <a:endParaRPr lang="en-US" sz="1000" dirty="0"/>
          </a:p>
        </p:txBody>
      </p:sp>
      <p:pic>
        <p:nvPicPr>
          <p:cNvPr id="5" name="Image 0" descr="/mnt/data/pollinator_ppt/assets/daisy.jpg"/>
          <p:cNvPicPr>
            <a:picLocks noChangeAspect="1"/>
          </p:cNvPicPr>
          <p:nvPr/>
        </p:nvPicPr>
        <p:blipFill>
          <a:blip r:embed="rId3"/>
          <a:srcRect l="16327" r="16327"/>
          <a:stretch/>
        </p:blipFill>
        <p:spPr>
          <a:xfrm>
            <a:off x="7818120" y="960120"/>
            <a:ext cx="3657600" cy="49377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40080" y="1142999"/>
            <a:ext cx="6492240" cy="1102489"/>
          </a:xfrm>
          <a:prstGeom prst="roundRect">
            <a:avLst/>
          </a:prstGeom>
          <a:solidFill>
            <a:srgbClr val="EFF6EA"/>
          </a:solidFill>
          <a:ln w="12700">
            <a:solidFill>
              <a:srgbClr val="D6DEC8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7" name="Text 4"/>
          <p:cNvSpPr/>
          <p:nvPr/>
        </p:nvSpPr>
        <p:spPr>
          <a:xfrm>
            <a:off x="868680" y="1399032"/>
            <a:ext cx="598932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Мета: визначити, як вид квіткової рослини впливає на інтенсивність приваблення комах-запилювачів у природних умовах Житомирської області.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640080" y="2331720"/>
            <a:ext cx="6492240" cy="1920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C8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9" name="Text 6"/>
          <p:cNvSpPr/>
          <p:nvPr/>
        </p:nvSpPr>
        <p:spPr>
          <a:xfrm>
            <a:off x="868680" y="2633472"/>
            <a:ext cx="5897880" cy="1371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65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Завдання:</a:t>
            </a:r>
            <a:endParaRPr lang="en-US" sz="1650" dirty="0"/>
          </a:p>
          <a:p>
            <a:pPr marL="0" indent="0">
              <a:buNone/>
            </a:pPr>
            <a:r>
              <a:rPr lang="en-US" sz="165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Опрацювати літературні джерела про запилювачів.</a:t>
            </a:r>
            <a:endParaRPr lang="en-US" sz="1650" dirty="0"/>
          </a:p>
          <a:p>
            <a:pPr marL="0" indent="0">
              <a:buNone/>
            </a:pPr>
            <a:r>
              <a:rPr lang="en-US" sz="165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Визначити фактори привабливості квіток.</a:t>
            </a:r>
            <a:endParaRPr lang="en-US" sz="1650" dirty="0"/>
          </a:p>
          <a:p>
            <a:pPr marL="0" indent="0">
              <a:buNone/>
            </a:pPr>
            <a:r>
              <a:rPr lang="en-US" sz="165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Провести спостереження за різними видами рослин.</a:t>
            </a:r>
            <a:endParaRPr lang="en-US" sz="1650" dirty="0"/>
          </a:p>
          <a:p>
            <a:pPr marL="0" indent="0">
              <a:buNone/>
            </a:pPr>
            <a:r>
              <a:rPr lang="en-US" sz="165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Порівняти результати та зробити висновки.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640080" y="4480560"/>
            <a:ext cx="3108960" cy="1051560"/>
          </a:xfrm>
          <a:prstGeom prst="roundRect">
            <a:avLst/>
          </a:prstGeom>
          <a:solidFill>
            <a:srgbClr val="FFF8E5"/>
          </a:solidFill>
          <a:ln w="12700">
            <a:solidFill>
              <a:srgbClr val="F0DFA2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11" name="Shape 8"/>
          <p:cNvSpPr/>
          <p:nvPr/>
        </p:nvSpPr>
        <p:spPr>
          <a:xfrm>
            <a:off x="3977640" y="4480560"/>
            <a:ext cx="3154680" cy="1051560"/>
          </a:xfrm>
          <a:prstGeom prst="roundRect">
            <a:avLst/>
          </a:prstGeom>
          <a:solidFill>
            <a:srgbClr val="FCECF0"/>
          </a:solidFill>
          <a:ln w="12700">
            <a:solidFill>
              <a:srgbClr val="E7C5CF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12" name="Text 9"/>
          <p:cNvSpPr/>
          <p:nvPr/>
        </p:nvSpPr>
        <p:spPr>
          <a:xfrm>
            <a:off x="868680" y="4736592"/>
            <a:ext cx="256032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Об’єкт дослідження: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комахи-запилювачі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4206240" y="4718304"/>
            <a:ext cx="2560320" cy="5943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Предмет дослідження:</a:t>
            </a:r>
            <a:endParaRPr lang="en-US" sz="1550" dirty="0"/>
          </a:p>
          <a:p>
            <a:pPr marL="0" indent="0">
              <a:buNone/>
            </a:pPr>
            <a:r>
              <a:rPr lang="en-US" sz="1550" b="1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частота відвідування рослин залежно від виду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55E3B"/>
          </a:solidFill>
          <a:ln w="12700">
            <a:solidFill>
              <a:srgbClr val="355E3B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3" name="Text 1"/>
          <p:cNvSpPr/>
          <p:nvPr/>
        </p:nvSpPr>
        <p:spPr>
          <a:xfrm>
            <a:off x="640080" y="41148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55E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Теоретична основа дослідження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1567160" y="6473952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36A"/>
                </a:solidFill>
              </a:rPr>
              <a:t>4</a:t>
            </a:r>
            <a:endParaRPr lang="en-US" sz="1000" dirty="0"/>
          </a:p>
        </p:txBody>
      </p:sp>
      <p:pic>
        <p:nvPicPr>
          <p:cNvPr id="5" name="Image 0" descr="/mnt/data/pollinator_ppt/assets/dandelion_bee.jpg"/>
          <p:cNvPicPr>
            <a:picLocks noChangeAspect="1"/>
          </p:cNvPicPr>
          <p:nvPr/>
        </p:nvPicPr>
        <p:blipFill>
          <a:blip r:embed="rId3"/>
          <a:srcRect l="17054" r="17054"/>
          <a:stretch/>
        </p:blipFill>
        <p:spPr>
          <a:xfrm>
            <a:off x="640080" y="1188720"/>
            <a:ext cx="3840480" cy="45720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800600" y="1188720"/>
            <a:ext cx="67208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C8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7" name="Text 4"/>
          <p:cNvSpPr/>
          <p:nvPr/>
        </p:nvSpPr>
        <p:spPr>
          <a:xfrm>
            <a:off x="5120640" y="1508760"/>
            <a:ext cx="6035040" cy="5943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Запилення — це перенесення пилку на приймочку маточки, що забезпечує утворення насіння і плодів.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5120640" y="2240280"/>
            <a:ext cx="5943600" cy="10515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Найчастіше квіткові рослини відвідують бджоли, джмелі, мухи та метелики. Запилювачів приваблюють яскравий колір, запах, форма квітки, кількість нектару та пилку.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5120640" y="3584448"/>
            <a:ext cx="5897880" cy="7498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Нектар служить головним «сигналом винагороди», бо саме він спонукає комах відвідувати багато квіток поспіль.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5120640" y="4617720"/>
            <a:ext cx="5760720" cy="457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650" b="1" dirty="0">
                <a:solidFill>
                  <a:srgbClr val="35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Бджоли вважаються однією з найважливіших груп комах-запилювачів.</a:t>
            </a:r>
            <a:endParaRPr lang="en-US" sz="1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55E3B"/>
          </a:solidFill>
          <a:ln w="12700">
            <a:solidFill>
              <a:srgbClr val="355E3B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3" name="Text 1"/>
          <p:cNvSpPr/>
          <p:nvPr/>
        </p:nvSpPr>
        <p:spPr>
          <a:xfrm>
            <a:off x="640080" y="41148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55E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Рослини, обрані для спостереження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1567160" y="6473952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36A"/>
                </a:solidFill>
              </a:rPr>
              <a:t>5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731520" y="1371600"/>
            <a:ext cx="2057400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C8"/>
            </a:solidFill>
            <a:prstDash val="solid"/>
          </a:ln>
          <a:effectLst>
            <a:outerShdw blurRad="15240" dist="381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A"/>
          </a:p>
        </p:txBody>
      </p:sp>
      <p:pic>
        <p:nvPicPr>
          <p:cNvPr id="6" name="Image 0" descr="/mnt/data/pollinator_ppt/assets/dandelion_bee.jpg"/>
          <p:cNvPicPr>
            <a:picLocks noChangeAspect="1"/>
          </p:cNvPicPr>
          <p:nvPr/>
        </p:nvPicPr>
        <p:blipFill>
          <a:blip r:embed="rId3"/>
          <a:srcRect l="25743" r="25743"/>
          <a:stretch/>
        </p:blipFill>
        <p:spPr>
          <a:xfrm>
            <a:off x="841248" y="1481328"/>
            <a:ext cx="1837944" cy="2971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68680" y="461772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355E3B"/>
                </a:solidFill>
              </a:rPr>
              <a:t>Кульбаба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355E3B"/>
                </a:solidFill>
              </a:rPr>
              <a:t>лікарська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3611880" y="1371600"/>
            <a:ext cx="2057400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C8"/>
            </a:solidFill>
            <a:prstDash val="solid"/>
          </a:ln>
          <a:effectLst>
            <a:outerShdw blurRad="15240" dist="381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A"/>
          </a:p>
        </p:txBody>
      </p:sp>
      <p:pic>
        <p:nvPicPr>
          <p:cNvPr id="9" name="Image 1" descr="/mnt/data/pollinator_ppt/assets/clover.jpg"/>
          <p:cNvPicPr>
            <a:picLocks noChangeAspect="1"/>
          </p:cNvPicPr>
          <p:nvPr/>
        </p:nvPicPr>
        <p:blipFill>
          <a:blip r:embed="rId4"/>
          <a:srcRect l="8769" r="8769"/>
          <a:stretch/>
        </p:blipFill>
        <p:spPr>
          <a:xfrm>
            <a:off x="3721608" y="1481328"/>
            <a:ext cx="1837944" cy="29718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749040" y="461772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355E3B"/>
                </a:solidFill>
              </a:rPr>
              <a:t>Конюшина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355E3B"/>
                </a:solidFill>
              </a:rPr>
              <a:t>лучна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6492240" y="1371600"/>
            <a:ext cx="2057400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C8"/>
            </a:solidFill>
            <a:prstDash val="solid"/>
          </a:ln>
          <a:effectLst>
            <a:outerShdw blurRad="15240" dist="381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A"/>
          </a:p>
        </p:txBody>
      </p:sp>
      <p:pic>
        <p:nvPicPr>
          <p:cNvPr id="12" name="Image 2" descr="/mnt/data/pollinator_ppt/assets/daisy.jpg"/>
          <p:cNvPicPr>
            <a:picLocks noChangeAspect="1"/>
          </p:cNvPicPr>
          <p:nvPr/>
        </p:nvPicPr>
        <p:blipFill>
          <a:blip r:embed="rId5"/>
          <a:srcRect l="21886" r="21886"/>
          <a:stretch/>
        </p:blipFill>
        <p:spPr>
          <a:xfrm>
            <a:off x="6601968" y="1481328"/>
            <a:ext cx="1837944" cy="29718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629400" y="461772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355E3B"/>
                </a:solidFill>
              </a:rPr>
              <a:t>Ромашка</a:t>
            </a:r>
            <a:endParaRPr lang="en-US" sz="1700" dirty="0"/>
          </a:p>
        </p:txBody>
      </p:sp>
      <p:sp>
        <p:nvSpPr>
          <p:cNvPr id="14" name="Shape 9"/>
          <p:cNvSpPr/>
          <p:nvPr/>
        </p:nvSpPr>
        <p:spPr>
          <a:xfrm>
            <a:off x="9372600" y="1371600"/>
            <a:ext cx="2057400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C8"/>
            </a:solidFill>
            <a:prstDash val="solid"/>
          </a:ln>
          <a:effectLst>
            <a:outerShdw blurRad="15240" dist="381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A"/>
          </a:p>
        </p:txBody>
      </p:sp>
      <p:pic>
        <p:nvPicPr>
          <p:cNvPr id="15" name="Image 3" descr="/mnt/data/pollinator_ppt/assets/marigold.jpg"/>
          <p:cNvPicPr>
            <a:picLocks noChangeAspect="1"/>
          </p:cNvPicPr>
          <p:nvPr/>
        </p:nvPicPr>
        <p:blipFill>
          <a:blip r:embed="rId6"/>
          <a:srcRect l="26808" r="26808"/>
          <a:stretch/>
        </p:blipFill>
        <p:spPr>
          <a:xfrm>
            <a:off x="9482328" y="1481328"/>
            <a:ext cx="1837944" cy="297180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9509760" y="461772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355E3B"/>
                </a:solidFill>
              </a:rPr>
              <a:t>Чорнобривці</a:t>
            </a:r>
            <a:endParaRPr lang="en-US" sz="1700" dirty="0"/>
          </a:p>
        </p:txBody>
      </p:sp>
      <p:sp>
        <p:nvSpPr>
          <p:cNvPr id="17" name="Text 11"/>
          <p:cNvSpPr/>
          <p:nvPr/>
        </p:nvSpPr>
        <p:spPr>
          <a:xfrm>
            <a:off x="1965960" y="5989320"/>
            <a:ext cx="822960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67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Саме ці види є поширеними, помітними в місцевих умовах і зручними для порівняння.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55E3B"/>
          </a:solidFill>
          <a:ln w="12700">
            <a:solidFill>
              <a:srgbClr val="355E3B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3" name="Text 1"/>
          <p:cNvSpPr/>
          <p:nvPr/>
        </p:nvSpPr>
        <p:spPr>
          <a:xfrm>
            <a:off x="640080" y="41148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55E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Методика дослідження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1567160" y="6473952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36A"/>
                </a:solidFill>
              </a:rPr>
              <a:t>6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58368" y="1143000"/>
            <a:ext cx="1097280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C8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6" name="Shape 4"/>
          <p:cNvSpPr/>
          <p:nvPr/>
        </p:nvSpPr>
        <p:spPr>
          <a:xfrm>
            <a:off x="960120" y="1554480"/>
            <a:ext cx="566928" cy="566928"/>
          </a:xfrm>
          <a:prstGeom prst="ellipse">
            <a:avLst/>
          </a:prstGeom>
          <a:solidFill>
            <a:srgbClr val="EAF2E4"/>
          </a:solidFill>
          <a:ln w="12700">
            <a:solidFill>
              <a:srgbClr val="EAF2E4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7" name="Text 5"/>
          <p:cNvSpPr/>
          <p:nvPr/>
        </p:nvSpPr>
        <p:spPr>
          <a:xfrm>
            <a:off x="960120" y="1627632"/>
            <a:ext cx="5669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355E3B"/>
                </a:solidFill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14400" y="2286000"/>
            <a:ext cx="214884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Однакові умови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914400" y="2743200"/>
            <a:ext cx="2148840" cy="12344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 algn="ctr">
              <a:buNone/>
            </a:pPr>
            <a:r>
              <a:rPr lang="en-US" sz="1550" dirty="0">
                <a:solidFill>
                  <a:srgbClr val="667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Спостереження проводилися в денний час у суху безвітряну погоду.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3703320" y="1554480"/>
            <a:ext cx="566928" cy="566928"/>
          </a:xfrm>
          <a:prstGeom prst="ellipse">
            <a:avLst/>
          </a:prstGeom>
          <a:solidFill>
            <a:srgbClr val="FFF5D7"/>
          </a:solidFill>
          <a:ln w="12700">
            <a:solidFill>
              <a:srgbClr val="FFF5D7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11" name="Text 9"/>
          <p:cNvSpPr/>
          <p:nvPr/>
        </p:nvSpPr>
        <p:spPr>
          <a:xfrm>
            <a:off x="3703320" y="1627632"/>
            <a:ext cx="5669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355E3B"/>
                </a:solidFill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657600" y="2286000"/>
            <a:ext cx="214884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Єдиний інтервал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3657600" y="2743200"/>
            <a:ext cx="2148840" cy="12344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 algn="ctr">
              <a:buNone/>
            </a:pPr>
            <a:r>
              <a:rPr lang="en-US" sz="1550" dirty="0">
                <a:solidFill>
                  <a:srgbClr val="667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Для кожного виду рослин відводився однаковий проміжок часу.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6446520" y="1554480"/>
            <a:ext cx="566928" cy="566928"/>
          </a:xfrm>
          <a:prstGeom prst="ellipse">
            <a:avLst/>
          </a:prstGeom>
          <a:solidFill>
            <a:srgbClr val="FCECF0"/>
          </a:solidFill>
          <a:ln w="12700">
            <a:solidFill>
              <a:srgbClr val="FCECF0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15" name="Text 13"/>
          <p:cNvSpPr/>
          <p:nvPr/>
        </p:nvSpPr>
        <p:spPr>
          <a:xfrm>
            <a:off x="6446520" y="1627632"/>
            <a:ext cx="5669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355E3B"/>
                </a:solidFill>
              </a:rPr>
              <a:t>3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400800" y="2286000"/>
            <a:ext cx="214884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Підрахунок комах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6400800" y="2743200"/>
            <a:ext cx="2148840" cy="12344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 algn="ctr">
              <a:buNone/>
            </a:pPr>
            <a:r>
              <a:rPr lang="en-US" sz="1550" dirty="0">
                <a:solidFill>
                  <a:srgbClr val="667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Фіксувалася кількість комах, що відвідали квітки за цей час.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9189720" y="1554480"/>
            <a:ext cx="566928" cy="566928"/>
          </a:xfrm>
          <a:prstGeom prst="ellipse">
            <a:avLst/>
          </a:prstGeom>
          <a:solidFill>
            <a:srgbClr val="E9F0FB"/>
          </a:solidFill>
          <a:ln w="12700">
            <a:solidFill>
              <a:srgbClr val="E9F0FB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19" name="Text 17"/>
          <p:cNvSpPr/>
          <p:nvPr/>
        </p:nvSpPr>
        <p:spPr>
          <a:xfrm>
            <a:off x="9189720" y="1627632"/>
            <a:ext cx="5669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355E3B"/>
                </a:solidFill>
              </a:rPr>
              <a:t>4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9144000" y="2286000"/>
            <a:ext cx="214884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Порівняння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9144000" y="2743200"/>
            <a:ext cx="2148840" cy="12344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 algn="ctr">
              <a:buNone/>
            </a:pPr>
            <a:r>
              <a:rPr lang="en-US" sz="1550" dirty="0">
                <a:solidFill>
                  <a:srgbClr val="667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Після збору даних результати були занесені в таблицю та діаграму.</a:t>
            </a:r>
            <a:endParaRPr lang="en-US" sz="1550" dirty="0"/>
          </a:p>
        </p:txBody>
      </p:sp>
      <p:pic>
        <p:nvPicPr>
          <p:cNvPr id="22" name="Image 0" descr="/mnt/data/pollinator_ppt/assets/bee_aster.jpg"/>
          <p:cNvPicPr>
            <a:picLocks noChangeAspect="1"/>
          </p:cNvPicPr>
          <p:nvPr/>
        </p:nvPicPr>
        <p:blipFill>
          <a:blip r:embed="rId3"/>
          <a:srcRect t="31463" b="31463"/>
          <a:stretch/>
        </p:blipFill>
        <p:spPr>
          <a:xfrm>
            <a:off x="3749040" y="4343400"/>
            <a:ext cx="4526280" cy="1325880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2926080" y="5806440"/>
            <a:ext cx="621792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35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Метод дослідження: спостереження, підрахунок, порівняння, аналіз.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55E3B"/>
          </a:solidFill>
          <a:ln w="12700">
            <a:solidFill>
              <a:srgbClr val="355E3B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3" name="Text 1"/>
          <p:cNvSpPr/>
          <p:nvPr/>
        </p:nvSpPr>
        <p:spPr>
          <a:xfrm>
            <a:off x="640080" y="41148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55E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Результати спостережень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1567160" y="6473952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36A"/>
                </a:solidFill>
              </a:rPr>
              <a:t>7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58368" y="1188720"/>
            <a:ext cx="4663440" cy="5120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C8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6" name="Text 4"/>
          <p:cNvSpPr/>
          <p:nvPr/>
        </p:nvSpPr>
        <p:spPr>
          <a:xfrm>
            <a:off x="914400" y="1463040"/>
            <a:ext cx="3931920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35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Таблиця підрахунку відвідувань</a:t>
            </a:r>
            <a:endParaRPr lang="en-US" sz="18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1828800"/>
          <a:ext cx="4069080" cy="2560320"/>
        </p:xfrm>
        <a:graphic>
          <a:graphicData uri="http://schemas.openxmlformats.org/drawingml/2006/table">
            <a:tbl>
              <a:tblPr/>
              <a:tblGrid>
                <a:gridCol w="283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Вид рослини</a:t>
                      </a:r>
                      <a:endParaRPr lang="en-US" sz="15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5E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К-сть</a:t>
                      </a:r>
                      <a:endParaRPr lang="en-US" sz="15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відвідувань</a:t>
                      </a:r>
                      <a:endParaRPr lang="en-US" sz="15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5E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243126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Конюшина лучна</a:t>
                      </a:r>
                      <a:endParaRPr lang="en-US" sz="15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243126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22</a:t>
                      </a:r>
                      <a:endParaRPr lang="en-US" sz="15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243126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Кульбаба лікарська</a:t>
                      </a:r>
                      <a:endParaRPr lang="en-US" sz="15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243126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18</a:t>
                      </a:r>
                      <a:endParaRPr lang="en-US" sz="15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243126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Ромашка</a:t>
                      </a:r>
                      <a:endParaRPr lang="en-US" sz="15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243126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11</a:t>
                      </a:r>
                      <a:endParaRPr lang="en-US" sz="15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243126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Чорнобривці</a:t>
                      </a:r>
                      <a:endParaRPr lang="en-US" sz="15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243126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</a:t>
                      </a:r>
                      <a:endParaRPr lang="en-US" sz="15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 5"/>
          <p:cNvSpPr/>
          <p:nvPr/>
        </p:nvSpPr>
        <p:spPr>
          <a:xfrm>
            <a:off x="914400" y="5532120"/>
            <a:ext cx="3931920" cy="457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667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Найбільше комах зафіксовано на конюшині лучній та кульбабі лікарській.</a:t>
            </a:r>
            <a:endParaRPr lang="en-US" sz="1550" dirty="0"/>
          </a:p>
        </p:txBody>
      </p:sp>
      <p:graphicFrame>
        <p:nvGraphicFramePr>
          <p:cNvPr id="9" name="Chart 0"/>
          <p:cNvGraphicFramePr/>
          <p:nvPr/>
        </p:nvGraphicFramePr>
        <p:xfrm>
          <a:off x="5669280" y="1463040"/>
          <a:ext cx="516636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55E3B"/>
          </a:solidFill>
          <a:ln w="12700">
            <a:solidFill>
              <a:srgbClr val="355E3B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3" name="Text 1"/>
          <p:cNvSpPr/>
          <p:nvPr/>
        </p:nvSpPr>
        <p:spPr>
          <a:xfrm>
            <a:off x="640080" y="41148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55E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Аналіз отриманих результатів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1567160" y="6473952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36A"/>
                </a:solidFill>
              </a:rPr>
              <a:t>8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85800" y="1188720"/>
            <a:ext cx="1097280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C8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6" name="Text 4"/>
          <p:cNvSpPr/>
          <p:nvPr/>
        </p:nvSpPr>
        <p:spPr>
          <a:xfrm>
            <a:off x="1005840" y="1783080"/>
            <a:ext cx="178308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Конюшина лучна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3154680" y="1810512"/>
            <a:ext cx="6217920" cy="256032"/>
          </a:xfrm>
          <a:prstGeom prst="roundRect">
            <a:avLst/>
          </a:prstGeom>
          <a:solidFill>
            <a:srgbClr val="EEF2EA"/>
          </a:solidFill>
          <a:ln w="12700">
            <a:solidFill>
              <a:srgbClr val="EEF2EA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8" name="Shape 6"/>
          <p:cNvSpPr/>
          <p:nvPr/>
        </p:nvSpPr>
        <p:spPr>
          <a:xfrm>
            <a:off x="3154680" y="1810512"/>
            <a:ext cx="6217920" cy="256032"/>
          </a:xfrm>
          <a:prstGeom prst="roundRect">
            <a:avLst/>
          </a:prstGeom>
          <a:solidFill>
            <a:srgbClr val="355E3B"/>
          </a:solidFill>
          <a:ln w="12700">
            <a:solidFill>
              <a:srgbClr val="355E3B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9" name="Text 7"/>
          <p:cNvSpPr/>
          <p:nvPr/>
        </p:nvSpPr>
        <p:spPr>
          <a:xfrm>
            <a:off x="9555480" y="1764792"/>
            <a:ext cx="45720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35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005840" y="2532888"/>
            <a:ext cx="178308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Кульбаба лікарська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3154680" y="2560320"/>
            <a:ext cx="6217920" cy="256032"/>
          </a:xfrm>
          <a:prstGeom prst="roundRect">
            <a:avLst/>
          </a:prstGeom>
          <a:solidFill>
            <a:srgbClr val="EEF2EA"/>
          </a:solidFill>
          <a:ln w="12700">
            <a:solidFill>
              <a:srgbClr val="EEF2EA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12" name="Shape 10"/>
          <p:cNvSpPr/>
          <p:nvPr/>
        </p:nvSpPr>
        <p:spPr>
          <a:xfrm>
            <a:off x="3154680" y="2560320"/>
            <a:ext cx="5087389" cy="256032"/>
          </a:xfrm>
          <a:prstGeom prst="roundRect">
            <a:avLst/>
          </a:prstGeom>
          <a:solidFill>
            <a:srgbClr val="6B8E23"/>
          </a:solidFill>
          <a:ln w="12700">
            <a:solidFill>
              <a:srgbClr val="6B8E23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13" name="Text 11"/>
          <p:cNvSpPr/>
          <p:nvPr/>
        </p:nvSpPr>
        <p:spPr>
          <a:xfrm>
            <a:off x="9555480" y="2514600"/>
            <a:ext cx="45720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6B8E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005840" y="3282696"/>
            <a:ext cx="178308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Ромашка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3154680" y="3310128"/>
            <a:ext cx="6217920" cy="256032"/>
          </a:xfrm>
          <a:prstGeom prst="roundRect">
            <a:avLst/>
          </a:prstGeom>
          <a:solidFill>
            <a:srgbClr val="EEF2EA"/>
          </a:solidFill>
          <a:ln w="12700">
            <a:solidFill>
              <a:srgbClr val="EEF2EA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16" name="Shape 14"/>
          <p:cNvSpPr/>
          <p:nvPr/>
        </p:nvSpPr>
        <p:spPr>
          <a:xfrm>
            <a:off x="3154680" y="3310128"/>
            <a:ext cx="3108960" cy="256032"/>
          </a:xfrm>
          <a:prstGeom prst="roundRect">
            <a:avLst/>
          </a:prstGeom>
          <a:solidFill>
            <a:srgbClr val="E2B84D"/>
          </a:solidFill>
          <a:ln w="12700">
            <a:solidFill>
              <a:srgbClr val="E2B84D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17" name="Text 15"/>
          <p:cNvSpPr/>
          <p:nvPr/>
        </p:nvSpPr>
        <p:spPr>
          <a:xfrm>
            <a:off x="9555480" y="3264408"/>
            <a:ext cx="45720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E2B8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005840" y="4032504"/>
            <a:ext cx="178308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Чорнобривці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3154680" y="4059936"/>
            <a:ext cx="6217920" cy="256032"/>
          </a:xfrm>
          <a:prstGeom prst="roundRect">
            <a:avLst/>
          </a:prstGeom>
          <a:solidFill>
            <a:srgbClr val="EEF2EA"/>
          </a:solidFill>
          <a:ln w="12700">
            <a:solidFill>
              <a:srgbClr val="EEF2EA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20" name="Shape 18"/>
          <p:cNvSpPr/>
          <p:nvPr/>
        </p:nvSpPr>
        <p:spPr>
          <a:xfrm>
            <a:off x="3154680" y="4059936"/>
            <a:ext cx="1978429" cy="256032"/>
          </a:xfrm>
          <a:prstGeom prst="roundRect">
            <a:avLst/>
          </a:prstGeom>
          <a:solidFill>
            <a:srgbClr val="F29F58"/>
          </a:solidFill>
          <a:ln w="12700">
            <a:solidFill>
              <a:srgbClr val="F29F58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21" name="Text 19"/>
          <p:cNvSpPr/>
          <p:nvPr/>
        </p:nvSpPr>
        <p:spPr>
          <a:xfrm>
            <a:off x="9555480" y="4014216"/>
            <a:ext cx="45720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F29F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914400" y="4892039"/>
            <a:ext cx="4846320" cy="1022623"/>
          </a:xfrm>
          <a:prstGeom prst="roundRect">
            <a:avLst/>
          </a:prstGeom>
          <a:solidFill>
            <a:srgbClr val="EFF6EA"/>
          </a:solidFill>
          <a:ln w="12700">
            <a:solidFill>
              <a:srgbClr val="D6DEC8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23" name="Text 21"/>
          <p:cNvSpPr/>
          <p:nvPr/>
        </p:nvSpPr>
        <p:spPr>
          <a:xfrm>
            <a:off x="1097280" y="5138928"/>
            <a:ext cx="4480560" cy="3840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 algn="ctr">
              <a:buNone/>
            </a:pPr>
            <a:r>
              <a:rPr lang="en-US" sz="155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Ймовірна причина високих показників: доступний нектар, помітне забарвлення та зручна будова суцвіття.</a:t>
            </a:r>
            <a:endParaRPr lang="en-US" sz="1550" dirty="0"/>
          </a:p>
        </p:txBody>
      </p:sp>
      <p:pic>
        <p:nvPicPr>
          <p:cNvPr id="24" name="Image 0" descr="/mnt/data/pollinator_ppt/assets/clover.jpg"/>
          <p:cNvPicPr>
            <a:picLocks noChangeAspect="1"/>
          </p:cNvPicPr>
          <p:nvPr/>
        </p:nvPicPr>
        <p:blipFill>
          <a:blip r:embed="rId3"/>
          <a:srcRect t="12500" b="12500"/>
          <a:stretch/>
        </p:blipFill>
        <p:spPr>
          <a:xfrm>
            <a:off x="8138160" y="4315968"/>
            <a:ext cx="1280160" cy="1280160"/>
          </a:xfrm>
          <a:prstGeom prst="rect">
            <a:avLst/>
          </a:prstGeom>
        </p:spPr>
      </p:pic>
      <p:pic>
        <p:nvPicPr>
          <p:cNvPr id="25" name="Image 1" descr="/mnt/data/pollinator_ppt/assets/dandelion_bee.jpg"/>
          <p:cNvPicPr>
            <a:picLocks noChangeAspect="1"/>
          </p:cNvPicPr>
          <p:nvPr/>
        </p:nvPicPr>
        <p:blipFill>
          <a:blip r:embed="rId4"/>
          <a:srcRect l="10778" r="10778"/>
          <a:stretch/>
        </p:blipFill>
        <p:spPr>
          <a:xfrm>
            <a:off x="9528048" y="4315968"/>
            <a:ext cx="1280160" cy="12801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55E3B"/>
          </a:solidFill>
          <a:ln w="12700">
            <a:solidFill>
              <a:srgbClr val="355E3B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3" name="Text 1"/>
          <p:cNvSpPr/>
          <p:nvPr/>
        </p:nvSpPr>
        <p:spPr>
          <a:xfrm>
            <a:off x="640080" y="41148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55E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Особистий внесок автора та новизна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1567160" y="6473952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36A"/>
                </a:solidFill>
              </a:rPr>
              <a:t>9</a:t>
            </a:r>
            <a:endParaRPr lang="en-US" sz="1000" dirty="0"/>
          </a:p>
        </p:txBody>
      </p:sp>
      <p:pic>
        <p:nvPicPr>
          <p:cNvPr id="5" name="Image 0" descr="/mnt/data/pollinator_ppt/assets/marigold.jpg"/>
          <p:cNvPicPr>
            <a:picLocks noChangeAspect="1"/>
          </p:cNvPicPr>
          <p:nvPr/>
        </p:nvPicPr>
        <p:blipFill>
          <a:blip r:embed="rId3"/>
          <a:srcRect l="16949" r="16949"/>
          <a:stretch/>
        </p:blipFill>
        <p:spPr>
          <a:xfrm>
            <a:off x="6766560" y="1005840"/>
            <a:ext cx="4754880" cy="53949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85800" y="1234440"/>
            <a:ext cx="5394960" cy="1965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C8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7" name="Text 4"/>
          <p:cNvSpPr/>
          <p:nvPr/>
        </p:nvSpPr>
        <p:spPr>
          <a:xfrm>
            <a:off x="914400" y="1325880"/>
            <a:ext cx="274320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35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Особистий внесок автора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914400" y="1920240"/>
            <a:ext cx="4663440" cy="10058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самостійний добір рослин для спостереження;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підрахунок комах на кожному виді;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фіксація результатів у таблиці;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порівняльний аналіз одержаних даних.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85800" y="3566160"/>
            <a:ext cx="5394960" cy="1417320"/>
          </a:xfrm>
          <a:prstGeom prst="roundRect">
            <a:avLst/>
          </a:prstGeom>
          <a:solidFill>
            <a:srgbClr val="FFF8E5"/>
          </a:solidFill>
          <a:ln w="12700">
            <a:solidFill>
              <a:srgbClr val="F0DFA2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10" name="Text 7"/>
          <p:cNvSpPr/>
          <p:nvPr/>
        </p:nvSpPr>
        <p:spPr>
          <a:xfrm>
            <a:off x="914400" y="3822192"/>
            <a:ext cx="219456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35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Елемент новизни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914400" y="4206240"/>
            <a:ext cx="4663440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62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Порівняння поширених квіткових рослин саме в місцевих умовах Житомирської області.</a:t>
            </a:r>
            <a:endParaRPr lang="en-US" sz="1620" dirty="0"/>
          </a:p>
        </p:txBody>
      </p:sp>
      <p:sp>
        <p:nvSpPr>
          <p:cNvPr id="12" name="Shape 9"/>
          <p:cNvSpPr/>
          <p:nvPr/>
        </p:nvSpPr>
        <p:spPr>
          <a:xfrm>
            <a:off x="685800" y="5303519"/>
            <a:ext cx="5410200" cy="1016257"/>
          </a:xfrm>
          <a:prstGeom prst="roundRect">
            <a:avLst/>
          </a:prstGeom>
          <a:solidFill>
            <a:srgbClr val="FCECF0"/>
          </a:solidFill>
          <a:ln w="12700">
            <a:solidFill>
              <a:srgbClr val="E7C5CF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13" name="Text 10"/>
          <p:cNvSpPr/>
          <p:nvPr/>
        </p:nvSpPr>
        <p:spPr>
          <a:xfrm>
            <a:off x="914400" y="5532119"/>
            <a:ext cx="4663440" cy="685799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Практичне значення: результати можна враховувати під час озеленення пришкільних та присадибних ділянок.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ollinator_ppt/assets/daisy.jpg"/>
          <p:cNvPicPr>
            <a:picLocks noChangeAspect="1"/>
          </p:cNvPicPr>
          <p:nvPr/>
        </p:nvPicPr>
        <p:blipFill>
          <a:blip r:embed="rId3"/>
          <a:srcRect t="19064" b="19064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68680" y="777240"/>
            <a:ext cx="6217920" cy="5349240"/>
          </a:xfrm>
          <a:prstGeom prst="roundRect">
            <a:avLst/>
          </a:prstGeom>
          <a:solidFill>
            <a:srgbClr val="FFFFFF">
              <a:alpha val="88000"/>
            </a:srgbClr>
          </a:solidFill>
          <a:ln w="12700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4" name="Text 1"/>
          <p:cNvSpPr/>
          <p:nvPr/>
        </p:nvSpPr>
        <p:spPr>
          <a:xfrm>
            <a:off x="1188720" y="1078992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55E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Висновки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1234440" y="1783080"/>
            <a:ext cx="5440680" cy="33832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Вид квіткової рослини суттєво впливає на приваблення комах-запилювачів.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Найбільш привабливими в умовах спостереження виявилися конюшина лучна та кульбаба лікарська.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Меншу кількість комах приваблювали ромашка та чорнобривці.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Основні фактори привабливості: колір, будова квітки, запах і доступність нектару.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1188720" y="5623560"/>
            <a:ext cx="237744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35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Дякую за увагу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1567160" y="6473952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36A"/>
                </a:solidFill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55E3B"/>
          </a:solidFill>
          <a:ln w="12700">
            <a:solidFill>
              <a:srgbClr val="355E3B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3" name="Text 1"/>
          <p:cNvSpPr/>
          <p:nvPr/>
        </p:nvSpPr>
        <p:spPr>
          <a:xfrm>
            <a:off x="640080" y="41148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55E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Список використаних джерел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1567160" y="6473952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36A"/>
                </a:solidFill>
              </a:rPr>
              <a:t>11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713232" y="1143000"/>
            <a:ext cx="10972800" cy="5303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C8"/>
            </a:solidFill>
            <a:prstDash val="solid"/>
          </a:ln>
        </p:spPr>
        <p:txBody>
          <a:bodyPr/>
          <a:lstStyle/>
          <a:p>
            <a:endParaRPr lang="en-UA"/>
          </a:p>
        </p:txBody>
      </p:sp>
      <p:sp>
        <p:nvSpPr>
          <p:cNvPr id="6" name="Text 4"/>
          <p:cNvSpPr/>
          <p:nvPr/>
        </p:nvSpPr>
        <p:spPr>
          <a:xfrm>
            <a:off x="1005840" y="1554480"/>
            <a:ext cx="7955280" cy="4389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FAO. World Bee Day 2025: Protect the pollinators who protect us.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USDA. The Importance of Pollinators.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Encyclopaedia Britannica. Pollination.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Encyclopaedia Britannica. Nectar.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5. Encyclopaedia Britannica. Major types of pollinators.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6. Матеріали спостереження автора проєкту.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2431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 презентації використано ілюстрації з Wikimedia Commons із відкритими ліцензіями.</a:t>
            </a:r>
            <a:endParaRPr lang="en-US" sz="1700" dirty="0"/>
          </a:p>
        </p:txBody>
      </p:sp>
      <p:pic>
        <p:nvPicPr>
          <p:cNvPr id="7" name="Image 0" descr="/mnt/data/pollinator_ppt/assets/bee_aster.jpg"/>
          <p:cNvPicPr>
            <a:picLocks noChangeAspect="1"/>
          </p:cNvPicPr>
          <p:nvPr/>
        </p:nvPicPr>
        <p:blipFill>
          <a:blip r:embed="rId3"/>
          <a:srcRect l="2593" r="2593"/>
          <a:stretch/>
        </p:blipFill>
        <p:spPr>
          <a:xfrm>
            <a:off x="9281160" y="1554480"/>
            <a:ext cx="1920240" cy="1600200"/>
          </a:xfrm>
          <a:prstGeom prst="rect">
            <a:avLst/>
          </a:prstGeom>
        </p:spPr>
      </p:pic>
      <p:pic>
        <p:nvPicPr>
          <p:cNvPr id="8" name="Image 1" descr="/mnt/data/pollinator_ppt/assets/clover.jpg"/>
          <p:cNvPicPr>
            <a:picLocks noChangeAspect="1"/>
          </p:cNvPicPr>
          <p:nvPr/>
        </p:nvPicPr>
        <p:blipFill>
          <a:blip r:embed="rId4"/>
          <a:srcRect t="18750" b="18750"/>
          <a:stretch/>
        </p:blipFill>
        <p:spPr>
          <a:xfrm>
            <a:off x="9281160" y="3474720"/>
            <a:ext cx="1920240" cy="1600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633</Words>
  <Application>Microsoft Office PowerPoint</Application>
  <PresentationFormat>Широкий екран</PresentationFormat>
  <Paragraphs>142</Paragraphs>
  <Slides>11</Slides>
  <Notes>11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Вплив виду квіткових рослин на приваблення комах-запилювачів</dc:title>
  <dc:subject>Вплив виду квіткових рослин на приваблення комах-запилювачів</dc:subject>
  <dc:creator>OpenAI</dc:creator>
  <cp:lastModifiedBy>Administrator</cp:lastModifiedBy>
  <cp:revision>3</cp:revision>
  <dcterms:created xsi:type="dcterms:W3CDTF">2026-04-14T19:45:41Z</dcterms:created>
  <dcterms:modified xsi:type="dcterms:W3CDTF">2026-04-17T07:02:57Z</dcterms:modified>
</cp:coreProperties>
</file>