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6" r:id="rId1"/>
  </p:sldMasterIdLst>
  <p:notesMasterIdLst>
    <p:notesMasterId r:id="rId17"/>
  </p:notesMasterIdLst>
  <p:sldIdLst>
    <p:sldId id="295" r:id="rId2"/>
    <p:sldId id="303" r:id="rId3"/>
    <p:sldId id="296" r:id="rId4"/>
    <p:sldId id="306" r:id="rId5"/>
    <p:sldId id="297" r:id="rId6"/>
    <p:sldId id="299" r:id="rId7"/>
    <p:sldId id="298" r:id="rId8"/>
    <p:sldId id="285" r:id="rId9"/>
    <p:sldId id="282" r:id="rId10"/>
    <p:sldId id="283" r:id="rId11"/>
    <p:sldId id="284" r:id="rId12"/>
    <p:sldId id="286" r:id="rId13"/>
    <p:sldId id="301" r:id="rId14"/>
    <p:sldId id="305" r:id="rId15"/>
    <p:sldId id="30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735" autoAdjust="0"/>
    <p:restoredTop sz="86380" autoAdjust="0"/>
  </p:normalViewPr>
  <p:slideViewPr>
    <p:cSldViewPr>
      <p:cViewPr varScale="1">
        <p:scale>
          <a:sx n="59" d="100"/>
          <a:sy n="59" d="100"/>
        </p:scale>
        <p:origin x="-139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7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EC7522-99FE-4CFE-9930-6E0F0639FD69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A02D53-58C9-410C-A845-566D4EF3C8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6533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8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odessa-life.od.ua/uk/article-uk/mistectvo-vishivanok-tradicijni-vizerunki-troh-narodiv-budzhaka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814" y="1857364"/>
            <a:ext cx="91051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Традиційна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гагаузька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вишивка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спільні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риси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болгарською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57422" y="214290"/>
            <a:ext cx="64293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Всеукраїнський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інтерактивний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конкурс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МАН-Юніор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Дослідник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Номінація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Історик-Юніор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Одеське територіальне відділення Малої академії наук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України</a:t>
            </a:r>
          </a:p>
          <a:p>
            <a:pPr algn="ctr"/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Дмитрівський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ліцей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ім.С.С.Курогло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57686" y="2285992"/>
            <a:ext cx="4572000" cy="28931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Автор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роботи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учениця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класу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Попозогло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Віра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Іванівна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ДМИТРІВСЬКИЙ ЛІЦЕЙ З ДОШКІЛЬНИМ ВІДДІЛЕННЯМ,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ПОЧАТКОВОЮ ШКОЛОЮ ТА ГІМНАЗІЄЮ ІМЕНІ С.С.КУРОГЛО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ГОРОДНЕНСЬКОЇ СІЛЬСЬКОЇ РАДИ 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БОЛГРАДСЬКОГО РАЙОНУ ОДЕСЬКОЇ ОБЛАСТІ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1262" y="2906079"/>
            <a:ext cx="3667171" cy="22908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85728"/>
            <a:ext cx="1571636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4143372" y="485776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Керівники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проекту: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Петкова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Лілія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Панасівна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історії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Курогло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Надія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Іванівна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гагаузької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мови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9769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51180"/>
            <a:ext cx="89297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Мета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проєкту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дослідити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особливості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гагаузької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традиційної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вишивки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показати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зв’язок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болгарською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орнаментальною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культурою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785794"/>
            <a:ext cx="848956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/>
              <a:t>Завдання</a:t>
            </a:r>
            <a:r>
              <a:rPr lang="ru-RU" b="1" dirty="0" smtClean="0"/>
              <a:t> </a:t>
            </a:r>
            <a:r>
              <a:rPr lang="ru-RU" b="1" dirty="0" err="1"/>
              <a:t>проєкту</a:t>
            </a:r>
            <a:r>
              <a:rPr lang="ru-RU" dirty="0" smtClean="0"/>
              <a:t>:</a:t>
            </a:r>
            <a:endParaRPr lang="ru-RU" dirty="0"/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Зібрати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інформацію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походження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гагаузької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вишивки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     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Провести опитування респондентів про вишивання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Визначити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виробів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гагаузької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вишивки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3.Дослідити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характерні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мотиви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гагаузьких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орнаментів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геометричні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рослинні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символічні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знаки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кольорову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гаму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техніки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вишивання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Підібрати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приклади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болгарських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орнаментів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порівняння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Виявити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спільні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елементи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гагаузькою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болгарською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вишивкою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емпіричний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метод,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історико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системний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аналіз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літературних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джерел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етнографічний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метод,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порівняльний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аналіз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Об’єкт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традиційна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вишивка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гагаузів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складова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народної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культури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декоративно-ужиткового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мистецтва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Предмет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особливості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гагаузької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вишивки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орнаменти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мотиви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кольорова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гама,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техніки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спільні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риси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болгарською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вишивкою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dirty="0" smtClean="0"/>
              <a:t> </a:t>
            </a:r>
            <a:endParaRPr lang="ru-RU" dirty="0"/>
          </a:p>
          <a:p>
            <a:endParaRPr lang="ru-RU" dirty="0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85720" y="4857760"/>
            <a:ext cx="842968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Наукова новизна </a:t>
            </a:r>
            <a:r>
              <a:rPr kumimoji="0" lang="uk-UA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полягає у комплексному порівняльному аналізі гагаузької та болгарської вишивки та систематизації орнаментальних і символічних особливостей гагаузької традиції. </a:t>
            </a:r>
            <a:endParaRPr kumimoji="0" lang="uk-UA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425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3000372"/>
            <a:ext cx="75963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За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даними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археологів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літописців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мандрівників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основи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мистецтва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вишивання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сягають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глибокої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давнини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Елементи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орнаменту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побачити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розписі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посуду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трипільських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племен, а за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свідченнями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Геродота,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вишивкою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прикрашено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одяг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скіфів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взаємодії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іншими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народами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вишивка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набувала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різноманітності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технік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мотивів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залишаючись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самобутньою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Багатонаціональний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Бессарабський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край, де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кожен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народ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створював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свій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неповторний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стиль і характер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вишивки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постійно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вдосконалюючи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71934" y="214290"/>
            <a:ext cx="4621213" cy="25003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8662" y="285728"/>
            <a:ext cx="2438400" cy="2524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4903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214422"/>
            <a:ext cx="407196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«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гагаузьких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вишивках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зустрічаються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зображення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птахів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тварин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здебільшого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переважає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рослинний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світ.У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наших краях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літо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часто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буває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посушливим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Дощ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найголовніше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багатство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хліборобів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тому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типовим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символом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гагаузької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вишивки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став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гребінь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символ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дощу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026" name="Picture 2" descr="Gagauzskij-uz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143380"/>
            <a:ext cx="3286148" cy="2714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Bolgarskij-uzo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3" y="4214819"/>
            <a:ext cx="3356769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5072066" y="1214422"/>
            <a:ext cx="350043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«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Болгари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дуже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люблять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троянди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Трояндами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вони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прикрашають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своє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вбрання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троянд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готують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варення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часто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користуються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рожевою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водою. Тому для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болгарської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вишивки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характерним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є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букет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троянд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різного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кольору</a:t>
            </a: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428596" y="214290"/>
            <a:ext cx="785814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Ольгу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Кулаксиз</a:t>
            </a:r>
            <a:r>
              <a:rPr lang="ru-RU" sz="2000" dirty="0" smtClean="0">
                <a:solidFill>
                  <a:srgbClr val="11111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одна </a:t>
            </a:r>
            <a:r>
              <a:rPr lang="ru-RU" sz="2000" dirty="0" err="1" smtClean="0">
                <a:solidFill>
                  <a:srgbClr val="11111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</a:t>
            </a:r>
            <a:r>
              <a:rPr lang="ru-RU" sz="2000" dirty="0" smtClean="0">
                <a:solidFill>
                  <a:srgbClr val="11111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11111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берегінь</a:t>
            </a:r>
            <a:r>
              <a:rPr lang="ru-RU" sz="2000" dirty="0" smtClean="0">
                <a:solidFill>
                  <a:srgbClr val="11111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11111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гагаузької</a:t>
            </a:r>
            <a:r>
              <a:rPr lang="ru-RU" sz="2000" dirty="0" smtClean="0">
                <a:solidFill>
                  <a:srgbClr val="11111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11111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культури</a:t>
            </a:r>
            <a:r>
              <a:rPr lang="ru-RU" sz="2000" dirty="0" smtClean="0">
                <a:solidFill>
                  <a:srgbClr val="11111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створила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типові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візерунки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для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національних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спільнот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що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мешкають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українському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Буджаку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гагаузів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болгар.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285728"/>
            <a:ext cx="821533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Вишивка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не просто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рукоділля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Для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гагаузів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вона з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давніх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часів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частиною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побуту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сімейних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традицій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обрядів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орнаменти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кольори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техніки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відображають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історичний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шлях народу,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світогляд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звичаї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гагаузької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вишивки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важливим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зв’язок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культурою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народів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зокрема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болгар,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гагаузів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об’єднують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спільні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історичні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етнокультурні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контакти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Роботи вишивальниці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Калак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Марії Дмитрівни.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6" y="3000372"/>
            <a:ext cx="4000528" cy="31534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/>
          <p:nvPr/>
        </p:nvPicPr>
        <p:blipFill>
          <a:blip r:embed="rId3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4786314" y="3000372"/>
            <a:ext cx="4000528" cy="30718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3306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596" y="285728"/>
            <a:ext cx="81003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Здавна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жінки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любили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вишивання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і ним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прикрашали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одяг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і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житло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Склались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традиціі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без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вишитої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речі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жодної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хати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а без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вишитого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одягу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жодної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дівчини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жінки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Як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люди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навчилися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виготовляти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одяг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виникло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бажання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прикрашати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Болгари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гагаузи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жителі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степової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зони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Одещині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Символи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речах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близькі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природи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використовувалися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прикрас,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ліків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приправ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їжі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34" y="2714620"/>
            <a:ext cx="3780155" cy="3444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/>
          <p:nvPr/>
        </p:nvPicPr>
        <p:blipFill>
          <a:blip r:embed="rId3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214686"/>
            <a:ext cx="4298315" cy="19996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4643438" y="2500306"/>
            <a:ext cx="33526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Роботи </a:t>
            </a:r>
            <a:r>
              <a:rPr lang="ru-RU" dirty="0" err="1" smtClean="0"/>
              <a:t>Чолак</a:t>
            </a:r>
            <a:r>
              <a:rPr lang="ru-RU" dirty="0" smtClean="0"/>
              <a:t> </a:t>
            </a:r>
            <a:r>
              <a:rPr lang="ru-RU" dirty="0" smtClean="0"/>
              <a:t>Ольга </a:t>
            </a:r>
            <a:r>
              <a:rPr lang="ru-RU" dirty="0" err="1" smtClean="0"/>
              <a:t>Миколаївни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9846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85824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другій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половині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минулого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століття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шовку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ткали рушники-обереги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бюрюнджюк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пешкірі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.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домашніх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доглядали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гусениць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шовкопряда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 годом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перетворювались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лялечку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стати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метеликом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вони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випускали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 себе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тоненьку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нитку й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прикріплювали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сухої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гілочки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сплітали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собі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цієї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нитки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гніздо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— кокон.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Обробляли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кокони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кип’яченою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водою,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легше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від’єднувати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нитки з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коконів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Для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однорідного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жовтого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кольору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шовк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фарбували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вимочування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ниток в мильному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розчині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Жовтий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колір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є символом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добробуту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достатку 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мудрості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7" name="Рисунок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val="0"/>
              </a:ext>
            </a:extLst>
          </a:blip>
          <a:srcRect l="9412" r="12941" b="9971"/>
          <a:stretch/>
        </p:blipFill>
        <p:spPr bwMode="auto">
          <a:xfrm>
            <a:off x="1428728" y="2928934"/>
            <a:ext cx="2709872" cy="36623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/>
            </a:ext>
          </a:extLst>
        </p:spPr>
      </p:pic>
      <p:pic>
        <p:nvPicPr>
          <p:cNvPr id="8" name="Рисунок 7" descr="C:\Users\серж\AppData\Local\Microsoft\Windows\Temporary Internet Files\Content.Word\20221024_181419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7" y="2928934"/>
            <a:ext cx="3286148" cy="36874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71829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0"/>
            <a:ext cx="85724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В одну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групу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виділити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рушники,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вишиті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хрестиком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різними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видами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гладі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іншими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популярними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техніками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рушники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вишивались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крамному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полотні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гатунків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іноді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давніх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виробах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використане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домоткане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лляне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полотно. </a:t>
            </a:r>
            <a:r>
              <a:rPr lang="ru-RU" sz="2000" dirty="0" err="1" smtClean="0"/>
              <a:t>Вишиті</a:t>
            </a:r>
            <a:r>
              <a:rPr lang="ru-RU" sz="2000" dirty="0" smtClean="0"/>
              <a:t> </a:t>
            </a:r>
            <a:r>
              <a:rPr lang="ru-RU" sz="2000" b="1" dirty="0" smtClean="0"/>
              <a:t>«</a:t>
            </a:r>
            <a:r>
              <a:rPr lang="ru-RU" sz="2000" b="1" dirty="0" err="1" smtClean="0"/>
              <a:t>хрестиком</a:t>
            </a:r>
            <a:r>
              <a:rPr lang="ru-RU" sz="2000" b="1" dirty="0" smtClean="0"/>
              <a:t>»</a:t>
            </a:r>
            <a:r>
              <a:rPr lang="ru-RU" sz="2000" dirty="0" smtClean="0"/>
              <a:t> — </a:t>
            </a:r>
            <a:r>
              <a:rPr lang="ru-RU" sz="2000" dirty="0" err="1" smtClean="0"/>
              <a:t>це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виконані</a:t>
            </a:r>
            <a:r>
              <a:rPr lang="ru-RU" sz="2000" dirty="0" smtClean="0"/>
              <a:t> </a:t>
            </a:r>
            <a:r>
              <a:rPr lang="ru-RU" sz="2000" dirty="0" err="1" smtClean="0"/>
              <a:t>технікою</a:t>
            </a:r>
            <a:r>
              <a:rPr lang="ru-RU" sz="2000" dirty="0" smtClean="0"/>
              <a:t> </a:t>
            </a:r>
            <a:r>
              <a:rPr lang="ru-RU" sz="2000" b="1" dirty="0" err="1" smtClean="0"/>
              <a:t>хрестикового</a:t>
            </a:r>
            <a:r>
              <a:rPr lang="ru-RU" sz="2000" b="1" dirty="0" smtClean="0"/>
              <a:t> шва</a:t>
            </a:r>
            <a:r>
              <a:rPr lang="ru-RU" sz="2000" dirty="0" smtClean="0"/>
              <a:t>, коли </a:t>
            </a:r>
            <a:r>
              <a:rPr lang="ru-RU" sz="2000" dirty="0" err="1" smtClean="0"/>
              <a:t>стібки</a:t>
            </a:r>
            <a:r>
              <a:rPr lang="ru-RU" sz="2000" dirty="0" smtClean="0"/>
              <a:t> </a:t>
            </a:r>
            <a:r>
              <a:rPr lang="ru-RU" sz="2000" dirty="0" err="1" smtClean="0"/>
              <a:t>накладаються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навхрест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утворюють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маленькі</a:t>
            </a:r>
            <a:r>
              <a:rPr lang="ru-RU" sz="2000" dirty="0" smtClean="0"/>
              <a:t> </a:t>
            </a:r>
            <a:r>
              <a:rPr lang="ru-RU" sz="2000" dirty="0" err="1" smtClean="0"/>
              <a:t>хрестики</a:t>
            </a:r>
            <a:r>
              <a:rPr lang="ru-RU" sz="2000" dirty="0" smtClean="0"/>
              <a:t>. </a:t>
            </a:r>
            <a:r>
              <a:rPr lang="ru-RU" sz="2000" dirty="0" err="1" smtClean="0"/>
              <a:t>Такий</a:t>
            </a:r>
            <a:r>
              <a:rPr lang="ru-RU" sz="2000" dirty="0" smtClean="0"/>
              <a:t> </a:t>
            </a:r>
            <a:r>
              <a:rPr lang="ru-RU" sz="2000" dirty="0" err="1" smtClean="0"/>
              <a:t>спосіб</a:t>
            </a:r>
            <a:r>
              <a:rPr lang="ru-RU" sz="2000" dirty="0" smtClean="0"/>
              <a:t> </a:t>
            </a:r>
            <a:r>
              <a:rPr lang="ru-RU" sz="2000" dirty="0" err="1" smtClean="0"/>
              <a:t>вишивання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є</a:t>
            </a:r>
            <a:r>
              <a:rPr lang="ru-RU" sz="2000" dirty="0" smtClean="0"/>
              <a:t> одним </a:t>
            </a:r>
            <a:r>
              <a:rPr lang="ru-RU" sz="2000" dirty="0" err="1" smtClean="0"/>
              <a:t>із</a:t>
            </a:r>
            <a:r>
              <a:rPr lang="ru-RU" sz="2000" dirty="0" smtClean="0"/>
              <a:t> </a:t>
            </a:r>
            <a:r>
              <a:rPr lang="ru-RU" sz="2000" dirty="0" err="1" smtClean="0"/>
              <a:t>найпоширеніших</a:t>
            </a:r>
            <a:r>
              <a:rPr lang="ru-RU" sz="2000" dirty="0" smtClean="0"/>
              <a:t> у </a:t>
            </a:r>
            <a:r>
              <a:rPr lang="ru-RU" sz="2000" dirty="0" err="1" smtClean="0"/>
              <a:t>гагаузькій</a:t>
            </a:r>
            <a:r>
              <a:rPr lang="ru-RU" sz="2000" dirty="0" smtClean="0"/>
              <a:t> та </a:t>
            </a:r>
            <a:r>
              <a:rPr lang="ru-RU" sz="2000" dirty="0" err="1" smtClean="0"/>
              <a:t>болгарській</a:t>
            </a:r>
            <a:r>
              <a:rPr lang="ru-RU" sz="2000" dirty="0" smtClean="0"/>
              <a:t> </a:t>
            </a:r>
            <a:r>
              <a:rPr lang="ru-RU" sz="2000" dirty="0" err="1" smtClean="0"/>
              <a:t>вишивці</a:t>
            </a:r>
            <a:r>
              <a:rPr lang="ru-RU" sz="2000" dirty="0" smtClean="0"/>
              <a:t>. </a:t>
            </a:r>
            <a:endParaRPr lang="ru-RU" sz="2000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43182"/>
            <a:ext cx="2269933" cy="39469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60" y="2643182"/>
            <a:ext cx="2086250" cy="40005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973"/>
          <a:stretch/>
        </p:blipFill>
        <p:spPr>
          <a:xfrm>
            <a:off x="4643438" y="2643182"/>
            <a:ext cx="2286015" cy="39290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340" y="2643182"/>
            <a:ext cx="2120660" cy="380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2357422" y="2285992"/>
            <a:ext cx="55721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Рушники з музейної кімнати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Дмитрівської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школи.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472" y="285728"/>
            <a:ext cx="807249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Квіти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«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качалочка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численна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група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поліхромних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рушників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вишитими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рослинними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квітковими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композиціями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виконані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техниці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Качалочкова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гладь».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Качалочка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поширений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народний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орнаментальний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мотив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вишивці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гагаузів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болгар,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вигляд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стилізованої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квітки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гілочки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округлими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пелюстками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G:\рушн\20201027_103338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8810"/>
          <a:stretch/>
        </p:blipFill>
        <p:spPr bwMode="auto">
          <a:xfrm>
            <a:off x="0" y="2071678"/>
            <a:ext cx="2857520" cy="37433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5" name="Рисунок 4" descr="G:\рушн\20201027_103654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6437"/>
          <a:stretch/>
        </p:blipFill>
        <p:spPr bwMode="auto">
          <a:xfrm>
            <a:off x="3000364" y="2000240"/>
            <a:ext cx="2857520" cy="37862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6" name="Рисунок 5" descr="G:\рушн\20201027_103907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397"/>
          <a:stretch/>
        </p:blipFill>
        <p:spPr bwMode="auto">
          <a:xfrm>
            <a:off x="6000760" y="2000240"/>
            <a:ext cx="2906322" cy="38576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214290"/>
            <a:ext cx="778674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Орнітоморфні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образи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зустрічаються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рушниках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другої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половини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ХХ ст.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Образи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птахів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здавна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широко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використовуються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весільних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родинних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рушниках, птахи часто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селяться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гілям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«Дерева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».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гагаузькій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болгарській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традиції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вони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символізують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щастя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добробут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захист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родини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гармонію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орнаментах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зустрічаються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півень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голуб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ластівка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стилізовані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птахи.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гагаузів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мотиви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геометризовані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а у болгар —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яскравіші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декоративніші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G:\рушн\20201027_102400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715"/>
          <a:stretch/>
        </p:blipFill>
        <p:spPr bwMode="auto">
          <a:xfrm>
            <a:off x="1142976" y="2857496"/>
            <a:ext cx="6429420" cy="34845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:\рушн\20201027_102854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939" b="44441"/>
          <a:stretch/>
        </p:blipFill>
        <p:spPr bwMode="auto">
          <a:xfrm>
            <a:off x="1928794" y="2643182"/>
            <a:ext cx="5549324" cy="3571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14348" y="357166"/>
            <a:ext cx="778674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Зооморфні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образи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тварини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 «Чистому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 на рушниках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трапляються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порівняно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рідко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Зооморфні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мотиви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компонуються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рослинними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елементами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гагаузькій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болгарській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традиції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вони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символізують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силу,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захист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родючість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достаток.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зустрічаються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стилізовані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олені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барани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інші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тварини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гагаузькій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вишивці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мотиви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переважно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геометричні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:\рушн\20201027_104844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906" b="15938"/>
          <a:stretch/>
        </p:blipFill>
        <p:spPr bwMode="auto">
          <a:xfrm>
            <a:off x="1142976" y="2500306"/>
            <a:ext cx="3629025" cy="3357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71472" y="0"/>
            <a:ext cx="821533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             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Орнамент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хустках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переважно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геометричний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Часто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вживана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найпростіша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композиція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узору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хустини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хвиляста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лінія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кути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хустини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зашивали густим узором, то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простір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середині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лишали без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прикраси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заповнювали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дріб­ними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квадратиками, ромбами,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трикутниками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гагаузів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болгар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хусточка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могла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слугувати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головним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убором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прикрасою,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подарунком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оберегом. </a:t>
            </a:r>
          </a:p>
          <a:p>
            <a:endParaRPr lang="ru-RU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0694" y="2500306"/>
            <a:ext cx="2730500" cy="3357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214290"/>
            <a:ext cx="84249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Всесвітній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День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вишиванки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відзначається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щороку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третій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четвер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травня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Ідея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відзначати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«День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вишиванки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виникла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 2006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День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вишиванки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— свято,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сповнене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українським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духом і колоритом.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Традиційно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нашій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школі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як і по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всій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Україні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відзначають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День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вишиванки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свято,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присвячене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українській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національній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культурі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традиціям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день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дрес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кодом дня є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вишиванка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і вся школа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майорить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різнобарвними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візерунками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національної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вишивки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5918" y="2643182"/>
            <a:ext cx="5112569" cy="34801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2672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60648"/>
            <a:ext cx="7182544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/>
              <a:t>	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Висновки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Гагаузька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вишивка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давнє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походження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тісно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пов’язана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побутом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традиціями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народу,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виконуючи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декоративну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оберегову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функцію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Вона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переважно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вишивці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одягу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рушників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подібно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болгарської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традиції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де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важливе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займають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ритуальні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побутові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вироби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гагаузькій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болгарській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вишивці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часто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зустрічаються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спільні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геометричні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орнаменти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символічні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мотиви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відображають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уявлення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захист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добробут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родину.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Водночас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гагаузька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вишивка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стримана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кольорах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як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болгарській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частіше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використовуються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яскравіші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різноманітніші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поєднання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Обидві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традиції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схожі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техніки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ручного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композиційні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принципи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зберігають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свої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національні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особливості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Таким чином,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гагаузька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болгарська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вишивки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спорідненими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самобутніми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явищами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народного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мистецтва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dirty="0" smtClean="0"/>
              <a:t>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14414" y="5286388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То ж нехай </a:t>
            </a:r>
            <a:r>
              <a:rPr lang="ru-RU" b="1" dirty="0" err="1" smtClean="0"/>
              <a:t>живе</a:t>
            </a:r>
            <a:r>
              <a:rPr lang="ru-RU" b="1" dirty="0" smtClean="0"/>
              <a:t> </a:t>
            </a:r>
            <a:r>
              <a:rPr lang="ru-RU" b="1" dirty="0" err="1" smtClean="0"/>
              <a:t>пам'ять</a:t>
            </a:r>
            <a:r>
              <a:rPr lang="ru-RU" b="1" dirty="0" smtClean="0"/>
              <a:t> про </a:t>
            </a:r>
            <a:r>
              <a:rPr lang="ru-RU" b="1" dirty="0" err="1" smtClean="0"/>
              <a:t>ці</a:t>
            </a:r>
            <a:r>
              <a:rPr lang="ru-RU" b="1" dirty="0" smtClean="0"/>
              <a:t> </a:t>
            </a:r>
            <a:r>
              <a:rPr lang="ru-RU" b="1" dirty="0" err="1" smtClean="0"/>
              <a:t>дивотвори</a:t>
            </a:r>
            <a:r>
              <a:rPr lang="ru-RU" b="1" dirty="0" smtClean="0"/>
              <a:t>, у </a:t>
            </a:r>
            <a:r>
              <a:rPr lang="ru-RU" b="1" dirty="0" err="1" smtClean="0"/>
              <a:t>яких</a:t>
            </a:r>
            <a:r>
              <a:rPr lang="ru-RU" b="1" dirty="0" smtClean="0"/>
              <a:t> </a:t>
            </a:r>
            <a:r>
              <a:rPr lang="ru-RU" b="1" dirty="0" err="1" smtClean="0"/>
              <a:t>закодована</a:t>
            </a:r>
            <a:r>
              <a:rPr lang="ru-RU" b="1" dirty="0" smtClean="0"/>
              <a:t> наша душа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пам'ять</a:t>
            </a:r>
            <a:r>
              <a:rPr lang="ru-RU" b="1" dirty="0" smtClean="0"/>
              <a:t> </a:t>
            </a:r>
            <a:r>
              <a:rPr lang="ru-RU" b="1" dirty="0" err="1" smtClean="0"/>
              <a:t>тисячоліть</a:t>
            </a:r>
            <a:r>
              <a:rPr lang="ru-RU" b="1" dirty="0" smtClean="0"/>
              <a:t>!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263366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0"/>
            <a:ext cx="828092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dirty="0"/>
              <a:t>Список </a:t>
            </a:r>
            <a:r>
              <a:rPr lang="ru-RU" dirty="0" err="1"/>
              <a:t>використаних</a:t>
            </a:r>
            <a:r>
              <a:rPr lang="ru-RU" dirty="0"/>
              <a:t> </a:t>
            </a:r>
            <a:r>
              <a:rPr lang="ru-RU" dirty="0" err="1" smtClean="0"/>
              <a:t>джерел</a:t>
            </a:r>
            <a:r>
              <a:rPr lang="ru-RU" dirty="0" smtClean="0"/>
              <a:t> </a:t>
            </a:r>
            <a:endParaRPr lang="ru-RU" dirty="0"/>
          </a:p>
          <a:p>
            <a:endParaRPr lang="ru-RU" dirty="0" smtClean="0"/>
          </a:p>
          <a:p>
            <a:r>
              <a:rPr lang="ru-RU" dirty="0" smtClean="0"/>
              <a:t>1</a:t>
            </a:r>
            <a:r>
              <a:rPr lang="ru-RU" dirty="0"/>
              <a:t>. </a:t>
            </a:r>
            <a:r>
              <a:rPr lang="ru-RU" dirty="0" err="1"/>
              <a:t>Гасюк</a:t>
            </a:r>
            <a:r>
              <a:rPr lang="ru-RU" dirty="0"/>
              <a:t> </a:t>
            </a:r>
            <a:r>
              <a:rPr lang="ru-RU" dirty="0" err="1"/>
              <a:t>О.О.,Степан</a:t>
            </a:r>
            <a:r>
              <a:rPr lang="ru-RU" dirty="0"/>
              <a:t> М.Г. </a:t>
            </a:r>
            <a:r>
              <a:rPr lang="ru-RU" dirty="0" err="1"/>
              <a:t>Художнє</a:t>
            </a:r>
            <a:r>
              <a:rPr lang="ru-RU" dirty="0"/>
              <a:t> </a:t>
            </a:r>
            <a:r>
              <a:rPr lang="ru-RU" dirty="0" err="1"/>
              <a:t>вишивання</a:t>
            </a:r>
            <a:r>
              <a:rPr lang="ru-RU" dirty="0"/>
              <a:t>: Альбом.- 4-е вид., стер. –К.:</a:t>
            </a:r>
            <a:r>
              <a:rPr lang="ru-RU" dirty="0" err="1"/>
              <a:t>Вища</a:t>
            </a:r>
            <a:r>
              <a:rPr lang="ru-RU" dirty="0"/>
              <a:t> школа. Головне </a:t>
            </a:r>
            <a:r>
              <a:rPr lang="ru-RU" dirty="0" err="1"/>
              <a:t>видавництво</a:t>
            </a:r>
            <a:r>
              <a:rPr lang="ru-RU" dirty="0"/>
              <a:t>, 1986.</a:t>
            </a:r>
          </a:p>
          <a:p>
            <a:r>
              <a:rPr lang="ru-RU" dirty="0" smtClean="0"/>
              <a:t>2.Українська </a:t>
            </a:r>
            <a:r>
              <a:rPr lang="ru-RU" dirty="0" err="1"/>
              <a:t>минувшина</a:t>
            </a:r>
            <a:r>
              <a:rPr lang="ru-RU" dirty="0"/>
              <a:t>. </a:t>
            </a:r>
            <a:r>
              <a:rPr lang="ru-RU" dirty="0" err="1"/>
              <a:t>Ілюстративний</a:t>
            </a:r>
            <a:r>
              <a:rPr lang="ru-RU" dirty="0"/>
              <a:t> </a:t>
            </a:r>
            <a:r>
              <a:rPr lang="ru-RU" dirty="0" err="1"/>
              <a:t>етнографічний</a:t>
            </a:r>
            <a:r>
              <a:rPr lang="ru-RU" dirty="0"/>
              <a:t> </a:t>
            </a:r>
            <a:r>
              <a:rPr lang="ru-RU" dirty="0" err="1"/>
              <a:t>довідник</a:t>
            </a:r>
            <a:r>
              <a:rPr lang="ru-RU" dirty="0"/>
              <a:t>.– К.: </a:t>
            </a:r>
            <a:r>
              <a:rPr lang="ru-RU" dirty="0" err="1"/>
              <a:t>Либідь</a:t>
            </a:r>
            <a:r>
              <a:rPr lang="ru-RU" dirty="0"/>
              <a:t>, 1993.</a:t>
            </a:r>
          </a:p>
          <a:p>
            <a:r>
              <a:rPr lang="ru-RU" dirty="0"/>
              <a:t>3</a:t>
            </a:r>
            <a:r>
              <a:rPr lang="ru-RU" dirty="0" smtClean="0"/>
              <a:t>. </a:t>
            </a:r>
            <a:r>
              <a:rPr lang="ru-RU" dirty="0" err="1"/>
              <a:t>Українська</a:t>
            </a:r>
            <a:r>
              <a:rPr lang="ru-RU" dirty="0"/>
              <a:t> </a:t>
            </a:r>
            <a:r>
              <a:rPr lang="ru-RU" dirty="0" err="1"/>
              <a:t>вишивка</a:t>
            </a:r>
            <a:r>
              <a:rPr lang="ru-RU" dirty="0"/>
              <a:t>. </a:t>
            </a:r>
            <a:r>
              <a:rPr lang="ru-RU" dirty="0" err="1"/>
              <a:t>Північно</a:t>
            </a:r>
            <a:r>
              <a:rPr lang="ru-RU" dirty="0"/>
              <a:t>  - </a:t>
            </a:r>
            <a:r>
              <a:rPr lang="ru-RU" dirty="0" err="1"/>
              <a:t>західне</a:t>
            </a:r>
            <a:r>
              <a:rPr lang="ru-RU" dirty="0"/>
              <a:t> </a:t>
            </a:r>
            <a:r>
              <a:rPr lang="ru-RU" dirty="0" err="1"/>
              <a:t>Причорномор`я</a:t>
            </a:r>
            <a:r>
              <a:rPr lang="ru-RU" dirty="0"/>
              <a:t> :/</a:t>
            </a:r>
            <a:r>
              <a:rPr lang="ru-RU" dirty="0" err="1"/>
              <a:t>керівники</a:t>
            </a:r>
            <a:r>
              <a:rPr lang="ru-RU" dirty="0"/>
              <a:t> проекту В.Г. </a:t>
            </a:r>
            <a:r>
              <a:rPr lang="ru-RU" dirty="0" err="1"/>
              <a:t>Вітос</a:t>
            </a:r>
            <a:r>
              <a:rPr lang="ru-RU" dirty="0"/>
              <a:t>, </a:t>
            </a:r>
            <a:r>
              <a:rPr lang="ru-RU" dirty="0" err="1"/>
              <a:t>В.І.Устянський</a:t>
            </a:r>
            <a:r>
              <a:rPr lang="ru-RU" dirty="0"/>
              <a:t>; - Одеса: ТЕС, 2018.</a:t>
            </a:r>
          </a:p>
          <a:p>
            <a:r>
              <a:rPr lang="ru-RU" dirty="0"/>
              <a:t>4</a:t>
            </a:r>
            <a:r>
              <a:rPr lang="ru-RU" dirty="0" smtClean="0"/>
              <a:t>. </a:t>
            </a:r>
            <a:r>
              <a:rPr lang="ru-RU" dirty="0" err="1"/>
              <a:t>Радкевич</a:t>
            </a:r>
            <a:r>
              <a:rPr lang="ru-RU" dirty="0"/>
              <a:t> В.О., Пащенко Г.М. </a:t>
            </a:r>
            <a:r>
              <a:rPr lang="ru-RU" dirty="0" err="1"/>
              <a:t>Технологія</a:t>
            </a:r>
            <a:r>
              <a:rPr lang="ru-RU" dirty="0"/>
              <a:t> </a:t>
            </a:r>
            <a:r>
              <a:rPr lang="ru-RU" dirty="0" err="1"/>
              <a:t>вишивки</a:t>
            </a:r>
            <a:r>
              <a:rPr lang="ru-RU" dirty="0"/>
              <a:t>: </a:t>
            </a:r>
            <a:r>
              <a:rPr lang="ru-RU" dirty="0" err="1"/>
              <a:t>Підручник</a:t>
            </a:r>
            <a:r>
              <a:rPr lang="ru-RU" dirty="0"/>
              <a:t> / За </a:t>
            </a:r>
            <a:r>
              <a:rPr lang="ru-RU" dirty="0" err="1"/>
              <a:t>ред</a:t>
            </a:r>
            <a:r>
              <a:rPr lang="ru-RU" dirty="0"/>
              <a:t>..</a:t>
            </a:r>
            <a:r>
              <a:rPr lang="ru-RU" dirty="0" err="1"/>
              <a:t>Н.Г.Ничкало</a:t>
            </a:r>
            <a:r>
              <a:rPr lang="ru-RU" dirty="0"/>
              <a:t>.-К.: </a:t>
            </a:r>
            <a:r>
              <a:rPr lang="ru-RU" dirty="0" err="1"/>
              <a:t>Виша</a:t>
            </a:r>
            <a:r>
              <a:rPr lang="ru-RU" dirty="0"/>
              <a:t> школа., 1997.</a:t>
            </a:r>
          </a:p>
          <a:p>
            <a:endParaRPr lang="uk-UA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https</a:t>
            </a:r>
            <a:r>
              <a:rPr lang="en-US" dirty="0" smtClean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odessa-life.od.ua/uk/article-uk/mistectvo-vishivanok-tradicijni-vizerunki-troh-narodiv-budzhaka</a:t>
            </a:r>
            <a:r>
              <a:rPr lang="uk-UA" dirty="0" smtClean="0"/>
              <a:t>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err="1" smtClean="0"/>
              <a:t>Респонденти</a:t>
            </a:r>
            <a:r>
              <a:rPr lang="ru-RU" dirty="0"/>
              <a:t>:</a:t>
            </a:r>
          </a:p>
          <a:p>
            <a:r>
              <a:rPr lang="ru-RU" dirty="0"/>
              <a:t>Маленкова </a:t>
            </a:r>
            <a:r>
              <a:rPr lang="ru-RU" dirty="0" err="1"/>
              <a:t>Мірія</a:t>
            </a:r>
            <a:r>
              <a:rPr lang="ru-RU" dirty="0"/>
              <a:t> </a:t>
            </a:r>
            <a:r>
              <a:rPr lang="ru-RU" dirty="0" err="1"/>
              <a:t>Іванівна</a:t>
            </a:r>
            <a:r>
              <a:rPr lang="ru-RU" dirty="0"/>
              <a:t>, 1954 </a:t>
            </a:r>
            <a:r>
              <a:rPr lang="ru-RU" dirty="0" err="1"/>
              <a:t>р.н</a:t>
            </a:r>
            <a:r>
              <a:rPr lang="ru-RU" dirty="0"/>
              <a:t>.</a:t>
            </a:r>
          </a:p>
          <a:p>
            <a:r>
              <a:rPr lang="ru-RU" dirty="0" err="1"/>
              <a:t>Калак</a:t>
            </a:r>
            <a:r>
              <a:rPr lang="ru-RU" dirty="0"/>
              <a:t> </a:t>
            </a:r>
            <a:r>
              <a:rPr lang="ru-RU" dirty="0" err="1"/>
              <a:t>Мірія</a:t>
            </a:r>
            <a:r>
              <a:rPr lang="ru-RU" dirty="0"/>
              <a:t> </a:t>
            </a:r>
            <a:r>
              <a:rPr lang="ru-RU" dirty="0" err="1"/>
              <a:t>Дмитрівна</a:t>
            </a:r>
            <a:r>
              <a:rPr lang="ru-RU" dirty="0"/>
              <a:t>, 1958 </a:t>
            </a:r>
            <a:r>
              <a:rPr lang="ru-RU" dirty="0" err="1"/>
              <a:t>р.н</a:t>
            </a:r>
            <a:r>
              <a:rPr lang="ru-RU" dirty="0"/>
              <a:t>.</a:t>
            </a:r>
          </a:p>
          <a:p>
            <a:r>
              <a:rPr lang="ru-RU" dirty="0" err="1"/>
              <a:t>Чолак</a:t>
            </a:r>
            <a:r>
              <a:rPr lang="ru-RU" dirty="0"/>
              <a:t> Ольга </a:t>
            </a:r>
            <a:r>
              <a:rPr lang="ru-RU" dirty="0" err="1"/>
              <a:t>Миколаївна</a:t>
            </a:r>
            <a:r>
              <a:rPr lang="ru-RU" dirty="0"/>
              <a:t>, 1955 </a:t>
            </a:r>
            <a:r>
              <a:rPr lang="ru-RU" dirty="0" err="1"/>
              <a:t>р.н</a:t>
            </a:r>
            <a:r>
              <a:rPr lang="ru-RU" dirty="0"/>
              <a:t>.</a:t>
            </a:r>
          </a:p>
          <a:p>
            <a:r>
              <a:rPr lang="ru-RU" dirty="0" err="1"/>
              <a:t>Кюркчю</a:t>
            </a:r>
            <a:r>
              <a:rPr lang="ru-RU" dirty="0"/>
              <a:t> Феодора </a:t>
            </a:r>
            <a:r>
              <a:rPr lang="ru-RU" dirty="0" err="1"/>
              <a:t>Дмитрівна</a:t>
            </a:r>
            <a:r>
              <a:rPr lang="ru-RU" dirty="0"/>
              <a:t>, 1950 </a:t>
            </a:r>
            <a:r>
              <a:rPr lang="ru-RU" dirty="0" err="1"/>
              <a:t>р.н</a:t>
            </a:r>
            <a:r>
              <a:rPr lang="ru-RU" dirty="0"/>
              <a:t>.</a:t>
            </a:r>
          </a:p>
          <a:p>
            <a:r>
              <a:rPr lang="ru-RU" dirty="0" err="1"/>
              <a:t>Радулова</a:t>
            </a:r>
            <a:r>
              <a:rPr lang="ru-RU" dirty="0"/>
              <a:t> </a:t>
            </a:r>
            <a:r>
              <a:rPr lang="ru-RU" dirty="0" err="1"/>
              <a:t>Марія</a:t>
            </a:r>
            <a:r>
              <a:rPr lang="ru-RU" dirty="0"/>
              <a:t> </a:t>
            </a:r>
            <a:r>
              <a:rPr lang="ru-RU" dirty="0" err="1"/>
              <a:t>Георгіївна</a:t>
            </a:r>
            <a:r>
              <a:rPr lang="ru-RU" dirty="0"/>
              <a:t>, 1956 </a:t>
            </a:r>
            <a:r>
              <a:rPr lang="ru-RU" dirty="0" err="1"/>
              <a:t>р.н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26832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910</TotalTime>
  <Words>389</Words>
  <Application>Microsoft Office PowerPoint</Application>
  <PresentationFormat>Экран (4:3)</PresentationFormat>
  <Paragraphs>74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серж</cp:lastModifiedBy>
  <cp:revision>90</cp:revision>
  <dcterms:created xsi:type="dcterms:W3CDTF">2017-02-08T10:18:10Z</dcterms:created>
  <dcterms:modified xsi:type="dcterms:W3CDTF">2026-04-21T20:05:12Z</dcterms:modified>
</cp:coreProperties>
</file>