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29" r:id="rId3"/>
    <p:sldId id="333" r:id="rId4"/>
    <p:sldId id="334" r:id="rId5"/>
    <p:sldId id="320" r:id="rId6"/>
    <p:sldId id="335" r:id="rId7"/>
    <p:sldId id="337" r:id="rId8"/>
    <p:sldId id="322" r:id="rId9"/>
    <p:sldId id="324" r:id="rId10"/>
    <p:sldId id="321" r:id="rId11"/>
    <p:sldId id="326" r:id="rId12"/>
    <p:sldId id="325" r:id="rId13"/>
    <p:sldId id="330" r:id="rId14"/>
    <p:sldId id="328" r:id="rId15"/>
    <p:sldId id="32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3CC"/>
    <a:srgbClr val="0000FF"/>
    <a:srgbClr val="0099FF"/>
    <a:srgbClr val="B09ACA"/>
    <a:srgbClr val="EBF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94061" autoAdjust="0"/>
  </p:normalViewPr>
  <p:slideViewPr>
    <p:cSldViewPr>
      <p:cViewPr varScale="1">
        <p:scale>
          <a:sx n="65" d="100"/>
          <a:sy n="65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0A2A7-D01C-4CAA-8340-457957009C3C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FBC54-D9F9-4E44-A1BB-D4CB5A5E3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CD7A7-6FDA-440A-BAC4-9663EE6B6AF1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B13F0-96F8-4E39-8A01-F6681EBDC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4.png"/><Relationship Id="rId4" Type="http://schemas.openxmlformats.org/officeDocument/2006/relationships/image" Target="../media/image53.jpeg"/><Relationship Id="rId9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wood.net/814350/ekologiya/analiz_stanu_ekosistemi_azovskogo_morya" TargetMode="External"/><Relationship Id="rId2" Type="http://schemas.openxmlformats.org/officeDocument/2006/relationships/hyperlink" Target="https://mrpl.city/blogs/view/istoriya-i-legendi-azovskogo-morya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49" y="114945"/>
            <a:ext cx="4887621" cy="3665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465303"/>
            <a:ext cx="2449519" cy="1837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839853"/>
            <a:ext cx="6804248" cy="2480239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uk-UA" b="1" i="1" dirty="0">
                <a:solidFill>
                  <a:schemeClr val="tx1"/>
                </a:solidFill>
              </a:rPr>
              <a:t>Роботу виконали:</a:t>
            </a:r>
          </a:p>
          <a:p>
            <a:pPr algn="l"/>
            <a:r>
              <a:rPr lang="uk-UA" b="1" i="1" dirty="0" err="1">
                <a:solidFill>
                  <a:schemeClr val="tx1"/>
                </a:solidFill>
              </a:rPr>
              <a:t>Пономарь</a:t>
            </a:r>
            <a:r>
              <a:rPr lang="uk-UA" b="1" i="1" dirty="0">
                <a:solidFill>
                  <a:schemeClr val="tx1"/>
                </a:solidFill>
              </a:rPr>
              <a:t> Владислав Володимирович, учень 8 класу Дніпровського ліцею №97 ДМР </a:t>
            </a:r>
          </a:p>
          <a:p>
            <a:pPr algn="l"/>
            <a:r>
              <a:rPr lang="uk-UA" b="1" i="1" dirty="0">
                <a:solidFill>
                  <a:schemeClr val="tx1"/>
                </a:solidFill>
              </a:rPr>
              <a:t>Дніпровське відділення МАН м. Дніпро</a:t>
            </a:r>
            <a:endParaRPr lang="uk-UA" sz="200" b="1" i="1" dirty="0">
              <a:solidFill>
                <a:schemeClr val="tx1"/>
              </a:solidFill>
            </a:endParaRPr>
          </a:p>
          <a:p>
            <a:pPr algn="l"/>
            <a:endParaRPr lang="uk-UA" sz="1100" b="1" i="1" dirty="0">
              <a:solidFill>
                <a:schemeClr val="tx1"/>
              </a:solidFill>
            </a:endParaRPr>
          </a:p>
          <a:p>
            <a:pPr algn="l"/>
            <a:r>
              <a:rPr lang="uk-UA" b="1" i="1" dirty="0">
                <a:solidFill>
                  <a:schemeClr val="tx1"/>
                </a:solidFill>
              </a:rPr>
              <a:t>Керівник: Пирогов Ігор Анатолійович, </a:t>
            </a:r>
          </a:p>
          <a:p>
            <a:pPr algn="l"/>
            <a:r>
              <a:rPr lang="uk-UA" b="1" i="1" dirty="0">
                <a:solidFill>
                  <a:schemeClr val="tx1"/>
                </a:solidFill>
              </a:rPr>
              <a:t>вчитель географії </a:t>
            </a:r>
          </a:p>
          <a:p>
            <a:pPr algn="l"/>
            <a:r>
              <a:rPr lang="uk-UA" b="1" i="1" dirty="0">
                <a:solidFill>
                  <a:schemeClr val="tx1"/>
                </a:solidFill>
              </a:rPr>
              <a:t>Дніпровського ліцею №97 ДМР</a:t>
            </a:r>
            <a:endParaRPr lang="ru-RU" i="1" dirty="0">
              <a:solidFill>
                <a:schemeClr val="tx1"/>
              </a:solidFill>
            </a:endParaRPr>
          </a:p>
          <a:p>
            <a:endParaRPr lang="uk-UA" b="1" i="1" dirty="0">
              <a:solidFill>
                <a:schemeClr val="tx1"/>
              </a:solidFill>
            </a:endParaRPr>
          </a:p>
          <a:p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9A3CE75-EC62-C35F-8E68-1CB66916D5F1}"/>
              </a:ext>
            </a:extLst>
          </p:cNvPr>
          <p:cNvSpPr>
            <a:spLocks noGrp="1"/>
          </p:cNvSpPr>
          <p:nvPr/>
        </p:nvSpPr>
        <p:spPr>
          <a:xfrm>
            <a:off x="3409787" y="555558"/>
            <a:ext cx="5857916" cy="3829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НТРОПОГЕННИЙ ЧИННИК СУЧАСНОГО СПАЛАХУ ЧИСЕЛЬНОСТІ МЕДУЗ В АЗОВСЬКОМУ </a:t>
            </a:r>
            <a:b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МОРІ</a:t>
            </a:r>
            <a:r>
              <a:rPr lang="uk-UA" dirty="0"/>
              <a:t>                                                                                                                </a:t>
            </a:r>
            <a:br>
              <a:rPr lang="en-US" dirty="0"/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4D1FF9-1001-8CB9-FB7E-D012603BC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24" y="1045857"/>
            <a:ext cx="8052284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b="1" dirty="0"/>
              <a:t>Мета</a:t>
            </a:r>
            <a:r>
              <a:rPr lang="uk-UA" dirty="0"/>
              <a:t>: проаналізувати й дослідити основні антропогенні чинники, які вплинули на збільшення кількості медуз в Азовському морі за останні роки та з’ясувати причини через які з’явились інтродуценти. </a:t>
            </a:r>
            <a:endParaRPr lang="ru-UA" dirty="0"/>
          </a:p>
          <a:p>
            <a:pPr marL="0" indent="0">
              <a:buNone/>
            </a:pPr>
            <a:r>
              <a:rPr lang="uk-UA" dirty="0"/>
              <a:t>Досягнення мети передбачає постановку і вирішення в роботі наступних </a:t>
            </a:r>
            <a:r>
              <a:rPr lang="uk-UA" b="1" dirty="0"/>
              <a:t>завдань</a:t>
            </a:r>
            <a:r>
              <a:rPr lang="uk-UA" dirty="0"/>
              <a:t>:</a:t>
            </a:r>
            <a:endParaRPr lang="ru-UA" dirty="0"/>
          </a:p>
          <a:p>
            <a:pPr lvl="0"/>
            <a:r>
              <a:rPr lang="uk-UA" dirty="0"/>
              <a:t>здійснити оцінку умов і ресурсів Азовського моря;</a:t>
            </a:r>
            <a:endParaRPr lang="ru-UA" dirty="0"/>
          </a:p>
          <a:p>
            <a:pPr lvl="0"/>
            <a:r>
              <a:rPr lang="uk-UA" dirty="0"/>
              <a:t>теоретично оцінити, обґрунтувати та дослідити фактори, які вплинули на зміну </a:t>
            </a:r>
            <a:r>
              <a:rPr lang="uk-UA" dirty="0" err="1"/>
              <a:t>біопродуктивності</a:t>
            </a:r>
            <a:r>
              <a:rPr lang="uk-UA" dirty="0"/>
              <a:t> вод Азовського моря;</a:t>
            </a:r>
            <a:endParaRPr lang="ru-UA" dirty="0"/>
          </a:p>
          <a:p>
            <a:pPr lvl="0"/>
            <a:r>
              <a:rPr lang="uk-UA" dirty="0"/>
              <a:t>запропонувати шляхи розв’язання проблеми.</a:t>
            </a:r>
            <a:endParaRPr lang="ru-UA" dirty="0"/>
          </a:p>
          <a:p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95E4A9A-E8B6-D0D1-950F-49AEC97EFBD9}"/>
              </a:ext>
            </a:extLst>
          </p:cNvPr>
          <p:cNvSpPr>
            <a:spLocks noGrp="1"/>
          </p:cNvSpPr>
          <p:nvPr/>
        </p:nvSpPr>
        <p:spPr>
          <a:xfrm>
            <a:off x="179512" y="188640"/>
            <a:ext cx="7936063" cy="857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МЕТА ТА ЗАВДАННЯ ДОСЛІДЖЕННЯ</a:t>
            </a:r>
            <a:r>
              <a:rPr lang="uk-UA" dirty="0"/>
              <a:t>                                                                                                                </a:t>
            </a:r>
            <a:br>
              <a:rPr lang="en-US" dirty="0"/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202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3E09609-DC98-2847-E8C9-9AD5A438C43E}"/>
              </a:ext>
            </a:extLst>
          </p:cNvPr>
          <p:cNvSpPr>
            <a:spLocks noGrp="1"/>
          </p:cNvSpPr>
          <p:nvPr/>
        </p:nvSpPr>
        <p:spPr>
          <a:xfrm>
            <a:off x="1640315" y="148349"/>
            <a:ext cx="5472608" cy="5725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`</a:t>
            </a:r>
            <a:r>
              <a:rPr lang="uk-UA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єктом</a:t>
            </a: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дослідження</a:t>
            </a:r>
            <a:r>
              <a:rPr lang="uk-UA" dirty="0"/>
              <a:t>                                                                                                               </a:t>
            </a:r>
            <a:br>
              <a:rPr lang="en-US" dirty="0"/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716638-66E3-06E9-41A3-A93C8B4FC15D}"/>
              </a:ext>
            </a:extLst>
          </p:cNvPr>
          <p:cNvSpPr txBox="1"/>
          <p:nvPr/>
        </p:nvSpPr>
        <p:spPr>
          <a:xfrm>
            <a:off x="1659898" y="702485"/>
            <a:ext cx="5284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400" b="1" dirty="0"/>
              <a:t>є Азовське море з його мешканцями</a:t>
            </a:r>
            <a:endParaRPr lang="ru-UA" sz="2400" b="1" dirty="0"/>
          </a:p>
        </p:txBody>
      </p:sp>
      <p:pic>
        <p:nvPicPr>
          <p:cNvPr id="11" name="Picture 4" descr="crimea 20x30 gljanec"/>
          <p:cNvPicPr>
            <a:picLocks noChangeAspect="1" noChangeArrowheads="1"/>
          </p:cNvPicPr>
          <p:nvPr/>
        </p:nvPicPr>
        <p:blipFill>
          <a:blip r:embed="rId2"/>
          <a:srcRect l="-355" t="9936" r="355" b="13901"/>
          <a:stretch>
            <a:fillRect/>
          </a:stretch>
        </p:blipFill>
        <p:spPr bwMode="auto">
          <a:xfrm>
            <a:off x="-108520" y="1266117"/>
            <a:ext cx="9252520" cy="5612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 flipH="1">
            <a:off x="4716016" y="3499132"/>
            <a:ext cx="285750" cy="2143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C3846D4-CFD9-0218-1DE2-E56EE42B2F50}"/>
              </a:ext>
            </a:extLst>
          </p:cNvPr>
          <p:cNvSpPr/>
          <p:nvPr/>
        </p:nvSpPr>
        <p:spPr>
          <a:xfrm flipH="1">
            <a:off x="6833282" y="3214688"/>
            <a:ext cx="285750" cy="2143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302397" y="3093298"/>
            <a:ext cx="1112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b="1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Генічеськ</a:t>
            </a:r>
            <a:endParaRPr lang="ru-RU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02E9E4B-42C0-91E7-BFD7-E78815A0C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610" y="2797961"/>
            <a:ext cx="14254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b="1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Бердянськ</a:t>
            </a:r>
            <a:endParaRPr lang="ru-RU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6" name="Рисунок 15" descr="https://www.vizit.ks.ua/wp-content/uploads/2020/09/P105073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37" r="26312" b="14057"/>
          <a:stretch/>
        </p:blipFill>
        <p:spPr bwMode="auto">
          <a:xfrm>
            <a:off x="-40437" y="1249129"/>
            <a:ext cx="4164569" cy="23908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Картинки по запросу &quot;Арабатська стрілка рібаки&quot;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132" y="1271292"/>
            <a:ext cx="2282155" cy="172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wladg\Desktop\белуга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2" r="15645" b="13498"/>
          <a:stretch/>
        </p:blipFill>
        <p:spPr bwMode="auto">
          <a:xfrm>
            <a:off x="7013355" y="3462630"/>
            <a:ext cx="2130646" cy="3206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G:\Мои книги\история геническа\фото\15665955_1138074482976319_859689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83" y="4683587"/>
            <a:ext cx="2952328" cy="215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G:\Мои книги\история геническа\фото\750_7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279051"/>
            <a:ext cx="1637151" cy="171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G:\Мои книги\история геническа\фото\82148815_2711007025645470_197878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7" b="8193"/>
          <a:stretch/>
        </p:blipFill>
        <p:spPr bwMode="auto">
          <a:xfrm>
            <a:off x="2840710" y="4696420"/>
            <a:ext cx="3565578" cy="21221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49" y="1251220"/>
            <a:ext cx="1503000" cy="112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1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BA2CB-1667-6D22-E972-449B8C65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D8735D9-36CA-991C-A9FF-21146C7699E0}"/>
              </a:ext>
            </a:extLst>
          </p:cNvPr>
          <p:cNvSpPr>
            <a:spLocks noGrp="1"/>
          </p:cNvSpPr>
          <p:nvPr/>
        </p:nvSpPr>
        <p:spPr>
          <a:xfrm>
            <a:off x="1115616" y="32012"/>
            <a:ext cx="5919839" cy="9233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Предмет </a:t>
            </a:r>
            <a:r>
              <a:rPr lang="uk-UA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дослідження - </a:t>
            </a:r>
            <a:r>
              <a:rPr lang="uk-UA" dirty="0"/>
              <a:t>                                                                                                             </a:t>
            </a:r>
            <a:br>
              <a:rPr lang="en-US" dirty="0"/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8FB6FB-2DAC-F4D7-2EDA-3ED784DCAE39}"/>
              </a:ext>
            </a:extLst>
          </p:cNvPr>
          <p:cNvSpPr txBox="1"/>
          <p:nvPr/>
        </p:nvSpPr>
        <p:spPr>
          <a:xfrm>
            <a:off x="539552" y="692696"/>
            <a:ext cx="770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400" b="1" dirty="0"/>
              <a:t>антропогенний фактор, який вплинули на зміну стану солоності вод Азовського моря та появи медуз.</a:t>
            </a:r>
            <a:endParaRPr lang="ru-UA" sz="2400" b="1" dirty="0"/>
          </a:p>
        </p:txBody>
      </p:sp>
      <p:pic>
        <p:nvPicPr>
          <p:cNvPr id="2" name="Рисунок 1" descr="Картинки по запросу &quot;Арабатська стрілка&quot;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53" y="4829164"/>
            <a:ext cx="3546347" cy="202883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3562315" y="3838735"/>
            <a:ext cx="2797874" cy="62068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 Медузи- «нові - старі» мешканці моря</a:t>
            </a:r>
          </a:p>
          <a:p>
            <a:endParaRPr lang="uk-UA" b="1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E21A3A-BF61-59A8-7395-971DA1934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" y="4149080"/>
            <a:ext cx="3569211" cy="26769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53F973-8744-7D58-58B2-DE27034E60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266" y="1452166"/>
            <a:ext cx="2525193" cy="33669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C22B0A7-249F-C540-B994-9E62F0752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" y="1506186"/>
            <a:ext cx="3523858" cy="26428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38AF7D9-7D3C-2794-5702-348D82843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87" y="1506785"/>
            <a:ext cx="2986179" cy="223963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446A5C-2097-F6ED-0157-BC49B0FF32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21" y="4536014"/>
            <a:ext cx="1942163" cy="23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2699792" y="23802"/>
            <a:ext cx="5760640" cy="9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 Знайомство з особливостями моря в бібліотеці ліцею</a:t>
            </a:r>
          </a:p>
          <a:p>
            <a:endParaRPr lang="uk-UA" b="1" i="1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-24297" y="3934919"/>
            <a:ext cx="6768752" cy="502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b="1" i="1" dirty="0">
              <a:solidFill>
                <a:srgbClr val="0000FF"/>
              </a:solidFill>
            </a:endParaRPr>
          </a:p>
          <a:p>
            <a:endParaRPr lang="uk-UA" b="1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E6EC92-FE77-6736-EEB5-6DF11F1BCE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00" y="0"/>
            <a:ext cx="2616984" cy="19627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235D91-B06A-F4C2-F734-E604DF1790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87" y="2002786"/>
            <a:ext cx="2627784" cy="197083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7ED79C-76A8-C476-D6EC-AC896EB1AF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05" y="860175"/>
            <a:ext cx="2304312" cy="307241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7F7A471-D280-8865-A00B-7398D50FCF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29" y="1060524"/>
            <a:ext cx="3110356" cy="23327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13BFC4-CBB1-9FFA-0BD0-8392CD9F756F}"/>
              </a:ext>
            </a:extLst>
          </p:cNvPr>
          <p:cNvSpPr txBox="1"/>
          <p:nvPr/>
        </p:nvSpPr>
        <p:spPr>
          <a:xfrm>
            <a:off x="755576" y="3972639"/>
            <a:ext cx="5714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0000FF"/>
                </a:solidFill>
              </a:rPr>
              <a:t>Опрацювання архівних матеріалів </a:t>
            </a:r>
            <a:endParaRPr lang="ru-UA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C3F552-F26E-2A55-B380-B13A171AB4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3" y="4528938"/>
            <a:ext cx="2898152" cy="21736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FB161D-55BF-82E9-71DF-A6CEAAF3D7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689" y="3746742"/>
            <a:ext cx="2304311" cy="307241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11D7A15-CCAC-CE9B-17A3-B0B5574CCD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969" y="4515969"/>
            <a:ext cx="3070917" cy="230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6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31E62-F805-4606-7910-4ADE53E93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0337"/>
            <a:ext cx="8229600" cy="1143000"/>
          </a:xfrm>
        </p:spPr>
        <p:txBody>
          <a:bodyPr>
            <a:normAutofit/>
          </a:bodyPr>
          <a:lstStyle/>
          <a:p>
            <a:r>
              <a:rPr lang="uk-UA" b="1" i="1" dirty="0">
                <a:solidFill>
                  <a:srgbClr val="0000FF"/>
                </a:solidFill>
              </a:rPr>
              <a:t>Особливості Азовського моря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F0C26-17C1-B84F-BBCD-CF1BBF1C0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66018"/>
            <a:ext cx="8229600" cy="49272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/>
              <a:t>     </a:t>
            </a:r>
            <a:r>
              <a:rPr lang="uk-UA" b="1" dirty="0"/>
              <a:t>Азовське море </a:t>
            </a:r>
            <a:r>
              <a:rPr lang="uk-UA" dirty="0"/>
              <a:t>- внутрішнє море басейну Атлантичного океану в межах України та Росії.      </a:t>
            </a:r>
          </a:p>
          <a:p>
            <a:pPr marL="0" indent="0">
              <a:buNone/>
            </a:pPr>
            <a:r>
              <a:rPr lang="uk-UA" dirty="0"/>
              <a:t> У море впадають річки Дон і Кубань. </a:t>
            </a:r>
          </a:p>
          <a:p>
            <a:pPr marL="0" indent="0">
              <a:buNone/>
            </a:pPr>
            <a:r>
              <a:rPr lang="uk-UA" dirty="0"/>
              <a:t>    До природних особливостей Азовського моря відносять: малу глибину, швидке прогрівання води, інтенсивний водно-циркуляційний режим, порівняно низьку солоність, високий вміст біогенних речовин.  </a:t>
            </a:r>
          </a:p>
          <a:p>
            <a:pPr marL="0" indent="0">
              <a:buNone/>
            </a:pPr>
            <a:r>
              <a:rPr lang="uk-UA" dirty="0"/>
              <a:t>Усе це сприяло формуванню                            високих показників                                         </a:t>
            </a:r>
            <a:r>
              <a:rPr lang="uk-UA" dirty="0" err="1"/>
              <a:t>біопродуктивності</a:t>
            </a:r>
            <a:r>
              <a:rPr lang="uk-UA" dirty="0"/>
              <a:t> </a:t>
            </a:r>
          </a:p>
          <a:p>
            <a:pPr marL="0" indent="0">
              <a:buNone/>
            </a:pPr>
            <a:r>
              <a:rPr lang="uk-UA" dirty="0"/>
              <a:t>та біорізноманіття. 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2EB290-729F-0139-A104-D122028DA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17779"/>
            <a:ext cx="4211961" cy="294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82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53A10-E0CE-F3AB-84FD-12BB4C8EA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3018"/>
            <a:ext cx="8229600" cy="1143000"/>
          </a:xfrm>
        </p:spPr>
        <p:txBody>
          <a:bodyPr/>
          <a:lstStyle/>
          <a:p>
            <a:r>
              <a:rPr lang="uk-UA" b="1" i="1" dirty="0">
                <a:solidFill>
                  <a:srgbClr val="0000FF"/>
                </a:solidFill>
              </a:rPr>
              <a:t>Зміна солоності вод моря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6291D3-80BA-5FB1-E816-2835920FA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66018"/>
            <a:ext cx="8064896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    З 2002 по 2018 рік показник середньої солоності Азовського моря змінювався з               </a:t>
            </a:r>
            <a:r>
              <a:rPr lang="uk-UA" b="1" dirty="0"/>
              <a:t>9,4</a:t>
            </a:r>
            <a:r>
              <a:rPr lang="uk-UA" b="1" i="1" dirty="0"/>
              <a:t>‰</a:t>
            </a:r>
            <a:r>
              <a:rPr lang="uk-UA" i="1" dirty="0"/>
              <a:t> до </a:t>
            </a:r>
            <a:r>
              <a:rPr lang="uk-UA" b="1" i="1" dirty="0"/>
              <a:t>14‰</a:t>
            </a:r>
            <a:r>
              <a:rPr lang="uk-UA" i="1" dirty="0"/>
              <a:t>. </a:t>
            </a:r>
          </a:p>
          <a:p>
            <a:pPr marL="0" indent="0">
              <a:buNone/>
            </a:pPr>
            <a:r>
              <a:rPr lang="uk-UA" dirty="0"/>
              <a:t>У 2021 році Генічеська метеостанція зафіксувала  показник солоності моря -</a:t>
            </a:r>
            <a:r>
              <a:rPr lang="uk-UA" b="1" dirty="0"/>
              <a:t>20‰</a:t>
            </a:r>
            <a:r>
              <a:rPr lang="uk-UA" dirty="0"/>
              <a:t>. Цей фактор сприяв появі </a:t>
            </a:r>
            <a:r>
              <a:rPr lang="uk-UA" dirty="0" err="1"/>
              <a:t>солоноводної</a:t>
            </a:r>
            <a:r>
              <a:rPr lang="uk-UA" dirty="0"/>
              <a:t> фауни – </a:t>
            </a:r>
            <a:r>
              <a:rPr lang="uk-UA" dirty="0" err="1"/>
              <a:t>гребневика</a:t>
            </a:r>
            <a:r>
              <a:rPr lang="uk-UA" dirty="0"/>
              <a:t> та медуз </a:t>
            </a:r>
            <a:r>
              <a:rPr lang="uk-UA" dirty="0" err="1"/>
              <a:t>корнерота</a:t>
            </a:r>
            <a:r>
              <a:rPr lang="uk-UA" dirty="0"/>
              <a:t> й </a:t>
            </a:r>
            <a:r>
              <a:rPr lang="uk-UA" dirty="0" err="1"/>
              <a:t>аурелії</a:t>
            </a:r>
            <a:r>
              <a:rPr lang="uk-UA" dirty="0"/>
              <a:t> з Атлантики та Чорного моря.  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09354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артинки по запросу &quot;карта азовського моря&quot;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3" t="3736" b="8504"/>
          <a:stretch/>
        </p:blipFill>
        <p:spPr bwMode="auto">
          <a:xfrm>
            <a:off x="107504" y="692696"/>
            <a:ext cx="4613543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0"/>
            <a:ext cx="8352928" cy="4766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Зміна показників солоності Азовського моря</a:t>
            </a:r>
          </a:p>
          <a:p>
            <a:endParaRPr lang="uk-UA" b="1" i="1" dirty="0"/>
          </a:p>
        </p:txBody>
      </p:sp>
      <p:cxnSp>
        <p:nvCxnSpPr>
          <p:cNvPr id="8" name="Прямая со стрелкой 7"/>
          <p:cNvCxnSpPr>
            <a:cxnSpLocks/>
            <a:stCxn id="10" idx="2"/>
          </p:cNvCxnSpPr>
          <p:nvPr/>
        </p:nvCxnSpPr>
        <p:spPr>
          <a:xfrm flipH="1">
            <a:off x="4721047" y="690196"/>
            <a:ext cx="580262" cy="1540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cxnSpLocks/>
            <a:stCxn id="12" idx="1"/>
          </p:cNvCxnSpPr>
          <p:nvPr/>
        </p:nvCxnSpPr>
        <p:spPr>
          <a:xfrm flipH="1">
            <a:off x="3963975" y="3771899"/>
            <a:ext cx="896057" cy="29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Подзаголовок 2"/>
          <p:cNvSpPr txBox="1">
            <a:spLocks/>
          </p:cNvSpPr>
          <p:nvPr/>
        </p:nvSpPr>
        <p:spPr>
          <a:xfrm>
            <a:off x="4905265" y="431619"/>
            <a:ext cx="792088" cy="258577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C00000"/>
                </a:solidFill>
              </a:rPr>
              <a:t>р. Дон</a:t>
            </a:r>
            <a:r>
              <a:rPr lang="uk-UA" b="1" i="1" dirty="0">
                <a:solidFill>
                  <a:srgbClr val="0000FF"/>
                </a:solidFill>
              </a:rPr>
              <a:t> </a:t>
            </a:r>
          </a:p>
          <a:p>
            <a:endParaRPr lang="uk-UA" b="1" i="1" dirty="0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860032" y="3591879"/>
            <a:ext cx="953264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500" b="1" i="1" dirty="0">
                <a:solidFill>
                  <a:srgbClr val="C00000"/>
                </a:solidFill>
              </a:rPr>
              <a:t>р. Кубань</a:t>
            </a:r>
            <a:r>
              <a:rPr lang="uk-UA" sz="3500" b="1" i="1" dirty="0">
                <a:solidFill>
                  <a:srgbClr val="0000FF"/>
                </a:solidFill>
              </a:rPr>
              <a:t> </a:t>
            </a:r>
          </a:p>
          <a:p>
            <a:endParaRPr lang="uk-UA" b="1" i="1" dirty="0"/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4813894" y="1057807"/>
            <a:ext cx="3312367" cy="22820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2002 рік – 9,4‰</a:t>
            </a:r>
          </a:p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2018 рік - 14 ‰</a:t>
            </a:r>
          </a:p>
          <a:p>
            <a:pPr marL="0" indent="0" algn="ctr">
              <a:buNone/>
            </a:pPr>
            <a:r>
              <a:rPr lang="uk-UA" b="1" i="1" dirty="0">
                <a:solidFill>
                  <a:srgbClr val="C00000"/>
                </a:solidFill>
              </a:rPr>
              <a:t>2019 рік - 19 ‰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C00000"/>
                </a:solidFill>
              </a:rPr>
              <a:t>   2021 рік – 20 ‰</a:t>
            </a:r>
          </a:p>
        </p:txBody>
      </p:sp>
      <p:pic>
        <p:nvPicPr>
          <p:cNvPr id="18" name="Рисунок 17" descr="C:\Users\wladg\Desktop\маН\медузы фото\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004" y="4077073"/>
            <a:ext cx="3145996" cy="278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wladg\Desktop\маН\медузы фото\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" y="4077072"/>
            <a:ext cx="1967104" cy="278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wladg\Desktop\маН\медузы фото\1566141937_3af4a962457bd81a74516ef45795f98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706" y="4066148"/>
            <a:ext cx="2065344" cy="2791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wladg\Desktop\маН\медузы фото\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050" y="4077072"/>
            <a:ext cx="2033118" cy="276717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170384" y="4383967"/>
            <a:ext cx="6012160" cy="670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43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Н  А  С  Л  І  Д  К  И</a:t>
            </a:r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63993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8352928" cy="4766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 Зменшення водного стоку річок Дон, Кубань </a:t>
            </a:r>
          </a:p>
          <a:p>
            <a:endParaRPr lang="uk-UA" b="1" i="1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5430" t="17001" r="38855" b="24635"/>
          <a:stretch>
            <a:fillRect/>
          </a:stretch>
        </p:blipFill>
        <p:spPr bwMode="auto">
          <a:xfrm>
            <a:off x="209364" y="606161"/>
            <a:ext cx="3858580" cy="2189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5170" t="17002" r="39126" b="16593"/>
          <a:stretch>
            <a:fillRect/>
          </a:stretch>
        </p:blipFill>
        <p:spPr bwMode="auto">
          <a:xfrm>
            <a:off x="4211672" y="586147"/>
            <a:ext cx="3858580" cy="21846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5558" t="24648" r="29557" b="27613"/>
          <a:stretch>
            <a:fillRect/>
          </a:stretch>
        </p:blipFill>
        <p:spPr bwMode="auto">
          <a:xfrm>
            <a:off x="76969" y="3188552"/>
            <a:ext cx="3990975" cy="16514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5"/>
          <a:srcRect l="5430" t="24445" r="29278" b="29248"/>
          <a:stretch>
            <a:fillRect/>
          </a:stretch>
        </p:blipFill>
        <p:spPr bwMode="auto">
          <a:xfrm>
            <a:off x="4136939" y="3187701"/>
            <a:ext cx="4015105" cy="16514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Картинки по запросу &quot;греблі на дону&quot;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4846320"/>
            <a:ext cx="3016250" cy="201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wladg\Desktop\маН\рис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0" t="14567" r="420" b="9524"/>
          <a:stretch/>
        </p:blipFill>
        <p:spPr bwMode="auto">
          <a:xfrm>
            <a:off x="76968" y="4898241"/>
            <a:ext cx="3128681" cy="1538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Картинки по запросу &quot;дамба  на  реке  кубань&quot;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288" y="4894677"/>
            <a:ext cx="2571855" cy="19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043608" y="2847038"/>
            <a:ext cx="5904656" cy="390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                   Річка Дон перетворюється в пустелю</a:t>
            </a:r>
          </a:p>
          <a:p>
            <a:endParaRPr lang="uk-UA" b="1" i="1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855109" y="6577126"/>
            <a:ext cx="1728192" cy="2808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Рисові чеки</a:t>
            </a:r>
          </a:p>
          <a:p>
            <a:endParaRPr lang="uk-UA" b="1" i="1" dirty="0"/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444208" y="5025616"/>
            <a:ext cx="2141609" cy="2808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chemeClr val="bg1"/>
                </a:solidFill>
              </a:rPr>
              <a:t>Гребля на р. Дон</a:t>
            </a:r>
          </a:p>
          <a:p>
            <a:endParaRPr lang="uk-UA" b="1" i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635896" y="6436689"/>
            <a:ext cx="2141609" cy="2808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chemeClr val="bg1"/>
                </a:solidFill>
              </a:rPr>
              <a:t>Гребля на р. Кубань</a:t>
            </a:r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92819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671" y="2930386"/>
            <a:ext cx="8352928" cy="61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Зміни  в  органічному світі Азовського моря</a:t>
            </a:r>
          </a:p>
          <a:p>
            <a:endParaRPr lang="uk-UA" b="1" i="1" dirty="0"/>
          </a:p>
        </p:txBody>
      </p:sp>
      <p:pic>
        <p:nvPicPr>
          <p:cNvPr id="6" name="Рисунок 5" descr="C:\Users\wladg\Desktop\маН\медузы фото\1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5141" b="4096"/>
          <a:stretch/>
        </p:blipFill>
        <p:spPr bwMode="auto">
          <a:xfrm>
            <a:off x="0" y="29308"/>
            <a:ext cx="1763688" cy="2895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wladg\Desktop\маН\медузы фото\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308"/>
            <a:ext cx="1656184" cy="2895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&quot;пелингас&quot;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2"/>
          <a:stretch/>
        </p:blipFill>
        <p:spPr bwMode="auto">
          <a:xfrm>
            <a:off x="3740513" y="443981"/>
            <a:ext cx="3082290" cy="20662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80" y="4603542"/>
            <a:ext cx="2567066" cy="218349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 descr="C:\Users\wladg\Desktop\маН\медузы фото\09940027.MP4_20200704_154140.14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3" r="4873" b="6947"/>
          <a:stretch/>
        </p:blipFill>
        <p:spPr bwMode="auto">
          <a:xfrm>
            <a:off x="2858285" y="4077072"/>
            <a:ext cx="2370578" cy="189807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wladg\Desktop\маН\медузы фото\большая-медуза-в-руках-девушки-на-море-12142292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935" y="3535221"/>
            <a:ext cx="1757045" cy="263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 descr="ÐÐ°ÑÑÐ¸Ð½ÐºÐ¸ Ð¿Ð¾ Ð·Ð°Ð¿ÑÐ¾ÑÑ Ð¿Ð»ÑÐ¶ Ð°Ð·Ð¾Ð²ÑÐºÐ¾Ðµ Ð¼Ð¾ÑÐµ Ð¼ÐµÐ´ÑÐ·Ð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3535221"/>
            <a:ext cx="3025673" cy="1975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wladg\Desktop\маН\медузы фото\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26" y="5510281"/>
            <a:ext cx="2567066" cy="134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wladg\Desktop\маН\медузы фото\9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098" y="3429000"/>
            <a:ext cx="1800200" cy="119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D12B00-23D5-0151-2626-E061B4C34B1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0544"/>
          <a:stretch>
            <a:fillRect/>
          </a:stretch>
        </p:blipFill>
        <p:spPr>
          <a:xfrm>
            <a:off x="7066823" y="70964"/>
            <a:ext cx="1978751" cy="285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92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611560" y="764704"/>
            <a:ext cx="1628780" cy="1571636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Велика солоність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702615" y="575532"/>
            <a:ext cx="1628780" cy="1571636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Кормова база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-13777" y="2882240"/>
            <a:ext cx="1628780" cy="1571636"/>
          </a:xfrm>
          <a:prstGeom prst="ellipse">
            <a:avLst/>
          </a:prstGeom>
          <a:solidFill>
            <a:srgbClr val="FF33CC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Будівництво дамб та водосховищ на річках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30165" y="4371955"/>
            <a:ext cx="2018887" cy="1825280"/>
          </a:xfrm>
          <a:prstGeom prst="ellipse">
            <a:avLst/>
          </a:prstGeom>
          <a:solidFill>
            <a:srgbClr val="FF33CC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 Впровадження меліоративного землеробства та рисосіяння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797144" y="2800318"/>
            <a:ext cx="1661122" cy="1653557"/>
          </a:xfrm>
          <a:prstGeom prst="ellipse">
            <a:avLst/>
          </a:prstGeom>
          <a:solidFill>
            <a:srgbClr val="FF33CC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Перекриття води по Північно-Кримському каналу вбік Криму (2015р.)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7297210" y="626506"/>
            <a:ext cx="1628780" cy="1637491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Тепла морська вода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770094" y="559187"/>
            <a:ext cx="1818130" cy="1571636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Відсутність стійкої криги взимку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" name="Picture 2" descr="ÐÐ°ÑÑÐ¸Ð½ÐºÐ¸ Ð¿Ð¾ Ð·Ð°Ð¿ÑÐ¾ÑÑ Ð¼ÐµÐ´ÑÐ·Ð° ÐºÐ¾ÑÐ½ÐµÑÐ¾Ñ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0526" y="2296381"/>
            <a:ext cx="3501354" cy="2209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Прямая со стрелкой 13"/>
          <p:cNvCxnSpPr>
            <a:stCxn id="3" idx="5"/>
          </p:cNvCxnSpPr>
          <p:nvPr/>
        </p:nvCxnSpPr>
        <p:spPr>
          <a:xfrm>
            <a:off x="2001811" y="2106179"/>
            <a:ext cx="1661123" cy="1106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000826" y="1990451"/>
            <a:ext cx="364988" cy="4037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007997" y="2055206"/>
            <a:ext cx="281627" cy="4215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6992504" y="2147168"/>
            <a:ext cx="603832" cy="6337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</p:cNvCxnSpPr>
          <p:nvPr/>
        </p:nvCxnSpPr>
        <p:spPr>
          <a:xfrm flipH="1" flipV="1">
            <a:off x="1624339" y="2354677"/>
            <a:ext cx="480638" cy="5598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  <a:stCxn id="7" idx="7"/>
          </p:cNvCxnSpPr>
          <p:nvPr/>
        </p:nvCxnSpPr>
        <p:spPr>
          <a:xfrm flipH="1" flipV="1">
            <a:off x="1092137" y="2289821"/>
            <a:ext cx="1161256" cy="2349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</p:cNvCxnSpPr>
          <p:nvPr/>
        </p:nvCxnSpPr>
        <p:spPr>
          <a:xfrm flipV="1">
            <a:off x="424810" y="2192324"/>
            <a:ext cx="457057" cy="6650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:a16="http://schemas.microsoft.com/office/drawing/2014/main" id="{F96E20DD-6E79-4B59-C318-3D71EC0B1AF4}"/>
              </a:ext>
            </a:extLst>
          </p:cNvPr>
          <p:cNvSpPr/>
          <p:nvPr/>
        </p:nvSpPr>
        <p:spPr>
          <a:xfrm>
            <a:off x="3028747" y="4603088"/>
            <a:ext cx="1628780" cy="1571636"/>
          </a:xfrm>
          <a:prstGeom prst="ellipse">
            <a:avLst/>
          </a:prstGeom>
          <a:solidFill>
            <a:srgbClr val="FF33CC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Руйнування Каховської ГЕС</a:t>
            </a:r>
          </a:p>
          <a:p>
            <a:pPr algn="ctr"/>
            <a:r>
              <a:rPr lang="uk-UA" sz="1400" dirty="0"/>
              <a:t>(2023р.)</a:t>
            </a:r>
            <a:endParaRPr lang="ru-RU" dirty="0"/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ADA3673-B490-F3F8-7DC0-B288351CC9C6}"/>
              </a:ext>
            </a:extLst>
          </p:cNvPr>
          <p:cNvCxnSpPr>
            <a:cxnSpLocks/>
          </p:cNvCxnSpPr>
          <p:nvPr/>
        </p:nvCxnSpPr>
        <p:spPr>
          <a:xfrm flipH="1" flipV="1">
            <a:off x="2625355" y="4453875"/>
            <a:ext cx="480638" cy="5598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4058EF-9983-5DE5-6932-7BA68DE416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20" y="4473495"/>
            <a:ext cx="4083080" cy="238450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D71BC-EA8C-B8B6-5B3A-B89FE252C02D}"/>
              </a:ext>
            </a:extLst>
          </p:cNvPr>
          <p:cNvSpPr>
            <a:spLocks noGrp="1"/>
          </p:cNvSpPr>
          <p:nvPr/>
        </p:nvSpPr>
        <p:spPr>
          <a:xfrm>
            <a:off x="0" y="64842"/>
            <a:ext cx="9034510" cy="5404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Причини </a:t>
            </a: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появи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медуз в </a:t>
            </a: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Азовському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морі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uk-UA" sz="2800" dirty="0"/>
              <a:t>                                                                                                                </a:t>
            </a:r>
            <a:br>
              <a:rPr lang="en-US" dirty="0"/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311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51520" y="116632"/>
            <a:ext cx="8352928" cy="4766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 Можливі варіанти вирішення проблеми </a:t>
            </a:r>
          </a:p>
          <a:p>
            <a:endParaRPr lang="uk-UA" b="1" i="1" dirty="0"/>
          </a:p>
        </p:txBody>
      </p:sp>
      <p:pic>
        <p:nvPicPr>
          <p:cNvPr id="5" name="Рисунок 4" descr="https://img.nauticexpo.ru/images_ne/photo-g/34212-1392822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304"/>
            <a:ext cx="3846041" cy="2216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У Лазурному на узбережжі встановили сітку, яка затримує медуз I Новости  Херсо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1"/>
          <a:stretch>
            <a:fillRect/>
          </a:stretch>
        </p:blipFill>
        <p:spPr bwMode="auto">
          <a:xfrm>
            <a:off x="-31613" y="3361774"/>
            <a:ext cx="3851920" cy="2216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Як українські медузи можуть стати добривом та затримати вологу в сухому  грунті - АгроЮг — Агроновости Украины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377" y="593304"/>
            <a:ext cx="2952328" cy="2090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C:\Users\wladg\Desktop\маН\медузы фото\photo_2020-08-20_16-56-58__vah27wt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019"/>
          <a:stretch/>
        </p:blipFill>
        <p:spPr bwMode="auto">
          <a:xfrm>
            <a:off x="6839046" y="1791354"/>
            <a:ext cx="2144969" cy="2610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wladg\Desktop\маН\11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" t="9015" r="2844" b="13095"/>
          <a:stretch/>
        </p:blipFill>
        <p:spPr bwMode="auto">
          <a:xfrm rot="10800000">
            <a:off x="3835250" y="2683854"/>
            <a:ext cx="2952327" cy="17532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C:\Users\wladg\Desktop\маН\яя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041" y="4469905"/>
            <a:ext cx="2952328" cy="1753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wladg\Desktop\маН\44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" t="4017" r="6593" b="6548"/>
          <a:stretch/>
        </p:blipFill>
        <p:spPr bwMode="auto">
          <a:xfrm rot="10800000">
            <a:off x="6626702" y="4469905"/>
            <a:ext cx="2529755" cy="22714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1528045" y="6215386"/>
            <a:ext cx="5128687" cy="599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Цех на Генічеському </a:t>
            </a:r>
            <a:r>
              <a:rPr lang="uk-UA" b="1" i="1" dirty="0" err="1">
                <a:solidFill>
                  <a:srgbClr val="0000FF"/>
                </a:solidFill>
              </a:rPr>
              <a:t>рибзаводі</a:t>
            </a:r>
            <a:r>
              <a:rPr lang="uk-UA" b="1" i="1" dirty="0">
                <a:solidFill>
                  <a:srgbClr val="0000FF"/>
                </a:solidFill>
              </a:rPr>
              <a:t> по переробці кишковопорожнинних (початок 60-х років)</a:t>
            </a:r>
          </a:p>
          <a:p>
            <a:endParaRPr lang="uk-UA" b="1" i="1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8A1FBF98-D3AB-29D2-230B-F58AAA378827}"/>
              </a:ext>
            </a:extLst>
          </p:cNvPr>
          <p:cNvSpPr txBox="1">
            <a:spLocks/>
          </p:cNvSpPr>
          <p:nvPr/>
        </p:nvSpPr>
        <p:spPr>
          <a:xfrm>
            <a:off x="-21929" y="2923626"/>
            <a:ext cx="3805709" cy="599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i="1" dirty="0">
                <a:solidFill>
                  <a:srgbClr val="0000FF"/>
                </a:solidFill>
              </a:rPr>
              <a:t>Використання захисних сіток</a:t>
            </a:r>
          </a:p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1542672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152D49C-67D6-4CC0-74C2-1AF420AC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08720"/>
            <a:ext cx="7848872" cy="5400600"/>
          </a:xfrm>
        </p:spPr>
        <p:txBody>
          <a:bodyPr>
            <a:normAutofit fontScale="55000" lnSpcReduction="20000"/>
          </a:bodyPr>
          <a:lstStyle/>
          <a:p>
            <a:r>
              <a:rPr lang="uk-UA" dirty="0"/>
              <a:t>Солоність, кормова база, відсутність стійкої криги в зимовий період, а також тепла морська вода Азовського моря сприяють росту та розмноженню представників кишковопорожнинних, які останнім часом вже не мігрують з Чорного моря, а увесь цикл розмноження відбувається на Азові.</a:t>
            </a:r>
            <a:endParaRPr lang="ru-UA" dirty="0"/>
          </a:p>
          <a:p>
            <a:r>
              <a:rPr lang="uk-UA" dirty="0"/>
              <a:t>До головних причин збільшення солоності вод Азовського моря відносять: будівництво дамб і водосховищ на  річках, які живлять Азовське  море, інтенсивне впровадження  меліоративного землеробства і  рисосіяння, а також руйнування Північно - Кримського каналу, що призвело до підвищення солоності затоки Сиваш та Азовського моря. </a:t>
            </a:r>
            <a:endParaRPr lang="ru-UA" dirty="0"/>
          </a:p>
          <a:p>
            <a:r>
              <a:rPr lang="uk-UA" dirty="0"/>
              <a:t>Єдиним методом боротьби з  медузами на узбережжі Азовського моря в місцях відпочинку туристів - будівля захисних сіток, а в майбутньому - відлов їх та використання в сільському господарстві і будівельній промисловості.</a:t>
            </a:r>
          </a:p>
          <a:p>
            <a:r>
              <a:rPr lang="uk-UA" dirty="0"/>
              <a:t>Територія Азовського моря з лютого 2022 року знаходиться в окупації, що є перешкодою до досконального вивчення, однак, цю проблему вже треба вирішувати вже зараз, щоб після звільнення одразу можна втілювати усі проекти в життя. </a:t>
            </a:r>
          </a:p>
          <a:p>
            <a:r>
              <a:rPr lang="uk-UA" dirty="0"/>
              <a:t>Автор вперше зробив спробу систематизувати архівний матеріал про циклічність появи медуз в Азовському морі та запропонував шляхи вирішення цієї проблеми в майбутньому.</a:t>
            </a:r>
            <a:endParaRPr lang="ru-UA" dirty="0"/>
          </a:p>
          <a:p>
            <a:pPr marL="0" indent="0">
              <a:buNone/>
            </a:pP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45F6AB8-B1B5-6C0A-5442-09D5D2335580}"/>
              </a:ext>
            </a:extLst>
          </p:cNvPr>
          <p:cNvSpPr>
            <a:spLocks noGrp="1"/>
          </p:cNvSpPr>
          <p:nvPr/>
        </p:nvSpPr>
        <p:spPr>
          <a:xfrm>
            <a:off x="1583668" y="51503"/>
            <a:ext cx="5328592" cy="857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ВИСНОВКИ ПРОЄКТУ</a:t>
            </a:r>
            <a:r>
              <a:rPr lang="uk-UA" dirty="0"/>
              <a:t>                                                                                                                </a:t>
            </a:r>
            <a:br>
              <a:rPr lang="en-US" dirty="0"/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9744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267" y="1052736"/>
            <a:ext cx="7903133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uk-UA" sz="1800" noProof="0" dirty="0" err="1"/>
              <a:t>Воровка</a:t>
            </a:r>
            <a:r>
              <a:rPr lang="uk-UA" sz="1800" noProof="0" dirty="0"/>
              <a:t> В. П. Історія двох </a:t>
            </a:r>
            <a:r>
              <a:rPr lang="uk-UA" sz="1800" noProof="0" dirty="0" err="1"/>
              <a:t>проток</a:t>
            </a:r>
            <a:r>
              <a:rPr lang="uk-UA" sz="1800" noProof="0" dirty="0"/>
              <a:t> // </a:t>
            </a:r>
            <a:r>
              <a:rPr lang="uk-UA" sz="1800" noProof="0" dirty="0" err="1"/>
              <a:t>Мелітопольский</a:t>
            </a:r>
            <a:r>
              <a:rPr lang="uk-UA" sz="1800" noProof="0" dirty="0"/>
              <a:t> краєзнавчий журнал, № 7, 2016, С. 85-88.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uk-UA" sz="1800" noProof="0" dirty="0"/>
              <a:t>Давидов О.В. Огляд природних умов Арабатської Стрілки // Екологічні та географічні проблеми Півдня України. Збірка наукових праць кафедри екології та географії. – Херсон: ПП </a:t>
            </a:r>
            <a:r>
              <a:rPr lang="uk-UA" sz="1800" noProof="0" dirty="0" err="1"/>
              <a:t>Вишемирський</a:t>
            </a:r>
            <a:r>
              <a:rPr lang="uk-UA" sz="1800" noProof="0" dirty="0"/>
              <a:t>. – 2011. – С. 30 – 38.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uk-UA" sz="1800" noProof="0" dirty="0"/>
              <a:t>Лук'янова Л. Б. Основи екології.  К., 2000.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uk-UA" sz="1800" noProof="0" dirty="0"/>
              <a:t>Пирогов. І. А. Найтепліше у світі Азовське море моє // Географія. – 2006. - № 23. – С. 27-29.</a:t>
            </a:r>
          </a:p>
          <a:p>
            <a:pPr marL="514350" indent="-514350">
              <a:buAutoNum type="arabicPeriod"/>
            </a:pPr>
            <a:r>
              <a:rPr lang="uk-UA" sz="1800" noProof="0" dirty="0"/>
              <a:t>Пирогов І.А. Азовське море: минуле та сьогодення, Генічеськ, 2024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uk-UA" sz="1800" noProof="0" dirty="0"/>
              <a:t>Історія і легенди Азовського моря. Електронний ресурс. Режим доступу:  </a:t>
            </a:r>
            <a:r>
              <a:rPr lang="uk-UA" sz="1800" u="sng" noProof="0" dirty="0">
                <a:hlinkClick r:id="rId2"/>
              </a:rPr>
              <a:t>https://mrpl.city/blogs/view/istoriya-i-legendi-azovskogo-morya</a:t>
            </a:r>
            <a:r>
              <a:rPr lang="uk-UA" sz="1800" u="sng" noProof="0" dirty="0"/>
              <a:t>.</a:t>
            </a:r>
            <a:endParaRPr lang="uk-UA" sz="1800" noProof="0" dirty="0"/>
          </a:p>
          <a:p>
            <a:pPr>
              <a:buAutoNum type="arabicPeriod" startAt="7"/>
            </a:pPr>
            <a:r>
              <a:rPr lang="uk-UA" sz="1800" noProof="0" dirty="0"/>
              <a:t>    Аналіз стану екосистеми Азовського моря. Електронний ресурс. Режим доступу:      </a:t>
            </a:r>
            <a:r>
              <a:rPr lang="uk-UA" sz="1800" u="sng" noProof="0" dirty="0">
                <a:hlinkClick r:id="rId3"/>
              </a:rPr>
              <a:t>https://studwood.net/814350/ekologiya/analiz_</a:t>
            </a:r>
            <a:r>
              <a:rPr lang="uk-UA" sz="1800" noProof="0" dirty="0">
                <a:hlinkClick r:id="rId3"/>
              </a:rPr>
              <a:t>stanu_ekosistemi_azovskogo_morya</a:t>
            </a:r>
            <a:endParaRPr lang="uk-UA" sz="1800" noProof="0" dirty="0"/>
          </a:p>
          <a:p>
            <a:pPr marL="0" indent="0">
              <a:buNone/>
            </a:pPr>
            <a:endParaRPr lang="uk-UA" sz="1800" noProof="0" dirty="0"/>
          </a:p>
          <a:p>
            <a:pPr marL="514350" indent="-514350">
              <a:buAutoNum type="arabicPeriod"/>
            </a:pPr>
            <a:endParaRPr lang="uk-UA" sz="2800" noProof="0" dirty="0"/>
          </a:p>
          <a:p>
            <a:pPr marL="514350" indent="-514350">
              <a:buAutoNum type="arabicPeriod"/>
            </a:pPr>
            <a:endParaRPr lang="uk-UA" sz="2800" noProof="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7712" y="26064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i="1" noProof="0" dirty="0">
                <a:solidFill>
                  <a:srgbClr val="0000FF"/>
                </a:solidFill>
              </a:rPr>
              <a:t>Список використаних джерел</a:t>
            </a:r>
            <a:endParaRPr lang="uk-UA" sz="4000" noProof="0" dirty="0"/>
          </a:p>
        </p:txBody>
      </p:sp>
    </p:spTree>
    <p:extLst>
      <p:ext uri="{BB962C8B-B14F-4D97-AF65-F5344CB8AC3E}">
        <p14:creationId xmlns:p14="http://schemas.microsoft.com/office/powerpoint/2010/main" val="170851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7C97C6-715D-5256-7CCC-06F7203FE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6872"/>
            <a:ext cx="3435846" cy="4581128"/>
          </a:xfrm>
          <a:prstGeom prst="rect">
            <a:avLst/>
          </a:prstGeom>
        </p:spPr>
      </p:pic>
      <p:pic>
        <p:nvPicPr>
          <p:cNvPr id="8" name="Picture 2" descr="F:\Ковалевич Руслан,5 кл\100_2169.JPG"/>
          <p:cNvPicPr>
            <a:picLocks noChangeAspect="1" noChangeArrowheads="1"/>
          </p:cNvPicPr>
          <p:nvPr/>
        </p:nvPicPr>
        <p:blipFill rotWithShape="1">
          <a:blip r:embed="rId3" cstate="print"/>
          <a:srcRect t="28574" b="28613"/>
          <a:stretch/>
        </p:blipFill>
        <p:spPr bwMode="auto">
          <a:xfrm>
            <a:off x="0" y="0"/>
            <a:ext cx="9144000" cy="37486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/>
          <a:p>
            <a:r>
              <a:rPr lang="uk-UA" sz="6600" b="1" dirty="0">
                <a:solidFill>
                  <a:srgbClr val="0000FF"/>
                </a:solidFill>
              </a:rPr>
              <a:t>Дякую за увагу!</a:t>
            </a:r>
            <a:endParaRPr lang="en-US" sz="6600" b="1" dirty="0">
              <a:solidFill>
                <a:srgbClr val="0000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A92103-583E-DF0D-9C82-8B89FB69B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3670332"/>
            <a:ext cx="5874896" cy="321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454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801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Особливості Азовського моря</vt:lpstr>
      <vt:lpstr>Зміна солоності вод моря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Administration</dc:creator>
  <cp:lastModifiedBy>pirogov.nikk@gmail.com</cp:lastModifiedBy>
  <cp:revision>158</cp:revision>
  <dcterms:created xsi:type="dcterms:W3CDTF">2018-02-27T10:33:24Z</dcterms:created>
  <dcterms:modified xsi:type="dcterms:W3CDTF">2026-04-09T16:51:13Z</dcterms:modified>
</cp:coreProperties>
</file>