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9" r:id="rId4"/>
    <p:sldId id="273" r:id="rId5"/>
    <p:sldId id="274" r:id="rId6"/>
    <p:sldId id="262" r:id="rId7"/>
    <p:sldId id="263" r:id="rId8"/>
    <p:sldId id="265" r:id="rId9"/>
    <p:sldId id="269" r:id="rId10"/>
    <p:sldId id="267" r:id="rId11"/>
    <p:sldId id="270" r:id="rId12"/>
    <p:sldId id="271" r:id="rId13"/>
    <p:sldId id="275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706E"/>
    <a:srgbClr val="2D5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7" d="100"/>
          <a:sy n="57" d="100"/>
        </p:scale>
        <p:origin x="-174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hilology.lnu.edu.ua/wp-content/uploads/2015/02/zbirnyk-na-%20poshanu-T.Panko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6122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224" y="3628547"/>
            <a:ext cx="5582776" cy="3229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534" y="29052"/>
            <a:ext cx="5582776" cy="182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735653" y="2442719"/>
            <a:ext cx="5220393" cy="1048625"/>
          </a:xfrm>
          <a:prstGeom prst="roundRect">
            <a:avLst/>
          </a:prstGeom>
          <a:solidFill>
            <a:srgbClr val="267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Польські школи на Волині </a:t>
            </a:r>
            <a:endParaRPr lang="uk-UA" b="1" dirty="0" smtClean="0">
              <a:solidFill>
                <a:schemeClr val="bg1"/>
              </a:solidFill>
            </a:endParaRPr>
          </a:p>
          <a:p>
            <a:pPr algn="ctr"/>
            <a:r>
              <a:rPr lang="uk-UA" b="1" dirty="0" smtClean="0">
                <a:solidFill>
                  <a:schemeClr val="bg1"/>
                </a:solidFill>
              </a:rPr>
              <a:t>у </a:t>
            </a:r>
            <a:r>
              <a:rPr lang="uk-UA" b="1" dirty="0">
                <a:solidFill>
                  <a:schemeClr val="bg1"/>
                </a:solidFill>
              </a:rPr>
              <a:t>міжвоєнний період:</a:t>
            </a:r>
          </a:p>
          <a:p>
            <a:pPr algn="ctr"/>
            <a:r>
              <a:rPr lang="uk-UA" b="1" dirty="0">
                <a:solidFill>
                  <a:schemeClr val="bg1"/>
                </a:solidFill>
              </a:rPr>
              <a:t>між модернізацією та ідеологізацією</a:t>
            </a:r>
          </a:p>
          <a:p>
            <a:pPr algn="ctr"/>
            <a:endParaRPr lang="uk-UA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37343" y="1858262"/>
            <a:ext cx="5220393" cy="419425"/>
          </a:xfrm>
          <a:prstGeom prst="roundRect">
            <a:avLst/>
          </a:prstGeom>
          <a:solidFill>
            <a:srgbClr val="267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/>
              <a:t>Проєкт</a:t>
            </a:r>
            <a:r>
              <a:rPr lang="uk-UA" sz="2000" b="1" dirty="0"/>
              <a:t> на тему</a:t>
            </a:r>
            <a:endParaRPr lang="uk-U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8" t="6250" r="16331" b="4943"/>
          <a:stretch/>
        </p:blipFill>
        <p:spPr bwMode="auto">
          <a:xfrm>
            <a:off x="6474556" y="3725960"/>
            <a:ext cx="1929856" cy="248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4" y="817583"/>
            <a:ext cx="6542906" cy="75572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Історичні умови</a:t>
            </a:r>
            <a:endParaRPr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74057" y="1573307"/>
            <a:ext cx="66294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+mj-lt"/>
              </a:rPr>
              <a:t>Після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Першої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світової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війни</a:t>
            </a:r>
            <a:r>
              <a:rPr lang="ru-RU" sz="2000" dirty="0">
                <a:latin typeface="+mj-lt"/>
              </a:rPr>
              <a:t> та </a:t>
            </a:r>
            <a:r>
              <a:rPr lang="ru-RU" sz="2000" dirty="0" err="1">
                <a:latin typeface="+mj-lt"/>
              </a:rPr>
              <a:t>Ризького</a:t>
            </a:r>
            <a:r>
              <a:rPr lang="ru-RU" sz="2000" dirty="0">
                <a:latin typeface="+mj-lt"/>
              </a:rPr>
              <a:t> мирного договору 1921 року </a:t>
            </a:r>
            <a:r>
              <a:rPr lang="ru-RU" sz="2000" dirty="0" err="1">
                <a:latin typeface="+mj-lt"/>
              </a:rPr>
              <a:t>Волинь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увійшла</a:t>
            </a:r>
            <a:r>
              <a:rPr lang="ru-RU" sz="2000" dirty="0">
                <a:latin typeface="+mj-lt"/>
              </a:rPr>
              <a:t> до складу </a:t>
            </a:r>
            <a:r>
              <a:rPr lang="ru-RU" sz="2000" dirty="0" err="1">
                <a:latin typeface="+mj-lt"/>
              </a:rPr>
              <a:t>Другої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Речі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Посполитої</a:t>
            </a:r>
            <a:r>
              <a:rPr lang="ru-RU" sz="2000" dirty="0">
                <a:latin typeface="+mj-lt"/>
              </a:rPr>
              <a:t>. </a:t>
            </a:r>
            <a:r>
              <a:rPr lang="ru-RU" sz="2000" dirty="0" err="1">
                <a:latin typeface="+mj-lt"/>
              </a:rPr>
              <a:t>Це</a:t>
            </a:r>
            <a:r>
              <a:rPr lang="ru-RU" sz="2000" dirty="0">
                <a:latin typeface="+mj-lt"/>
              </a:rPr>
              <a:t> означало не </a:t>
            </a:r>
            <a:r>
              <a:rPr lang="ru-RU" sz="2000" dirty="0" err="1">
                <a:latin typeface="+mj-lt"/>
              </a:rPr>
              <a:t>лише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зміну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кордонів</a:t>
            </a:r>
            <a:r>
              <a:rPr lang="ru-RU" sz="2000" dirty="0">
                <a:latin typeface="+mj-lt"/>
              </a:rPr>
              <a:t>, але й </a:t>
            </a:r>
            <a:r>
              <a:rPr lang="ru-RU" sz="2000" dirty="0" err="1">
                <a:latin typeface="+mj-lt"/>
              </a:rPr>
              <a:t>глибоку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трансформацію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всієї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системи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життя</a:t>
            </a:r>
            <a:r>
              <a:rPr lang="ru-RU" sz="2000" dirty="0">
                <a:latin typeface="+mj-lt"/>
              </a:rPr>
              <a:t>, </a:t>
            </a:r>
            <a:r>
              <a:rPr lang="ru-RU" sz="2000" dirty="0" err="1">
                <a:latin typeface="+mj-lt"/>
              </a:rPr>
              <a:t>зокрема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освіти</a:t>
            </a:r>
            <a:r>
              <a:rPr lang="ru-RU" sz="2000" dirty="0">
                <a:latin typeface="+mj-lt"/>
              </a:rPr>
              <a:t>.</a:t>
            </a:r>
          </a:p>
          <a:p>
            <a:r>
              <a:rPr lang="ru-RU" sz="2000" dirty="0">
                <a:latin typeface="+mj-lt"/>
              </a:rPr>
              <a:t>Школа стала не просто </a:t>
            </a:r>
            <a:r>
              <a:rPr lang="ru-RU" sz="2000" dirty="0" err="1">
                <a:latin typeface="+mj-lt"/>
              </a:rPr>
              <a:t>місцем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навчання</a:t>
            </a:r>
            <a:r>
              <a:rPr lang="ru-RU" sz="2000" dirty="0">
                <a:latin typeface="+mj-lt"/>
              </a:rPr>
              <a:t>, а </a:t>
            </a:r>
            <a:r>
              <a:rPr lang="ru-RU" sz="2000" dirty="0" err="1">
                <a:latin typeface="+mj-lt"/>
              </a:rPr>
              <a:t>важливим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інструментом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державної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політики</a:t>
            </a:r>
            <a:r>
              <a:rPr lang="ru-RU" sz="2000" dirty="0">
                <a:latin typeface="+mj-lt"/>
              </a:rPr>
              <a:t>. З одного боку, </a:t>
            </a:r>
            <a:r>
              <a:rPr lang="ru-RU" sz="2000" dirty="0" err="1">
                <a:latin typeface="+mj-lt"/>
              </a:rPr>
              <a:t>польська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влада</a:t>
            </a:r>
            <a:r>
              <a:rPr lang="ru-RU" sz="2000" dirty="0">
                <a:latin typeface="+mj-lt"/>
              </a:rPr>
              <a:t> активно </a:t>
            </a:r>
            <a:r>
              <a:rPr lang="ru-RU" sz="2000" dirty="0" err="1">
                <a:latin typeface="+mj-lt"/>
              </a:rPr>
              <a:t>впроваджувала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модернізаційні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зміни</a:t>
            </a:r>
            <a:r>
              <a:rPr lang="ru-RU" sz="2000" dirty="0">
                <a:latin typeface="+mj-lt"/>
              </a:rPr>
              <a:t>: </a:t>
            </a:r>
            <a:r>
              <a:rPr lang="ru-RU" sz="2000" dirty="0" err="1">
                <a:latin typeface="+mj-lt"/>
              </a:rPr>
              <a:t>розширювала</a:t>
            </a:r>
            <a:r>
              <a:rPr lang="ru-RU" sz="2000" dirty="0">
                <a:latin typeface="+mj-lt"/>
              </a:rPr>
              <a:t> мережу </a:t>
            </a:r>
            <a:r>
              <a:rPr lang="ru-RU" sz="2000" dirty="0" err="1">
                <a:latin typeface="+mj-lt"/>
              </a:rPr>
              <a:t>шкіл</a:t>
            </a:r>
            <a:r>
              <a:rPr lang="ru-RU" sz="2000" dirty="0">
                <a:latin typeface="+mj-lt"/>
              </a:rPr>
              <a:t>, </a:t>
            </a:r>
            <a:r>
              <a:rPr lang="ru-RU" sz="2000" dirty="0" err="1">
                <a:latin typeface="+mj-lt"/>
              </a:rPr>
              <a:t>оновлювала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програми</a:t>
            </a:r>
            <a:r>
              <a:rPr lang="ru-RU" sz="2000" dirty="0">
                <a:latin typeface="+mj-lt"/>
              </a:rPr>
              <a:t>, </a:t>
            </a:r>
            <a:r>
              <a:rPr lang="ru-RU" sz="2000" dirty="0" err="1">
                <a:latin typeface="+mj-lt"/>
              </a:rPr>
              <a:t>готувала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вчителів</a:t>
            </a:r>
            <a:r>
              <a:rPr lang="ru-RU" sz="2000" dirty="0">
                <a:latin typeface="+mj-lt"/>
              </a:rPr>
              <a:t>. З </a:t>
            </a:r>
            <a:r>
              <a:rPr lang="ru-RU" sz="2000" dirty="0" err="1">
                <a:latin typeface="+mj-lt"/>
              </a:rPr>
              <a:t>іншого</a:t>
            </a:r>
            <a:r>
              <a:rPr lang="ru-RU" sz="2000" dirty="0">
                <a:latin typeface="+mj-lt"/>
              </a:rPr>
              <a:t> боку — </a:t>
            </a:r>
            <a:r>
              <a:rPr lang="ru-RU" sz="2000" dirty="0" err="1">
                <a:latin typeface="+mj-lt"/>
              </a:rPr>
              <a:t>освіта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перетворювалась</a:t>
            </a:r>
            <a:r>
              <a:rPr lang="ru-RU" sz="2000" dirty="0">
                <a:latin typeface="+mj-lt"/>
              </a:rPr>
              <a:t> на </a:t>
            </a:r>
            <a:r>
              <a:rPr lang="ru-RU" sz="2000" dirty="0" err="1">
                <a:latin typeface="+mj-lt"/>
              </a:rPr>
              <a:t>механізм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ідеологічного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впливу</a:t>
            </a:r>
            <a:r>
              <a:rPr lang="ru-RU" sz="2000" dirty="0">
                <a:latin typeface="+mj-lt"/>
              </a:rPr>
              <a:t> та </a:t>
            </a:r>
            <a:r>
              <a:rPr lang="ru-RU" sz="2000" dirty="0" err="1">
                <a:latin typeface="+mj-lt"/>
              </a:rPr>
              <a:t>полонізації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українського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населення</a:t>
            </a:r>
            <a:r>
              <a:rPr lang="ru-RU" sz="2000" dirty="0">
                <a:latin typeface="+mj-lt"/>
              </a:rPr>
              <a:t>.</a:t>
            </a:r>
          </a:p>
          <a:p>
            <a:r>
              <a:rPr lang="ru-RU" sz="2000" dirty="0" err="1">
                <a:latin typeface="+mj-lt"/>
              </a:rPr>
              <a:t>Саме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це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протиріччя</a:t>
            </a:r>
            <a:r>
              <a:rPr lang="ru-RU" sz="2000" dirty="0">
                <a:latin typeface="+mj-lt"/>
              </a:rPr>
              <a:t> — </a:t>
            </a:r>
            <a:r>
              <a:rPr lang="ru-RU" sz="2000" dirty="0" err="1">
                <a:latin typeface="+mj-lt"/>
              </a:rPr>
              <a:t>між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модернізацією</a:t>
            </a:r>
            <a:r>
              <a:rPr lang="ru-RU" sz="2000" dirty="0">
                <a:latin typeface="+mj-lt"/>
              </a:rPr>
              <a:t> та </a:t>
            </a:r>
            <a:r>
              <a:rPr lang="ru-RU" sz="2000" dirty="0" err="1">
                <a:latin typeface="+mj-lt"/>
              </a:rPr>
              <a:t>ідеологізацією</a:t>
            </a:r>
            <a:r>
              <a:rPr lang="ru-RU" sz="2000" dirty="0">
                <a:latin typeface="+mj-lt"/>
              </a:rPr>
              <a:t> — і </a:t>
            </a:r>
            <a:r>
              <a:rPr lang="ru-RU" sz="2000" dirty="0" err="1">
                <a:latin typeface="+mj-lt"/>
              </a:rPr>
              <a:t>визначило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актуальність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даного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проєкту</a:t>
            </a:r>
            <a:r>
              <a:rPr lang="ru-RU" sz="2000" dirty="0" smtClean="0">
                <a:latin typeface="+mj-lt"/>
              </a:rPr>
              <a:t> </a:t>
            </a:r>
            <a:endParaRPr lang="ru-RU" sz="2000" dirty="0">
              <a:latin typeface="+mj-lt"/>
            </a:endParaRPr>
          </a:p>
        </p:txBody>
      </p:sp>
      <p:sp>
        <p:nvSpPr>
          <p:cNvPr id="7" name="AutoShape 5" descr="https://chatgpt.com/backend-api/estuary/content?id=file_000000008b6071f59d65e759034503fa&amp;ts=490479&amp;p=fs&amp;cid=1&amp;sig=b828dc0d92c15b70e8b7c84eb867d057b24cd420c82b281fd3ac98d0a50140da&amp;v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024282" y="5715000"/>
            <a:ext cx="2380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latin typeface="+mj-lt"/>
              </a:rPr>
              <a:t>Утраквістичні школи </a:t>
            </a:r>
            <a:endParaRPr lang="ru-RU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Стратегія наукового дослідження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>
                <a:latin typeface="+mj-lt"/>
              </a:rPr>
              <a:t>простежити організаційно-адміністративні тенденції становлення освіти на території Волинського воєводства;  </a:t>
            </a:r>
            <a:endParaRPr lang="uk-UA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 </a:t>
            </a:r>
            <a:r>
              <a:rPr lang="uk-UA" dirty="0">
                <a:latin typeface="+mj-lt"/>
              </a:rPr>
              <a:t>проаналізувати зміни освітньої стратегії в міжвоєнний період ; </a:t>
            </a:r>
            <a:endParaRPr lang="uk-UA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  </a:t>
            </a:r>
            <a:r>
              <a:rPr lang="uk-UA" dirty="0">
                <a:latin typeface="+mj-lt"/>
              </a:rPr>
              <a:t>розкрити особливості освітньої політики польської влади щодо національних меншин та, як приклад, її реалізації на рівні громади села </a:t>
            </a:r>
            <a:r>
              <a:rPr lang="uk-UA" dirty="0" err="1">
                <a:latin typeface="+mj-lt"/>
              </a:rPr>
              <a:t>Сіньковичі</a:t>
            </a:r>
            <a:r>
              <a:rPr lang="uk-UA" dirty="0">
                <a:latin typeface="+mj-lt"/>
              </a:rPr>
              <a:t> </a:t>
            </a:r>
            <a:r>
              <a:rPr lang="uk-UA" dirty="0" err="1">
                <a:latin typeface="+mj-lt"/>
              </a:rPr>
              <a:t>Горохівського</a:t>
            </a:r>
            <a:r>
              <a:rPr lang="uk-UA" dirty="0">
                <a:latin typeface="+mj-lt"/>
              </a:rPr>
              <a:t> повіту Волинського воєводства</a:t>
            </a:r>
            <a:endParaRPr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595999"/>
            <a:ext cx="6965245" cy="1202485"/>
          </a:xfrm>
        </p:spPr>
        <p:txBody>
          <a:bodyPr/>
          <a:lstStyle/>
          <a:p>
            <a:r>
              <a:rPr lang="uk-UA" dirty="0" err="1" smtClean="0"/>
              <a:t>Модернізаційні</a:t>
            </a:r>
            <a:r>
              <a:rPr lang="uk-UA" dirty="0" smtClean="0"/>
              <a:t> зміни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7899" y="1729047"/>
            <a:ext cx="7531330" cy="4522124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+mj-lt"/>
              </a:rPr>
              <a:t>Структурна </a:t>
            </a:r>
            <a:r>
              <a:rPr lang="ru-RU" sz="1600" b="1" dirty="0" smtClean="0">
                <a:latin typeface="+mj-lt"/>
              </a:rPr>
              <a:t>реформа (початкова, </a:t>
            </a:r>
            <a:r>
              <a:rPr lang="ru-RU" sz="1600" b="1" dirty="0" err="1" smtClean="0">
                <a:latin typeface="+mj-lt"/>
              </a:rPr>
              <a:t>середня</a:t>
            </a:r>
            <a:r>
              <a:rPr lang="ru-RU" sz="1600" b="1" dirty="0" smtClean="0">
                <a:latin typeface="+mj-lt"/>
              </a:rPr>
              <a:t>, </a:t>
            </a:r>
            <a:r>
              <a:rPr lang="ru-RU" sz="1600" b="1" dirty="0" err="1" smtClean="0">
                <a:latin typeface="+mj-lt"/>
              </a:rPr>
              <a:t>вища</a:t>
            </a:r>
            <a:r>
              <a:rPr lang="ru-RU" sz="1600" b="1" dirty="0" smtClean="0">
                <a:latin typeface="+mj-lt"/>
              </a:rPr>
              <a:t>) </a:t>
            </a:r>
            <a:r>
              <a:rPr lang="ru-RU" sz="1600" b="1" dirty="0">
                <a:latin typeface="+mj-lt"/>
              </a:rPr>
              <a:t/>
            </a:r>
            <a:br>
              <a:rPr lang="ru-RU" sz="1600" b="1" dirty="0">
                <a:latin typeface="+mj-lt"/>
              </a:rPr>
            </a:br>
            <a:r>
              <a:rPr lang="uk-UA" sz="1600" b="1" dirty="0">
                <a:latin typeface="+mj-lt"/>
              </a:rPr>
              <a:t>Програмне та ідеологічне </a:t>
            </a:r>
            <a:r>
              <a:rPr lang="uk-UA" sz="1600" b="1" dirty="0" smtClean="0">
                <a:latin typeface="+mj-lt"/>
              </a:rPr>
              <a:t>оновлення</a:t>
            </a:r>
          </a:p>
          <a:p>
            <a:r>
              <a:rPr lang="uk-UA" sz="1600" b="1" dirty="0" smtClean="0">
                <a:latin typeface="+mj-lt"/>
              </a:rPr>
              <a:t>Замість </a:t>
            </a:r>
            <a:r>
              <a:rPr lang="uk-UA" sz="1600" b="1" dirty="0">
                <a:latin typeface="+mj-lt"/>
              </a:rPr>
              <a:t>механічного </a:t>
            </a:r>
            <a:r>
              <a:rPr lang="uk-UA" sz="1600" b="1" dirty="0" err="1">
                <a:latin typeface="+mj-lt"/>
              </a:rPr>
              <a:t>зазубрювання</a:t>
            </a:r>
            <a:r>
              <a:rPr lang="uk-UA" sz="1600" b="1" dirty="0">
                <a:latin typeface="+mj-lt"/>
              </a:rPr>
              <a:t> (традиційна "школа пам'яті") впроваджувалася « </a:t>
            </a:r>
            <a:r>
              <a:rPr lang="uk-UA" sz="1600" b="1" i="1" dirty="0">
                <a:latin typeface="+mj-lt"/>
              </a:rPr>
              <a:t>школа дії </a:t>
            </a:r>
            <a:r>
              <a:rPr lang="uk-UA" sz="1600" b="1" dirty="0">
                <a:latin typeface="+mj-lt"/>
              </a:rPr>
              <a:t>» ( </a:t>
            </a:r>
            <a:r>
              <a:rPr lang="en-US" sz="1600" b="1" dirty="0" err="1">
                <a:latin typeface="+mj-lt"/>
              </a:rPr>
              <a:t>szkoła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aktywna</a:t>
            </a:r>
            <a:r>
              <a:rPr lang="en-US" sz="1600" b="1" dirty="0">
                <a:latin typeface="+mj-lt"/>
              </a:rPr>
              <a:t> </a:t>
            </a:r>
            <a:r>
              <a:rPr lang="en-US" sz="1600" b="1" dirty="0" smtClean="0">
                <a:latin typeface="+mj-lt"/>
              </a:rPr>
              <a:t>)</a:t>
            </a:r>
            <a:endParaRPr lang="uk-UA" sz="1600" b="1" dirty="0" smtClean="0">
              <a:latin typeface="+mj-lt"/>
            </a:endParaRPr>
          </a:p>
          <a:p>
            <a:r>
              <a:rPr lang="ru-RU" sz="1600" b="1" dirty="0">
                <a:latin typeface="+mj-lt"/>
              </a:rPr>
              <a:t>Метод </a:t>
            </a:r>
            <a:r>
              <a:rPr lang="ru-RU" sz="1600" b="1" dirty="0" err="1">
                <a:latin typeface="+mj-lt"/>
              </a:rPr>
              <a:t>проектів</a:t>
            </a:r>
            <a:r>
              <a:rPr lang="ru-RU" sz="1600" b="1" dirty="0">
                <a:latin typeface="+mj-lt"/>
              </a:rPr>
              <a:t>: </a:t>
            </a:r>
            <a:r>
              <a:rPr lang="ru-RU" sz="1600" b="1" dirty="0" err="1" smtClean="0">
                <a:latin typeface="+mj-lt"/>
              </a:rPr>
              <a:t>учні</a:t>
            </a:r>
            <a:r>
              <a:rPr lang="ru-RU" sz="1600" b="1" dirty="0" smtClean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самостійно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розробляли</a:t>
            </a:r>
            <a:r>
              <a:rPr lang="ru-RU" sz="1600" b="1" dirty="0">
                <a:latin typeface="+mj-lt"/>
              </a:rPr>
              <a:t> теми, </a:t>
            </a:r>
            <a:r>
              <a:rPr lang="ru-RU" sz="1600" b="1" dirty="0" err="1">
                <a:latin typeface="+mj-lt"/>
              </a:rPr>
              <a:t>що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поєднували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історію</a:t>
            </a:r>
            <a:r>
              <a:rPr lang="ru-RU" sz="1600" b="1" dirty="0">
                <a:latin typeface="+mj-lt"/>
              </a:rPr>
              <a:t>, </a:t>
            </a:r>
            <a:r>
              <a:rPr lang="ru-RU" sz="1600" b="1" dirty="0" err="1">
                <a:latin typeface="+mj-lt"/>
              </a:rPr>
              <a:t>географію</a:t>
            </a:r>
            <a:r>
              <a:rPr lang="ru-RU" sz="1600" b="1" dirty="0">
                <a:latin typeface="+mj-lt"/>
              </a:rPr>
              <a:t> та </a:t>
            </a:r>
            <a:r>
              <a:rPr lang="ru-RU" sz="1600" b="1" dirty="0" err="1">
                <a:latin typeface="+mj-lt"/>
              </a:rPr>
              <a:t>природознавство</a:t>
            </a:r>
            <a:r>
              <a:rPr lang="ru-RU" sz="1600" b="1" dirty="0">
                <a:latin typeface="+mj-lt"/>
              </a:rPr>
              <a:t>.</a:t>
            </a:r>
          </a:p>
          <a:p>
            <a:r>
              <a:rPr lang="uk-UA" sz="1600" b="1" dirty="0">
                <a:latin typeface="+mj-lt"/>
              </a:rPr>
              <a:t>Принцип «Державного виховання» ( </a:t>
            </a:r>
            <a:r>
              <a:rPr lang="en-US" sz="1600" b="1" i="1" dirty="0" err="1">
                <a:latin typeface="+mj-lt"/>
              </a:rPr>
              <a:t>Wychowanie</a:t>
            </a:r>
            <a:r>
              <a:rPr lang="en-US" sz="1600" b="1" i="1" dirty="0">
                <a:latin typeface="+mj-lt"/>
              </a:rPr>
              <a:t> </a:t>
            </a:r>
            <a:r>
              <a:rPr lang="en-US" sz="1600" b="1" i="1" dirty="0" err="1" smtClean="0">
                <a:latin typeface="+mj-lt"/>
              </a:rPr>
              <a:t>państwowe</a:t>
            </a:r>
            <a:r>
              <a:rPr lang="uk-UA" sz="1600" b="1" i="1" dirty="0" smtClean="0">
                <a:latin typeface="+mj-lt"/>
              </a:rPr>
              <a:t>)</a:t>
            </a:r>
          </a:p>
          <a:p>
            <a:r>
              <a:rPr lang="ru-RU" sz="1600" b="1" dirty="0" err="1">
                <a:latin typeface="+mj-lt"/>
              </a:rPr>
              <a:t>Трудове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навчання</a:t>
            </a:r>
            <a:r>
              <a:rPr lang="ru-RU" sz="1600" b="1" dirty="0">
                <a:latin typeface="+mj-lt"/>
              </a:rPr>
              <a:t> та </a:t>
            </a:r>
            <a:r>
              <a:rPr lang="ru-RU" sz="1600" b="1" dirty="0" err="1">
                <a:latin typeface="+mj-lt"/>
              </a:rPr>
              <a:t>зв'язок</a:t>
            </a:r>
            <a:r>
              <a:rPr lang="ru-RU" sz="1600" b="1" dirty="0">
                <a:latin typeface="+mj-lt"/>
              </a:rPr>
              <a:t> з </a:t>
            </a:r>
            <a:r>
              <a:rPr lang="ru-RU" sz="1600" b="1" dirty="0" err="1" smtClean="0">
                <a:latin typeface="+mj-lt"/>
              </a:rPr>
              <a:t>життям</a:t>
            </a:r>
            <a:r>
              <a:rPr lang="ru-RU" sz="1600" b="1" dirty="0" smtClean="0">
                <a:latin typeface="+mj-lt"/>
              </a:rPr>
              <a:t>. </a:t>
            </a:r>
            <a:r>
              <a:rPr lang="uk-UA" sz="1600" b="1" dirty="0" smtClean="0">
                <a:latin typeface="+mj-lt"/>
              </a:rPr>
              <a:t>Концепція </a:t>
            </a:r>
            <a:r>
              <a:rPr lang="uk-UA" sz="1600" b="1" dirty="0">
                <a:latin typeface="+mj-lt"/>
              </a:rPr>
              <a:t>«Трудової школи»</a:t>
            </a:r>
            <a:endParaRPr lang="ru-RU" sz="1600" b="1" dirty="0" smtClean="0">
              <a:latin typeface="+mj-lt"/>
            </a:endParaRPr>
          </a:p>
          <a:p>
            <a:r>
              <a:rPr lang="ru-RU" sz="1600" b="1" dirty="0" err="1">
                <a:latin typeface="+mj-lt"/>
              </a:rPr>
              <a:t>Екскурсійний</a:t>
            </a:r>
            <a:r>
              <a:rPr lang="ru-RU" sz="1600" b="1" dirty="0">
                <a:latin typeface="+mj-lt"/>
              </a:rPr>
              <a:t> метод: </a:t>
            </a:r>
            <a:r>
              <a:rPr lang="ru-RU" sz="1600" b="1" dirty="0" err="1" smtClean="0">
                <a:latin typeface="+mj-lt"/>
              </a:rPr>
              <a:t>навчання</a:t>
            </a:r>
            <a:r>
              <a:rPr lang="ru-RU" sz="1600" b="1" dirty="0" smtClean="0">
                <a:latin typeface="+mj-lt"/>
              </a:rPr>
              <a:t> </a:t>
            </a:r>
            <a:r>
              <a:rPr lang="ru-RU" sz="1600" b="1" dirty="0">
                <a:latin typeface="+mj-lt"/>
              </a:rPr>
              <a:t>за межами </a:t>
            </a:r>
            <a:r>
              <a:rPr lang="ru-RU" sz="1600" b="1" dirty="0" err="1" smtClean="0">
                <a:latin typeface="+mj-lt"/>
              </a:rPr>
              <a:t>класу</a:t>
            </a:r>
            <a:endParaRPr lang="ru-RU" sz="1600" b="1" dirty="0" smtClean="0">
              <a:latin typeface="+mj-lt"/>
            </a:endParaRPr>
          </a:p>
          <a:p>
            <a:r>
              <a:rPr lang="uk-UA" sz="1600" b="1" dirty="0">
                <a:latin typeface="+mj-lt"/>
              </a:rPr>
              <a:t> Позакласна активність та самоврядування</a:t>
            </a:r>
          </a:p>
          <a:p>
            <a:r>
              <a:rPr lang="uk-UA" sz="1600" b="1" dirty="0">
                <a:latin typeface="+mj-lt"/>
              </a:rPr>
              <a:t>Педагогічний персоналізм та </a:t>
            </a:r>
            <a:r>
              <a:rPr lang="uk-UA" sz="1600" b="1" dirty="0" smtClean="0">
                <a:latin typeface="+mj-lt"/>
              </a:rPr>
              <a:t>гуманізм (у</a:t>
            </a:r>
            <a:r>
              <a:rPr lang="ru-RU" sz="1600" b="1" dirty="0" smtClean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центрі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уваги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опинилася</a:t>
            </a:r>
            <a:r>
              <a:rPr lang="ru-RU" sz="1600" b="1" dirty="0">
                <a:latin typeface="+mj-lt"/>
              </a:rPr>
              <a:t> </a:t>
            </a:r>
            <a:r>
              <a:rPr lang="ru-RU" sz="1600" b="1" dirty="0" err="1">
                <a:latin typeface="+mj-lt"/>
              </a:rPr>
              <a:t>особистість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 smtClean="0">
                <a:latin typeface="+mj-lt"/>
              </a:rPr>
              <a:t>дитини</a:t>
            </a:r>
            <a:r>
              <a:rPr lang="ru-RU" sz="1600" b="1" dirty="0" smtClean="0">
                <a:latin typeface="+mj-lt"/>
              </a:rPr>
              <a:t>)</a:t>
            </a:r>
            <a:endParaRPr lang="uk-UA" sz="1600" b="1" dirty="0">
              <a:latin typeface="+mj-lt"/>
            </a:endParaRPr>
          </a:p>
          <a:p>
            <a:r>
              <a:rPr lang="pl-PL" sz="1600" b="1" dirty="0">
                <a:latin typeface="+mj-lt"/>
              </a:rPr>
              <a:t>Ідея «Державного виховання» ( </a:t>
            </a:r>
            <a:r>
              <a:rPr lang="pl-PL" sz="1600" b="1" i="1" dirty="0">
                <a:latin typeface="+mj-lt"/>
              </a:rPr>
              <a:t>Wychowanie państwowe</a:t>
            </a:r>
            <a:r>
              <a:rPr lang="pl-PL" sz="1600" b="1" dirty="0">
                <a:latin typeface="+mj-lt"/>
              </a:rPr>
              <a:t> )</a:t>
            </a:r>
          </a:p>
          <a:p>
            <a:r>
              <a:rPr lang="uk-UA" sz="1600" b="1" dirty="0" smtClean="0">
                <a:latin typeface="+mj-lt"/>
              </a:rPr>
              <a:t>Диференційна педагогіка</a:t>
            </a:r>
          </a:p>
          <a:p>
            <a:r>
              <a:rPr lang="uk-UA" sz="1600" b="1" dirty="0">
                <a:latin typeface="+mj-lt"/>
              </a:rPr>
              <a:t>Спортивна та скаутська педагогіка</a:t>
            </a:r>
          </a:p>
          <a:p>
            <a:pPr marL="0" indent="0">
              <a:buNone/>
            </a:pPr>
            <a:r>
              <a:rPr lang="uk-UA" sz="1400" dirty="0"/>
              <a:t/>
            </a:r>
            <a:br>
              <a:rPr lang="uk-UA" sz="1400" dirty="0"/>
            </a:br>
            <a:r>
              <a:rPr lang="uk-UA" sz="1400" dirty="0"/>
              <a:t/>
            </a:r>
            <a:br>
              <a:rPr lang="uk-UA" sz="1400" dirty="0"/>
            </a:br>
            <a:r>
              <a:rPr lang="uk-UA" sz="1400" dirty="0"/>
              <a:t/>
            </a:r>
            <a:br>
              <a:rPr lang="uk-UA" sz="1400" dirty="0"/>
            </a:br>
            <a:r>
              <a:rPr lang="ru-RU" sz="1400" dirty="0"/>
              <a:t/>
            </a:r>
            <a:br>
              <a:rPr lang="ru-RU" sz="1400" dirty="0"/>
            </a:b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254326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5737" y="598516"/>
            <a:ext cx="3474720" cy="1291780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chemeClr val="tx2"/>
                </a:solidFill>
              </a:rPr>
              <a:t>Реформа освіти Станіслава </a:t>
            </a:r>
            <a:br>
              <a:rPr lang="uk-UA" sz="2400" dirty="0" smtClean="0">
                <a:solidFill>
                  <a:schemeClr val="tx2"/>
                </a:solidFill>
              </a:rPr>
            </a:br>
            <a:r>
              <a:rPr lang="uk-UA" sz="2400" dirty="0" err="1" smtClean="0">
                <a:solidFill>
                  <a:schemeClr val="tx2"/>
                </a:solidFill>
              </a:rPr>
              <a:t>Грабського</a:t>
            </a:r>
            <a:endParaRPr lang="uk-UA" sz="2400" dirty="0">
              <a:solidFill>
                <a:schemeClr val="tx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71008" y="731521"/>
            <a:ext cx="3075709" cy="964275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j-lt"/>
              </a:rPr>
              <a:t>Волинський Експеримент</a:t>
            </a:r>
            <a:br>
              <a:rPr lang="uk-UA" sz="2400" dirty="0" smtClean="0">
                <a:latin typeface="+mj-lt"/>
              </a:rPr>
            </a:br>
            <a:r>
              <a:rPr lang="uk-UA" sz="2400" dirty="0" smtClean="0">
                <a:latin typeface="+mj-lt"/>
              </a:rPr>
              <a:t>Генріка </a:t>
            </a:r>
            <a:r>
              <a:rPr lang="uk-UA" sz="2400" dirty="0" err="1" smtClean="0">
                <a:latin typeface="+mj-lt"/>
              </a:rPr>
              <a:t>Юзевського</a:t>
            </a:r>
            <a:endParaRPr lang="uk-UA" sz="2400" dirty="0" smtClean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6092" y="3891874"/>
            <a:ext cx="27446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• </a:t>
            </a:r>
            <a:r>
              <a:rPr lang="uk-UA" dirty="0">
                <a:latin typeface="+mj-lt"/>
              </a:rPr>
              <a:t>Уніфікація освіти</a:t>
            </a:r>
          </a:p>
          <a:p>
            <a:endParaRPr lang="uk-UA" dirty="0">
              <a:latin typeface="+mj-lt"/>
            </a:endParaRPr>
          </a:p>
          <a:p>
            <a:r>
              <a:rPr lang="uk-UA" dirty="0">
                <a:latin typeface="+mj-lt"/>
              </a:rPr>
              <a:t>• Утраквістичні школи</a:t>
            </a:r>
          </a:p>
          <a:p>
            <a:endParaRPr lang="uk-UA" dirty="0">
              <a:latin typeface="+mj-lt"/>
            </a:endParaRPr>
          </a:p>
          <a:p>
            <a:r>
              <a:rPr lang="uk-UA" dirty="0">
                <a:latin typeface="+mj-lt"/>
              </a:rPr>
              <a:t>• Домінування польської мови</a:t>
            </a:r>
          </a:p>
          <a:p>
            <a:endParaRPr lang="uk-UA" dirty="0">
              <a:latin typeface="+mj-lt"/>
            </a:endParaRPr>
          </a:p>
          <a:p>
            <a:r>
              <a:rPr lang="uk-UA" dirty="0">
                <a:latin typeface="+mj-lt"/>
              </a:rPr>
              <a:t>• Полонізація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0457" y="3658803"/>
            <a:ext cx="385214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+mj-lt"/>
              </a:rPr>
              <a:t>це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спроба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реалізації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моделі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лояльної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інтеграції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українського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населення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Волині</a:t>
            </a:r>
            <a:r>
              <a:rPr lang="ru-RU" dirty="0">
                <a:latin typeface="+mj-lt"/>
              </a:rPr>
              <a:t> до </a:t>
            </a:r>
            <a:r>
              <a:rPr lang="ru-RU" dirty="0" err="1">
                <a:latin typeface="+mj-lt"/>
              </a:rPr>
              <a:t>польської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держави</a:t>
            </a:r>
            <a:r>
              <a:rPr lang="ru-RU" dirty="0">
                <a:latin typeface="+mj-lt"/>
              </a:rPr>
              <a:t> шляхом </a:t>
            </a:r>
            <a:r>
              <a:rPr lang="ru-RU" dirty="0" err="1">
                <a:latin typeface="+mj-lt"/>
              </a:rPr>
              <a:t>контрольованого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допущення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українських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культурних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елементів</a:t>
            </a:r>
            <a:r>
              <a:rPr lang="ru-RU" dirty="0">
                <a:latin typeface="+mj-lt"/>
              </a:rPr>
              <a:t> при </a:t>
            </a:r>
            <a:r>
              <a:rPr lang="ru-RU" dirty="0" err="1">
                <a:latin typeface="+mj-lt"/>
              </a:rPr>
              <a:t>одночасному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посиленні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ролі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польської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мови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школи</a:t>
            </a:r>
            <a:r>
              <a:rPr lang="ru-RU" dirty="0">
                <a:latin typeface="+mj-lt"/>
              </a:rPr>
              <a:t> та </a:t>
            </a:r>
            <a:r>
              <a:rPr lang="ru-RU" dirty="0" err="1">
                <a:latin typeface="+mj-lt"/>
              </a:rPr>
              <a:t>державної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ідеології</a:t>
            </a:r>
            <a:endParaRPr lang="uk-UA" dirty="0">
              <a:latin typeface="+mj-lt"/>
            </a:endParaRPr>
          </a:p>
        </p:txBody>
      </p:sp>
      <p:pic>
        <p:nvPicPr>
          <p:cNvPr id="1028" name="Picture 4" descr="Jak Grabski pokonał inflacj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722" y="1890296"/>
            <a:ext cx="1451374" cy="160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98299" y="3527997"/>
            <a:ext cx="16957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100" dirty="0" smtClean="0"/>
              <a:t>Станіслав </a:t>
            </a:r>
            <a:r>
              <a:rPr lang="uk-UA" sz="1100" dirty="0" err="1" smtClean="0"/>
              <a:t>Грабський</a:t>
            </a:r>
            <a:endParaRPr lang="uk-UA" sz="11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753" y="1905175"/>
            <a:ext cx="1884219" cy="144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54039" y="3381803"/>
            <a:ext cx="2078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Генріх </a:t>
            </a:r>
            <a:r>
              <a:rPr lang="uk-UA" sz="1200" dirty="0" err="1" smtClean="0"/>
              <a:t>Юзевський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163668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/>
              <a:t>Уході проведеного дослідження нами було з’ясовано</a:t>
            </a:r>
            <a:r>
              <a:rPr lang="ru-RU" sz="2800" dirty="0"/>
              <a:t/>
            </a:r>
            <a:br>
              <a:rPr lang="ru-RU" sz="2800" dirty="0"/>
            </a:br>
            <a:endParaRPr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651" y="1729047"/>
            <a:ext cx="7112617" cy="4289368"/>
          </a:xfrm>
        </p:spPr>
        <p:txBody>
          <a:bodyPr>
            <a:normAutofit fontScale="77500" lnSpcReduction="20000"/>
          </a:bodyPr>
          <a:lstStyle/>
          <a:p>
            <a:r>
              <a:rPr lang="uk-UA" dirty="0">
                <a:latin typeface="+mj-lt"/>
              </a:rPr>
              <a:t>Освітня політика Другої Речі Посполитої на Волині поєднувала </a:t>
            </a:r>
            <a:r>
              <a:rPr lang="uk-UA" dirty="0" err="1">
                <a:latin typeface="+mj-lt"/>
              </a:rPr>
              <a:t>модернізаційні</a:t>
            </a:r>
            <a:r>
              <a:rPr lang="uk-UA" dirty="0">
                <a:latin typeface="+mj-lt"/>
              </a:rPr>
              <a:t> заходи з ідеологізацією та полонізацією навчального процесу</a:t>
            </a:r>
            <a:r>
              <a:rPr lang="uk-UA" dirty="0" smtClean="0">
                <a:latin typeface="+mj-lt"/>
              </a:rPr>
              <a:t>.</a:t>
            </a:r>
          </a:p>
          <a:p>
            <a:r>
              <a:rPr lang="uk-UA" dirty="0" smtClean="0">
                <a:latin typeface="+mj-lt"/>
              </a:rPr>
              <a:t> Упродовж </a:t>
            </a:r>
            <a:r>
              <a:rPr lang="uk-UA" dirty="0">
                <a:latin typeface="+mj-lt"/>
              </a:rPr>
              <a:t>1921–1939 рр. відбулося кількісне зростання мережі початкових шкіл, водночас україномовне шкільництво було майже повністю ліквідоване</a:t>
            </a:r>
            <a:r>
              <a:rPr lang="uk-UA" dirty="0" smtClean="0">
                <a:latin typeface="+mj-lt"/>
              </a:rPr>
              <a:t>.</a:t>
            </a:r>
          </a:p>
          <a:p>
            <a:r>
              <a:rPr lang="uk-UA" dirty="0" smtClean="0">
                <a:latin typeface="+mj-lt"/>
              </a:rPr>
              <a:t> Реформи </a:t>
            </a:r>
            <a:r>
              <a:rPr lang="uk-UA" dirty="0">
                <a:latin typeface="+mj-lt"/>
              </a:rPr>
              <a:t>1920-х років і політика санації сприяли утвердженню польської мови як домінантної та посиленню державного контролю над школами</a:t>
            </a:r>
            <a:r>
              <a:rPr lang="uk-UA" dirty="0" smtClean="0">
                <a:latin typeface="+mj-lt"/>
              </a:rPr>
              <a:t>.</a:t>
            </a:r>
          </a:p>
          <a:p>
            <a:r>
              <a:rPr lang="uk-UA" dirty="0" smtClean="0">
                <a:latin typeface="+mj-lt"/>
              </a:rPr>
              <a:t> На </a:t>
            </a:r>
            <a:r>
              <a:rPr lang="uk-UA" dirty="0">
                <a:latin typeface="+mj-lt"/>
              </a:rPr>
              <a:t>прикладі державної школи в с. </a:t>
            </a:r>
            <a:r>
              <a:rPr lang="uk-UA" dirty="0" err="1">
                <a:latin typeface="+mj-lt"/>
              </a:rPr>
              <a:t>Сіньковичі</a:t>
            </a:r>
            <a:r>
              <a:rPr lang="uk-UA" dirty="0">
                <a:latin typeface="+mj-lt"/>
              </a:rPr>
              <a:t> показано механізми реалізації освітньої політики на локальному рівні, зокрема кадрову політику, мовні обмеження та </a:t>
            </a:r>
            <a:r>
              <a:rPr lang="uk-UA" dirty="0" err="1">
                <a:latin typeface="+mj-lt"/>
              </a:rPr>
              <a:t>ідеологізаційні</a:t>
            </a:r>
            <a:r>
              <a:rPr lang="uk-UA" dirty="0">
                <a:latin typeface="+mj-lt"/>
              </a:rPr>
              <a:t> елементи виховання </a:t>
            </a:r>
            <a:endParaRPr lang="uk-UA" dirty="0" smtClean="0">
              <a:latin typeface="+mj-lt"/>
            </a:endParaRPr>
          </a:p>
          <a:p>
            <a:r>
              <a:rPr lang="uk-UA" dirty="0" smtClean="0">
                <a:latin typeface="+mj-lt"/>
              </a:rPr>
              <a:t>Освіта </a:t>
            </a:r>
            <a:r>
              <a:rPr lang="uk-UA" dirty="0">
                <a:latin typeface="+mj-lt"/>
              </a:rPr>
              <a:t>суттєво впливала на формування національної ідентичності українських учнів, спричиняючи як асиміляційні процеси, так і збереження національної самосвідомості в позашкільному середовищі </a:t>
            </a:r>
            <a:endParaRPr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Динаміка шкільної мережі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699325" cy="3380590"/>
          </a:xfrm>
        </p:spPr>
        <p:txBody>
          <a:bodyPr>
            <a:normAutofit fontScale="85000" lnSpcReduction="20000"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endParaRPr lang="ru-RU" b="1" dirty="0" smtClean="0"/>
          </a:p>
          <a:p>
            <a:r>
              <a:rPr lang="ru-RU" b="1" dirty="0" err="1" smtClean="0"/>
              <a:t>утраквістичні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двомовні</a:t>
            </a:r>
            <a:r>
              <a:rPr lang="ru-RU" b="1" dirty="0"/>
              <a:t>) </a:t>
            </a:r>
            <a:r>
              <a:rPr lang="ru-RU" b="1" dirty="0" err="1"/>
              <a:t>школи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формально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двомовними</a:t>
            </a:r>
            <a:r>
              <a:rPr lang="ru-RU" dirty="0"/>
              <a:t>, але </a:t>
            </a:r>
            <a:r>
              <a:rPr lang="ru-RU" dirty="0" err="1"/>
              <a:t>фактично</a:t>
            </a:r>
            <a:r>
              <a:rPr lang="ru-RU" dirty="0"/>
              <a:t> ставали </a:t>
            </a:r>
            <a:r>
              <a:rPr lang="ru-RU" dirty="0" err="1"/>
              <a:t>польськими</a:t>
            </a:r>
            <a:r>
              <a:rPr lang="ru-RU" dirty="0"/>
              <a:t>.</a:t>
            </a:r>
          </a:p>
          <a:p>
            <a:endParaRPr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25" y="2020066"/>
            <a:ext cx="7529000" cy="217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 err="1"/>
              <a:t>Приклад</a:t>
            </a:r>
            <a:r>
              <a:rPr b="1" dirty="0"/>
              <a:t> </a:t>
            </a:r>
            <a:r>
              <a:rPr b="1" dirty="0" err="1"/>
              <a:t>села</a:t>
            </a:r>
            <a:r>
              <a:rPr b="1" dirty="0"/>
              <a:t> </a:t>
            </a:r>
            <a:r>
              <a:rPr b="1" dirty="0" err="1" smtClean="0"/>
              <a:t>Сіньковичі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(</a:t>
            </a:r>
            <a:r>
              <a:rPr lang="uk-UA" b="1" dirty="0" err="1" smtClean="0"/>
              <a:t>Горохівський</a:t>
            </a:r>
            <a:r>
              <a:rPr lang="uk-UA" b="1" dirty="0" smtClean="0"/>
              <a:t> повіт)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4355869" cy="2336365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ru-RU" sz="4200" dirty="0" err="1">
                <a:latin typeface="+mj-lt"/>
              </a:rPr>
              <a:t>зростання</a:t>
            </a:r>
            <a:r>
              <a:rPr lang="ru-RU" sz="4200" dirty="0">
                <a:latin typeface="+mj-lt"/>
              </a:rPr>
              <a:t> </a:t>
            </a:r>
            <a:r>
              <a:rPr lang="ru-RU" sz="4200" dirty="0" err="1">
                <a:latin typeface="+mj-lt"/>
              </a:rPr>
              <a:t>кількості</a:t>
            </a:r>
            <a:r>
              <a:rPr lang="ru-RU" sz="4200" dirty="0">
                <a:latin typeface="+mj-lt"/>
              </a:rPr>
              <a:t> </a:t>
            </a:r>
            <a:r>
              <a:rPr lang="ru-RU" sz="4200" dirty="0" err="1">
                <a:latin typeface="+mj-lt"/>
              </a:rPr>
              <a:t>учнів</a:t>
            </a:r>
            <a:r>
              <a:rPr lang="ru-RU" sz="4200" dirty="0">
                <a:latin typeface="+mj-lt"/>
              </a:rPr>
              <a:t> </a:t>
            </a:r>
            <a:r>
              <a:rPr lang="ru-RU" sz="4200" dirty="0" smtClean="0">
                <a:latin typeface="+mj-lt"/>
              </a:rPr>
              <a:t>;</a:t>
            </a:r>
            <a:endParaRPr lang="ru-RU" sz="4200" dirty="0">
              <a:latin typeface="+mj-lt"/>
            </a:endParaRPr>
          </a:p>
          <a:p>
            <a:pPr lvl="0"/>
            <a:r>
              <a:rPr lang="ru-RU" sz="4200" dirty="0" err="1">
                <a:latin typeface="+mj-lt"/>
              </a:rPr>
              <a:t>лише</a:t>
            </a:r>
            <a:r>
              <a:rPr lang="ru-RU" sz="4200" dirty="0">
                <a:latin typeface="+mj-lt"/>
              </a:rPr>
              <a:t> 1–2 </a:t>
            </a:r>
            <a:r>
              <a:rPr lang="ru-RU" sz="4200" dirty="0" err="1">
                <a:latin typeface="+mj-lt"/>
              </a:rPr>
              <a:t>вчителі</a:t>
            </a:r>
            <a:r>
              <a:rPr lang="ru-RU" sz="4200" dirty="0">
                <a:latin typeface="+mj-lt"/>
              </a:rPr>
              <a:t> на десятки </a:t>
            </a:r>
            <a:r>
              <a:rPr lang="ru-RU" sz="4200" dirty="0" err="1">
                <a:latin typeface="+mj-lt"/>
              </a:rPr>
              <a:t>дітей</a:t>
            </a:r>
            <a:r>
              <a:rPr lang="ru-RU" sz="4200" dirty="0">
                <a:latin typeface="+mj-lt"/>
              </a:rPr>
              <a:t>;</a:t>
            </a:r>
          </a:p>
          <a:p>
            <a:pPr lvl="0"/>
            <a:r>
              <a:rPr lang="uk-UA" sz="4200" dirty="0" err="1">
                <a:latin typeface="+mj-lt"/>
              </a:rPr>
              <a:t>навчення</a:t>
            </a:r>
            <a:r>
              <a:rPr lang="uk-UA" sz="4200" dirty="0">
                <a:latin typeface="+mj-lt"/>
              </a:rPr>
              <a:t> велося </a:t>
            </a:r>
            <a:r>
              <a:rPr lang="uk-UA" sz="4200" dirty="0" smtClean="0">
                <a:latin typeface="+mj-lt"/>
              </a:rPr>
              <a:t>виключно </a:t>
            </a:r>
            <a:r>
              <a:rPr lang="ru-RU" sz="4200" dirty="0" err="1">
                <a:latin typeface="+mj-lt"/>
              </a:rPr>
              <a:t>польсько</a:t>
            </a:r>
            <a:r>
              <a:rPr lang="uk-UA" sz="4200" dirty="0">
                <a:latin typeface="+mj-lt"/>
              </a:rPr>
              <a:t>ю</a:t>
            </a:r>
            <a:r>
              <a:rPr lang="ru-RU" sz="4200" dirty="0">
                <a:latin typeface="+mj-lt"/>
              </a:rPr>
              <a:t> </a:t>
            </a:r>
            <a:r>
              <a:rPr lang="ru-RU" sz="4200" dirty="0" err="1">
                <a:latin typeface="+mj-lt"/>
              </a:rPr>
              <a:t>мов</a:t>
            </a:r>
            <a:r>
              <a:rPr lang="uk-UA" sz="4200" dirty="0" err="1" smtClean="0">
                <a:latin typeface="+mj-lt"/>
              </a:rPr>
              <a:t>ою</a:t>
            </a:r>
            <a:r>
              <a:rPr lang="uk-UA" sz="4200" dirty="0" smtClean="0">
                <a:latin typeface="+mj-lt"/>
              </a:rPr>
              <a:t>. Українська </a:t>
            </a:r>
            <a:r>
              <a:rPr lang="uk-UA" sz="4200" dirty="0">
                <a:latin typeface="+mj-lt"/>
              </a:rPr>
              <a:t>мова не </a:t>
            </a:r>
            <a:r>
              <a:rPr lang="uk-UA" sz="4200" dirty="0" smtClean="0">
                <a:latin typeface="+mj-lt"/>
              </a:rPr>
              <a:t>вивчалася. Підтверджено </a:t>
            </a:r>
            <a:r>
              <a:rPr lang="uk-UA" sz="4200" dirty="0">
                <a:latin typeface="+mj-lt"/>
              </a:rPr>
              <a:t>шкільними свідоцтвами </a:t>
            </a:r>
            <a:r>
              <a:rPr lang="uk-UA" sz="4200" dirty="0" smtClean="0">
                <a:latin typeface="+mj-lt"/>
              </a:rPr>
              <a:t>досягнень учня </a:t>
            </a:r>
            <a:r>
              <a:rPr lang="uk-UA" sz="4200" dirty="0">
                <a:latin typeface="+mj-lt"/>
              </a:rPr>
              <a:t>цієї школи за період від 1933-1939 </a:t>
            </a:r>
            <a:r>
              <a:rPr lang="uk-UA" sz="4200" dirty="0" err="1" smtClean="0">
                <a:latin typeface="+mj-lt"/>
              </a:rPr>
              <a:t>рр</a:t>
            </a:r>
            <a:r>
              <a:rPr lang="uk-UA" sz="4200" dirty="0" smtClean="0">
                <a:latin typeface="+mj-lt"/>
              </a:rPr>
              <a:t>;</a:t>
            </a:r>
            <a:endParaRPr lang="ru-RU" sz="4200" dirty="0">
              <a:latin typeface="+mj-lt"/>
            </a:endParaRPr>
          </a:p>
          <a:p>
            <a:pPr lvl="0"/>
            <a:r>
              <a:rPr lang="uk-UA" sz="4200" dirty="0">
                <a:latin typeface="+mj-lt"/>
              </a:rPr>
              <a:t>погане матеріальне </a:t>
            </a:r>
            <a:r>
              <a:rPr lang="ru-RU" sz="4200" dirty="0">
                <a:latin typeface="+mj-lt"/>
              </a:rPr>
              <a:t> </a:t>
            </a:r>
            <a:r>
              <a:rPr lang="ru-RU" sz="4200" dirty="0" err="1">
                <a:latin typeface="+mj-lt"/>
              </a:rPr>
              <a:t>забезпечення</a:t>
            </a:r>
            <a:r>
              <a:rPr lang="ru-RU" sz="4200" dirty="0">
                <a:latin typeface="+mj-lt"/>
              </a:rPr>
              <a:t> </a:t>
            </a:r>
            <a:r>
              <a:rPr lang="uk-UA" sz="4200" dirty="0">
                <a:latin typeface="+mj-lt"/>
              </a:rPr>
              <a:t>школи на що вказують звіти інспекторів</a:t>
            </a:r>
            <a:endParaRPr lang="ru-RU" sz="4200" dirty="0">
              <a:latin typeface="+mj-lt"/>
            </a:endParaRPr>
          </a:p>
          <a:p>
            <a:endParaRPr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780" y="4330010"/>
            <a:ext cx="4574257" cy="163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Наукова новизна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63040" y="2119257"/>
            <a:ext cx="6334298" cy="3816030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latin typeface="+mj-lt"/>
              </a:rPr>
              <a:t> </a:t>
            </a:r>
            <a:r>
              <a:rPr lang="uk-UA" sz="2600" dirty="0">
                <a:latin typeface="+mj-lt"/>
              </a:rPr>
              <a:t>здійснено комплексний аналіз освітньої політики Другої Речі Посполитої на Волині з поєднанням загальнодержавного та локального </a:t>
            </a:r>
            <a:r>
              <a:rPr lang="uk-UA" sz="2600" dirty="0" smtClean="0">
                <a:latin typeface="+mj-lt"/>
              </a:rPr>
              <a:t>рівнів</a:t>
            </a:r>
          </a:p>
          <a:p>
            <a:r>
              <a:rPr lang="uk-UA" sz="2600" dirty="0" smtClean="0">
                <a:latin typeface="+mj-lt"/>
              </a:rPr>
              <a:t> на </a:t>
            </a:r>
            <a:r>
              <a:rPr lang="uk-UA" sz="2600" dirty="0">
                <a:latin typeface="+mj-lt"/>
              </a:rPr>
              <a:t>основі архівних матеріалів і родинних джерел реконструйовано діяльність державної початкової школи в селі </a:t>
            </a:r>
            <a:r>
              <a:rPr lang="uk-UA" sz="2600" dirty="0" err="1">
                <a:latin typeface="+mj-lt"/>
              </a:rPr>
              <a:t>Сіньковичі</a:t>
            </a:r>
            <a:r>
              <a:rPr lang="uk-UA" sz="2600" dirty="0">
                <a:latin typeface="+mj-lt"/>
              </a:rPr>
              <a:t> </a:t>
            </a:r>
            <a:r>
              <a:rPr lang="uk-UA" sz="2600" dirty="0" err="1">
                <a:latin typeface="+mj-lt"/>
              </a:rPr>
              <a:t>Горохівського</a:t>
            </a:r>
            <a:r>
              <a:rPr lang="uk-UA" sz="2600" dirty="0">
                <a:latin typeface="+mj-lt"/>
              </a:rPr>
              <a:t> повіту як типового прикладу реалізації цієї політики </a:t>
            </a:r>
            <a:endParaRPr lang="uk-UA" sz="2600" dirty="0" smtClean="0">
              <a:latin typeface="+mj-lt"/>
            </a:endParaRPr>
          </a:p>
          <a:p>
            <a:r>
              <a:rPr lang="uk-UA" sz="2600" dirty="0" smtClean="0">
                <a:latin typeface="+mj-lt"/>
              </a:rPr>
              <a:t>виявлено </a:t>
            </a:r>
            <a:r>
              <a:rPr lang="uk-UA" sz="2600" dirty="0">
                <a:latin typeface="+mj-lt"/>
              </a:rPr>
              <a:t>конкретні механізми ідеологізації та полонізації навчального процесу в сільських школах Волині у міжвоєнний період Уведено до наукового обігу маловідомі статистичні й локальні дані, що дозволяють поглибити уявлення про вплив освіти на формування національної ідентичності українських учнів.</a:t>
            </a:r>
          </a:p>
        </p:txBody>
      </p:sp>
    </p:spTree>
    <p:extLst>
      <p:ext uri="{BB962C8B-B14F-4D97-AF65-F5344CB8AC3E}">
        <p14:creationId xmlns:p14="http://schemas.microsoft.com/office/powerpoint/2010/main" val="278013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Практичне</a:t>
            </a:r>
            <a:r>
              <a:rPr b="1" dirty="0"/>
              <a:t> </a:t>
            </a:r>
            <a:r>
              <a:rPr b="1" dirty="0" err="1"/>
              <a:t>значення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>
                <a:latin typeface="+mj-lt"/>
              </a:rPr>
              <a:t>Матеріали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можуть</a:t>
            </a:r>
            <a:r>
              <a:rPr lang="ru-RU" dirty="0">
                <a:latin typeface="+mj-lt"/>
              </a:rPr>
              <a:t> бути </a:t>
            </a:r>
            <a:r>
              <a:rPr lang="ru-RU" dirty="0" err="1">
                <a:latin typeface="+mj-lt"/>
              </a:rPr>
              <a:t>використані</a:t>
            </a:r>
            <a:r>
              <a:rPr lang="ru-RU" dirty="0">
                <a:latin typeface="+mj-lt"/>
              </a:rPr>
              <a:t>:</a:t>
            </a:r>
          </a:p>
          <a:p>
            <a:pPr lvl="0"/>
            <a:r>
              <a:rPr lang="ru-RU" dirty="0">
                <a:latin typeface="+mj-lt"/>
              </a:rPr>
              <a:t>у </a:t>
            </a:r>
            <a:r>
              <a:rPr lang="ru-RU" dirty="0" err="1">
                <a:latin typeface="+mj-lt"/>
              </a:rPr>
              <a:t>шкільних</a:t>
            </a:r>
            <a:r>
              <a:rPr lang="ru-RU" dirty="0">
                <a:latin typeface="+mj-lt"/>
              </a:rPr>
              <a:t> курсах </a:t>
            </a:r>
            <a:r>
              <a:rPr lang="ru-RU" dirty="0" err="1">
                <a:latin typeface="+mj-lt"/>
              </a:rPr>
              <a:t>історії</a:t>
            </a:r>
            <a:r>
              <a:rPr lang="ru-RU" dirty="0">
                <a:latin typeface="+mj-lt"/>
              </a:rPr>
              <a:t>;</a:t>
            </a:r>
          </a:p>
          <a:p>
            <a:pPr lvl="0"/>
            <a:r>
              <a:rPr lang="ru-RU" dirty="0">
                <a:latin typeface="+mj-lt"/>
              </a:rPr>
              <a:t>у </a:t>
            </a:r>
            <a:r>
              <a:rPr lang="ru-RU" dirty="0" err="1">
                <a:latin typeface="+mj-lt"/>
              </a:rPr>
              <a:t>краєзнавстві</a:t>
            </a:r>
            <a:r>
              <a:rPr lang="ru-RU" dirty="0">
                <a:latin typeface="+mj-lt"/>
              </a:rPr>
              <a:t>;</a:t>
            </a:r>
          </a:p>
          <a:p>
            <a:pPr lvl="0"/>
            <a:r>
              <a:rPr lang="ru-RU" dirty="0" smtClean="0">
                <a:latin typeface="+mj-lt"/>
              </a:rPr>
              <a:t>при </a:t>
            </a:r>
            <a:r>
              <a:rPr lang="ru-RU" dirty="0" err="1" smtClean="0">
                <a:latin typeface="+mj-lt"/>
              </a:rPr>
              <a:t>розробці</a:t>
            </a:r>
            <a:r>
              <a:rPr lang="ru-RU" dirty="0" smtClean="0">
                <a:latin typeface="+mj-lt"/>
              </a:rPr>
              <a:t>  </a:t>
            </a:r>
            <a:r>
              <a:rPr lang="ru-RU" dirty="0" err="1">
                <a:latin typeface="+mj-lt"/>
              </a:rPr>
              <a:t>освітніх</a:t>
            </a:r>
            <a:r>
              <a:rPr lang="ru-RU" dirty="0">
                <a:latin typeface="+mj-lt"/>
              </a:rPr>
              <a:t> реформ.</a:t>
            </a:r>
          </a:p>
          <a:p>
            <a:endParaRPr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dirty="0">
                <a:latin typeface="+mj-lt"/>
              </a:rPr>
              <a:t>Дослідження освітньої політики та стану шкільництва на території Волині у міжвоєнний період (1921–1939 рр.) засвідчує, що система польських шкіл функціонувала в умовах палітри взаємопов’язаних процесів: з одного боку - </a:t>
            </a:r>
            <a:r>
              <a:rPr lang="uk-UA" dirty="0" err="1">
                <a:latin typeface="+mj-lt"/>
              </a:rPr>
              <a:t>модернізаційних</a:t>
            </a:r>
            <a:r>
              <a:rPr lang="uk-UA" dirty="0">
                <a:latin typeface="+mj-lt"/>
              </a:rPr>
              <a:t> тенденцій, з іншого ідеологічної </a:t>
            </a:r>
            <a:r>
              <a:rPr lang="uk-UA" dirty="0" err="1">
                <a:latin typeface="+mj-lt"/>
              </a:rPr>
              <a:t>інструменталізації</a:t>
            </a:r>
            <a:r>
              <a:rPr lang="uk-UA" dirty="0">
                <a:latin typeface="+mj-lt"/>
              </a:rPr>
              <a:t> освіти. Вона виступала не лише засобом підвищення освітнього рівня населення, а й механізмом державної політики з акцентом на асиміляцію та інтеграцію національних меншин. Державна початкова школа в </a:t>
            </a:r>
            <a:r>
              <a:rPr lang="uk-UA" dirty="0" err="1">
                <a:latin typeface="+mj-lt"/>
              </a:rPr>
              <a:t>Сіньковичах</a:t>
            </a:r>
            <a:r>
              <a:rPr lang="uk-UA" dirty="0">
                <a:latin typeface="+mj-lt"/>
              </a:rPr>
              <a:t> </a:t>
            </a:r>
            <a:r>
              <a:rPr lang="uk-UA" dirty="0" err="1">
                <a:latin typeface="+mj-lt"/>
              </a:rPr>
              <a:t>Горохівського</a:t>
            </a:r>
            <a:r>
              <a:rPr lang="uk-UA" dirty="0">
                <a:latin typeface="+mj-lt"/>
              </a:rPr>
              <a:t> повіту репрезентує типовий приклад функціонування сільського шкільництва у Другій Речі Посполитій: полонізації українського населення, зберігаючи при цьому функцію базового джерела освіти для місцевих дітей.</a:t>
            </a:r>
          </a:p>
        </p:txBody>
      </p:sp>
    </p:spTree>
    <p:extLst>
      <p:ext uri="{BB962C8B-B14F-4D97-AF65-F5344CB8AC3E}">
        <p14:creationId xmlns:p14="http://schemas.microsoft.com/office/powerpoint/2010/main" val="9824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Монографії та наукові дослідження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2119256"/>
            <a:ext cx="6597228" cy="3732903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Вербова</a:t>
            </a:r>
            <a:r>
              <a:rPr lang="ru-RU" dirty="0"/>
              <a:t> О. </a:t>
            </a:r>
            <a:r>
              <a:rPr lang="ru-RU" dirty="0" err="1"/>
              <a:t>Освітня</a:t>
            </a:r>
            <a:r>
              <a:rPr lang="ru-RU" dirty="0"/>
              <a:t> </a:t>
            </a:r>
            <a:r>
              <a:rPr lang="ru-RU" dirty="0" err="1"/>
              <a:t>політика</a:t>
            </a:r>
            <a:r>
              <a:rPr lang="ru-RU" dirty="0"/>
              <a:t> </a:t>
            </a:r>
            <a:r>
              <a:rPr lang="ru-RU" dirty="0" err="1"/>
              <a:t>Польщі</a:t>
            </a:r>
            <a:r>
              <a:rPr lang="ru-RU" dirty="0"/>
              <a:t> на </a:t>
            </a:r>
            <a:r>
              <a:rPr lang="ru-RU" dirty="0" err="1"/>
              <a:t>Волині</a:t>
            </a:r>
            <a:r>
              <a:rPr lang="ru-RU" dirty="0"/>
              <a:t> у </a:t>
            </a:r>
            <a:r>
              <a:rPr lang="ru-RU" dirty="0" err="1"/>
              <a:t>міжвоєнний</a:t>
            </a:r>
            <a:r>
              <a:rPr lang="ru-RU" dirty="0"/>
              <a:t> </a:t>
            </a:r>
            <a:r>
              <a:rPr lang="ru-RU" dirty="0" err="1" smtClean="0"/>
              <a:t>період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/>
              <a:t>1921–1939 </a:t>
            </a:r>
            <a:r>
              <a:rPr lang="ru-RU" dirty="0" err="1"/>
              <a:t>рр</a:t>
            </a:r>
            <a:r>
              <a:rPr lang="ru-RU" dirty="0"/>
              <a:t>.). – </a:t>
            </a:r>
            <a:r>
              <a:rPr lang="ru-RU" dirty="0" err="1"/>
              <a:t>Луцьк</a:t>
            </a:r>
            <a:r>
              <a:rPr lang="ru-RU" dirty="0"/>
              <a:t> : ВНУ </a:t>
            </a:r>
            <a:r>
              <a:rPr lang="ru-RU" dirty="0" err="1"/>
              <a:t>ім</a:t>
            </a:r>
            <a:r>
              <a:rPr lang="ru-RU" dirty="0"/>
              <a:t>. </a:t>
            </a:r>
            <a:r>
              <a:rPr lang="ru-RU" dirty="0" err="1"/>
              <a:t>Лесі</a:t>
            </a:r>
            <a:r>
              <a:rPr lang="ru-RU" dirty="0"/>
              <a:t> </a:t>
            </a:r>
            <a:r>
              <a:rPr lang="ru-RU" dirty="0" err="1"/>
              <a:t>Українки</a:t>
            </a:r>
            <a:r>
              <a:rPr lang="ru-RU" dirty="0"/>
              <a:t>, 2010. – 256 с</a:t>
            </a:r>
            <a:r>
              <a:rPr lang="ru-RU" dirty="0" smtClean="0"/>
              <a:t>.</a:t>
            </a:r>
          </a:p>
          <a:p>
            <a:r>
              <a:rPr lang="ru-RU" dirty="0" err="1"/>
              <a:t>Волонтир</a:t>
            </a:r>
            <a:r>
              <a:rPr lang="ru-RU" dirty="0"/>
              <a:t> О. </a:t>
            </a:r>
            <a:r>
              <a:rPr lang="ru-RU" dirty="0" err="1"/>
              <a:t>Політика</a:t>
            </a:r>
            <a:r>
              <a:rPr lang="ru-RU" dirty="0"/>
              <a:t> </a:t>
            </a:r>
            <a:r>
              <a:rPr lang="ru-RU" dirty="0" err="1"/>
              <a:t>польської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у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у </a:t>
            </a:r>
            <a:r>
              <a:rPr lang="ru-RU" dirty="0" err="1" smtClean="0"/>
              <a:t>Волинському</a:t>
            </a:r>
            <a:r>
              <a:rPr lang="ru-RU" dirty="0" smtClean="0"/>
              <a:t> </a:t>
            </a:r>
            <a:r>
              <a:rPr lang="ru-RU" dirty="0" err="1" smtClean="0"/>
              <a:t>воєводстві</a:t>
            </a:r>
            <a:r>
              <a:rPr lang="ru-RU" dirty="0" smtClean="0"/>
              <a:t> </a:t>
            </a:r>
            <a:r>
              <a:rPr lang="ru-RU" dirty="0"/>
              <a:t>(1921–1939 </a:t>
            </a:r>
            <a:r>
              <a:rPr lang="ru-RU" dirty="0" err="1"/>
              <a:t>рр</a:t>
            </a:r>
            <a:r>
              <a:rPr lang="ru-RU" dirty="0"/>
              <a:t>.). – </a:t>
            </a:r>
            <a:r>
              <a:rPr lang="ru-RU" dirty="0" err="1"/>
              <a:t>Луцьк</a:t>
            </a:r>
            <a:r>
              <a:rPr lang="ru-RU" dirty="0"/>
              <a:t>, 2018. – 198 с</a:t>
            </a:r>
            <a:r>
              <a:rPr lang="ru-RU" dirty="0" smtClean="0"/>
              <a:t>.</a:t>
            </a:r>
          </a:p>
          <a:p>
            <a:r>
              <a:rPr lang="ru-RU" dirty="0" err="1"/>
              <a:t>Ільницький</a:t>
            </a:r>
            <a:r>
              <a:rPr lang="ru-RU" dirty="0"/>
              <a:t> П. </a:t>
            </a:r>
            <a:r>
              <a:rPr lang="ru-RU" dirty="0" err="1"/>
              <a:t>Українське</a:t>
            </a:r>
            <a:r>
              <a:rPr lang="ru-RU" dirty="0"/>
              <a:t> </a:t>
            </a:r>
            <a:r>
              <a:rPr lang="ru-RU" dirty="0" err="1"/>
              <a:t>шкільництво</a:t>
            </a:r>
            <a:r>
              <a:rPr lang="ru-RU" dirty="0"/>
              <a:t> на </a:t>
            </a:r>
            <a:r>
              <a:rPr lang="ru-RU" dirty="0" err="1"/>
              <a:t>Волині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 smtClean="0"/>
              <a:t>Речі</a:t>
            </a:r>
            <a:r>
              <a:rPr lang="ru-RU" dirty="0" smtClean="0"/>
              <a:t> </a:t>
            </a:r>
            <a:r>
              <a:rPr lang="ru-RU" dirty="0" err="1" smtClean="0"/>
              <a:t>Посполитої</a:t>
            </a:r>
            <a:r>
              <a:rPr lang="ru-RU" dirty="0" smtClean="0"/>
              <a:t> </a:t>
            </a:r>
            <a:r>
              <a:rPr lang="ru-RU" dirty="0"/>
              <a:t>(1921–1939 </a:t>
            </a:r>
            <a:r>
              <a:rPr lang="ru-RU" dirty="0" err="1"/>
              <a:t>рр</a:t>
            </a:r>
            <a:r>
              <a:rPr lang="ru-RU" dirty="0"/>
              <a:t>.). – </a:t>
            </a:r>
            <a:r>
              <a:rPr lang="ru-RU" dirty="0" err="1"/>
              <a:t>Луцьк</a:t>
            </a:r>
            <a:r>
              <a:rPr lang="ru-RU" dirty="0"/>
              <a:t>, 1998. – 172 с</a:t>
            </a:r>
            <a:r>
              <a:rPr lang="ru-RU" dirty="0" smtClean="0"/>
              <a:t>.</a:t>
            </a:r>
          </a:p>
          <a:p>
            <a:r>
              <a:rPr lang="ru-RU" dirty="0" err="1"/>
              <a:t>Сліпченко</a:t>
            </a:r>
            <a:r>
              <a:rPr lang="ru-RU" dirty="0"/>
              <a:t> В. </a:t>
            </a:r>
            <a:r>
              <a:rPr lang="ru-RU" dirty="0" err="1"/>
              <a:t>Полонізація</a:t>
            </a:r>
            <a:r>
              <a:rPr lang="ru-RU" dirty="0"/>
              <a:t>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/>
              <a:t>молоді</a:t>
            </a:r>
            <a:r>
              <a:rPr lang="ru-RU" dirty="0"/>
              <a:t> у </a:t>
            </a:r>
            <a:r>
              <a:rPr lang="ru-RU" dirty="0" err="1"/>
              <a:t>міжвоєнній</a:t>
            </a:r>
            <a:r>
              <a:rPr lang="ru-RU" dirty="0"/>
              <a:t> </a:t>
            </a:r>
            <a:r>
              <a:rPr lang="ru-RU" dirty="0" err="1" smtClean="0"/>
              <a:t>Польщі</a:t>
            </a:r>
            <a:r>
              <a:rPr lang="ru-RU" dirty="0" smtClean="0"/>
              <a:t>:  </a:t>
            </a:r>
            <a:r>
              <a:rPr lang="ru-RU" dirty="0" err="1" smtClean="0"/>
              <a:t>соціокультурний</a:t>
            </a:r>
            <a:r>
              <a:rPr lang="ru-RU" dirty="0" smtClean="0"/>
              <a:t> </a:t>
            </a:r>
            <a:r>
              <a:rPr lang="ru-RU" dirty="0"/>
              <a:t>аспект. – </a:t>
            </a:r>
            <a:r>
              <a:rPr lang="ru-RU" dirty="0" err="1"/>
              <a:t>Київ</a:t>
            </a:r>
            <a:r>
              <a:rPr lang="ru-RU" dirty="0"/>
              <a:t> : </a:t>
            </a:r>
            <a:r>
              <a:rPr lang="ru-RU" dirty="0" err="1"/>
              <a:t>Ін</a:t>
            </a:r>
            <a:r>
              <a:rPr lang="ru-RU" dirty="0"/>
              <a:t>-т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НАН </a:t>
            </a:r>
            <a:r>
              <a:rPr lang="ru-RU" dirty="0" err="1"/>
              <a:t>України</a:t>
            </a:r>
            <a:r>
              <a:rPr lang="ru-RU" dirty="0"/>
              <a:t>, 2010. </a:t>
            </a:r>
            <a:r>
              <a:rPr lang="ru-RU" dirty="0" smtClean="0"/>
              <a:t>– 312 </a:t>
            </a:r>
            <a:r>
              <a:rPr lang="ru-RU" dirty="0"/>
              <a:t>с.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philology.lnu.edu.ua/wp-content/uploads/2015/02/zbirnyk-na-</a:t>
            </a:r>
            <a:r>
              <a:rPr lang="uk-UA" dirty="0" smtClean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poshanu-T.Panko</a:t>
            </a:r>
            <a:endParaRPr lang="uk-UA" dirty="0" smtClean="0"/>
          </a:p>
          <a:p>
            <a:r>
              <a:rPr lang="ru-RU" dirty="0"/>
              <a:t>Гаврилюк Н. </a:t>
            </a:r>
            <a:r>
              <a:rPr lang="ru-RU" dirty="0" err="1"/>
              <a:t>Мовна</a:t>
            </a:r>
            <a:r>
              <a:rPr lang="ru-RU" dirty="0"/>
              <a:t> </a:t>
            </a:r>
            <a:r>
              <a:rPr lang="ru-RU" dirty="0" err="1"/>
              <a:t>політика</a:t>
            </a:r>
            <a:r>
              <a:rPr lang="ru-RU" dirty="0"/>
              <a:t> у школах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Речі</a:t>
            </a:r>
            <a:r>
              <a:rPr lang="ru-RU" dirty="0"/>
              <a:t> </a:t>
            </a:r>
            <a:r>
              <a:rPr lang="ru-RU" dirty="0" err="1"/>
              <a:t>Посполитої</a:t>
            </a:r>
            <a:r>
              <a:rPr lang="ru-RU" dirty="0"/>
              <a:t>: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толерантністю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асиміляцією</a:t>
            </a:r>
            <a:r>
              <a:rPr lang="ru-RU" dirty="0"/>
              <a:t> // </a:t>
            </a:r>
            <a:r>
              <a:rPr lang="ru-RU" dirty="0" err="1"/>
              <a:t>Україна</a:t>
            </a:r>
            <a:r>
              <a:rPr lang="ru-RU" dirty="0"/>
              <a:t>–</a:t>
            </a:r>
            <a:r>
              <a:rPr lang="ru-RU" dirty="0" err="1"/>
              <a:t>Європа</a:t>
            </a:r>
            <a:r>
              <a:rPr lang="ru-RU" dirty="0"/>
              <a:t>–</a:t>
            </a:r>
            <a:r>
              <a:rPr lang="ru-RU" dirty="0" err="1"/>
              <a:t>Світ</a:t>
            </a:r>
            <a:r>
              <a:rPr lang="ru-RU" dirty="0"/>
              <a:t>. – 2012. – </a:t>
            </a:r>
            <a:r>
              <a:rPr lang="ru-RU" dirty="0" err="1"/>
              <a:t>Вип</a:t>
            </a:r>
            <a:r>
              <a:rPr lang="ru-RU" dirty="0"/>
              <a:t>. 9. – С</a:t>
            </a:r>
            <a:r>
              <a:rPr lang="ru-RU" dirty="0" smtClean="0"/>
              <a:t>. 212–223.</a:t>
            </a:r>
          </a:p>
          <a:p>
            <a:r>
              <a:rPr lang="ru-RU" dirty="0"/>
              <a:t>Крамар Ю.В. </a:t>
            </a:r>
            <a:r>
              <a:rPr lang="ru-RU" dirty="0" err="1"/>
              <a:t>Шкільна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на </a:t>
            </a:r>
            <a:r>
              <a:rPr lang="ru-RU" dirty="0" err="1"/>
              <a:t>Волині</a:t>
            </a:r>
            <a:r>
              <a:rPr lang="ru-RU" dirty="0"/>
              <a:t> у </a:t>
            </a:r>
            <a:r>
              <a:rPr lang="ru-RU" dirty="0" err="1"/>
              <a:t>міжвоєнний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(1919-</a:t>
            </a:r>
          </a:p>
          <a:p>
            <a:r>
              <a:rPr lang="ru-RU" dirty="0"/>
              <a:t>1939рр.)//</a:t>
            </a:r>
            <a:r>
              <a:rPr lang="ru-RU" dirty="0" err="1"/>
              <a:t>Науковий</a:t>
            </a:r>
            <a:r>
              <a:rPr lang="ru-RU" dirty="0"/>
              <a:t> </a:t>
            </a:r>
            <a:r>
              <a:rPr lang="ru-RU" dirty="0" err="1"/>
              <a:t>вісник</a:t>
            </a:r>
            <a:r>
              <a:rPr lang="ru-RU" dirty="0"/>
              <a:t> </a:t>
            </a:r>
            <a:r>
              <a:rPr lang="ru-RU" dirty="0" err="1"/>
              <a:t>Волинського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</a:t>
            </a:r>
            <a:r>
              <a:rPr lang="ru-RU" dirty="0" err="1"/>
              <a:t>університету</a:t>
            </a:r>
            <a:r>
              <a:rPr lang="ru-RU" dirty="0"/>
              <a:t> </a:t>
            </a:r>
            <a:r>
              <a:rPr lang="ru-RU" dirty="0" err="1"/>
              <a:t>ім</a:t>
            </a:r>
            <a:r>
              <a:rPr lang="ru-RU" dirty="0"/>
              <a:t>..</a:t>
            </a:r>
            <a:r>
              <a:rPr lang="ru-RU" dirty="0" err="1" smtClean="0"/>
              <a:t>Лесі</a:t>
            </a:r>
            <a:r>
              <a:rPr lang="ru-RU" dirty="0" smtClean="0"/>
              <a:t> Українки-Луцьк,2011</a:t>
            </a:r>
            <a:r>
              <a:rPr lang="ru-RU" dirty="0"/>
              <a:t>. - №10:Історичні науки. –С 72-77.</a:t>
            </a:r>
            <a:endParaRPr lang="ru-RU" dirty="0" smtClean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122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0354" y="700639"/>
            <a:ext cx="2022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Подяка дідусеві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00353" y="1299294"/>
            <a:ext cx="721237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i="1" dirty="0"/>
              <a:t>Завдяки тобі я зрозумів, що національна самосвідомість — це те, що неможливо стерти жодною ідеологією чи мовною </a:t>
            </a:r>
            <a:r>
              <a:rPr lang="uk-UA" sz="2000" i="1" dirty="0" smtClean="0"/>
              <a:t>політикою. </a:t>
            </a:r>
            <a:r>
              <a:rPr lang="uk-UA" sz="2000" i="1" dirty="0"/>
              <a:t>Моє дослідження показало, наскільки складною була взаємодія між українцями та поляками, але твій приклад навчив мене бачити в кожній людині передусім особистість, а не представника певної політичної системи чи національності</a:t>
            </a:r>
            <a:r>
              <a:rPr lang="uk-UA" sz="2000" i="1" dirty="0" smtClean="0"/>
              <a:t>. </a:t>
            </a:r>
            <a:r>
              <a:rPr lang="uk-UA" sz="2000" i="1" dirty="0"/>
              <a:t>Ти завжди казав, що знання іншої мови чи культури має збагачувати, а не роз'єднувати. Твій підхід допоміг мені бачити в історії Волині не лише конфлікт, а й складний процес модернізації та </a:t>
            </a:r>
            <a:r>
              <a:rPr lang="uk-UA" sz="2000" i="1" dirty="0" smtClean="0"/>
              <a:t>взаємовпливу. </a:t>
            </a:r>
            <a:r>
              <a:rPr lang="uk-UA" sz="2000" i="1" dirty="0"/>
              <a:t>Ця робота — не тільки науковий </a:t>
            </a:r>
            <a:r>
              <a:rPr lang="uk-UA" sz="2000" i="1" dirty="0" err="1"/>
              <a:t>проєкт</a:t>
            </a:r>
            <a:r>
              <a:rPr lang="uk-UA" sz="2000" i="1" dirty="0"/>
              <a:t>, а й данина пам’яті нашого краю та людей, які, як і ти, зуміли зберегти гідність і доброту до ближнього в </a:t>
            </a:r>
            <a:r>
              <a:rPr lang="uk-UA" sz="2000" i="1" dirty="0" err="1"/>
              <a:t>найбуремніші</a:t>
            </a:r>
            <a:r>
              <a:rPr lang="uk-UA" sz="2000" i="1" dirty="0"/>
              <a:t> часи. </a:t>
            </a:r>
            <a:r>
              <a:rPr lang="uk-UA" sz="2000" i="1" dirty="0" smtClean="0"/>
              <a:t>Дякую за важливі уроки для мого майбутнього життя в суспільстві.</a:t>
            </a:r>
            <a:endParaRPr lang="uk-UA" sz="2000" i="1" dirty="0"/>
          </a:p>
        </p:txBody>
      </p:sp>
    </p:spTree>
    <p:extLst>
      <p:ext uri="{BB962C8B-B14F-4D97-AF65-F5344CB8AC3E}">
        <p14:creationId xmlns:p14="http://schemas.microsoft.com/office/powerpoint/2010/main" val="684609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63532" y="828302"/>
            <a:ext cx="6964362" cy="947565"/>
          </a:xfrm>
        </p:spPr>
        <p:txBody>
          <a:bodyPr/>
          <a:lstStyle/>
          <a:p>
            <a:r>
              <a:rPr dirty="0" err="1"/>
              <a:t>Дякую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увагу</a:t>
            </a:r>
            <a:r>
              <a:rPr dirty="0"/>
              <a:t>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843" y="1775867"/>
            <a:ext cx="3291128" cy="3705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8016">
            <a:off x="976126" y="1963268"/>
            <a:ext cx="4143421" cy="289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0244">
            <a:off x="1764830" y="3530120"/>
            <a:ext cx="2566011" cy="23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40478" y="5481651"/>
            <a:ext cx="5037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Свідоцтва  досягнень  учня польської початкової школи </a:t>
            </a:r>
            <a:r>
              <a:rPr lang="uk-UA" sz="1400" dirty="0" err="1" smtClean="0"/>
              <a:t>с.Сіньковичі</a:t>
            </a:r>
            <a:r>
              <a:rPr lang="uk-UA" sz="1400" dirty="0" smtClean="0"/>
              <a:t> </a:t>
            </a:r>
            <a:r>
              <a:rPr lang="uk-UA" sz="1400" dirty="0" err="1" smtClean="0"/>
              <a:t>Горохівського</a:t>
            </a:r>
            <a:r>
              <a:rPr lang="uk-UA" sz="1400" dirty="0" smtClean="0"/>
              <a:t> повіту </a:t>
            </a:r>
            <a:r>
              <a:rPr lang="uk-UA" sz="1400" dirty="0" err="1" smtClean="0"/>
              <a:t>Вітюка</a:t>
            </a:r>
            <a:r>
              <a:rPr lang="uk-UA" sz="1400" dirty="0" smtClean="0"/>
              <a:t>  Василя за період 1933-1939рр та свідоцтво досягнення його правнука 2022 року</a:t>
            </a:r>
            <a:endParaRPr lang="uk-U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975</TotalTime>
  <Words>830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Кнопка</vt:lpstr>
      <vt:lpstr>Презентация PowerPoint</vt:lpstr>
      <vt:lpstr>Історичні умови</vt:lpstr>
      <vt:lpstr>Стратегія наукового дослідження</vt:lpstr>
      <vt:lpstr>Модернізаційні зміни</vt:lpstr>
      <vt:lpstr>Реформа освіти Станіслава  Грабського</vt:lpstr>
      <vt:lpstr>Уході проведеного дослідження нами було з’ясовано </vt:lpstr>
      <vt:lpstr>Динаміка шкільної мережі</vt:lpstr>
      <vt:lpstr>Приклад села Сіньковичі (Горохівський повіт)</vt:lpstr>
      <vt:lpstr>Наукова новизна</vt:lpstr>
      <vt:lpstr>Практичне значення</vt:lpstr>
      <vt:lpstr>Висновки</vt:lpstr>
      <vt:lpstr>Монографії та наукові дослідження</vt:lpstr>
      <vt:lpstr>Презентация PowerPoint</vt:lpstr>
      <vt:lpstr>Дякую за увагу!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dc:description>generated using python-pptx</dc:description>
  <cp:lastModifiedBy>Asus</cp:lastModifiedBy>
  <cp:revision>46</cp:revision>
  <dcterms:created xsi:type="dcterms:W3CDTF">2013-01-27T09:14:16Z</dcterms:created>
  <dcterms:modified xsi:type="dcterms:W3CDTF">2026-04-06T11:56:34Z</dcterms:modified>
</cp:coreProperties>
</file>