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75" r:id="rId5"/>
    <p:sldId id="265" r:id="rId6"/>
    <p:sldId id="263" r:id="rId7"/>
    <p:sldId id="267" r:id="rId8"/>
    <p:sldId id="268" r:id="rId9"/>
    <p:sldId id="269" r:id="rId10"/>
    <p:sldId id="273" r:id="rId11"/>
    <p:sldId id="274" r:id="rId12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75" autoAdjust="0"/>
    <p:restoredTop sz="92010" autoAdjust="0"/>
  </p:normalViewPr>
  <p:slideViewPr>
    <p:cSldViewPr snapToGrid="0">
      <p:cViewPr varScale="1">
        <p:scale>
          <a:sx n="150" d="100"/>
          <a:sy n="150" d="100"/>
        </p:scale>
        <p:origin x="21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1297F4-7BDB-48A4-5CDD-93800893F3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0B408F2-EE09-658C-740A-07E735DFCC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274AA1-6E96-82FD-3EF8-A356FF684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9CC2B-E159-4730-93E0-E519DECB1A36}" type="datetimeFigureOut">
              <a:rPr lang="ru-UA" smtClean="0"/>
              <a:t>04/13/2026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0DB2FD-6271-90FA-3F46-9E0BCCBEA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24407D-03FE-DE06-B0A6-E2FC1E7AE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77453-CCC7-41F1-A9EF-F0FD8F7C449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53135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DBB65F-B266-DDE3-6318-81E3BCEAD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F83FC5-54E7-B2C2-97FA-C358686A78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B10329-06AB-8BAE-740C-805CFD616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9CC2B-E159-4730-93E0-E519DECB1A36}" type="datetimeFigureOut">
              <a:rPr lang="ru-UA" smtClean="0"/>
              <a:t>04/13/2026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1F251F-D9FF-501D-8E4D-12D7B92A7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866653-5A01-8A22-A8B5-BC9787486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77453-CCC7-41F1-A9EF-F0FD8F7C449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39875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812234-53F3-F9B2-D3A9-CE6458ADB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BFF5B9D-A577-155E-72AB-C721953A58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17E21-E633-13BA-52E7-2A29AEF0B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9CC2B-E159-4730-93E0-E519DECB1A36}" type="datetimeFigureOut">
              <a:rPr lang="ru-UA" smtClean="0"/>
              <a:t>04/13/2026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025D90-EBDD-C8D7-EC16-272519AC2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6CF1B4-36DD-4B68-8F9D-F7C311EA5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77453-CCC7-41F1-A9EF-F0FD8F7C449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112617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F7A5AA-76E2-79FC-E586-1E54940E3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883E50-C226-6568-7AC8-B13F63CDB9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1016361-3D6A-7B71-C6AE-BAC563D6D2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1BD8856-C5D9-5363-4C6B-6B8EFC32A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9CC2B-E159-4730-93E0-E519DECB1A36}" type="datetimeFigureOut">
              <a:rPr lang="ru-UA" smtClean="0"/>
              <a:t>04/13/2026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D08D7B-4A9A-B7B0-A4D5-57A95FD95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9F54A17-B635-D7A4-C5A8-1DECD70B0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77453-CCC7-41F1-A9EF-F0FD8F7C449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904231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3FB8B6-7737-B006-177D-E7DFBB572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EE31882-8FC2-313D-DA8D-849D8EF457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CEF326-BEA8-20AF-6485-137A11DAAE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C15A0DA-DB88-07C6-7D08-29492C3022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F478A10-279D-21F2-4463-1EA61E637D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76C5C2A-CEFD-F1CB-E9CA-E437310FB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9CC2B-E159-4730-93E0-E519DECB1A36}" type="datetimeFigureOut">
              <a:rPr lang="ru-UA" smtClean="0"/>
              <a:t>04/13/2026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FFCACCC-75F2-FF0D-D1DA-F6B32F073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95A33E5-6687-6FB0-7F10-D594626B3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77453-CCC7-41F1-A9EF-F0FD8F7C449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54179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750673-1027-4EC4-8ECC-5609C99A4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2AE42D5-9F70-1B0C-FC75-134CA88BA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9CC2B-E159-4730-93E0-E519DECB1A36}" type="datetimeFigureOut">
              <a:rPr lang="ru-UA" smtClean="0"/>
              <a:t>04/13/2026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5812FE3-2916-5950-EDA2-D05F03BB4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9CF7B1A-8EB4-4CB7-A10E-4A043217D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77453-CCC7-41F1-A9EF-F0FD8F7C449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55350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D95329E-9DBD-EC73-A2FF-DC20B0C71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9CC2B-E159-4730-93E0-E519DECB1A36}" type="datetimeFigureOut">
              <a:rPr lang="ru-UA" smtClean="0"/>
              <a:t>04/13/2026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9EF2381-8FC6-B33D-B81F-AD06D0F22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6F7E99C-0ED2-E3B7-0885-1F8B19B20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77453-CCC7-41F1-A9EF-F0FD8F7C449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175553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E19B6B-A796-B27A-965E-73AFB10C1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6F8DCE-9D31-A2B1-2B80-DAD41D7DA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AB1632D-2470-D044-8BA3-9DE843990F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632B3C8-BA3E-4C8D-081C-36E987EFA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9CC2B-E159-4730-93E0-E519DECB1A36}" type="datetimeFigureOut">
              <a:rPr lang="ru-UA" smtClean="0"/>
              <a:t>04/13/2026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F275179-D4E9-2C1A-0692-DA8B54026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82E293A-6767-B246-A5AA-5B80D403D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77453-CCC7-41F1-A9EF-F0FD8F7C449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519617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9F81B9-B0A8-A72D-1BAB-8E32907D5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CF3C53B-73AB-0A64-B1EA-4B567BA5E9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DA5C652-A7BA-CB95-7288-EDBCF9D4C9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95445A1-CCE7-A0C9-1548-903C61AA7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9CC2B-E159-4730-93E0-E519DECB1A36}" type="datetimeFigureOut">
              <a:rPr lang="ru-UA" smtClean="0"/>
              <a:t>04/13/2026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3083420-2E2A-0559-36D4-BD14F3C6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84B108C-3A2F-065C-8104-31A26426D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77453-CCC7-41F1-A9EF-F0FD8F7C449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04082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47C6A7-7EA2-9DF8-D588-31E9DC73C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FF8F83-E859-AB7A-E43D-C0276A446B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681E9E-3E46-524B-945F-7ED9239F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9CC2B-E159-4730-93E0-E519DECB1A36}" type="datetimeFigureOut">
              <a:rPr lang="ru-UA" smtClean="0"/>
              <a:t>04/13/2026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0D1B53-83EF-CE43-385F-8289B8384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1415FE-241C-A304-4723-403098B1D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77453-CCC7-41F1-A9EF-F0FD8F7C449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128135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522E4CE-CF38-3FF7-4001-08030856FA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5FE0FE2-1C05-36EB-8A0F-88F39B3787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09E8CD-E13E-242B-14B6-10861A1DB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9CC2B-E159-4730-93E0-E519DECB1A36}" type="datetimeFigureOut">
              <a:rPr lang="ru-UA" smtClean="0"/>
              <a:t>04/13/2026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ED9D60-0854-12D9-627F-FBD0B1B6C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75BF27-149B-949D-7024-9067E8B83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77453-CCC7-41F1-A9EF-F0FD8F7C449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603079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67DC9B-6E9C-BAB5-29AA-93DDEE237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B273D9-0A04-99BB-A19D-61E9883ED8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ADCE29-A491-3A48-C0D4-12CACECB6F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9CC2B-E159-4730-93E0-E519DECB1A36}" type="datetimeFigureOut">
              <a:rPr lang="ru-UA" smtClean="0"/>
              <a:t>04/13/2026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E8FF46-57CE-C965-15B5-54CC4E2269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DA3E42-2E4B-3873-4DEE-ECE408A1BB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77453-CCC7-41F1-A9EF-F0FD8F7C449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1269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90%D1%80%D1%82%D0%B5%D0%BC%D1%96%D0%B4%D0%B0-2" TargetMode="External"/><Relationship Id="rId3" Type="http://schemas.openxmlformats.org/officeDocument/2006/relationships/hyperlink" Target="https://robotics.ua/avtomatyzyrovannyi-zavod.-promyshlennye-roboty-na-proyzvodstve" TargetMode="External"/><Relationship Id="rId7" Type="http://schemas.openxmlformats.org/officeDocument/2006/relationships/hyperlink" Target="https://crx.fanuc.eu/uk/why-collaborative-robots" TargetMode="External"/><Relationship Id="rId2" Type="http://schemas.openxmlformats.org/officeDocument/2006/relationships/hyperlink" Target="https://elib.lntu.edu.ua/sites/default/files/elib_upload/&#1040;&#1042;&#1055;%20&#1074;%20&#1055;&#1041;%20PDF%201/other/tema_8__zastosuvannya_promislovix_robotiv_i_gnuchkix_virobnichix_sistem_dlya_avtomatizacziyi_virobnicztva_v_priladobuduvanni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ook.com/Roboticainua" TargetMode="External"/><Relationship Id="rId5" Type="http://schemas.openxmlformats.org/officeDocument/2006/relationships/hyperlink" Target="https://biz.nv.ua/ukr/experts/hto-taki-koboti-shcho-vmiyut-robiti-i-skilki-koshtuyut-ostanni-novini-50122600.html" TargetMode="External"/><Relationship Id="rId4" Type="http://schemas.openxmlformats.org/officeDocument/2006/relationships/hyperlink" Target="https://robotics.ua/2024-zminyt-svit-nazavzhdy-10-trendiv-robototekhnik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3F691F-0902-C9CE-A6B6-B2F5F20E9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282" y="1441255"/>
            <a:ext cx="10515600" cy="1576217"/>
          </a:xfrm>
        </p:spPr>
        <p:txBody>
          <a:bodyPr>
            <a:normAutofit/>
          </a:bodyPr>
          <a:lstStyle/>
          <a:p>
            <a:r>
              <a:rPr lang="uk-UA" b="1" dirty="0"/>
              <a:t>Робот-помічник космонавта</a:t>
            </a:r>
            <a:r>
              <a:rPr lang="uk-UA" dirty="0"/>
              <a:t/>
            </a:r>
            <a:br>
              <a:rPr lang="uk-UA" dirty="0"/>
            </a:br>
            <a:r>
              <a:rPr lang="uk-UA" b="1" dirty="0"/>
              <a:t>для досліджень на Місяці</a:t>
            </a:r>
            <a:endParaRPr lang="uk-UA" dirty="0">
              <a:effectLst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548BF1-AEFE-F4B5-1E5F-F1EAE29AC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282" y="4181839"/>
            <a:ext cx="11191049" cy="1897686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Роботу </a:t>
            </a:r>
            <a:r>
              <a:rPr lang="ru-RU" sz="2000" b="1" dirty="0" err="1">
                <a:solidFill>
                  <a:srgbClr val="002060"/>
                </a:solidFill>
              </a:rPr>
              <a:t>виконав</a:t>
            </a:r>
            <a:r>
              <a:rPr lang="ru-RU" sz="2000" b="1" dirty="0">
                <a:solidFill>
                  <a:srgbClr val="002060"/>
                </a:solidFill>
              </a:rPr>
              <a:t>: </a:t>
            </a:r>
            <a:r>
              <a:rPr lang="ru-RU" sz="2000" dirty="0">
                <a:solidFill>
                  <a:srgbClr val="002060"/>
                </a:solidFill>
              </a:rPr>
              <a:t>Погорелов Ярослав Антонович, </a:t>
            </a:r>
            <a:r>
              <a:rPr lang="ru-RU" sz="2000" dirty="0" err="1">
                <a:solidFill>
                  <a:srgbClr val="002060"/>
                </a:solidFill>
              </a:rPr>
              <a:t>комунальний</a:t>
            </a:r>
            <a:r>
              <a:rPr lang="ru-RU" sz="2000" dirty="0">
                <a:solidFill>
                  <a:srgbClr val="002060"/>
                </a:solidFill>
              </a:rPr>
              <a:t> заклад «</a:t>
            </a:r>
            <a:r>
              <a:rPr lang="ru-RU" sz="2000" dirty="0" err="1">
                <a:solidFill>
                  <a:srgbClr val="002060"/>
                </a:solidFill>
              </a:rPr>
              <a:t>Харківська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гімназія</a:t>
            </a:r>
            <a:r>
              <a:rPr lang="ru-RU" sz="2000" dirty="0">
                <a:solidFill>
                  <a:srgbClr val="002060"/>
                </a:solidFill>
              </a:rPr>
              <a:t> №98 </a:t>
            </a:r>
            <a:r>
              <a:rPr lang="ru-RU" sz="2000" dirty="0" err="1">
                <a:solidFill>
                  <a:srgbClr val="002060"/>
                </a:solidFill>
              </a:rPr>
              <a:t>Харківської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міської</a:t>
            </a:r>
            <a:r>
              <a:rPr lang="ru-RU" sz="2000" dirty="0">
                <a:solidFill>
                  <a:srgbClr val="002060"/>
                </a:solidFill>
              </a:rPr>
              <a:t> ради», 8 </a:t>
            </a:r>
            <a:r>
              <a:rPr lang="ru-RU" sz="2000" dirty="0" err="1">
                <a:solidFill>
                  <a:srgbClr val="002060"/>
                </a:solidFill>
              </a:rPr>
              <a:t>клас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dirty="0" err="1">
                <a:solidFill>
                  <a:srgbClr val="002060"/>
                </a:solidFill>
              </a:rPr>
              <a:t>Харківське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територіальне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відділення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Малої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академії</a:t>
            </a:r>
            <a:r>
              <a:rPr lang="ru-RU" sz="2000" dirty="0">
                <a:solidFill>
                  <a:srgbClr val="002060"/>
                </a:solidFill>
              </a:rPr>
              <a:t> наук </a:t>
            </a:r>
            <a:r>
              <a:rPr lang="ru-RU" sz="2000" dirty="0" err="1">
                <a:solidFill>
                  <a:srgbClr val="002060"/>
                </a:solidFill>
              </a:rPr>
              <a:t>України</a:t>
            </a:r>
            <a:r>
              <a:rPr lang="ru-RU" sz="2000" dirty="0">
                <a:solidFill>
                  <a:srgbClr val="002060"/>
                </a:solidFill>
              </a:rPr>
              <a:t>, м. </a:t>
            </a:r>
            <a:r>
              <a:rPr lang="ru-RU" sz="2000" dirty="0" err="1">
                <a:solidFill>
                  <a:srgbClr val="002060"/>
                </a:solidFill>
              </a:rPr>
              <a:t>Харків</a:t>
            </a:r>
            <a:endParaRPr lang="ru-RU" sz="2000" dirty="0">
              <a:solidFill>
                <a:srgbClr val="002060"/>
              </a:solidFill>
            </a:endParaRPr>
          </a:p>
          <a:p>
            <a:r>
              <a:rPr lang="uk-UA" sz="2000" b="1" dirty="0">
                <a:solidFill>
                  <a:srgbClr val="002060"/>
                </a:solidFill>
              </a:rPr>
              <a:t>Науковий керівник: </a:t>
            </a:r>
            <a:r>
              <a:rPr lang="ru-RU" sz="2000" dirty="0">
                <a:solidFill>
                  <a:srgbClr val="002060"/>
                </a:solidFill>
              </a:rPr>
              <a:t>Гурко </a:t>
            </a:r>
            <a:r>
              <a:rPr lang="ru-RU" sz="2000" dirty="0" err="1">
                <a:solidFill>
                  <a:srgbClr val="002060"/>
                </a:solidFill>
              </a:rPr>
              <a:t>Олександр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Геннадійович</a:t>
            </a:r>
            <a:r>
              <a:rPr lang="ru-RU" sz="2000" dirty="0">
                <a:solidFill>
                  <a:srgbClr val="002060"/>
                </a:solidFill>
              </a:rPr>
              <a:t>, доктор </a:t>
            </a:r>
            <a:r>
              <a:rPr lang="ru-RU" sz="2000" dirty="0" err="1">
                <a:solidFill>
                  <a:srgbClr val="002060"/>
                </a:solidFill>
              </a:rPr>
              <a:t>технічних</a:t>
            </a:r>
            <a:r>
              <a:rPr lang="ru-RU" sz="2000" dirty="0">
                <a:solidFill>
                  <a:srgbClr val="002060"/>
                </a:solidFill>
              </a:rPr>
              <a:t> наук, </a:t>
            </a:r>
            <a:r>
              <a:rPr lang="ru-RU" sz="2000" dirty="0" err="1">
                <a:solidFill>
                  <a:srgbClr val="002060"/>
                </a:solidFill>
              </a:rPr>
              <a:t>професор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dirty="0" err="1">
                <a:solidFill>
                  <a:srgbClr val="002060"/>
                </a:solidFill>
              </a:rPr>
              <a:t>Харківський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національний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автомобільно-дорожній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технічний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університет</a:t>
            </a:r>
            <a:endParaRPr lang="ru-UA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749331" y="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0070C0"/>
                </a:solidFill>
              </a:rPr>
              <a:t>1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50519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EADD5B-D5DA-537D-11E0-6F29A60F2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>
                <a:solidFill>
                  <a:srgbClr val="0070C0"/>
                </a:solidFill>
              </a:rPr>
              <a:t>Актуальність</a:t>
            </a:r>
            <a:endParaRPr lang="ru-UA" b="1" i="1" dirty="0">
              <a:solidFill>
                <a:srgbClr val="0070C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4C5A72-3C7A-6B86-FCFA-2690D9FBE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773" y="2063578"/>
            <a:ext cx="11182402" cy="4629322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uk-UA" sz="2200" dirty="0">
                <a:solidFill>
                  <a:schemeClr val="accent1">
                    <a:lumMod val="50000"/>
                  </a:schemeClr>
                </a:solidFill>
              </a:rPr>
              <a:t>Місяць постійно досліджувався, а нещодавно успішно завершилася місія «Артеміда-2», під час якої люди знову облетіли Місяць. На цьому тлі колонії людей на Місяці виглядають усе більш реальними. Допомагати поселенцям на таких колоніях будуть роботи, зокрема </a:t>
            </a:r>
            <a:r>
              <a:rPr lang="uk-UA" sz="2200" dirty="0" err="1">
                <a:solidFill>
                  <a:schemeClr val="accent1">
                    <a:lumMod val="50000"/>
                  </a:schemeClr>
                </a:solidFill>
              </a:rPr>
              <a:t>колаборативні</a:t>
            </a:r>
            <a:r>
              <a:rPr lang="uk-UA" sz="2200" dirty="0">
                <a:solidFill>
                  <a:schemeClr val="accent1">
                    <a:lumMod val="50000"/>
                  </a:schemeClr>
                </a:solidFill>
              </a:rPr>
              <a:t> роботи-маніпулятори </a:t>
            </a:r>
            <a:r>
              <a:rPr lang="ru-RU" sz="2200" dirty="0">
                <a:solidFill>
                  <a:srgbClr val="002060"/>
                </a:solidFill>
              </a:rPr>
              <a:t>(коботи). 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2200" dirty="0">
                <a:solidFill>
                  <a:srgbClr val="002060"/>
                </a:solidFill>
              </a:rPr>
              <a:t>На відміну від традиційних промислових роботів, які функціонують у суворо обмеженому просторі, коботи створені для безпосередньої взаємодії з людиною. 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2200" dirty="0" err="1">
                <a:solidFill>
                  <a:srgbClr val="002060"/>
                </a:solidFill>
              </a:rPr>
              <a:t>Коботів</a:t>
            </a:r>
            <a:r>
              <a:rPr lang="ru-RU" sz="2200" dirty="0">
                <a:solidFill>
                  <a:srgbClr val="002060"/>
                </a:solidFill>
              </a:rPr>
              <a:t> не програмують на виконання жорстко заданих дій. Замість цього коботи навчаються за участю людини: оператор показує рухи та послідовність дій, після чого колаборативний робот відтворює їх </a:t>
            </a:r>
            <a:r>
              <a:rPr lang="ru-RU" sz="2200" dirty="0" err="1">
                <a:solidFill>
                  <a:srgbClr val="002060"/>
                </a:solidFill>
              </a:rPr>
              <a:t>самостійно</a:t>
            </a:r>
            <a:r>
              <a:rPr lang="ru-RU" sz="2200" dirty="0">
                <a:solidFill>
                  <a:srgbClr val="002060"/>
                </a:solidFill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uk-UA" sz="2200" dirty="0">
                <a:solidFill>
                  <a:schemeClr val="accent1">
                    <a:lumMod val="50000"/>
                  </a:schemeClr>
                </a:solidFill>
              </a:rPr>
              <a:t>Застосування на Місяці: У умовах місячної поверхні, де космонавт обмежений скафандром і не може виконувати складні маніпуляції, робот-помічник з безконтактним керуванням стане незамінним інструментом для проведення дослідів та збору зразків.</a:t>
            </a:r>
            <a:endParaRPr lang="ru-RU" sz="2200" dirty="0">
              <a:solidFill>
                <a:srgbClr val="00206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F9FF572-70FA-0AEB-F847-3F0784F98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205" y="396603"/>
            <a:ext cx="2358651" cy="132556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725628" y="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0070C0"/>
                </a:solidFill>
              </a:rPr>
              <a:t>2</a:t>
            </a:r>
            <a:endParaRPr lang="uk-UA" dirty="0"/>
          </a:p>
        </p:txBody>
      </p:sp>
      <p:pic>
        <p:nvPicPr>
          <p:cNvPr id="1026" name="Picture 2" descr="Изображение логотипа">
            <a:extLst>
              <a:ext uri="{FF2B5EF4-FFF2-40B4-BE49-F238E27FC236}">
                <a16:creationId xmlns:a16="http://schemas.microsoft.com/office/drawing/2014/main" id="{577B13D1-094C-4027-9FEB-5F1CF6067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16" y="295549"/>
            <a:ext cx="1401989" cy="1464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4170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71E03CD-6087-C407-AB97-628CFD5D7211}"/>
              </a:ext>
            </a:extLst>
          </p:cNvPr>
          <p:cNvSpPr txBox="1"/>
          <p:nvPr/>
        </p:nvSpPr>
        <p:spPr>
          <a:xfrm>
            <a:off x="217715" y="118300"/>
            <a:ext cx="1158862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i="1" dirty="0" err="1">
                <a:solidFill>
                  <a:srgbClr val="0070C0"/>
                </a:solidFill>
              </a:rPr>
              <a:t>Об’єкт</a:t>
            </a:r>
            <a:r>
              <a:rPr lang="ru-RU" sz="2400" i="1" dirty="0">
                <a:solidFill>
                  <a:srgbClr val="0070C0"/>
                </a:solidFill>
              </a:rPr>
              <a:t> </a:t>
            </a:r>
            <a:r>
              <a:rPr lang="ru-RU" sz="2400" i="1" dirty="0" err="1">
                <a:solidFill>
                  <a:srgbClr val="0070C0"/>
                </a:solidFill>
              </a:rPr>
              <a:t>роботи</a:t>
            </a:r>
            <a:r>
              <a:rPr lang="ru-RU" sz="2400" i="1" dirty="0">
                <a:solidFill>
                  <a:srgbClr val="0070C0"/>
                </a:solidFill>
              </a:rPr>
              <a:t> </a:t>
            </a:r>
            <a:r>
              <a:rPr lang="ru-RU" sz="2400" dirty="0">
                <a:solidFill>
                  <a:srgbClr val="002060"/>
                </a:solidFill>
              </a:rPr>
              <a:t>– </a:t>
            </a:r>
            <a:r>
              <a:rPr lang="ru-RU" sz="2400" dirty="0" err="1">
                <a:solidFill>
                  <a:srgbClr val="002060"/>
                </a:solidFill>
              </a:rPr>
              <a:t>тренування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колаборативного</a:t>
            </a:r>
            <a:r>
              <a:rPr lang="ru-RU" sz="2400" dirty="0">
                <a:solidFill>
                  <a:srgbClr val="002060"/>
                </a:solidFill>
              </a:rPr>
              <a:t> робота-</a:t>
            </a:r>
            <a:r>
              <a:rPr lang="ru-RU" sz="2400" dirty="0" err="1">
                <a:solidFill>
                  <a:srgbClr val="002060"/>
                </a:solidFill>
              </a:rPr>
              <a:t>маніпулятора</a:t>
            </a:r>
            <a:r>
              <a:rPr lang="ru-RU" sz="2400" dirty="0">
                <a:solidFill>
                  <a:srgbClr val="002060"/>
                </a:solidFill>
              </a:rPr>
              <a:t>.</a:t>
            </a:r>
          </a:p>
          <a:p>
            <a:r>
              <a:rPr lang="ru-RU" sz="2400" i="1" dirty="0">
                <a:solidFill>
                  <a:srgbClr val="0070C0"/>
                </a:solidFill>
              </a:rPr>
              <a:t>Предмет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роботи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>
                <a:solidFill>
                  <a:srgbClr val="002060"/>
                </a:solidFill>
              </a:rPr>
              <a:t>– система </a:t>
            </a:r>
            <a:r>
              <a:rPr lang="ru-RU" sz="2400" dirty="0" err="1">
                <a:solidFill>
                  <a:srgbClr val="002060"/>
                </a:solidFill>
              </a:rPr>
              <a:t>керування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колаборативним</a:t>
            </a:r>
            <a:r>
              <a:rPr lang="ru-RU" sz="2400" dirty="0">
                <a:solidFill>
                  <a:srgbClr val="002060"/>
                </a:solidFill>
              </a:rPr>
              <a:t> роботом-</a:t>
            </a:r>
            <a:r>
              <a:rPr lang="ru-RU" sz="2400" dirty="0" err="1">
                <a:solidFill>
                  <a:srgbClr val="002060"/>
                </a:solidFill>
              </a:rPr>
              <a:t>маніпулятором</a:t>
            </a:r>
            <a:r>
              <a:rPr lang="ru-RU" sz="2400" dirty="0">
                <a:solidFill>
                  <a:srgbClr val="002060"/>
                </a:solidFill>
              </a:rPr>
              <a:t>.</a:t>
            </a:r>
          </a:p>
          <a:p>
            <a:r>
              <a:rPr lang="ru-RU" sz="2400" i="1" dirty="0">
                <a:solidFill>
                  <a:srgbClr val="0070C0"/>
                </a:solidFill>
              </a:rPr>
              <a:t>Мета роботи </a:t>
            </a:r>
            <a:r>
              <a:rPr lang="ru-RU" sz="2400" dirty="0">
                <a:solidFill>
                  <a:srgbClr val="002060"/>
                </a:solidFill>
              </a:rPr>
              <a:t>– підвищення ефективності навчання колаборативного робота-маніпулятора шляхом реалізації безконтактного керування за допомогою жестів.</a:t>
            </a:r>
          </a:p>
          <a:p>
            <a:endParaRPr lang="ru-RU" sz="2400" dirty="0">
              <a:solidFill>
                <a:srgbClr val="002060"/>
              </a:solidFill>
            </a:endParaRPr>
          </a:p>
          <a:p>
            <a:r>
              <a:rPr lang="ru-RU" sz="2400" i="1" dirty="0">
                <a:solidFill>
                  <a:srgbClr val="0070C0"/>
                </a:solidFill>
              </a:rPr>
              <a:t>Завдання дослідження:</a:t>
            </a:r>
          </a:p>
          <a:p>
            <a:r>
              <a:rPr lang="ru-RU" sz="2400" dirty="0">
                <a:solidFill>
                  <a:srgbClr val="002060"/>
                </a:solidFill>
              </a:rPr>
              <a:t>- здійснити огляд наукових джерел щодо типів та класифікації роботів-маніпуляторів;</a:t>
            </a:r>
          </a:p>
          <a:p>
            <a:r>
              <a:rPr lang="ru-RU" sz="2400" dirty="0">
                <a:solidFill>
                  <a:srgbClr val="002060"/>
                </a:solidFill>
              </a:rPr>
              <a:t>- створити діючу модель маніпулятора;</a:t>
            </a:r>
          </a:p>
          <a:p>
            <a:r>
              <a:rPr lang="ru-RU" sz="2400" dirty="0">
                <a:solidFill>
                  <a:srgbClr val="002060"/>
                </a:solidFill>
              </a:rPr>
              <a:t>- розробити програмне забезпечення для жестового керування маніпулятором;</a:t>
            </a:r>
          </a:p>
          <a:p>
            <a:r>
              <a:rPr lang="ru-RU" sz="2400" dirty="0">
                <a:solidFill>
                  <a:srgbClr val="002060"/>
                </a:solidFill>
              </a:rPr>
              <a:t>- перевірити роботу створеної моделі.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28378" y="4167674"/>
            <a:ext cx="955875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u="sng" dirty="0">
                <a:solidFill>
                  <a:srgbClr val="002060"/>
                </a:solidFill>
              </a:rPr>
              <a:t> 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70" y="4167674"/>
            <a:ext cx="3337528" cy="2290216"/>
          </a:xfrm>
          <a:prstGeom prst="rect">
            <a:avLst/>
          </a:prstGeom>
          <a:noFill/>
        </p:spPr>
      </p:pic>
      <p:pic>
        <p:nvPicPr>
          <p:cNvPr id="5" name="Рисунок 4" descr="Хто такі коботи і для чого вони потрібні? Ні, це не слово з помилкою 😉 ☝️ Коботи (він англійського виразу collaborative robot ) - це окремий вид  роботів. Особливість їх у тому, що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130" y="4167674"/>
            <a:ext cx="2618792" cy="2290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698" y="4167674"/>
            <a:ext cx="4580432" cy="229021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681178" y="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0070C0"/>
                </a:solidFill>
              </a:rPr>
              <a:t>3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4287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61037C-C23C-2AA3-4099-935C8CB7B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369" y="239485"/>
            <a:ext cx="10705290" cy="693965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0070C0"/>
                </a:solidFill>
              </a:rPr>
              <a:t>Класифікація роботів -маніпуляторів</a:t>
            </a:r>
            <a:endParaRPr lang="ru-UA" b="1" dirty="0">
              <a:solidFill>
                <a:srgbClr val="0070C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0F85DC8-D646-BD2A-945D-5A38B947D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44" y="933450"/>
            <a:ext cx="6487886" cy="543007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681178" y="5481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0070C0"/>
                </a:solidFill>
              </a:rPr>
              <a:t>5</a:t>
            </a:r>
            <a:endParaRPr lang="uk-U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7579B6-202D-45DB-889C-1B06A652E1A9}"/>
              </a:ext>
            </a:extLst>
          </p:cNvPr>
          <p:cNvSpPr txBox="1"/>
          <p:nvPr/>
        </p:nvSpPr>
        <p:spPr>
          <a:xfrm>
            <a:off x="6819900" y="1154031"/>
            <a:ext cx="474075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002060"/>
                </a:solidFill>
              </a:rPr>
              <a:t>Останньою класифікаційною ознакою, що з’явилася вже у </a:t>
            </a:r>
            <a:r>
              <a:rPr lang="uk-UA" dirty="0" err="1">
                <a:solidFill>
                  <a:srgbClr val="002060"/>
                </a:solidFill>
              </a:rPr>
              <a:t>ХХІ</a:t>
            </a:r>
            <a:r>
              <a:rPr lang="uk-UA" dirty="0">
                <a:solidFill>
                  <a:srgbClr val="002060"/>
                </a:solidFill>
              </a:rPr>
              <a:t> сторіччі, є класифікація за способом взаємодії з людиною:</a:t>
            </a:r>
          </a:p>
          <a:p>
            <a:r>
              <a:rPr lang="uk-UA" dirty="0">
                <a:solidFill>
                  <a:srgbClr val="002060"/>
                </a:solidFill>
              </a:rPr>
              <a:t>- роботи з ізольованою робочою зоною з керуванням без безпосередньої присутності оператора;</a:t>
            </a:r>
          </a:p>
          <a:p>
            <a:r>
              <a:rPr lang="uk-UA" dirty="0">
                <a:solidFill>
                  <a:srgbClr val="002060"/>
                </a:solidFill>
              </a:rPr>
              <a:t>- </a:t>
            </a:r>
            <a:r>
              <a:rPr lang="uk-UA" dirty="0" err="1">
                <a:solidFill>
                  <a:srgbClr val="002060"/>
                </a:solidFill>
              </a:rPr>
              <a:t>колаборативні</a:t>
            </a:r>
            <a:r>
              <a:rPr lang="uk-UA" dirty="0">
                <a:solidFill>
                  <a:srgbClr val="002060"/>
                </a:solidFill>
              </a:rPr>
              <a:t> роботи (</a:t>
            </a:r>
            <a:r>
              <a:rPr lang="uk-UA" dirty="0" err="1">
                <a:solidFill>
                  <a:srgbClr val="002060"/>
                </a:solidFill>
              </a:rPr>
              <a:t>коботи</a:t>
            </a:r>
            <a:r>
              <a:rPr lang="uk-UA" dirty="0">
                <a:solidFill>
                  <a:srgbClr val="002060"/>
                </a:solidFill>
              </a:rPr>
              <a:t>), призначені для спільної роботи з людиною в одному робочому просторі: </a:t>
            </a:r>
          </a:p>
          <a:p>
            <a:r>
              <a:rPr lang="uk-UA" dirty="0">
                <a:solidFill>
                  <a:srgbClr val="002060"/>
                </a:solidFill>
              </a:rPr>
              <a:t>     а) </a:t>
            </a:r>
            <a:r>
              <a:rPr lang="uk-UA" dirty="0" err="1">
                <a:solidFill>
                  <a:srgbClr val="002060"/>
                </a:solidFill>
              </a:rPr>
              <a:t>коботи</a:t>
            </a:r>
            <a:r>
              <a:rPr lang="uk-UA" dirty="0">
                <a:solidFill>
                  <a:srgbClr val="002060"/>
                </a:solidFill>
              </a:rPr>
              <a:t>, що передбачають фізичний контакт з людиною,</a:t>
            </a:r>
          </a:p>
          <a:p>
            <a:r>
              <a:rPr lang="uk-UA" dirty="0">
                <a:solidFill>
                  <a:srgbClr val="002060"/>
                </a:solidFill>
              </a:rPr>
              <a:t>     б) </a:t>
            </a:r>
            <a:r>
              <a:rPr lang="uk-UA" dirty="0" err="1">
                <a:solidFill>
                  <a:srgbClr val="002060"/>
                </a:solidFill>
              </a:rPr>
              <a:t>коботи</a:t>
            </a:r>
            <a:r>
              <a:rPr lang="uk-UA" dirty="0">
                <a:solidFill>
                  <a:srgbClr val="002060"/>
                </a:solidFill>
              </a:rPr>
              <a:t>, у яких керування здійснюється без фізичного контакту з органами керування (жестове, візуальне або сенсорне керування).</a:t>
            </a:r>
          </a:p>
          <a:p>
            <a:pPr algn="ctr"/>
            <a:r>
              <a:rPr lang="uk-UA" b="1" dirty="0">
                <a:solidFill>
                  <a:srgbClr val="0070C0"/>
                </a:solidFill>
              </a:rPr>
              <a:t>Саме останній тип роботів ми і будемо розглядати у цьому дослідженні</a:t>
            </a:r>
          </a:p>
        </p:txBody>
      </p:sp>
    </p:spTree>
    <p:extLst>
      <p:ext uri="{BB962C8B-B14F-4D97-AF65-F5344CB8AC3E}">
        <p14:creationId xmlns:p14="http://schemas.microsoft.com/office/powerpoint/2010/main" val="542964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0BA8C9-791D-4FA6-0E46-EF81EF51E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err="1">
                <a:solidFill>
                  <a:srgbClr val="0070C0"/>
                </a:solidFill>
              </a:rPr>
              <a:t>Сьогодні</a:t>
            </a:r>
            <a:r>
              <a:rPr lang="ru-RU" sz="4000" b="1" dirty="0">
                <a:solidFill>
                  <a:srgbClr val="0070C0"/>
                </a:solidFill>
              </a:rPr>
              <a:t> </a:t>
            </a:r>
            <a:r>
              <a:rPr lang="ru-RU" sz="4000" b="1" dirty="0" err="1">
                <a:solidFill>
                  <a:srgbClr val="0070C0"/>
                </a:solidFill>
              </a:rPr>
              <a:t>коботи</a:t>
            </a:r>
            <a:r>
              <a:rPr lang="ru-RU" sz="4000" b="1" dirty="0">
                <a:solidFill>
                  <a:srgbClr val="0070C0"/>
                </a:solidFill>
              </a:rPr>
              <a:t> – </a:t>
            </a:r>
            <a:r>
              <a:rPr lang="ru-RU" sz="4000" b="1" dirty="0" err="1">
                <a:solidFill>
                  <a:srgbClr val="0070C0"/>
                </a:solidFill>
              </a:rPr>
              <a:t>це</a:t>
            </a:r>
            <a:r>
              <a:rPr lang="ru-RU" sz="4000" b="1" dirty="0">
                <a:solidFill>
                  <a:srgbClr val="0070C0"/>
                </a:solidFill>
              </a:rPr>
              <a:t> </a:t>
            </a:r>
            <a:r>
              <a:rPr lang="ru-RU" sz="4000" b="1" dirty="0" err="1">
                <a:solidFill>
                  <a:srgbClr val="0070C0"/>
                </a:solidFill>
              </a:rPr>
              <a:t>невіддільна</a:t>
            </a:r>
            <a:r>
              <a:rPr lang="ru-RU" sz="4000" b="1" dirty="0">
                <a:solidFill>
                  <a:srgbClr val="0070C0"/>
                </a:solidFill>
              </a:rPr>
              <a:t> </a:t>
            </a:r>
            <a:r>
              <a:rPr lang="ru-RU" sz="4000" b="1" dirty="0" err="1">
                <a:solidFill>
                  <a:srgbClr val="0070C0"/>
                </a:solidFill>
              </a:rPr>
              <a:t>частина</a:t>
            </a:r>
            <a:r>
              <a:rPr lang="ru-RU" sz="4000" b="1" dirty="0">
                <a:solidFill>
                  <a:srgbClr val="0070C0"/>
                </a:solidFill>
              </a:rPr>
              <a:t> </a:t>
            </a:r>
            <a:r>
              <a:rPr lang="ru-RU" sz="4000" b="1" dirty="0" err="1">
                <a:solidFill>
                  <a:srgbClr val="0070C0"/>
                </a:solidFill>
              </a:rPr>
              <a:t>життя</a:t>
            </a:r>
            <a:endParaRPr lang="ru-UA" sz="4000" b="1" dirty="0">
              <a:solidFill>
                <a:srgbClr val="0070C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891C6E-3873-3F78-4965-0DA003739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303" y="1690688"/>
            <a:ext cx="3294260" cy="350029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DB8E91-A4AC-F022-E6CD-8B95E38EA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2511" y="1690688"/>
            <a:ext cx="3516923" cy="350029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CD49EA3-6D55-FAED-820F-330B3E0CE5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6382" y="1690688"/>
            <a:ext cx="3516923" cy="32470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9A9B9E-A0CC-66DD-E499-070A8B430878}"/>
              </a:ext>
            </a:extLst>
          </p:cNvPr>
          <p:cNvSpPr txBox="1"/>
          <p:nvPr/>
        </p:nvSpPr>
        <p:spPr>
          <a:xfrm>
            <a:off x="1533377" y="5687640"/>
            <a:ext cx="99599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 err="1">
                <a:solidFill>
                  <a:srgbClr val="002060"/>
                </a:solidFill>
              </a:rPr>
              <a:t>Використання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err="1">
                <a:solidFill>
                  <a:srgbClr val="002060"/>
                </a:solidFill>
              </a:rPr>
              <a:t>коботів</a:t>
            </a:r>
            <a:r>
              <a:rPr lang="ru-RU" sz="2800" dirty="0">
                <a:solidFill>
                  <a:srgbClr val="002060"/>
                </a:solidFill>
              </a:rPr>
              <a:t>: у </a:t>
            </a:r>
            <a:r>
              <a:rPr lang="ru-RU" sz="2800" dirty="0" err="1">
                <a:solidFill>
                  <a:srgbClr val="002060"/>
                </a:solidFill>
              </a:rPr>
              <a:t>виробництві</a:t>
            </a:r>
            <a:r>
              <a:rPr lang="ru-RU" sz="2800" dirty="0">
                <a:solidFill>
                  <a:srgbClr val="002060"/>
                </a:solidFill>
              </a:rPr>
              <a:t> (а, б); у </a:t>
            </a:r>
            <a:r>
              <a:rPr lang="ru-RU" sz="2800" dirty="0" err="1">
                <a:solidFill>
                  <a:srgbClr val="002060"/>
                </a:solidFill>
              </a:rPr>
              <a:t>медицині</a:t>
            </a:r>
            <a:r>
              <a:rPr lang="ru-RU" sz="2800" dirty="0">
                <a:solidFill>
                  <a:srgbClr val="002060"/>
                </a:solidFill>
              </a:rPr>
              <a:t> (в) </a:t>
            </a:r>
            <a:endParaRPr lang="ru-UA" sz="2800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713697" y="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0070C0"/>
                </a:solidFill>
              </a:rPr>
              <a:t>4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18011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8D05B4-C8DA-7A66-AAAE-702C9C71D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000" b="1" dirty="0">
                <a:solidFill>
                  <a:srgbClr val="0070C0"/>
                </a:solidFill>
              </a:rPr>
              <a:t>Рост ринку колоборативних роботів</a:t>
            </a:r>
            <a:endParaRPr lang="ru-UA" sz="4000" b="1" dirty="0">
              <a:solidFill>
                <a:srgbClr val="0070C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53363"/>
            <a:ext cx="9788846" cy="550463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693878" y="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0070C0"/>
                </a:solidFill>
              </a:rPr>
              <a:t>6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92390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BCB8D7-368A-7138-0FCC-474301487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ЕКСПЕРИМЕНТАЛЬНА ЧАСТИНА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 err="1">
                <a:solidFill>
                  <a:srgbClr val="0070C0"/>
                </a:solidFill>
              </a:rPr>
              <a:t>Створення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err="1">
                <a:solidFill>
                  <a:srgbClr val="0070C0"/>
                </a:solidFill>
              </a:rPr>
              <a:t>діючої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err="1">
                <a:solidFill>
                  <a:srgbClr val="0070C0"/>
                </a:solidFill>
              </a:rPr>
              <a:t>моделі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err="1">
                <a:solidFill>
                  <a:srgbClr val="0070C0"/>
                </a:solidFill>
              </a:rPr>
              <a:t>маніпулятора</a:t>
            </a:r>
            <a:endParaRPr lang="ru-UA" b="1" dirty="0">
              <a:solidFill>
                <a:srgbClr val="0070C0"/>
              </a:solidFill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E06714A-A564-69BF-C4E2-B510271CF7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61564" y="457201"/>
            <a:ext cx="4759544" cy="2743200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511540E5-34EF-2BF3-DA2E-9528418ADBF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000" dirty="0">
                <a:solidFill>
                  <a:srgbClr val="002060"/>
                </a:solidFill>
              </a:rPr>
              <a:t>Для виконання роботи була створена діюча модель маніпулятора. </a:t>
            </a:r>
            <a:endParaRPr lang="ru-UA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D73AA75-168F-A688-2986-E7B2F28B1F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532" y="3657600"/>
            <a:ext cx="5303520" cy="30835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A6D640E-D84C-A39D-8AF3-75EAE9D330E4}"/>
              </a:ext>
            </a:extLst>
          </p:cNvPr>
          <p:cNvSpPr txBox="1"/>
          <p:nvPr/>
        </p:nvSpPr>
        <p:spPr>
          <a:xfrm rot="10800000" flipV="1">
            <a:off x="7962314" y="3497133"/>
            <a:ext cx="343720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rgbClr val="002060"/>
                </a:solidFill>
              </a:rPr>
              <a:t>Керування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маніпулятором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здійснюється</a:t>
            </a:r>
            <a:r>
              <a:rPr lang="ru-RU" sz="2000" dirty="0">
                <a:solidFill>
                  <a:srgbClr val="002060"/>
                </a:solidFill>
              </a:rPr>
              <a:t> за </a:t>
            </a:r>
            <a:r>
              <a:rPr lang="ru-RU" sz="2000" dirty="0" err="1">
                <a:solidFill>
                  <a:srgbClr val="002060"/>
                </a:solidFill>
              </a:rPr>
              <a:t>допомогою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мікроконтролера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Arduino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Nano</a:t>
            </a:r>
            <a:r>
              <a:rPr lang="ru-RU" sz="2000" dirty="0">
                <a:solidFill>
                  <a:srgbClr val="002060"/>
                </a:solidFill>
              </a:rPr>
              <a:t>. Для повороту </a:t>
            </a:r>
            <a:r>
              <a:rPr lang="ru-RU" sz="2000" dirty="0" err="1">
                <a:solidFill>
                  <a:srgbClr val="002060"/>
                </a:solidFill>
              </a:rPr>
              <a:t>окремих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частин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використовуються</a:t>
            </a:r>
            <a:r>
              <a:rPr lang="ru-RU" sz="2000" dirty="0">
                <a:solidFill>
                  <a:srgbClr val="002060"/>
                </a:solidFill>
              </a:rPr>
              <a:t> три </a:t>
            </a:r>
            <a:r>
              <a:rPr lang="ru-RU" sz="2000" dirty="0" err="1">
                <a:solidFill>
                  <a:srgbClr val="002060"/>
                </a:solidFill>
              </a:rPr>
              <a:t>сервоприводи</a:t>
            </a:r>
            <a:r>
              <a:rPr lang="ru-RU" sz="2000" dirty="0">
                <a:solidFill>
                  <a:srgbClr val="002060"/>
                </a:solidFill>
              </a:rPr>
              <a:t> SG90.</a:t>
            </a:r>
            <a:endParaRPr lang="ru-UA" sz="2000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710647" y="87868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0070C0"/>
                </a:solidFill>
              </a:rPr>
              <a:t>7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0994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4485A9-E23C-22D8-7984-1CF43BD99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95422"/>
            <a:ext cx="3465515" cy="1041966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Додавання датчиків</a:t>
            </a:r>
            <a:endParaRPr lang="ru-UA" b="1" dirty="0">
              <a:solidFill>
                <a:srgbClr val="0070C0"/>
              </a:solidFill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BA1478C-FE9A-0FAB-4B09-388BC35F19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2025" y="249815"/>
            <a:ext cx="2847975" cy="2792210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267104EB-20D0-C1BC-8FA3-6EF3234811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3558" y="1915886"/>
            <a:ext cx="4448468" cy="3953102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</a:rPr>
              <a:t>На другу ланку маніпулятора було встановлено ультразвуковий далекомір HC-SR04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</a:rPr>
              <a:t>Два інфрачервоні датчики KY-033. </a:t>
            </a:r>
            <a:endParaRPr lang="ru-UA" sz="2000" dirty="0">
              <a:solidFill>
                <a:srgbClr val="00206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F00147A-6115-1A86-CD1B-04ADAAD9DE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8092" y="3521022"/>
            <a:ext cx="5753685" cy="318926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731978" y="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0070C0"/>
                </a:solidFill>
              </a:rPr>
              <a:t>8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12243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36979" y="659363"/>
            <a:ext cx="69305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Розробка програмного забезпечення</a:t>
            </a:r>
            <a:endParaRPr lang="uk-UA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744678" y="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0070C0"/>
                </a:solidFill>
              </a:rPr>
              <a:t>9</a:t>
            </a:r>
            <a:endParaRPr lang="uk-UA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551" y="1231739"/>
            <a:ext cx="7797800" cy="5626261"/>
          </a:xfrm>
        </p:spPr>
      </p:pic>
    </p:spTree>
    <p:extLst>
      <p:ext uri="{BB962C8B-B14F-4D97-AF65-F5344CB8AC3E}">
        <p14:creationId xmlns:p14="http://schemas.microsoft.com/office/powerpoint/2010/main" val="2883958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50E4B0-307C-6244-347C-634F1E7A5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rgbClr val="0070C0"/>
                </a:solidFill>
              </a:rPr>
              <a:t>ВИСНОВКИ</a:t>
            </a:r>
            <a:endParaRPr lang="ru-UA" sz="4000" dirty="0">
              <a:solidFill>
                <a:srgbClr val="0070C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A1230A-9A03-ED4C-CB7A-DB86FF9811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62475"/>
          </a:xfrm>
        </p:spPr>
        <p:txBody>
          <a:bodyPr>
            <a:normAutofit fontScale="62500" lnSpcReduction="20000"/>
          </a:bodyPr>
          <a:lstStyle/>
          <a:p>
            <a:r>
              <a:rPr lang="uk-UA" dirty="0"/>
              <a:t>Розглянуто роботи-маніпулятори як один із найпоширеніших типів роботизованих систем, а також наведено їх класифікацію. Показано, що особливе місце серед них займають колаборативні роботи, які призначені для безпечної спільної роботи з людиною.</a:t>
            </a:r>
          </a:p>
          <a:p>
            <a:r>
              <a:rPr lang="uk-UA" dirty="0"/>
              <a:t>Встановлено, що коботи є перспективним напрямом розвитку робототехніки, оскільки вони дозволяють використовувати нові способи взаємодії з оператором. Одним із таких способів є безконтактне жестове керування, яке робить керування роботом простішим та більш інтуїтивно зрозумілим.</a:t>
            </a:r>
          </a:p>
          <a:p>
            <a:r>
              <a:rPr lang="uk-UA" dirty="0"/>
              <a:t>Створено діючу модель колаборативного маніпулятора під керуванням мікроконтролера </a:t>
            </a:r>
            <a:r>
              <a:rPr lang="en-US" dirty="0"/>
              <a:t>Arduino Nano, </a:t>
            </a:r>
            <a:r>
              <a:rPr lang="uk-UA" dirty="0"/>
              <a:t>що оснащений сервоприводами, ультразвуковим далекоміром і двома інфрачервоними датчиками.</a:t>
            </a:r>
          </a:p>
          <a:p>
            <a:r>
              <a:rPr lang="uk-UA" dirty="0"/>
              <a:t>Реалізовано жестове керування, за якого маніпулятор реагує на рухи долоні оператора та повторює її повороти і нахили. Під час перевірки було встановлено, що маніпулятор правильно реагує на рухи руки.</a:t>
            </a:r>
          </a:p>
          <a:p>
            <a:r>
              <a:rPr lang="uk-UA" dirty="0"/>
              <a:t>Отримані результати показують, що навіть з використанням простих і доступних компонентів можливо створити модель колаборативного робота з безконтактним керуванням. Створену модель можна використовувати для навчання під час вивчення основ робототехніки.</a:t>
            </a:r>
            <a:endParaRPr lang="ru-RU" dirty="0"/>
          </a:p>
          <a:p>
            <a:r>
              <a:rPr lang="uk-UA" dirty="0"/>
              <a:t>Створену модель можна використовувати як прототип робота-помічника космонавта для проведення дослідів, досліджень та управління технічними пристроями на Місяці. Безконтактне жестове керування особливо актуальне в умовах місячної поверхні, де космонавт обмежений скафандром.</a:t>
            </a:r>
          </a:p>
          <a:p>
            <a:endParaRPr lang="uk-UA" dirty="0"/>
          </a:p>
          <a:p>
            <a:endParaRPr lang="ru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744678" y="-4207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0070C0"/>
                </a:solidFill>
              </a:rPr>
              <a:t>10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169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F23AFFE-0432-1613-BC7A-D30A9F66B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9616"/>
            <a:ext cx="10515600" cy="575734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uk-UA" sz="4000" dirty="0">
                <a:solidFill>
                  <a:srgbClr val="0070C0"/>
                </a:solidFill>
              </a:rPr>
              <a:t>Список використаних джерел</a:t>
            </a:r>
          </a:p>
          <a:p>
            <a:pPr marL="0" indent="0" algn="ctr">
              <a:buNone/>
            </a:pPr>
            <a:endParaRPr lang="uk-UA" sz="4000" dirty="0">
              <a:solidFill>
                <a:srgbClr val="0070C0"/>
              </a:solidFill>
            </a:endParaRPr>
          </a:p>
          <a:p>
            <a:pPr marL="0" indent="0" algn="just">
              <a:buNone/>
            </a:pPr>
            <a:r>
              <a:rPr lang="uk-UA" dirty="0"/>
              <a:t>1. Михайлов Є. П. </a:t>
            </a:r>
            <a:r>
              <a:rPr lang="uk-UA"/>
              <a:t>Маніпулятори та промислові роботи : </a:t>
            </a:r>
            <a:r>
              <a:rPr lang="uk-UA" dirty="0" err="1"/>
              <a:t>навч</a:t>
            </a:r>
            <a:r>
              <a:rPr lang="uk-UA" dirty="0"/>
              <a:t>. </a:t>
            </a:r>
            <a:r>
              <a:rPr lang="uk-UA" dirty="0" err="1"/>
              <a:t>посіб</a:t>
            </a:r>
            <a:r>
              <a:rPr lang="uk-UA" dirty="0"/>
              <a:t>. / Є. П. Михайлов, В. М. </a:t>
            </a:r>
            <a:r>
              <a:rPr lang="uk-UA" dirty="0" err="1"/>
              <a:t>Лінгур</a:t>
            </a:r>
            <a:r>
              <a:rPr lang="uk-UA" dirty="0"/>
              <a:t>. Одеса: </a:t>
            </a:r>
            <a:r>
              <a:rPr lang="uk-UA" dirty="0" err="1"/>
              <a:t>Одес</a:t>
            </a:r>
            <a:r>
              <a:rPr lang="uk-UA" dirty="0"/>
              <a:t>. </a:t>
            </a:r>
            <a:r>
              <a:rPr lang="uk-UA" dirty="0" err="1"/>
              <a:t>нац</a:t>
            </a:r>
            <a:r>
              <a:rPr lang="uk-UA" dirty="0"/>
              <a:t>. </a:t>
            </a:r>
            <a:r>
              <a:rPr lang="uk-UA" dirty="0" err="1"/>
              <a:t>політехн</a:t>
            </a:r>
            <a:r>
              <a:rPr lang="uk-UA" dirty="0"/>
              <a:t>. ун-т, 2019. 233 с.</a:t>
            </a:r>
          </a:p>
          <a:p>
            <a:pPr marL="0" indent="0" algn="just">
              <a:buNone/>
            </a:pPr>
            <a:r>
              <a:rPr lang="uk-UA" dirty="0"/>
              <a:t>2. </a:t>
            </a:r>
            <a:r>
              <a:rPr lang="uk-UA" dirty="0">
                <a:hlinkClick r:id="rId2"/>
              </a:rPr>
              <a:t>Застосування промислових роботів і гнучких виробничих систем для автоматизації виробництва в приладобудуванні</a:t>
            </a:r>
            <a:r>
              <a:rPr lang="uk-UA" dirty="0"/>
              <a:t>.</a:t>
            </a:r>
          </a:p>
          <a:p>
            <a:pPr marL="0" indent="0" algn="just">
              <a:buNone/>
            </a:pPr>
            <a:r>
              <a:rPr lang="uk-UA" dirty="0"/>
              <a:t>3. </a:t>
            </a:r>
            <a:r>
              <a:rPr lang="uk-UA" dirty="0">
                <a:hlinkClick r:id="rId3"/>
              </a:rPr>
              <a:t>Промислові роботи для автоматизації виробництва</a:t>
            </a:r>
            <a:r>
              <a:rPr lang="uk-UA" dirty="0"/>
              <a:t>.</a:t>
            </a:r>
          </a:p>
          <a:p>
            <a:pPr marL="0" indent="0" algn="just">
              <a:buNone/>
            </a:pPr>
            <a:r>
              <a:rPr lang="uk-UA" dirty="0"/>
              <a:t>4. </a:t>
            </a:r>
            <a:r>
              <a:rPr lang="uk-UA" dirty="0">
                <a:hlinkClick r:id="rId4"/>
              </a:rPr>
              <a:t>10 трендів робототехніки</a:t>
            </a:r>
            <a:r>
              <a:rPr lang="uk-UA" dirty="0"/>
              <a:t>. </a:t>
            </a:r>
          </a:p>
          <a:p>
            <a:pPr marL="0" indent="0" algn="just">
              <a:buNone/>
            </a:pPr>
            <a:r>
              <a:rPr lang="uk-UA" dirty="0"/>
              <a:t>5. </a:t>
            </a:r>
            <a:r>
              <a:rPr lang="uk-UA" dirty="0">
                <a:hlinkClick r:id="rId5"/>
              </a:rPr>
              <a:t>Хто такі </a:t>
            </a:r>
            <a:r>
              <a:rPr lang="uk-UA" dirty="0" err="1">
                <a:hlinkClick r:id="rId5"/>
              </a:rPr>
              <a:t>коботи</a:t>
            </a:r>
            <a:r>
              <a:rPr lang="uk-UA" dirty="0">
                <a:hlinkClick r:id="rId5"/>
              </a:rPr>
              <a:t>, навіщо вони на виробництві та скільки коштують?</a:t>
            </a:r>
            <a:endParaRPr lang="uk-UA" dirty="0"/>
          </a:p>
          <a:p>
            <a:pPr marL="0" indent="0" algn="just">
              <a:buNone/>
            </a:pPr>
            <a:r>
              <a:rPr lang="uk-UA" dirty="0"/>
              <a:t>6. </a:t>
            </a:r>
            <a:r>
              <a:rPr lang="uk-UA" dirty="0">
                <a:hlinkClick r:id="rId6"/>
              </a:rPr>
              <a:t>Всеукраїнський </a:t>
            </a:r>
            <a:r>
              <a:rPr lang="uk-UA" dirty="0" err="1">
                <a:hlinkClick r:id="rId6"/>
              </a:rPr>
              <a:t>STEM</a:t>
            </a:r>
            <a:r>
              <a:rPr lang="uk-UA" dirty="0">
                <a:hlinkClick r:id="rId6"/>
              </a:rPr>
              <a:t>-фестиваль </a:t>
            </a:r>
            <a:r>
              <a:rPr lang="uk-UA" dirty="0" err="1">
                <a:hlinkClick r:id="rId6"/>
              </a:rPr>
              <a:t>Robotica</a:t>
            </a:r>
            <a:r>
              <a:rPr lang="uk-UA" dirty="0"/>
              <a:t>.</a:t>
            </a:r>
          </a:p>
          <a:p>
            <a:pPr marL="0" indent="0" algn="just">
              <a:buNone/>
            </a:pPr>
            <a:r>
              <a:rPr lang="uk-UA" dirty="0"/>
              <a:t>7. </a:t>
            </a:r>
            <a:r>
              <a:rPr lang="uk-UA" dirty="0" err="1">
                <a:hlinkClick r:id="rId7"/>
              </a:rPr>
              <a:t>Колаборативні</a:t>
            </a:r>
            <a:r>
              <a:rPr lang="uk-UA" dirty="0">
                <a:hlinkClick r:id="rId7"/>
              </a:rPr>
              <a:t> роботи 101: </a:t>
            </a:r>
            <a:r>
              <a:rPr lang="uk-UA" dirty="0" err="1">
                <a:hlinkClick r:id="rId7"/>
              </a:rPr>
              <a:t>Коботи</a:t>
            </a:r>
            <a:r>
              <a:rPr lang="uk-UA" dirty="0">
                <a:hlinkClick r:id="rId7"/>
              </a:rPr>
              <a:t> і що потрібно знати. </a:t>
            </a:r>
            <a:r>
              <a:rPr lang="uk-UA" dirty="0" err="1">
                <a:hlinkClick r:id="rId7"/>
              </a:rPr>
              <a:t>FANUC</a:t>
            </a:r>
            <a:r>
              <a:rPr lang="uk-UA" dirty="0">
                <a:hlinkClick r:id="rId7"/>
              </a:rPr>
              <a:t> </a:t>
            </a:r>
            <a:r>
              <a:rPr lang="uk-UA" dirty="0" err="1">
                <a:hlinkClick r:id="rId7"/>
              </a:rPr>
              <a:t>CRX</a:t>
            </a:r>
            <a:r>
              <a:rPr lang="uk-UA" dirty="0">
                <a:hlinkClick r:id="rId7"/>
              </a:rPr>
              <a:t> </a:t>
            </a:r>
            <a:r>
              <a:rPr lang="uk-UA" dirty="0" err="1">
                <a:hlinkClick r:id="rId7"/>
              </a:rPr>
              <a:t>Collaborative</a:t>
            </a:r>
            <a:r>
              <a:rPr lang="uk-UA" dirty="0">
                <a:hlinkClick r:id="rId7"/>
              </a:rPr>
              <a:t> </a:t>
            </a:r>
            <a:r>
              <a:rPr lang="uk-UA" dirty="0" err="1">
                <a:hlinkClick r:id="rId7"/>
              </a:rPr>
              <a:t>Robots</a:t>
            </a:r>
            <a:r>
              <a:rPr lang="uk-UA" dirty="0"/>
              <a:t>.</a:t>
            </a:r>
          </a:p>
          <a:p>
            <a:pPr marL="0" indent="0" algn="just">
              <a:buNone/>
            </a:pPr>
            <a:r>
              <a:rPr lang="uk-UA" dirty="0"/>
              <a:t>8. </a:t>
            </a:r>
            <a:r>
              <a:rPr lang="uk-UA" dirty="0">
                <a:hlinkClick r:id="rId8"/>
              </a:rPr>
              <a:t>Місія «</a:t>
            </a:r>
            <a:r>
              <a:rPr lang="uk-UA" b="0" i="0" dirty="0">
                <a:solidFill>
                  <a:srgbClr val="101418"/>
                </a:solidFill>
                <a:effectLst/>
                <a:hlinkClick r:id="rId8"/>
              </a:rPr>
              <a:t>Артеміда-2»</a:t>
            </a:r>
            <a:endParaRPr lang="uk-UA" dirty="0">
              <a:solidFill>
                <a:srgbClr val="0070C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751028" y="50284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0070C0"/>
                </a:solidFill>
              </a:rPr>
              <a:t>11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691315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873</TotalTime>
  <Words>755</Words>
  <Application>Microsoft Office PowerPoint</Application>
  <PresentationFormat>Широкоэкранный</PresentationFormat>
  <Paragraphs>63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Робот-помічник космонавта для досліджень на Місяці</vt:lpstr>
      <vt:lpstr>Актуальність</vt:lpstr>
      <vt:lpstr>Презентация PowerPoint</vt:lpstr>
      <vt:lpstr>Класифікація роботів -маніпуляторів</vt:lpstr>
      <vt:lpstr>Сьогодні коботи – це невіддільна частина життя</vt:lpstr>
      <vt:lpstr>Рост ринку колоборативних роботів</vt:lpstr>
      <vt:lpstr>ЕКСПЕРИМЕНТАЛЬНА ЧАСТИНА Створення діючої моделі маніпулятора</vt:lpstr>
      <vt:lpstr>Додавання датчиків</vt:lpstr>
      <vt:lpstr>Презентация PowerPoint</vt:lpstr>
      <vt:lpstr>ВИСНОВКИ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дослідницької роботи: «Модель колаборативного маніпулятора з безконтактним керуванням»</dc:title>
  <dc:creator>Admin</dc:creator>
  <cp:lastModifiedBy>Asus</cp:lastModifiedBy>
  <cp:revision>28</cp:revision>
  <dcterms:created xsi:type="dcterms:W3CDTF">2026-01-05T19:10:51Z</dcterms:created>
  <dcterms:modified xsi:type="dcterms:W3CDTF">2026-04-13T19:20:26Z</dcterms:modified>
</cp:coreProperties>
</file>