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  <p:sldMasterId id="2147483676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0080625" cy="5670550"/>
  <p:notesSz cx="7559675" cy="106918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1FFE1"/>
    <a:srgbClr val="E7FFCD"/>
    <a:srgbClr val="E9FFC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786" y="-90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autoTitleDeleted val="1"/>
    <c:plotArea>
      <c:layout>
        <c:manualLayout>
          <c:layoutTarget val="inner"/>
          <c:xMode val="edge"/>
          <c:yMode val="edge"/>
          <c:x val="6.6487343954755501E-2"/>
          <c:y val="4.9552330966347674E-2"/>
          <c:w val="0.90468308159183397"/>
          <c:h val="0.88700216116085151"/>
        </c:manualLayout>
      </c:layout>
      <c:barChart>
        <c:barDir val="col"/>
        <c:grouping val="clustered"/>
        <c:ser>
          <c:idx val="0"/>
          <c:order val="0"/>
          <c:tx>
            <c:strRef>
              <c:f>label 0</c:f>
              <c:strCache>
                <c:ptCount val="1"/>
                <c:pt idx="0">
                  <c:v>Стовпець 1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cat>
            <c:strRef>
              <c:f>categories</c:f>
              <c:strCache>
                <c:ptCount val="7"/>
                <c:pt idx="0">
                  <c:v>Пн/сонячно</c:v>
                </c:pt>
                <c:pt idx="1">
                  <c:v>Вт/хмарно</c:v>
                </c:pt>
                <c:pt idx="2">
                  <c:v>Ср/хмарно</c:v>
                </c:pt>
                <c:pt idx="3">
                  <c:v>Чт/дощ</c:v>
                </c:pt>
                <c:pt idx="4">
                  <c:v>Пт/сніг</c:v>
                </c:pt>
                <c:pt idx="5">
                  <c:v>Сб/холодно</c:v>
                </c:pt>
                <c:pt idx="6">
                  <c:v>Нд/хмарно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7"/>
                <c:pt idx="0">
                  <c:v>160</c:v>
                </c:pt>
                <c:pt idx="1">
                  <c:v>50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30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Стовпець 2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cat>
            <c:strRef>
              <c:f>categories</c:f>
              <c:strCache>
                <c:ptCount val="7"/>
                <c:pt idx="0">
                  <c:v>Пн/сонячно</c:v>
                </c:pt>
                <c:pt idx="1">
                  <c:v>Вт/хмарно</c:v>
                </c:pt>
                <c:pt idx="2">
                  <c:v>Ср/хмарно</c:v>
                </c:pt>
                <c:pt idx="3">
                  <c:v>Чт/дощ</c:v>
                </c:pt>
                <c:pt idx="4">
                  <c:v>Пт/сніг</c:v>
                </c:pt>
                <c:pt idx="5">
                  <c:v>Сб/холодно</c:v>
                </c:pt>
                <c:pt idx="6">
                  <c:v>Нд/хмарно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7"/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Стовпець 3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cat>
            <c:strRef>
              <c:f>categories</c:f>
              <c:strCache>
                <c:ptCount val="7"/>
                <c:pt idx="0">
                  <c:v>Пн/сонячно</c:v>
                </c:pt>
                <c:pt idx="1">
                  <c:v>Вт/хмарно</c:v>
                </c:pt>
                <c:pt idx="2">
                  <c:v>Ср/хмарно</c:v>
                </c:pt>
                <c:pt idx="3">
                  <c:v>Чт/дощ</c:v>
                </c:pt>
                <c:pt idx="4">
                  <c:v>Пт/сніг</c:v>
                </c:pt>
                <c:pt idx="5">
                  <c:v>Сб/холодно</c:v>
                </c:pt>
                <c:pt idx="6">
                  <c:v>Нд/хмарно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7"/>
              </c:numCache>
            </c:numRef>
          </c:val>
        </c:ser>
        <c:gapWidth val="100"/>
        <c:axId val="175442944"/>
        <c:axId val="173972096"/>
      </c:barChart>
      <c:catAx>
        <c:axId val="175442944"/>
        <c:scaling>
          <c:orientation val="minMax"/>
        </c:scaling>
        <c:axPos val="b"/>
        <c:numFmt formatCode="[$-422]dd/mm/yyyy" sourceLinked="0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uk-UA"/>
          </a:p>
        </c:txPr>
        <c:crossAx val="173972096"/>
        <c:crosses val="autoZero"/>
        <c:auto val="1"/>
        <c:lblAlgn val="ctr"/>
        <c:lblOffset val="100"/>
      </c:catAx>
      <c:valAx>
        <c:axId val="173972096"/>
        <c:scaling>
          <c:orientation val="minMax"/>
        </c:scaling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uk-UA"/>
          </a:p>
        </c:txPr>
        <c:crossAx val="175442944"/>
        <c:crosses val="autoZero"/>
        <c:crossBetween val="between"/>
      </c:valAx>
      <c:spPr>
        <a:noFill/>
        <a:ln w="0">
          <a:solidFill>
            <a:srgbClr val="B3B3B3"/>
          </a:solidFill>
        </a:ln>
      </c:spPr>
    </c:plotArea>
    <c:plotVisOnly val="1"/>
    <c:dispBlanksAs val="gap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autoTitleDeleted val="1"/>
    <c:plotArea>
      <c:layout>
        <c:manualLayout>
          <c:layoutTarget val="inner"/>
          <c:xMode val="edge"/>
          <c:yMode val="edge"/>
          <c:x val="8.4863204514608215E-2"/>
          <c:y val="2.3774866569626411E-2"/>
          <c:w val="0.87349096364026002"/>
          <c:h val="0.87530325084910243"/>
        </c:manualLayout>
      </c:layout>
      <c:barChart>
        <c:barDir val="col"/>
        <c:grouping val="clustered"/>
        <c:ser>
          <c:idx val="0"/>
          <c:order val="0"/>
          <c:tx>
            <c:strRef>
              <c:f>label 0</c:f>
              <c:strCache>
                <c:ptCount val="1"/>
                <c:pt idx="0">
                  <c:v>Стовпець 1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cat>
            <c:strRef>
              <c:f>categories</c:f>
              <c:strCache>
                <c:ptCount val="7"/>
                <c:pt idx="0">
                  <c:v>Пн/21°C</c:v>
                </c:pt>
                <c:pt idx="1">
                  <c:v>Вт/15°C</c:v>
                </c:pt>
                <c:pt idx="2">
                  <c:v>Ср/10°C</c:v>
                </c:pt>
                <c:pt idx="3">
                  <c:v>Чт/7°C</c:v>
                </c:pt>
                <c:pt idx="4">
                  <c:v>Пт/5°C</c:v>
                </c:pt>
                <c:pt idx="5">
                  <c:v>Сб/4°C</c:v>
                </c:pt>
                <c:pt idx="6">
                  <c:v>Нд/13°C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7"/>
                <c:pt idx="0">
                  <c:v>160</c:v>
                </c:pt>
                <c:pt idx="1">
                  <c:v>50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30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Стовпець 2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cat>
            <c:strRef>
              <c:f>categories</c:f>
              <c:strCache>
                <c:ptCount val="7"/>
                <c:pt idx="0">
                  <c:v>Пн/21°C</c:v>
                </c:pt>
                <c:pt idx="1">
                  <c:v>Вт/15°C</c:v>
                </c:pt>
                <c:pt idx="2">
                  <c:v>Ср/10°C</c:v>
                </c:pt>
                <c:pt idx="3">
                  <c:v>Чт/7°C</c:v>
                </c:pt>
                <c:pt idx="4">
                  <c:v>Пт/5°C</c:v>
                </c:pt>
                <c:pt idx="5">
                  <c:v>Сб/4°C</c:v>
                </c:pt>
                <c:pt idx="6">
                  <c:v>Нд/13°C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7"/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Стовпець 3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cat>
            <c:strRef>
              <c:f>categories</c:f>
              <c:strCache>
                <c:ptCount val="7"/>
                <c:pt idx="0">
                  <c:v>Пн/21°C</c:v>
                </c:pt>
                <c:pt idx="1">
                  <c:v>Вт/15°C</c:v>
                </c:pt>
                <c:pt idx="2">
                  <c:v>Ср/10°C</c:v>
                </c:pt>
                <c:pt idx="3">
                  <c:v>Чт/7°C</c:v>
                </c:pt>
                <c:pt idx="4">
                  <c:v>Пт/5°C</c:v>
                </c:pt>
                <c:pt idx="5">
                  <c:v>Сб/4°C</c:v>
                </c:pt>
                <c:pt idx="6">
                  <c:v>Нд/13°C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7"/>
              </c:numCache>
            </c:numRef>
          </c:val>
        </c:ser>
        <c:gapWidth val="100"/>
        <c:axId val="175533440"/>
        <c:axId val="175547520"/>
      </c:barChart>
      <c:catAx>
        <c:axId val="175533440"/>
        <c:scaling>
          <c:orientation val="minMax"/>
        </c:scaling>
        <c:axPos val="b"/>
        <c:numFmt formatCode="[$-422]dd/mm/yyyy" sourceLinked="0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uk-UA"/>
          </a:p>
        </c:txPr>
        <c:crossAx val="175547520"/>
        <c:crosses val="autoZero"/>
        <c:auto val="1"/>
        <c:lblAlgn val="ctr"/>
        <c:lblOffset val="100"/>
      </c:catAx>
      <c:valAx>
        <c:axId val="175547520"/>
        <c:scaling>
          <c:orientation val="minMax"/>
        </c:scaling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uk-UA"/>
          </a:p>
        </c:txPr>
        <c:crossAx val="175533440"/>
        <c:crosses val="autoZero"/>
        <c:crossBetween val="between"/>
      </c:valAx>
      <c:spPr>
        <a:noFill/>
        <a:ln w="0">
          <a:solidFill>
            <a:srgbClr val="B3B3B3"/>
          </a:solidFill>
        </a:ln>
      </c:spPr>
    </c:plotArea>
    <c:plotVisOnly val="1"/>
    <c:dispBlanksAs val="gap"/>
  </c:chart>
  <c:spPr>
    <a:noFill/>
    <a:ln w="0"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label 0</c:f>
              <c:strCache>
                <c:ptCount val="1"/>
                <c:pt idx="0">
                  <c:v>Медунка лікарська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cat>
            <c:strRef>
              <c:f>categories</c:f>
              <c:strCache>
                <c:ptCount val="1"/>
                <c:pt idx="0">
                  <c:v>Активність/10 хв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Первоцвіт весняний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cat>
            <c:strRef>
              <c:f>categories</c:f>
              <c:strCache>
                <c:ptCount val="1"/>
                <c:pt idx="0">
                  <c:v>Активність/10 хв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Анемона дібровна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cat>
            <c:strRef>
              <c:f>categories</c:f>
              <c:strCache>
                <c:ptCount val="1"/>
                <c:pt idx="0">
                  <c:v>Активність/10 хв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gapWidth val="100"/>
        <c:axId val="175684224"/>
        <c:axId val="176317568"/>
      </c:barChart>
      <c:catAx>
        <c:axId val="175684224"/>
        <c:scaling>
          <c:orientation val="minMax"/>
        </c:scaling>
        <c:axPos val="b"/>
        <c:numFmt formatCode="[$-422]dd/mm/yyyy" sourceLinked="0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uk-UA"/>
          </a:p>
        </c:txPr>
        <c:crossAx val="176317568"/>
        <c:crosses val="autoZero"/>
        <c:auto val="1"/>
        <c:lblAlgn val="ctr"/>
        <c:lblOffset val="100"/>
      </c:catAx>
      <c:valAx>
        <c:axId val="176317568"/>
        <c:scaling>
          <c:orientation val="minMax"/>
        </c:scaling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uk-UA"/>
          </a:p>
        </c:txPr>
        <c:crossAx val="175684224"/>
        <c:crosses val="autoZero"/>
        <c:crossBetween val="between"/>
      </c:valAx>
      <c:spPr>
        <a:noFill/>
        <a:ln w="0">
          <a:solidFill>
            <a:srgbClr val="B3B3B3"/>
          </a:solidFill>
        </a:ln>
      </c:spPr>
    </c:plotArea>
    <c:legend>
      <c:legendPos val="r"/>
      <c:layout/>
      <c:spPr>
        <a:noFill/>
        <a:ln w="0">
          <a:noFill/>
        </a:ln>
      </c:spPr>
      <c:txPr>
        <a:bodyPr/>
        <a:lstStyle/>
        <a:p>
          <a:pPr>
            <a:defRPr sz="1000" b="0" strike="noStrike" spc="-1">
              <a:solidFill>
                <a:srgbClr val="000000"/>
              </a:solidFill>
              <a:latin typeface="Arial"/>
              <a:ea typeface="DejaVu Sans"/>
            </a:defRPr>
          </a:pPr>
          <a:endParaRPr lang="uk-UA"/>
        </a:p>
      </c:txPr>
    </c:legend>
    <c:plotVisOnly val="1"/>
    <c:dispBlanksAs val="gap"/>
  </c:chart>
  <c:spPr>
    <a:noFill/>
    <a:ln w="0"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label 0</c:f>
              <c:strCache>
                <c:ptCount val="1"/>
                <c:pt idx="0">
                  <c:v>Кульбаба лікарська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cat>
            <c:strRef>
              <c:f>categories</c:f>
              <c:strCache>
                <c:ptCount val="1"/>
                <c:pt idx="0">
                  <c:v>активність/10 хв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Фіалка лісова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cat>
            <c:strRef>
              <c:f>categories</c:f>
              <c:strCache>
                <c:ptCount val="1"/>
                <c:pt idx="0">
                  <c:v>активність/10 хв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Розхідник звичайний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cat>
            <c:strRef>
              <c:f>categories</c:f>
              <c:strCache>
                <c:ptCount val="1"/>
                <c:pt idx="0">
                  <c:v>активність/10 хв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</c:ser>
        <c:gapWidth val="100"/>
        <c:axId val="176229376"/>
        <c:axId val="176231168"/>
      </c:barChart>
      <c:catAx>
        <c:axId val="176229376"/>
        <c:scaling>
          <c:orientation val="minMax"/>
        </c:scaling>
        <c:axPos val="b"/>
        <c:numFmt formatCode="[$-422]dd/mm/yyyy" sourceLinked="0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uk-UA"/>
          </a:p>
        </c:txPr>
        <c:crossAx val="176231168"/>
        <c:crosses val="autoZero"/>
        <c:auto val="1"/>
        <c:lblAlgn val="ctr"/>
        <c:lblOffset val="100"/>
      </c:catAx>
      <c:valAx>
        <c:axId val="176231168"/>
        <c:scaling>
          <c:orientation val="minMax"/>
        </c:scaling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uk-UA"/>
          </a:p>
        </c:txPr>
        <c:crossAx val="176229376"/>
        <c:crosses val="autoZero"/>
        <c:crossBetween val="between"/>
      </c:valAx>
      <c:spPr>
        <a:noFill/>
        <a:ln w="0">
          <a:solidFill>
            <a:srgbClr val="B3B3B3"/>
          </a:solidFill>
        </a:ln>
      </c:spPr>
    </c:plotArea>
    <c:legend>
      <c:legendPos val="r"/>
      <c:layout/>
      <c:spPr>
        <a:noFill/>
        <a:ln w="0">
          <a:noFill/>
        </a:ln>
      </c:spPr>
      <c:txPr>
        <a:bodyPr/>
        <a:lstStyle/>
        <a:p>
          <a:pPr>
            <a:defRPr sz="1000" b="0" strike="noStrike" spc="-1">
              <a:solidFill>
                <a:srgbClr val="000000"/>
              </a:solidFill>
              <a:latin typeface="Arial"/>
              <a:ea typeface="DejaVu Sans"/>
            </a:defRPr>
          </a:pPr>
          <a:endParaRPr lang="uk-UA"/>
        </a:p>
      </c:txPr>
    </c:legend>
    <c:plotVisOnly val="1"/>
    <c:dispBlanksAs val="gap"/>
  </c:chart>
  <c:spPr>
    <a:noFill/>
    <a:ln w="0"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autoTitleDeleted val="1"/>
    <c:plotArea>
      <c:layout>
        <c:manualLayout>
          <c:layoutTarget val="inner"/>
          <c:xMode val="edge"/>
          <c:yMode val="edge"/>
          <c:x val="9.2598425196850548E-2"/>
          <c:y val="4.1899747724032016E-2"/>
          <c:w val="0.68039370078740158"/>
          <c:h val="0.86607436656795"/>
        </c:manualLayout>
      </c:layout>
      <c:barChart>
        <c:barDir val="col"/>
        <c:grouping val="clustered"/>
        <c:ser>
          <c:idx val="0"/>
          <c:order val="0"/>
          <c:tx>
            <c:strRef>
              <c:f>label 0</c:f>
              <c:strCache>
                <c:ptCount val="1"/>
                <c:pt idx="0">
                  <c:v>Медунка лікарська</c:v>
                </c:pt>
              </c:strCache>
            </c:strRef>
          </c:tx>
          <c:spPr>
            <a:solidFill>
              <a:srgbClr val="314004"/>
            </a:solidFill>
            <a:ln w="0">
              <a:noFill/>
            </a:ln>
          </c:spPr>
          <c:cat>
            <c:strRef>
              <c:f>categories</c:f>
              <c:strCache>
                <c:ptCount val="1"/>
                <c:pt idx="0">
                  <c:v>Активність/ 10 хв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Первоцвіт весняний</c:v>
                </c:pt>
              </c:strCache>
            </c:strRef>
          </c:tx>
          <c:spPr>
            <a:solidFill>
              <a:srgbClr val="83CAFF"/>
            </a:solidFill>
            <a:ln w="0">
              <a:noFill/>
            </a:ln>
          </c:spPr>
          <c:cat>
            <c:strRef>
              <c:f>categories</c:f>
              <c:strCache>
                <c:ptCount val="1"/>
                <c:pt idx="0">
                  <c:v>Активність/ 10 хв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Анемона дібровна</c:v>
                </c:pt>
              </c:strCache>
            </c:strRef>
          </c:tx>
          <c:spPr>
            <a:solidFill>
              <a:srgbClr val="7E0021"/>
            </a:solidFill>
            <a:ln w="0">
              <a:noFill/>
            </a:ln>
          </c:spPr>
          <c:cat>
            <c:strRef>
              <c:f>categories</c:f>
              <c:strCache>
                <c:ptCount val="1"/>
                <c:pt idx="0">
                  <c:v>Активність/ 10 хв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Кульбаба лікарська</c:v>
                </c:pt>
              </c:strCache>
            </c:strRef>
          </c:tx>
          <c:spPr>
            <a:solidFill>
              <a:srgbClr val="579D1C"/>
            </a:solidFill>
            <a:ln w="0">
              <a:noFill/>
            </a:ln>
          </c:spPr>
          <c:cat>
            <c:strRef>
              <c:f>categories</c:f>
              <c:strCache>
                <c:ptCount val="1"/>
                <c:pt idx="0">
                  <c:v>Активність/ 10 хв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Фіалка лісова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cat>
            <c:strRef>
              <c:f>categories</c:f>
              <c:strCache>
                <c:ptCount val="1"/>
                <c:pt idx="0">
                  <c:v>Активність/ 10 хв</c:v>
                </c:pt>
              </c:strCache>
            </c:strRef>
          </c:cat>
          <c:val>
            <c:numRef>
              <c:f>4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</c:ser>
        <c:ser>
          <c:idx val="5"/>
          <c:order val="5"/>
          <c:tx>
            <c:strRef>
              <c:f>label 5</c:f>
              <c:strCache>
                <c:ptCount val="1"/>
                <c:pt idx="0">
                  <c:v>Розхідник звичайний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cat>
            <c:strRef>
              <c:f>categories</c:f>
              <c:strCache>
                <c:ptCount val="1"/>
                <c:pt idx="0">
                  <c:v>Активність/ 10 хв</c:v>
                </c:pt>
              </c:strCache>
            </c:strRef>
          </c:cat>
          <c:val>
            <c:numRef>
              <c:f>5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</c:ser>
        <c:ser>
          <c:idx val="6"/>
          <c:order val="6"/>
          <c:tx>
            <c:strRef>
              <c:f>label 6</c:f>
              <c:strCache>
                <c:ptCount val="1"/>
                <c:pt idx="0">
                  <c:v>Вероніка нитковидна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cat>
            <c:strRef>
              <c:f>categories</c:f>
              <c:strCache>
                <c:ptCount val="1"/>
                <c:pt idx="0">
                  <c:v>Активність/ 10 хв</c:v>
                </c:pt>
              </c:strCache>
            </c:strRef>
          </c:cat>
          <c:val>
            <c:numRef>
              <c:f>6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</c:ser>
        <c:gapWidth val="100"/>
        <c:axId val="176745472"/>
        <c:axId val="176825088"/>
      </c:barChart>
      <c:catAx>
        <c:axId val="176745472"/>
        <c:scaling>
          <c:orientation val="minMax"/>
        </c:scaling>
        <c:axPos val="b"/>
        <c:numFmt formatCode="[$-422]dd/mm/yyyy" sourceLinked="0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uk-UA"/>
          </a:p>
        </c:txPr>
        <c:crossAx val="176825088"/>
        <c:crosses val="autoZero"/>
        <c:auto val="1"/>
        <c:lblAlgn val="ctr"/>
        <c:lblOffset val="100"/>
      </c:catAx>
      <c:valAx>
        <c:axId val="176825088"/>
        <c:scaling>
          <c:orientation val="minMax"/>
        </c:scaling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uk-UA"/>
          </a:p>
        </c:txPr>
        <c:crossAx val="176745472"/>
        <c:crosses val="autoZero"/>
        <c:crossBetween val="between"/>
      </c:valAx>
      <c:spPr>
        <a:noFill/>
        <a:ln w="0"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81420828047514704"/>
          <c:y val="5.0784249204782313E-2"/>
          <c:w val="0.16018913620113001"/>
          <c:h val="0.93704069321048689"/>
        </c:manualLayout>
      </c:layout>
      <c:spPr>
        <a:noFill/>
        <a:ln w="0">
          <a:noFill/>
        </a:ln>
      </c:spPr>
      <c:txPr>
        <a:bodyPr/>
        <a:lstStyle/>
        <a:p>
          <a:pPr>
            <a:defRPr sz="1000" b="0" strike="noStrike" spc="-1">
              <a:solidFill>
                <a:srgbClr val="000000"/>
              </a:solidFill>
              <a:latin typeface="Arial"/>
              <a:ea typeface="DejaVu Sans"/>
            </a:defRPr>
          </a:pPr>
          <a:endParaRPr lang="uk-UA"/>
        </a:p>
      </c:txPr>
    </c:legend>
    <c:plotVisOnly val="1"/>
    <c:dispBlanksAs val="gap"/>
  </c:chart>
  <c:spPr>
    <a:noFill/>
    <a:ln w="0">
      <a:noFill/>
    </a:ln>
  </c:spPr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4E3693-6759-4396-B9E8-6C5EA9A525B7}" type="doc">
      <dgm:prSet loTypeId="urn:microsoft.com/office/officeart/2005/8/layout/process2" loCatId="process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A4F4D131-C2EB-45B7-93BF-9F15884CF36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uk-UA" b="1" dirty="0" smtClean="0"/>
            <a:t>Наступні частини презентації:</a:t>
          </a:r>
          <a:endParaRPr lang="uk-UA" b="1" dirty="0"/>
        </a:p>
      </dgm:t>
    </dgm:pt>
    <dgm:pt modelId="{6B9370A3-8F87-4CDF-BB39-828A8A3A6748}" type="parTrans" cxnId="{300F7B5A-3461-4C61-999B-0E0175B65787}">
      <dgm:prSet/>
      <dgm:spPr/>
      <dgm:t>
        <a:bodyPr/>
        <a:lstStyle/>
        <a:p>
          <a:endParaRPr lang="uk-UA"/>
        </a:p>
      </dgm:t>
    </dgm:pt>
    <dgm:pt modelId="{21047819-35B5-44B0-80C0-1A40F3FC804C}" type="sibTrans" cxnId="{300F7B5A-3461-4C61-999B-0E0175B65787}">
      <dgm:prSet/>
      <dgm:spPr/>
      <dgm:t>
        <a:bodyPr/>
        <a:lstStyle/>
        <a:p>
          <a:endParaRPr lang="uk-UA"/>
        </a:p>
      </dgm:t>
    </dgm:pt>
    <dgm:pt modelId="{40C1B660-61CD-474D-BED1-173E02B31EF6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uk-UA" b="1" dirty="0" smtClean="0"/>
            <a:t>Вступ — 4 </a:t>
          </a:r>
          <a:endParaRPr lang="uk-UA" b="1" dirty="0"/>
        </a:p>
      </dgm:t>
    </dgm:pt>
    <dgm:pt modelId="{AF94A165-D7A7-4F90-BB66-4583F706ABFB}" type="parTrans" cxnId="{E343C30C-D86C-4DAD-A023-2DED2A7B7EA5}">
      <dgm:prSet/>
      <dgm:spPr/>
      <dgm:t>
        <a:bodyPr/>
        <a:lstStyle/>
        <a:p>
          <a:endParaRPr lang="uk-UA"/>
        </a:p>
      </dgm:t>
    </dgm:pt>
    <dgm:pt modelId="{C50E6E0E-FB7E-4FD5-A59F-39500FF19B7F}" type="sibTrans" cxnId="{E343C30C-D86C-4DAD-A023-2DED2A7B7EA5}">
      <dgm:prSet/>
      <dgm:spPr/>
      <dgm:t>
        <a:bodyPr/>
        <a:lstStyle/>
        <a:p>
          <a:endParaRPr lang="uk-UA"/>
        </a:p>
      </dgm:t>
    </dgm:pt>
    <dgm:pt modelId="{562A4F07-E678-4635-886E-0087EB1F6CA2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uk-UA" b="1" dirty="0" smtClean="0"/>
            <a:t>Запилення — 5 </a:t>
          </a:r>
          <a:endParaRPr lang="uk-UA" b="1" dirty="0"/>
        </a:p>
      </dgm:t>
    </dgm:pt>
    <dgm:pt modelId="{35D7CD03-52F0-43E9-BD0F-43D2AA0DFCFF}" type="parTrans" cxnId="{18145501-FE5F-47C6-995A-C99DCF0CB488}">
      <dgm:prSet/>
      <dgm:spPr/>
      <dgm:t>
        <a:bodyPr/>
        <a:lstStyle/>
        <a:p>
          <a:endParaRPr lang="uk-UA"/>
        </a:p>
      </dgm:t>
    </dgm:pt>
    <dgm:pt modelId="{01BDCF68-A00D-4384-AA66-C736DDDED4E4}" type="sibTrans" cxnId="{18145501-FE5F-47C6-995A-C99DCF0CB488}">
      <dgm:prSet/>
      <dgm:spPr/>
      <dgm:t>
        <a:bodyPr/>
        <a:lstStyle/>
        <a:p>
          <a:endParaRPr lang="uk-UA"/>
        </a:p>
      </dgm:t>
    </dgm:pt>
    <dgm:pt modelId="{034E92F6-EFAF-41CA-85BE-F944BA7086E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uk-UA" b="1" dirty="0" smtClean="0"/>
            <a:t>Дослідження середовища — 6-7 </a:t>
          </a:r>
          <a:endParaRPr lang="uk-UA" b="1" dirty="0"/>
        </a:p>
      </dgm:t>
    </dgm:pt>
    <dgm:pt modelId="{D731FC38-6132-415B-AB6D-C8D1D51592AC}" type="parTrans" cxnId="{B2B12EA7-A159-44E0-A22E-C2986D5161AA}">
      <dgm:prSet/>
      <dgm:spPr/>
      <dgm:t>
        <a:bodyPr/>
        <a:lstStyle/>
        <a:p>
          <a:endParaRPr lang="uk-UA"/>
        </a:p>
      </dgm:t>
    </dgm:pt>
    <dgm:pt modelId="{CF6E15A2-0FBF-46B7-AE00-5FC5105062F8}" type="sibTrans" cxnId="{B2B12EA7-A159-44E0-A22E-C2986D5161AA}">
      <dgm:prSet/>
      <dgm:spPr/>
      <dgm:t>
        <a:bodyPr/>
        <a:lstStyle/>
        <a:p>
          <a:endParaRPr lang="uk-UA"/>
        </a:p>
      </dgm:t>
    </dgm:pt>
    <dgm:pt modelId="{BAE11162-28C1-4A94-AFD8-A17C9EA03BCC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uk-UA" b="1" dirty="0" smtClean="0"/>
            <a:t>Дослідження кольору — 8 </a:t>
          </a:r>
          <a:endParaRPr lang="uk-UA" b="1" dirty="0"/>
        </a:p>
      </dgm:t>
    </dgm:pt>
    <dgm:pt modelId="{F3F8E4E2-EA22-47C3-99C7-A7350C32AAC2}" type="parTrans" cxnId="{AFE05F0D-2780-4A42-AFD6-ED3359AEE27A}">
      <dgm:prSet/>
      <dgm:spPr/>
      <dgm:t>
        <a:bodyPr/>
        <a:lstStyle/>
        <a:p>
          <a:endParaRPr lang="uk-UA"/>
        </a:p>
      </dgm:t>
    </dgm:pt>
    <dgm:pt modelId="{85417C56-EADF-4566-9EDD-FA00448763BB}" type="sibTrans" cxnId="{AFE05F0D-2780-4A42-AFD6-ED3359AEE27A}">
      <dgm:prSet/>
      <dgm:spPr/>
      <dgm:t>
        <a:bodyPr/>
        <a:lstStyle/>
        <a:p>
          <a:endParaRPr lang="uk-UA"/>
        </a:p>
      </dgm:t>
    </dgm:pt>
    <dgm:pt modelId="{A26DF479-21B0-4181-8BB0-D959C0EADA4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uk-UA" b="1" dirty="0" smtClean="0"/>
            <a:t>Дослідження форми — 9 </a:t>
          </a:r>
          <a:endParaRPr lang="uk-UA" b="1" dirty="0"/>
        </a:p>
      </dgm:t>
    </dgm:pt>
    <dgm:pt modelId="{B39F0BDF-6DA7-454D-BD3A-F50D9EFC57C7}" type="parTrans" cxnId="{B93E7A8E-6220-41CD-9A15-DC2E4F591C75}">
      <dgm:prSet/>
      <dgm:spPr/>
      <dgm:t>
        <a:bodyPr/>
        <a:lstStyle/>
        <a:p>
          <a:endParaRPr lang="uk-UA"/>
        </a:p>
      </dgm:t>
    </dgm:pt>
    <dgm:pt modelId="{A9EAEC42-BC14-4F5C-AF39-0C6F828BA386}" type="sibTrans" cxnId="{B93E7A8E-6220-41CD-9A15-DC2E4F591C75}">
      <dgm:prSet/>
      <dgm:spPr/>
      <dgm:t>
        <a:bodyPr/>
        <a:lstStyle/>
        <a:p>
          <a:endParaRPr lang="uk-UA"/>
        </a:p>
      </dgm:t>
    </dgm:pt>
    <dgm:pt modelId="{2F494E13-FD9A-4E63-BABC-47284427290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uk-UA" b="1" dirty="0" smtClean="0"/>
            <a:t>Дослідження запаху — 10 </a:t>
          </a:r>
          <a:endParaRPr lang="uk-UA" b="1" dirty="0"/>
        </a:p>
      </dgm:t>
    </dgm:pt>
    <dgm:pt modelId="{0BAAB2D2-7E14-4FD0-9906-1CD6B2137D6E}" type="parTrans" cxnId="{E65CD6C1-B2AA-4F2A-B9AB-8A846CF3C5CF}">
      <dgm:prSet/>
      <dgm:spPr/>
      <dgm:t>
        <a:bodyPr/>
        <a:lstStyle/>
        <a:p>
          <a:endParaRPr lang="uk-UA"/>
        </a:p>
      </dgm:t>
    </dgm:pt>
    <dgm:pt modelId="{292D6722-4823-4B0A-9926-429670BC0A3B}" type="sibTrans" cxnId="{E65CD6C1-B2AA-4F2A-B9AB-8A846CF3C5CF}">
      <dgm:prSet/>
      <dgm:spPr/>
      <dgm:t>
        <a:bodyPr/>
        <a:lstStyle/>
        <a:p>
          <a:endParaRPr lang="uk-UA"/>
        </a:p>
      </dgm:t>
    </dgm:pt>
    <dgm:pt modelId="{145F49ED-AE19-4EC1-881C-198AC441D564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uk-UA" b="1" dirty="0" err="1" smtClean="0"/>
            <a:t>Фотозвіт</a:t>
          </a:r>
          <a:r>
            <a:rPr lang="uk-UA" b="1" dirty="0" smtClean="0"/>
            <a:t> — 11</a:t>
          </a:r>
          <a:endParaRPr lang="uk-UA" b="1" dirty="0"/>
        </a:p>
      </dgm:t>
    </dgm:pt>
    <dgm:pt modelId="{89889820-3FCE-4AFF-BB37-85630C5B9D8A}" type="parTrans" cxnId="{C7735D70-9F1B-437A-8987-3B4B949D729F}">
      <dgm:prSet/>
      <dgm:spPr/>
      <dgm:t>
        <a:bodyPr/>
        <a:lstStyle/>
        <a:p>
          <a:endParaRPr lang="uk-UA"/>
        </a:p>
      </dgm:t>
    </dgm:pt>
    <dgm:pt modelId="{9007F9DC-3880-44E2-85AC-0EFD3C8C6B66}" type="sibTrans" cxnId="{C7735D70-9F1B-437A-8987-3B4B949D729F}">
      <dgm:prSet/>
      <dgm:spPr/>
      <dgm:t>
        <a:bodyPr/>
        <a:lstStyle/>
        <a:p>
          <a:endParaRPr lang="uk-UA"/>
        </a:p>
      </dgm:t>
    </dgm:pt>
    <dgm:pt modelId="{3E6B75A7-7D02-42CB-9494-54E7DE491CD9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uk-UA" b="1" dirty="0" smtClean="0"/>
            <a:t>Висновки — 12</a:t>
          </a:r>
          <a:endParaRPr lang="uk-UA" b="1" dirty="0"/>
        </a:p>
      </dgm:t>
    </dgm:pt>
    <dgm:pt modelId="{6980E149-AAB6-4FA4-A6F2-A5D4ACB32A27}" type="parTrans" cxnId="{E471558C-9252-497D-A7FE-9F8565BF91CA}">
      <dgm:prSet/>
      <dgm:spPr/>
      <dgm:t>
        <a:bodyPr/>
        <a:lstStyle/>
        <a:p>
          <a:endParaRPr lang="uk-UA"/>
        </a:p>
      </dgm:t>
    </dgm:pt>
    <dgm:pt modelId="{CB9BA08C-EF46-4D65-8C1D-B105CD74C81C}" type="sibTrans" cxnId="{E471558C-9252-497D-A7FE-9F8565BF91CA}">
      <dgm:prSet/>
      <dgm:spPr/>
      <dgm:t>
        <a:bodyPr/>
        <a:lstStyle/>
        <a:p>
          <a:endParaRPr lang="uk-UA"/>
        </a:p>
      </dgm:t>
    </dgm:pt>
    <dgm:pt modelId="{8D468154-58C8-45EB-9A9F-E98C733B15B3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uk-UA" b="1" dirty="0" smtClean="0"/>
            <a:t>Матеріали та методи дослідження — 13 </a:t>
          </a:r>
          <a:endParaRPr lang="uk-UA" b="1" dirty="0"/>
        </a:p>
      </dgm:t>
    </dgm:pt>
    <dgm:pt modelId="{BEC3A746-12AB-4E8B-95BB-14393CD1F0B3}" type="parTrans" cxnId="{DB66F993-205B-4E23-BD5E-24A398498E44}">
      <dgm:prSet/>
      <dgm:spPr/>
      <dgm:t>
        <a:bodyPr/>
        <a:lstStyle/>
        <a:p>
          <a:endParaRPr lang="uk-UA"/>
        </a:p>
      </dgm:t>
    </dgm:pt>
    <dgm:pt modelId="{D74185F3-208B-4449-A499-90184895DE28}" type="sibTrans" cxnId="{DB66F993-205B-4E23-BD5E-24A398498E44}">
      <dgm:prSet/>
      <dgm:spPr/>
      <dgm:t>
        <a:bodyPr/>
        <a:lstStyle/>
        <a:p>
          <a:endParaRPr lang="uk-UA"/>
        </a:p>
      </dgm:t>
    </dgm:pt>
    <dgm:pt modelId="{C0F63227-D15F-411D-9147-5D35D7EAEEDD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uk-UA" b="1" dirty="0" smtClean="0"/>
            <a:t>Використана література — 14</a:t>
          </a:r>
          <a:endParaRPr lang="uk-UA" b="1" dirty="0"/>
        </a:p>
      </dgm:t>
    </dgm:pt>
    <dgm:pt modelId="{7BCB142C-7928-4622-95F5-E22AD326F375}" type="parTrans" cxnId="{C84A20BE-3CF8-470C-B1A6-C5B05E876F13}">
      <dgm:prSet/>
      <dgm:spPr/>
      <dgm:t>
        <a:bodyPr/>
        <a:lstStyle/>
        <a:p>
          <a:endParaRPr lang="uk-UA"/>
        </a:p>
      </dgm:t>
    </dgm:pt>
    <dgm:pt modelId="{BAD4783E-59AE-42C4-AC75-6C10E6BF0904}" type="sibTrans" cxnId="{C84A20BE-3CF8-470C-B1A6-C5B05E876F13}">
      <dgm:prSet/>
      <dgm:spPr/>
      <dgm:t>
        <a:bodyPr/>
        <a:lstStyle/>
        <a:p>
          <a:endParaRPr lang="uk-UA"/>
        </a:p>
      </dgm:t>
    </dgm:pt>
    <dgm:pt modelId="{BA20F444-5B02-4997-B9A3-F427698EE537}" type="pres">
      <dgm:prSet presAssocID="{A14E3693-6759-4396-B9E8-6C5EA9A525B7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70B242E-CABC-473D-992B-65C93944827D}" type="pres">
      <dgm:prSet presAssocID="{A4F4D131-C2EB-45B7-93BF-9F15884CF36B}" presName="node" presStyleLbl="node1" presStyleIdx="0" presStyleCnt="11" custScaleX="6024018" custScaleY="60240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B1CF635-5F74-4401-9628-9F89DE017630}" type="pres">
      <dgm:prSet presAssocID="{21047819-35B5-44B0-80C0-1A40F3FC804C}" presName="sibTrans" presStyleLbl="sibTrans2D1" presStyleIdx="0" presStyleCnt="10"/>
      <dgm:spPr/>
      <dgm:t>
        <a:bodyPr/>
        <a:lstStyle/>
        <a:p>
          <a:endParaRPr lang="uk-UA"/>
        </a:p>
      </dgm:t>
    </dgm:pt>
    <dgm:pt modelId="{D9DE33FB-D0A9-4BF4-989E-B18C1B795C12}" type="pres">
      <dgm:prSet presAssocID="{21047819-35B5-44B0-80C0-1A40F3FC804C}" presName="connectorText" presStyleLbl="sibTrans2D1" presStyleIdx="0" presStyleCnt="10"/>
      <dgm:spPr/>
      <dgm:t>
        <a:bodyPr/>
        <a:lstStyle/>
        <a:p>
          <a:endParaRPr lang="uk-UA"/>
        </a:p>
      </dgm:t>
    </dgm:pt>
    <dgm:pt modelId="{73152538-7C27-4AF6-ADA0-AF9827F01E36}" type="pres">
      <dgm:prSet presAssocID="{40C1B660-61CD-474D-BED1-173E02B31EF6}" presName="node" presStyleLbl="node1" presStyleIdx="1" presStyleCnt="11" custScaleX="6024018" custScaleY="60240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6EE558D-0978-4A53-9881-71F5A35216C0}" type="pres">
      <dgm:prSet presAssocID="{C50E6E0E-FB7E-4FD5-A59F-39500FF19B7F}" presName="sibTrans" presStyleLbl="sibTrans2D1" presStyleIdx="1" presStyleCnt="10"/>
      <dgm:spPr/>
      <dgm:t>
        <a:bodyPr/>
        <a:lstStyle/>
        <a:p>
          <a:endParaRPr lang="uk-UA"/>
        </a:p>
      </dgm:t>
    </dgm:pt>
    <dgm:pt modelId="{5F8B6043-7105-487A-86FE-C80183AE1A65}" type="pres">
      <dgm:prSet presAssocID="{C50E6E0E-FB7E-4FD5-A59F-39500FF19B7F}" presName="connectorText" presStyleLbl="sibTrans2D1" presStyleIdx="1" presStyleCnt="10"/>
      <dgm:spPr/>
      <dgm:t>
        <a:bodyPr/>
        <a:lstStyle/>
        <a:p>
          <a:endParaRPr lang="uk-UA"/>
        </a:p>
      </dgm:t>
    </dgm:pt>
    <dgm:pt modelId="{87917CC2-6ACE-4C67-8977-FD88FD0D3597}" type="pres">
      <dgm:prSet presAssocID="{562A4F07-E678-4635-886E-0087EB1F6CA2}" presName="node" presStyleLbl="node1" presStyleIdx="2" presStyleCnt="11" custScaleX="6024018" custScaleY="60240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7134707-95E1-4AE6-9A81-E01CF0DB36ED}" type="pres">
      <dgm:prSet presAssocID="{01BDCF68-A00D-4384-AA66-C736DDDED4E4}" presName="sibTrans" presStyleLbl="sibTrans2D1" presStyleIdx="2" presStyleCnt="10"/>
      <dgm:spPr/>
      <dgm:t>
        <a:bodyPr/>
        <a:lstStyle/>
        <a:p>
          <a:endParaRPr lang="uk-UA"/>
        </a:p>
      </dgm:t>
    </dgm:pt>
    <dgm:pt modelId="{4B084475-8CE3-442D-8BE4-F35C9686F674}" type="pres">
      <dgm:prSet presAssocID="{01BDCF68-A00D-4384-AA66-C736DDDED4E4}" presName="connectorText" presStyleLbl="sibTrans2D1" presStyleIdx="2" presStyleCnt="10"/>
      <dgm:spPr/>
      <dgm:t>
        <a:bodyPr/>
        <a:lstStyle/>
        <a:p>
          <a:endParaRPr lang="uk-UA"/>
        </a:p>
      </dgm:t>
    </dgm:pt>
    <dgm:pt modelId="{59BCF528-87D5-420C-9C72-3D43434BE5E3}" type="pres">
      <dgm:prSet presAssocID="{034E92F6-EFAF-41CA-85BE-F944BA7086EB}" presName="node" presStyleLbl="node1" presStyleIdx="3" presStyleCnt="11" custScaleX="6024018" custScaleY="60240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3978F37-7D1D-434D-BF82-554D2849D3DB}" type="pres">
      <dgm:prSet presAssocID="{CF6E15A2-0FBF-46B7-AE00-5FC5105062F8}" presName="sibTrans" presStyleLbl="sibTrans2D1" presStyleIdx="3" presStyleCnt="10"/>
      <dgm:spPr/>
      <dgm:t>
        <a:bodyPr/>
        <a:lstStyle/>
        <a:p>
          <a:endParaRPr lang="uk-UA"/>
        </a:p>
      </dgm:t>
    </dgm:pt>
    <dgm:pt modelId="{35C5F3BC-A53E-4A0B-8137-2A2E97EB4565}" type="pres">
      <dgm:prSet presAssocID="{CF6E15A2-0FBF-46B7-AE00-5FC5105062F8}" presName="connectorText" presStyleLbl="sibTrans2D1" presStyleIdx="3" presStyleCnt="10"/>
      <dgm:spPr/>
      <dgm:t>
        <a:bodyPr/>
        <a:lstStyle/>
        <a:p>
          <a:endParaRPr lang="uk-UA"/>
        </a:p>
      </dgm:t>
    </dgm:pt>
    <dgm:pt modelId="{1AC63FDB-2F8A-45AB-A444-19F42456CB4C}" type="pres">
      <dgm:prSet presAssocID="{BAE11162-28C1-4A94-AFD8-A17C9EA03BCC}" presName="node" presStyleLbl="node1" presStyleIdx="4" presStyleCnt="11" custScaleX="6024018" custScaleY="60240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7657648-44BD-4FB9-B9DC-1FF5077228BC}" type="pres">
      <dgm:prSet presAssocID="{85417C56-EADF-4566-9EDD-FA00448763BB}" presName="sibTrans" presStyleLbl="sibTrans2D1" presStyleIdx="4" presStyleCnt="10"/>
      <dgm:spPr/>
      <dgm:t>
        <a:bodyPr/>
        <a:lstStyle/>
        <a:p>
          <a:endParaRPr lang="uk-UA"/>
        </a:p>
      </dgm:t>
    </dgm:pt>
    <dgm:pt modelId="{FFA1CE71-A191-4D1E-BC5B-58CE273C36B4}" type="pres">
      <dgm:prSet presAssocID="{85417C56-EADF-4566-9EDD-FA00448763BB}" presName="connectorText" presStyleLbl="sibTrans2D1" presStyleIdx="4" presStyleCnt="10"/>
      <dgm:spPr/>
      <dgm:t>
        <a:bodyPr/>
        <a:lstStyle/>
        <a:p>
          <a:endParaRPr lang="uk-UA"/>
        </a:p>
      </dgm:t>
    </dgm:pt>
    <dgm:pt modelId="{0FC3320D-0548-4665-888D-1BD52AA9D1D0}" type="pres">
      <dgm:prSet presAssocID="{A26DF479-21B0-4181-8BB0-D959C0EADA4B}" presName="node" presStyleLbl="node1" presStyleIdx="5" presStyleCnt="11" custScaleX="6024018" custScaleY="60240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F4DF6AE-E5C2-48CD-BE19-5864901FE4BF}" type="pres">
      <dgm:prSet presAssocID="{A9EAEC42-BC14-4F5C-AF39-0C6F828BA386}" presName="sibTrans" presStyleLbl="sibTrans2D1" presStyleIdx="5" presStyleCnt="10"/>
      <dgm:spPr/>
      <dgm:t>
        <a:bodyPr/>
        <a:lstStyle/>
        <a:p>
          <a:endParaRPr lang="uk-UA"/>
        </a:p>
      </dgm:t>
    </dgm:pt>
    <dgm:pt modelId="{103D1D91-F0C4-46AD-A0B8-7933D4F2564B}" type="pres">
      <dgm:prSet presAssocID="{A9EAEC42-BC14-4F5C-AF39-0C6F828BA386}" presName="connectorText" presStyleLbl="sibTrans2D1" presStyleIdx="5" presStyleCnt="10"/>
      <dgm:spPr/>
      <dgm:t>
        <a:bodyPr/>
        <a:lstStyle/>
        <a:p>
          <a:endParaRPr lang="uk-UA"/>
        </a:p>
      </dgm:t>
    </dgm:pt>
    <dgm:pt modelId="{7EFD365B-66DC-4181-8EF2-0E6184C0465A}" type="pres">
      <dgm:prSet presAssocID="{2F494E13-FD9A-4E63-BABC-47284427290B}" presName="node" presStyleLbl="node1" presStyleIdx="6" presStyleCnt="11" custScaleX="6024018" custScaleY="60240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0528016-5A0A-47F2-A94F-1463EE1AF093}" type="pres">
      <dgm:prSet presAssocID="{292D6722-4823-4B0A-9926-429670BC0A3B}" presName="sibTrans" presStyleLbl="sibTrans2D1" presStyleIdx="6" presStyleCnt="10"/>
      <dgm:spPr/>
      <dgm:t>
        <a:bodyPr/>
        <a:lstStyle/>
        <a:p>
          <a:endParaRPr lang="uk-UA"/>
        </a:p>
      </dgm:t>
    </dgm:pt>
    <dgm:pt modelId="{52FC7F20-726B-4064-961D-FE6E8A6E46E0}" type="pres">
      <dgm:prSet presAssocID="{292D6722-4823-4B0A-9926-429670BC0A3B}" presName="connectorText" presStyleLbl="sibTrans2D1" presStyleIdx="6" presStyleCnt="10"/>
      <dgm:spPr/>
      <dgm:t>
        <a:bodyPr/>
        <a:lstStyle/>
        <a:p>
          <a:endParaRPr lang="uk-UA"/>
        </a:p>
      </dgm:t>
    </dgm:pt>
    <dgm:pt modelId="{08C5944A-E056-4604-9F33-69C9D2265E74}" type="pres">
      <dgm:prSet presAssocID="{145F49ED-AE19-4EC1-881C-198AC441D564}" presName="node" presStyleLbl="node1" presStyleIdx="7" presStyleCnt="11" custScaleX="6024018" custScaleY="60240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CAB2B48-3596-455D-87FC-189359948686}" type="pres">
      <dgm:prSet presAssocID="{9007F9DC-3880-44E2-85AC-0EFD3C8C6B66}" presName="sibTrans" presStyleLbl="sibTrans2D1" presStyleIdx="7" presStyleCnt="10"/>
      <dgm:spPr/>
      <dgm:t>
        <a:bodyPr/>
        <a:lstStyle/>
        <a:p>
          <a:endParaRPr lang="uk-UA"/>
        </a:p>
      </dgm:t>
    </dgm:pt>
    <dgm:pt modelId="{7E028734-63B6-43C8-8DDA-F4717913D539}" type="pres">
      <dgm:prSet presAssocID="{9007F9DC-3880-44E2-85AC-0EFD3C8C6B66}" presName="connectorText" presStyleLbl="sibTrans2D1" presStyleIdx="7" presStyleCnt="10"/>
      <dgm:spPr/>
      <dgm:t>
        <a:bodyPr/>
        <a:lstStyle/>
        <a:p>
          <a:endParaRPr lang="uk-UA"/>
        </a:p>
      </dgm:t>
    </dgm:pt>
    <dgm:pt modelId="{5DB4F027-1F99-4681-9E9D-AB7F0C07F301}" type="pres">
      <dgm:prSet presAssocID="{3E6B75A7-7D02-42CB-9494-54E7DE491CD9}" presName="node" presStyleLbl="node1" presStyleIdx="8" presStyleCnt="11" custScaleX="6024018" custScaleY="60240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10BD2FA-E098-44E5-85D3-3E23CB21A8F9}" type="pres">
      <dgm:prSet presAssocID="{CB9BA08C-EF46-4D65-8C1D-B105CD74C81C}" presName="sibTrans" presStyleLbl="sibTrans2D1" presStyleIdx="8" presStyleCnt="10"/>
      <dgm:spPr/>
      <dgm:t>
        <a:bodyPr/>
        <a:lstStyle/>
        <a:p>
          <a:endParaRPr lang="uk-UA"/>
        </a:p>
      </dgm:t>
    </dgm:pt>
    <dgm:pt modelId="{D71153CD-A10C-4E50-81EF-FDEBEA9CE364}" type="pres">
      <dgm:prSet presAssocID="{CB9BA08C-EF46-4D65-8C1D-B105CD74C81C}" presName="connectorText" presStyleLbl="sibTrans2D1" presStyleIdx="8" presStyleCnt="10"/>
      <dgm:spPr/>
      <dgm:t>
        <a:bodyPr/>
        <a:lstStyle/>
        <a:p>
          <a:endParaRPr lang="uk-UA"/>
        </a:p>
      </dgm:t>
    </dgm:pt>
    <dgm:pt modelId="{1FCBF806-4711-49C0-87CB-AE0D6181DD09}" type="pres">
      <dgm:prSet presAssocID="{8D468154-58C8-45EB-9A9F-E98C733B15B3}" presName="node" presStyleLbl="node1" presStyleIdx="9" presStyleCnt="11" custScaleX="6024018" custScaleY="60240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691D611-EF14-4D2E-848C-E2CCAD26FFB8}" type="pres">
      <dgm:prSet presAssocID="{D74185F3-208B-4449-A499-90184895DE28}" presName="sibTrans" presStyleLbl="sibTrans2D1" presStyleIdx="9" presStyleCnt="10"/>
      <dgm:spPr/>
      <dgm:t>
        <a:bodyPr/>
        <a:lstStyle/>
        <a:p>
          <a:endParaRPr lang="uk-UA"/>
        </a:p>
      </dgm:t>
    </dgm:pt>
    <dgm:pt modelId="{1194064F-73AF-4F56-BB60-8DCD1464D3B6}" type="pres">
      <dgm:prSet presAssocID="{D74185F3-208B-4449-A499-90184895DE28}" presName="connectorText" presStyleLbl="sibTrans2D1" presStyleIdx="9" presStyleCnt="10"/>
      <dgm:spPr/>
      <dgm:t>
        <a:bodyPr/>
        <a:lstStyle/>
        <a:p>
          <a:endParaRPr lang="uk-UA"/>
        </a:p>
      </dgm:t>
    </dgm:pt>
    <dgm:pt modelId="{6B33DDFF-613E-4D03-A974-8482FFD3DAAA}" type="pres">
      <dgm:prSet presAssocID="{C0F63227-D15F-411D-9147-5D35D7EAEEDD}" presName="node" presStyleLbl="node1" presStyleIdx="10" presStyleCnt="11" custScaleX="6024018" custScaleY="60240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759B26B6-5A77-4D35-A932-E1DCC6D3A90C}" type="presOf" srcId="{9007F9DC-3880-44E2-85AC-0EFD3C8C6B66}" destId="{9CAB2B48-3596-455D-87FC-189359948686}" srcOrd="0" destOrd="0" presId="urn:microsoft.com/office/officeart/2005/8/layout/process2"/>
    <dgm:cxn modelId="{BC20B891-61E4-4FE7-9428-A5D40C0A5613}" type="presOf" srcId="{A14E3693-6759-4396-B9E8-6C5EA9A525B7}" destId="{BA20F444-5B02-4997-B9A3-F427698EE537}" srcOrd="0" destOrd="0" presId="urn:microsoft.com/office/officeart/2005/8/layout/process2"/>
    <dgm:cxn modelId="{0128A2C1-BE70-4958-A3FB-50765EA79DB5}" type="presOf" srcId="{CF6E15A2-0FBF-46B7-AE00-5FC5105062F8}" destId="{35C5F3BC-A53E-4A0B-8137-2A2E97EB4565}" srcOrd="1" destOrd="0" presId="urn:microsoft.com/office/officeart/2005/8/layout/process2"/>
    <dgm:cxn modelId="{C7735D70-9F1B-437A-8987-3B4B949D729F}" srcId="{A14E3693-6759-4396-B9E8-6C5EA9A525B7}" destId="{145F49ED-AE19-4EC1-881C-198AC441D564}" srcOrd="7" destOrd="0" parTransId="{89889820-3FCE-4AFF-BB37-85630C5B9D8A}" sibTransId="{9007F9DC-3880-44E2-85AC-0EFD3C8C6B66}"/>
    <dgm:cxn modelId="{051699CC-D1B6-43D8-91AF-4C26BF791251}" type="presOf" srcId="{BAE11162-28C1-4A94-AFD8-A17C9EA03BCC}" destId="{1AC63FDB-2F8A-45AB-A444-19F42456CB4C}" srcOrd="0" destOrd="0" presId="urn:microsoft.com/office/officeart/2005/8/layout/process2"/>
    <dgm:cxn modelId="{D9E46EFA-55F9-4268-8D17-28C194968A7E}" type="presOf" srcId="{D74185F3-208B-4449-A499-90184895DE28}" destId="{1194064F-73AF-4F56-BB60-8DCD1464D3B6}" srcOrd="1" destOrd="0" presId="urn:microsoft.com/office/officeart/2005/8/layout/process2"/>
    <dgm:cxn modelId="{DB66F993-205B-4E23-BD5E-24A398498E44}" srcId="{A14E3693-6759-4396-B9E8-6C5EA9A525B7}" destId="{8D468154-58C8-45EB-9A9F-E98C733B15B3}" srcOrd="9" destOrd="0" parTransId="{BEC3A746-12AB-4E8B-95BB-14393CD1F0B3}" sibTransId="{D74185F3-208B-4449-A499-90184895DE28}"/>
    <dgm:cxn modelId="{436B13C1-E5DC-454B-88EF-ED6715250683}" type="presOf" srcId="{C0F63227-D15F-411D-9147-5D35D7EAEEDD}" destId="{6B33DDFF-613E-4D03-A974-8482FFD3DAAA}" srcOrd="0" destOrd="0" presId="urn:microsoft.com/office/officeart/2005/8/layout/process2"/>
    <dgm:cxn modelId="{A12A94F5-5441-4951-A2D6-1F30B3A1F6C0}" type="presOf" srcId="{CB9BA08C-EF46-4D65-8C1D-B105CD74C81C}" destId="{D71153CD-A10C-4E50-81EF-FDEBEA9CE364}" srcOrd="1" destOrd="0" presId="urn:microsoft.com/office/officeart/2005/8/layout/process2"/>
    <dgm:cxn modelId="{D45DC656-9B08-4416-B176-6FEF14B7026B}" type="presOf" srcId="{01BDCF68-A00D-4384-AA66-C736DDDED4E4}" destId="{4B084475-8CE3-442D-8BE4-F35C9686F674}" srcOrd="1" destOrd="0" presId="urn:microsoft.com/office/officeart/2005/8/layout/process2"/>
    <dgm:cxn modelId="{273AD8F1-678F-4B23-B4D6-D3208AD4D153}" type="presOf" srcId="{145F49ED-AE19-4EC1-881C-198AC441D564}" destId="{08C5944A-E056-4604-9F33-69C9D2265E74}" srcOrd="0" destOrd="0" presId="urn:microsoft.com/office/officeart/2005/8/layout/process2"/>
    <dgm:cxn modelId="{E471558C-9252-497D-A7FE-9F8565BF91CA}" srcId="{A14E3693-6759-4396-B9E8-6C5EA9A525B7}" destId="{3E6B75A7-7D02-42CB-9494-54E7DE491CD9}" srcOrd="8" destOrd="0" parTransId="{6980E149-AAB6-4FA4-A6F2-A5D4ACB32A27}" sibTransId="{CB9BA08C-EF46-4D65-8C1D-B105CD74C81C}"/>
    <dgm:cxn modelId="{E8E6178E-A19F-42D5-A60C-D946D34F14F5}" type="presOf" srcId="{034E92F6-EFAF-41CA-85BE-F944BA7086EB}" destId="{59BCF528-87D5-420C-9C72-3D43434BE5E3}" srcOrd="0" destOrd="0" presId="urn:microsoft.com/office/officeart/2005/8/layout/process2"/>
    <dgm:cxn modelId="{861ACE33-0CB8-4DB0-BB5E-9598285646D4}" type="presOf" srcId="{562A4F07-E678-4635-886E-0087EB1F6CA2}" destId="{87917CC2-6ACE-4C67-8977-FD88FD0D3597}" srcOrd="0" destOrd="0" presId="urn:microsoft.com/office/officeart/2005/8/layout/process2"/>
    <dgm:cxn modelId="{B08AAF3C-2DEB-4791-90D7-AB66C5950EAE}" type="presOf" srcId="{85417C56-EADF-4566-9EDD-FA00448763BB}" destId="{FFA1CE71-A191-4D1E-BC5B-58CE273C36B4}" srcOrd="1" destOrd="0" presId="urn:microsoft.com/office/officeart/2005/8/layout/process2"/>
    <dgm:cxn modelId="{F9CCA48C-602E-44DF-A2B2-9E27E82C9F10}" type="presOf" srcId="{D74185F3-208B-4449-A499-90184895DE28}" destId="{1691D611-EF14-4D2E-848C-E2CCAD26FFB8}" srcOrd="0" destOrd="0" presId="urn:microsoft.com/office/officeart/2005/8/layout/process2"/>
    <dgm:cxn modelId="{FCAA6CF9-8D98-433D-85C2-FB7F21EF050D}" type="presOf" srcId="{CF6E15A2-0FBF-46B7-AE00-5FC5105062F8}" destId="{83978F37-7D1D-434D-BF82-554D2849D3DB}" srcOrd="0" destOrd="0" presId="urn:microsoft.com/office/officeart/2005/8/layout/process2"/>
    <dgm:cxn modelId="{98C778A3-CE58-4282-B656-C1C71DFE34B9}" type="presOf" srcId="{A26DF479-21B0-4181-8BB0-D959C0EADA4B}" destId="{0FC3320D-0548-4665-888D-1BD52AA9D1D0}" srcOrd="0" destOrd="0" presId="urn:microsoft.com/office/officeart/2005/8/layout/process2"/>
    <dgm:cxn modelId="{D00295FF-FDED-4247-9CB5-C706A606075C}" type="presOf" srcId="{40C1B660-61CD-474D-BED1-173E02B31EF6}" destId="{73152538-7C27-4AF6-ADA0-AF9827F01E36}" srcOrd="0" destOrd="0" presId="urn:microsoft.com/office/officeart/2005/8/layout/process2"/>
    <dgm:cxn modelId="{7D430109-F639-4ADF-B161-CE331614EE18}" type="presOf" srcId="{21047819-35B5-44B0-80C0-1A40F3FC804C}" destId="{BB1CF635-5F74-4401-9628-9F89DE017630}" srcOrd="0" destOrd="0" presId="urn:microsoft.com/office/officeart/2005/8/layout/process2"/>
    <dgm:cxn modelId="{C4AF3CEE-9E6E-4160-BF3F-DF337FD2B203}" type="presOf" srcId="{292D6722-4823-4B0A-9926-429670BC0A3B}" destId="{50528016-5A0A-47F2-A94F-1463EE1AF093}" srcOrd="0" destOrd="0" presId="urn:microsoft.com/office/officeart/2005/8/layout/process2"/>
    <dgm:cxn modelId="{E4092227-D73F-4412-98D6-62CC73237374}" type="presOf" srcId="{CB9BA08C-EF46-4D65-8C1D-B105CD74C81C}" destId="{A10BD2FA-E098-44E5-85D3-3E23CB21A8F9}" srcOrd="0" destOrd="0" presId="urn:microsoft.com/office/officeart/2005/8/layout/process2"/>
    <dgm:cxn modelId="{368BA5F7-67F1-4257-9AAB-1AF05FABB14A}" type="presOf" srcId="{21047819-35B5-44B0-80C0-1A40F3FC804C}" destId="{D9DE33FB-D0A9-4BF4-989E-B18C1B795C12}" srcOrd="1" destOrd="0" presId="urn:microsoft.com/office/officeart/2005/8/layout/process2"/>
    <dgm:cxn modelId="{039025EF-7F06-4E5C-A981-324E946E8B2C}" type="presOf" srcId="{9007F9DC-3880-44E2-85AC-0EFD3C8C6B66}" destId="{7E028734-63B6-43C8-8DDA-F4717913D539}" srcOrd="1" destOrd="0" presId="urn:microsoft.com/office/officeart/2005/8/layout/process2"/>
    <dgm:cxn modelId="{B2B12EA7-A159-44E0-A22E-C2986D5161AA}" srcId="{A14E3693-6759-4396-B9E8-6C5EA9A525B7}" destId="{034E92F6-EFAF-41CA-85BE-F944BA7086EB}" srcOrd="3" destOrd="0" parTransId="{D731FC38-6132-415B-AB6D-C8D1D51592AC}" sibTransId="{CF6E15A2-0FBF-46B7-AE00-5FC5105062F8}"/>
    <dgm:cxn modelId="{D571E18A-439C-4C85-8E93-3DD7A6706D70}" type="presOf" srcId="{C50E6E0E-FB7E-4FD5-A59F-39500FF19B7F}" destId="{06EE558D-0978-4A53-9881-71F5A35216C0}" srcOrd="0" destOrd="0" presId="urn:microsoft.com/office/officeart/2005/8/layout/process2"/>
    <dgm:cxn modelId="{DB062460-A807-4A31-A62F-C374D67BB63E}" type="presOf" srcId="{3E6B75A7-7D02-42CB-9494-54E7DE491CD9}" destId="{5DB4F027-1F99-4681-9E9D-AB7F0C07F301}" srcOrd="0" destOrd="0" presId="urn:microsoft.com/office/officeart/2005/8/layout/process2"/>
    <dgm:cxn modelId="{24229497-7FB1-4D19-9E97-CE158E59AB3E}" type="presOf" srcId="{01BDCF68-A00D-4384-AA66-C736DDDED4E4}" destId="{97134707-95E1-4AE6-9A81-E01CF0DB36ED}" srcOrd="0" destOrd="0" presId="urn:microsoft.com/office/officeart/2005/8/layout/process2"/>
    <dgm:cxn modelId="{E65CD6C1-B2AA-4F2A-B9AB-8A846CF3C5CF}" srcId="{A14E3693-6759-4396-B9E8-6C5EA9A525B7}" destId="{2F494E13-FD9A-4E63-BABC-47284427290B}" srcOrd="6" destOrd="0" parTransId="{0BAAB2D2-7E14-4FD0-9906-1CD6B2137D6E}" sibTransId="{292D6722-4823-4B0A-9926-429670BC0A3B}"/>
    <dgm:cxn modelId="{2920E2B1-4981-4FE8-AF09-B4D1A8D1852E}" type="presOf" srcId="{A9EAEC42-BC14-4F5C-AF39-0C6F828BA386}" destId="{103D1D91-F0C4-46AD-A0B8-7933D4F2564B}" srcOrd="1" destOrd="0" presId="urn:microsoft.com/office/officeart/2005/8/layout/process2"/>
    <dgm:cxn modelId="{EDAC506B-5D05-4834-B311-6BA1DE123F39}" type="presOf" srcId="{A4F4D131-C2EB-45B7-93BF-9F15884CF36B}" destId="{B70B242E-CABC-473D-992B-65C93944827D}" srcOrd="0" destOrd="0" presId="urn:microsoft.com/office/officeart/2005/8/layout/process2"/>
    <dgm:cxn modelId="{18145501-FE5F-47C6-995A-C99DCF0CB488}" srcId="{A14E3693-6759-4396-B9E8-6C5EA9A525B7}" destId="{562A4F07-E678-4635-886E-0087EB1F6CA2}" srcOrd="2" destOrd="0" parTransId="{35D7CD03-52F0-43E9-BD0F-43D2AA0DFCFF}" sibTransId="{01BDCF68-A00D-4384-AA66-C736DDDED4E4}"/>
    <dgm:cxn modelId="{AFE05F0D-2780-4A42-AFD6-ED3359AEE27A}" srcId="{A14E3693-6759-4396-B9E8-6C5EA9A525B7}" destId="{BAE11162-28C1-4A94-AFD8-A17C9EA03BCC}" srcOrd="4" destOrd="0" parTransId="{F3F8E4E2-EA22-47C3-99C7-A7350C32AAC2}" sibTransId="{85417C56-EADF-4566-9EDD-FA00448763BB}"/>
    <dgm:cxn modelId="{23DFA694-4ADA-4E16-85F2-2D7F97355FD7}" type="presOf" srcId="{8D468154-58C8-45EB-9A9F-E98C733B15B3}" destId="{1FCBF806-4711-49C0-87CB-AE0D6181DD09}" srcOrd="0" destOrd="0" presId="urn:microsoft.com/office/officeart/2005/8/layout/process2"/>
    <dgm:cxn modelId="{B93E7A8E-6220-41CD-9A15-DC2E4F591C75}" srcId="{A14E3693-6759-4396-B9E8-6C5EA9A525B7}" destId="{A26DF479-21B0-4181-8BB0-D959C0EADA4B}" srcOrd="5" destOrd="0" parTransId="{B39F0BDF-6DA7-454D-BD3A-F50D9EFC57C7}" sibTransId="{A9EAEC42-BC14-4F5C-AF39-0C6F828BA386}"/>
    <dgm:cxn modelId="{3A9E154C-3067-4477-B9AA-86611E425C78}" type="presOf" srcId="{85417C56-EADF-4566-9EDD-FA00448763BB}" destId="{E7657648-44BD-4FB9-B9DC-1FF5077228BC}" srcOrd="0" destOrd="0" presId="urn:microsoft.com/office/officeart/2005/8/layout/process2"/>
    <dgm:cxn modelId="{300F7B5A-3461-4C61-999B-0E0175B65787}" srcId="{A14E3693-6759-4396-B9E8-6C5EA9A525B7}" destId="{A4F4D131-C2EB-45B7-93BF-9F15884CF36B}" srcOrd="0" destOrd="0" parTransId="{6B9370A3-8F87-4CDF-BB39-828A8A3A6748}" sibTransId="{21047819-35B5-44B0-80C0-1A40F3FC804C}"/>
    <dgm:cxn modelId="{5C682ADA-ABD8-48B3-9CA4-9F543CF8C7CB}" type="presOf" srcId="{A9EAEC42-BC14-4F5C-AF39-0C6F828BA386}" destId="{6F4DF6AE-E5C2-48CD-BE19-5864901FE4BF}" srcOrd="0" destOrd="0" presId="urn:microsoft.com/office/officeart/2005/8/layout/process2"/>
    <dgm:cxn modelId="{C84A20BE-3CF8-470C-B1A6-C5B05E876F13}" srcId="{A14E3693-6759-4396-B9E8-6C5EA9A525B7}" destId="{C0F63227-D15F-411D-9147-5D35D7EAEEDD}" srcOrd="10" destOrd="0" parTransId="{7BCB142C-7928-4622-95F5-E22AD326F375}" sibTransId="{BAD4783E-59AE-42C4-AC75-6C10E6BF0904}"/>
    <dgm:cxn modelId="{C798C46B-4933-4050-9089-0799547230E4}" type="presOf" srcId="{C50E6E0E-FB7E-4FD5-A59F-39500FF19B7F}" destId="{5F8B6043-7105-487A-86FE-C80183AE1A65}" srcOrd="1" destOrd="0" presId="urn:microsoft.com/office/officeart/2005/8/layout/process2"/>
    <dgm:cxn modelId="{0B774836-C259-4117-A73F-631518A16E7D}" type="presOf" srcId="{292D6722-4823-4B0A-9926-429670BC0A3B}" destId="{52FC7F20-726B-4064-961D-FE6E8A6E46E0}" srcOrd="1" destOrd="0" presId="urn:microsoft.com/office/officeart/2005/8/layout/process2"/>
    <dgm:cxn modelId="{E343C30C-D86C-4DAD-A023-2DED2A7B7EA5}" srcId="{A14E3693-6759-4396-B9E8-6C5EA9A525B7}" destId="{40C1B660-61CD-474D-BED1-173E02B31EF6}" srcOrd="1" destOrd="0" parTransId="{AF94A165-D7A7-4F90-BB66-4583F706ABFB}" sibTransId="{C50E6E0E-FB7E-4FD5-A59F-39500FF19B7F}"/>
    <dgm:cxn modelId="{D9925B6E-AE0B-40CC-9345-80E063B1439F}" type="presOf" srcId="{2F494E13-FD9A-4E63-BABC-47284427290B}" destId="{7EFD365B-66DC-4181-8EF2-0E6184C0465A}" srcOrd="0" destOrd="0" presId="urn:microsoft.com/office/officeart/2005/8/layout/process2"/>
    <dgm:cxn modelId="{40E59836-E060-4133-B515-E7B1C7AE6CC3}" type="presParOf" srcId="{BA20F444-5B02-4997-B9A3-F427698EE537}" destId="{B70B242E-CABC-473D-992B-65C93944827D}" srcOrd="0" destOrd="0" presId="urn:microsoft.com/office/officeart/2005/8/layout/process2"/>
    <dgm:cxn modelId="{0B037D00-0BFC-45EF-8BC5-00D848547A4D}" type="presParOf" srcId="{BA20F444-5B02-4997-B9A3-F427698EE537}" destId="{BB1CF635-5F74-4401-9628-9F89DE017630}" srcOrd="1" destOrd="0" presId="urn:microsoft.com/office/officeart/2005/8/layout/process2"/>
    <dgm:cxn modelId="{6E755866-2054-48A2-A8EF-091D6BA575F7}" type="presParOf" srcId="{BB1CF635-5F74-4401-9628-9F89DE017630}" destId="{D9DE33FB-D0A9-4BF4-989E-B18C1B795C12}" srcOrd="0" destOrd="0" presId="urn:microsoft.com/office/officeart/2005/8/layout/process2"/>
    <dgm:cxn modelId="{D03C71D9-45FC-4337-9256-521714F67617}" type="presParOf" srcId="{BA20F444-5B02-4997-B9A3-F427698EE537}" destId="{73152538-7C27-4AF6-ADA0-AF9827F01E36}" srcOrd="2" destOrd="0" presId="urn:microsoft.com/office/officeart/2005/8/layout/process2"/>
    <dgm:cxn modelId="{14253898-CB97-46EE-A118-0089145522E3}" type="presParOf" srcId="{BA20F444-5B02-4997-B9A3-F427698EE537}" destId="{06EE558D-0978-4A53-9881-71F5A35216C0}" srcOrd="3" destOrd="0" presId="urn:microsoft.com/office/officeart/2005/8/layout/process2"/>
    <dgm:cxn modelId="{0B6F5860-9FD8-4C92-AA73-1558737CA2C4}" type="presParOf" srcId="{06EE558D-0978-4A53-9881-71F5A35216C0}" destId="{5F8B6043-7105-487A-86FE-C80183AE1A65}" srcOrd="0" destOrd="0" presId="urn:microsoft.com/office/officeart/2005/8/layout/process2"/>
    <dgm:cxn modelId="{91C68E77-78A5-4505-AA44-06D5029180F1}" type="presParOf" srcId="{BA20F444-5B02-4997-B9A3-F427698EE537}" destId="{87917CC2-6ACE-4C67-8977-FD88FD0D3597}" srcOrd="4" destOrd="0" presId="urn:microsoft.com/office/officeart/2005/8/layout/process2"/>
    <dgm:cxn modelId="{ADF29AD9-EEF5-4B31-A72B-4855717470D0}" type="presParOf" srcId="{BA20F444-5B02-4997-B9A3-F427698EE537}" destId="{97134707-95E1-4AE6-9A81-E01CF0DB36ED}" srcOrd="5" destOrd="0" presId="urn:microsoft.com/office/officeart/2005/8/layout/process2"/>
    <dgm:cxn modelId="{636A6404-7536-4B09-A2BD-357FF14C039F}" type="presParOf" srcId="{97134707-95E1-4AE6-9A81-E01CF0DB36ED}" destId="{4B084475-8CE3-442D-8BE4-F35C9686F674}" srcOrd="0" destOrd="0" presId="urn:microsoft.com/office/officeart/2005/8/layout/process2"/>
    <dgm:cxn modelId="{5251842A-9E13-4C42-9EDC-83B5C19190DB}" type="presParOf" srcId="{BA20F444-5B02-4997-B9A3-F427698EE537}" destId="{59BCF528-87D5-420C-9C72-3D43434BE5E3}" srcOrd="6" destOrd="0" presId="urn:microsoft.com/office/officeart/2005/8/layout/process2"/>
    <dgm:cxn modelId="{7AEE5EE5-F81B-424A-9586-57CECB56A0E9}" type="presParOf" srcId="{BA20F444-5B02-4997-B9A3-F427698EE537}" destId="{83978F37-7D1D-434D-BF82-554D2849D3DB}" srcOrd="7" destOrd="0" presId="urn:microsoft.com/office/officeart/2005/8/layout/process2"/>
    <dgm:cxn modelId="{81AEA58E-7056-4650-9F46-71C18907E6C0}" type="presParOf" srcId="{83978F37-7D1D-434D-BF82-554D2849D3DB}" destId="{35C5F3BC-A53E-4A0B-8137-2A2E97EB4565}" srcOrd="0" destOrd="0" presId="urn:microsoft.com/office/officeart/2005/8/layout/process2"/>
    <dgm:cxn modelId="{15303E4F-AB80-4C04-A3DD-E40FACCDC8AE}" type="presParOf" srcId="{BA20F444-5B02-4997-B9A3-F427698EE537}" destId="{1AC63FDB-2F8A-45AB-A444-19F42456CB4C}" srcOrd="8" destOrd="0" presId="urn:microsoft.com/office/officeart/2005/8/layout/process2"/>
    <dgm:cxn modelId="{9DE93BC3-08D1-4955-A897-F4A51AC28809}" type="presParOf" srcId="{BA20F444-5B02-4997-B9A3-F427698EE537}" destId="{E7657648-44BD-4FB9-B9DC-1FF5077228BC}" srcOrd="9" destOrd="0" presId="urn:microsoft.com/office/officeart/2005/8/layout/process2"/>
    <dgm:cxn modelId="{9DCFCBBB-9BA8-4A16-9EAB-70413C35BFA7}" type="presParOf" srcId="{E7657648-44BD-4FB9-B9DC-1FF5077228BC}" destId="{FFA1CE71-A191-4D1E-BC5B-58CE273C36B4}" srcOrd="0" destOrd="0" presId="urn:microsoft.com/office/officeart/2005/8/layout/process2"/>
    <dgm:cxn modelId="{FE9C6E9A-42D1-47BE-9FF7-17A9A7B830D2}" type="presParOf" srcId="{BA20F444-5B02-4997-B9A3-F427698EE537}" destId="{0FC3320D-0548-4665-888D-1BD52AA9D1D0}" srcOrd="10" destOrd="0" presId="urn:microsoft.com/office/officeart/2005/8/layout/process2"/>
    <dgm:cxn modelId="{C102FF13-3D7F-4BC8-A30B-FF1A16EC936D}" type="presParOf" srcId="{BA20F444-5B02-4997-B9A3-F427698EE537}" destId="{6F4DF6AE-E5C2-48CD-BE19-5864901FE4BF}" srcOrd="11" destOrd="0" presId="urn:microsoft.com/office/officeart/2005/8/layout/process2"/>
    <dgm:cxn modelId="{591609FA-0C2A-4C04-904A-84F0752454C3}" type="presParOf" srcId="{6F4DF6AE-E5C2-48CD-BE19-5864901FE4BF}" destId="{103D1D91-F0C4-46AD-A0B8-7933D4F2564B}" srcOrd="0" destOrd="0" presId="urn:microsoft.com/office/officeart/2005/8/layout/process2"/>
    <dgm:cxn modelId="{08E7422C-3B8E-4771-BB4D-C7D0C3C798B5}" type="presParOf" srcId="{BA20F444-5B02-4997-B9A3-F427698EE537}" destId="{7EFD365B-66DC-4181-8EF2-0E6184C0465A}" srcOrd="12" destOrd="0" presId="urn:microsoft.com/office/officeart/2005/8/layout/process2"/>
    <dgm:cxn modelId="{CE542561-DF96-4EC2-BC30-29480A3CA9D5}" type="presParOf" srcId="{BA20F444-5B02-4997-B9A3-F427698EE537}" destId="{50528016-5A0A-47F2-A94F-1463EE1AF093}" srcOrd="13" destOrd="0" presId="urn:microsoft.com/office/officeart/2005/8/layout/process2"/>
    <dgm:cxn modelId="{0E76D55F-7DF0-46A7-A7F2-A50E633EA3FB}" type="presParOf" srcId="{50528016-5A0A-47F2-A94F-1463EE1AF093}" destId="{52FC7F20-726B-4064-961D-FE6E8A6E46E0}" srcOrd="0" destOrd="0" presId="urn:microsoft.com/office/officeart/2005/8/layout/process2"/>
    <dgm:cxn modelId="{0D0C4E0F-A0E6-465C-9E24-D7E3EF8A7377}" type="presParOf" srcId="{BA20F444-5B02-4997-B9A3-F427698EE537}" destId="{08C5944A-E056-4604-9F33-69C9D2265E74}" srcOrd="14" destOrd="0" presId="urn:microsoft.com/office/officeart/2005/8/layout/process2"/>
    <dgm:cxn modelId="{46AFCA13-52CD-4795-BF25-53478FA20368}" type="presParOf" srcId="{BA20F444-5B02-4997-B9A3-F427698EE537}" destId="{9CAB2B48-3596-455D-87FC-189359948686}" srcOrd="15" destOrd="0" presId="urn:microsoft.com/office/officeart/2005/8/layout/process2"/>
    <dgm:cxn modelId="{6E4D603F-2B34-4E84-BE2E-3C4615A8DC55}" type="presParOf" srcId="{9CAB2B48-3596-455D-87FC-189359948686}" destId="{7E028734-63B6-43C8-8DDA-F4717913D539}" srcOrd="0" destOrd="0" presId="urn:microsoft.com/office/officeart/2005/8/layout/process2"/>
    <dgm:cxn modelId="{2350B893-85DF-4B4F-9FFB-4F8E5D072CFE}" type="presParOf" srcId="{BA20F444-5B02-4997-B9A3-F427698EE537}" destId="{5DB4F027-1F99-4681-9E9D-AB7F0C07F301}" srcOrd="16" destOrd="0" presId="urn:microsoft.com/office/officeart/2005/8/layout/process2"/>
    <dgm:cxn modelId="{C41E3DDA-1A8C-4A2C-8A12-8BAD69A567F0}" type="presParOf" srcId="{BA20F444-5B02-4997-B9A3-F427698EE537}" destId="{A10BD2FA-E098-44E5-85D3-3E23CB21A8F9}" srcOrd="17" destOrd="0" presId="urn:microsoft.com/office/officeart/2005/8/layout/process2"/>
    <dgm:cxn modelId="{8A1FD899-DA8B-4E2D-AF52-650C0E1AC498}" type="presParOf" srcId="{A10BD2FA-E098-44E5-85D3-3E23CB21A8F9}" destId="{D71153CD-A10C-4E50-81EF-FDEBEA9CE364}" srcOrd="0" destOrd="0" presId="urn:microsoft.com/office/officeart/2005/8/layout/process2"/>
    <dgm:cxn modelId="{E44E20F7-0831-477F-9DEA-7D9BCF1E73BD}" type="presParOf" srcId="{BA20F444-5B02-4997-B9A3-F427698EE537}" destId="{1FCBF806-4711-49C0-87CB-AE0D6181DD09}" srcOrd="18" destOrd="0" presId="urn:microsoft.com/office/officeart/2005/8/layout/process2"/>
    <dgm:cxn modelId="{16B5BA61-55A8-4CAF-9994-C73F80BC5142}" type="presParOf" srcId="{BA20F444-5B02-4997-B9A3-F427698EE537}" destId="{1691D611-EF14-4D2E-848C-E2CCAD26FFB8}" srcOrd="19" destOrd="0" presId="urn:microsoft.com/office/officeart/2005/8/layout/process2"/>
    <dgm:cxn modelId="{98E9C1AD-54B2-4393-BE40-ECA6B186ABF5}" type="presParOf" srcId="{1691D611-EF14-4D2E-848C-E2CCAD26FFB8}" destId="{1194064F-73AF-4F56-BB60-8DCD1464D3B6}" srcOrd="0" destOrd="0" presId="urn:microsoft.com/office/officeart/2005/8/layout/process2"/>
    <dgm:cxn modelId="{F1236579-7881-4A13-9AE7-5F9D6BB674D4}" type="presParOf" srcId="{BA20F444-5B02-4997-B9A3-F427698EE537}" destId="{6B33DDFF-613E-4D03-A974-8482FFD3DAAA}" srcOrd="2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EA842C-A3E1-4775-8431-E3480A3E40A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AD3BDC3-42B1-4AF8-89ED-2FE8AAACD28E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pPr algn="just" rtl="0"/>
          <a:r>
            <a:rPr lang="uk-UA" sz="1400" b="1" dirty="0" smtClean="0"/>
            <a:t>Висновок №1</a:t>
          </a:r>
          <a:r>
            <a:rPr lang="uk-UA" sz="1400" dirty="0" smtClean="0"/>
            <a:t>: Бджоли, джмелі, метелики, жуки та інші комахи, які запилюють рослини називаються комахами-запилювачами, їхнє головне завдання - це запилення. Запилення –  це біологічний процес перенесення пилку з тичинок на рильце маточки квітки, що є необхідним для створення плодів і насіння, простими словами це забезпечення розмноження квітів і є важливою частиною їх життєвого циклу. Найвища їхня активність – це на дикій і сприятливій місцевості, їхня робота починається при 10°C коли температура нижча - активність дуже низька або нульова, найбільша їхня активність це +20°C і вище, та найкраща погода це сонячна, в дощ та сніг вони неактивні. Вони запилюють багато рослин — це садові дерева, кущі, квіти, городні та польові культури та типу того.</a:t>
          </a:r>
          <a:endParaRPr lang="uk-UA" sz="1400" dirty="0"/>
        </a:p>
      </dgm:t>
    </dgm:pt>
    <dgm:pt modelId="{DB7D5B10-F7C4-4E20-89CC-E520AD77E815}" type="parTrans" cxnId="{EE552399-E4EC-41C2-AC0F-D5736321B53B}">
      <dgm:prSet/>
      <dgm:spPr/>
      <dgm:t>
        <a:bodyPr/>
        <a:lstStyle/>
        <a:p>
          <a:endParaRPr lang="uk-UA"/>
        </a:p>
      </dgm:t>
    </dgm:pt>
    <dgm:pt modelId="{A7E88724-32D6-441B-8989-BCFC92BD6342}" type="sibTrans" cxnId="{EE552399-E4EC-41C2-AC0F-D5736321B53B}">
      <dgm:prSet/>
      <dgm:spPr/>
      <dgm:t>
        <a:bodyPr/>
        <a:lstStyle/>
        <a:p>
          <a:endParaRPr lang="uk-UA"/>
        </a:p>
      </dgm:t>
    </dgm:pt>
    <dgm:pt modelId="{2774A5BD-6141-4130-8BF2-730CC462C447}">
      <dgm:prSet custT="1"/>
      <dgm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rtl="0"/>
          <a:r>
            <a:rPr lang="uk-UA" sz="1400" b="1" dirty="0" smtClean="0"/>
            <a:t>Висновок №2:</a:t>
          </a:r>
          <a:r>
            <a:rPr lang="uk-UA" sz="1400" dirty="0" smtClean="0"/>
            <a:t> Для комах-запилювачів основними факторами приваблення є сприятливе середовище, яскравий колір, сильний, привабливий запах та відкрита форма квітки, щоб легко можна було зібрати нектар.</a:t>
          </a:r>
          <a:endParaRPr lang="uk-UA" sz="1400" dirty="0"/>
        </a:p>
      </dgm:t>
    </dgm:pt>
    <dgm:pt modelId="{DE54F7DD-C4D8-4854-92FA-FBD33D3FEB73}" type="parTrans" cxnId="{EA50D140-7D1F-4122-90DA-ACC3148081D7}">
      <dgm:prSet/>
      <dgm:spPr/>
      <dgm:t>
        <a:bodyPr/>
        <a:lstStyle/>
        <a:p>
          <a:endParaRPr lang="uk-UA"/>
        </a:p>
      </dgm:t>
    </dgm:pt>
    <dgm:pt modelId="{1F3AD5F6-9119-4769-A667-24A72C9D84D4}" type="sibTrans" cxnId="{EA50D140-7D1F-4122-90DA-ACC3148081D7}">
      <dgm:prSet/>
      <dgm:spPr/>
      <dgm:t>
        <a:bodyPr/>
        <a:lstStyle/>
        <a:p>
          <a:endParaRPr lang="uk-UA"/>
        </a:p>
      </dgm:t>
    </dgm:pt>
    <dgm:pt modelId="{DE2C61A1-CA8A-4510-8A62-77AE9C7CCEAE}">
      <dgm:prSet custT="1"/>
      <dgm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just" rtl="0"/>
          <a:r>
            <a:rPr lang="uk-UA" sz="1400" b="1" dirty="0" smtClean="0"/>
            <a:t>Висновок №3:</a:t>
          </a:r>
          <a:r>
            <a:rPr lang="uk-UA" sz="1400" dirty="0" smtClean="0"/>
            <a:t> Колір, форма та запах квітки є основними факторами приваблення комах-запилювачів. Комахи-запилювачі надають перевагу яскравим кольорам, таким як фіолетовий, рожевий, синій та жовтий, в той час як білий колір вони майже не розпізнають. Та найбільше приваблення має запах, навіть, якщо квітка є маленькою, білого кольору, але її запах дуже сильний і приваблює комах-запилювачів, то її все одно будуть відвідувати, в той час коли яскраво-забарвлена квітка без запаху майже не приваблює комах-запилювачів. Так само важлива і форма, тому що чим менша квітка, тим менше в неї пилку, та форма самої квітки грає важливу роль, тому що, коли квіточка довгої, трубчастої форми і дуже вузька, то її можуть лише запилити комахи з довгим хоботком, в той час як на квітці з повністю відкритою поверхнею (наприклад кульбаба), то її запилювати зможуть абсолютно всі комахи-запилювачі. Також на ній буде більше пилку і комахи будуть залишатись довше.)</a:t>
          </a:r>
          <a:endParaRPr lang="uk-UA" sz="1400" dirty="0"/>
        </a:p>
      </dgm:t>
    </dgm:pt>
    <dgm:pt modelId="{DBC786F5-C4BF-460D-BC93-F4CC5EB01A83}" type="parTrans" cxnId="{E3FB26C9-F563-401D-B229-D0E99DA86A5D}">
      <dgm:prSet/>
      <dgm:spPr/>
      <dgm:t>
        <a:bodyPr/>
        <a:lstStyle/>
        <a:p>
          <a:endParaRPr lang="uk-UA"/>
        </a:p>
      </dgm:t>
    </dgm:pt>
    <dgm:pt modelId="{5FB7ABFE-0649-48A3-9C12-AF2CF352BEDA}" type="sibTrans" cxnId="{E3FB26C9-F563-401D-B229-D0E99DA86A5D}">
      <dgm:prSet/>
      <dgm:spPr/>
      <dgm:t>
        <a:bodyPr/>
        <a:lstStyle/>
        <a:p>
          <a:endParaRPr lang="uk-UA"/>
        </a:p>
      </dgm:t>
    </dgm:pt>
    <dgm:pt modelId="{9C887D3E-2673-4FBD-8E3A-5CFBFC409B2D}" type="pres">
      <dgm:prSet presAssocID="{D8EA842C-A3E1-4775-8431-E3480A3E40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0C07678B-9FAF-4544-8079-F3D64A740D29}" type="pres">
      <dgm:prSet presAssocID="{5AD3BDC3-42B1-4AF8-89ED-2FE8AAACD28E}" presName="parentText" presStyleLbl="node1" presStyleIdx="0" presStyleCnt="3" custScaleY="117296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F73A907-82B9-4B15-875E-861DECA0DF0B}" type="pres">
      <dgm:prSet presAssocID="{A7E88724-32D6-441B-8989-BCFC92BD6342}" presName="spacer" presStyleCnt="0"/>
      <dgm:spPr/>
    </dgm:pt>
    <dgm:pt modelId="{DBC9F174-8FC9-4EA4-82C2-9E4C26322195}" type="pres">
      <dgm:prSet presAssocID="{2774A5BD-6141-4130-8BF2-730CC462C447}" presName="parentText" presStyleLbl="node1" presStyleIdx="1" presStyleCnt="3" custScaleY="4862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C4FBED8-112F-4765-B309-D602A99DA99E}" type="pres">
      <dgm:prSet presAssocID="{1F3AD5F6-9119-4769-A667-24A72C9D84D4}" presName="spacer" presStyleCnt="0"/>
      <dgm:spPr/>
    </dgm:pt>
    <dgm:pt modelId="{F6F84EDF-122F-40B3-97B9-60DF3B2E630C}" type="pres">
      <dgm:prSet presAssocID="{DE2C61A1-CA8A-4510-8A62-77AE9C7CCEAE}" presName="parentText" presStyleLbl="node1" presStyleIdx="2" presStyleCnt="3" custScaleY="15026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EA50D140-7D1F-4122-90DA-ACC3148081D7}" srcId="{D8EA842C-A3E1-4775-8431-E3480A3E40AB}" destId="{2774A5BD-6141-4130-8BF2-730CC462C447}" srcOrd="1" destOrd="0" parTransId="{DE54F7DD-C4D8-4854-92FA-FBD33D3FEB73}" sibTransId="{1F3AD5F6-9119-4769-A667-24A72C9D84D4}"/>
    <dgm:cxn modelId="{3C723F5C-B000-479E-B42A-B8D179B581EC}" type="presOf" srcId="{2774A5BD-6141-4130-8BF2-730CC462C447}" destId="{DBC9F174-8FC9-4EA4-82C2-9E4C26322195}" srcOrd="0" destOrd="0" presId="urn:microsoft.com/office/officeart/2005/8/layout/vList2"/>
    <dgm:cxn modelId="{E3FB26C9-F563-401D-B229-D0E99DA86A5D}" srcId="{D8EA842C-A3E1-4775-8431-E3480A3E40AB}" destId="{DE2C61A1-CA8A-4510-8A62-77AE9C7CCEAE}" srcOrd="2" destOrd="0" parTransId="{DBC786F5-C4BF-460D-BC93-F4CC5EB01A83}" sibTransId="{5FB7ABFE-0649-48A3-9C12-AF2CF352BEDA}"/>
    <dgm:cxn modelId="{0F8C80C3-2144-472A-A321-B91C09E6A87E}" type="presOf" srcId="{5AD3BDC3-42B1-4AF8-89ED-2FE8AAACD28E}" destId="{0C07678B-9FAF-4544-8079-F3D64A740D29}" srcOrd="0" destOrd="0" presId="urn:microsoft.com/office/officeart/2005/8/layout/vList2"/>
    <dgm:cxn modelId="{191BC17E-28D0-4AFC-8485-B11D04645F26}" type="presOf" srcId="{D8EA842C-A3E1-4775-8431-E3480A3E40AB}" destId="{9C887D3E-2673-4FBD-8E3A-5CFBFC409B2D}" srcOrd="0" destOrd="0" presId="urn:microsoft.com/office/officeart/2005/8/layout/vList2"/>
    <dgm:cxn modelId="{261D5F4A-6357-4681-A521-A4831A2FD5C3}" type="presOf" srcId="{DE2C61A1-CA8A-4510-8A62-77AE9C7CCEAE}" destId="{F6F84EDF-122F-40B3-97B9-60DF3B2E630C}" srcOrd="0" destOrd="0" presId="urn:microsoft.com/office/officeart/2005/8/layout/vList2"/>
    <dgm:cxn modelId="{EE552399-E4EC-41C2-AC0F-D5736321B53B}" srcId="{D8EA842C-A3E1-4775-8431-E3480A3E40AB}" destId="{5AD3BDC3-42B1-4AF8-89ED-2FE8AAACD28E}" srcOrd="0" destOrd="0" parTransId="{DB7D5B10-F7C4-4E20-89CC-E520AD77E815}" sibTransId="{A7E88724-32D6-441B-8989-BCFC92BD6342}"/>
    <dgm:cxn modelId="{63ABDF5C-BCB2-4D19-8853-E0CB8E1A1D7F}" type="presParOf" srcId="{9C887D3E-2673-4FBD-8E3A-5CFBFC409B2D}" destId="{0C07678B-9FAF-4544-8079-F3D64A740D29}" srcOrd="0" destOrd="0" presId="urn:microsoft.com/office/officeart/2005/8/layout/vList2"/>
    <dgm:cxn modelId="{EA3ACBF8-2B99-4125-BED5-9C5035231745}" type="presParOf" srcId="{9C887D3E-2673-4FBD-8E3A-5CFBFC409B2D}" destId="{AF73A907-82B9-4B15-875E-861DECA0DF0B}" srcOrd="1" destOrd="0" presId="urn:microsoft.com/office/officeart/2005/8/layout/vList2"/>
    <dgm:cxn modelId="{53376DD3-BB9D-4CDA-B6B4-5A998266F33B}" type="presParOf" srcId="{9C887D3E-2673-4FBD-8E3A-5CFBFC409B2D}" destId="{DBC9F174-8FC9-4EA4-82C2-9E4C26322195}" srcOrd="2" destOrd="0" presId="urn:microsoft.com/office/officeart/2005/8/layout/vList2"/>
    <dgm:cxn modelId="{C1785D4B-2F73-46A1-A391-DB5953089D68}" type="presParOf" srcId="{9C887D3E-2673-4FBD-8E3A-5CFBFC409B2D}" destId="{3C4FBED8-112F-4765-B309-D602A99DA99E}" srcOrd="3" destOrd="0" presId="urn:microsoft.com/office/officeart/2005/8/layout/vList2"/>
    <dgm:cxn modelId="{F86749B5-B5CB-41E7-B452-C3A2241AF548}" type="presParOf" srcId="{9C887D3E-2673-4FBD-8E3A-5CFBFC409B2D}" destId="{F6F84EDF-122F-40B3-97B9-60DF3B2E630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70B242E-CABC-473D-992B-65C93944827D}">
      <dsp:nvSpPr>
        <dsp:cNvPr id="0" name=""/>
        <dsp:cNvSpPr/>
      </dsp:nvSpPr>
      <dsp:spPr>
        <a:xfrm>
          <a:off x="382416" y="4632"/>
          <a:ext cx="2043231" cy="51080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smtClean="0"/>
            <a:t>Наступні частини презентації:</a:t>
          </a:r>
          <a:endParaRPr lang="uk-UA" sz="1300" b="1" kern="1200" dirty="0"/>
        </a:p>
      </dsp:txBody>
      <dsp:txXfrm>
        <a:off x="382416" y="4632"/>
        <a:ext cx="2043231" cy="510807"/>
      </dsp:txXfrm>
    </dsp:sp>
    <dsp:sp modelId="{BB1CF635-5F74-4401-9628-9F89DE017630}">
      <dsp:nvSpPr>
        <dsp:cNvPr id="0" name=""/>
        <dsp:cNvSpPr/>
      </dsp:nvSpPr>
      <dsp:spPr>
        <a:xfrm rot="5400000">
          <a:off x="1402442" y="515652"/>
          <a:ext cx="3179" cy="3815"/>
        </a:xfrm>
        <a:prstGeom prst="rightArrow">
          <a:avLst>
            <a:gd name="adj1" fmla="val 94345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5400000">
        <a:off x="1402442" y="515652"/>
        <a:ext cx="3179" cy="3815"/>
      </dsp:txXfrm>
    </dsp:sp>
    <dsp:sp modelId="{73152538-7C27-4AF6-ADA0-AF9827F01E36}">
      <dsp:nvSpPr>
        <dsp:cNvPr id="0" name=""/>
        <dsp:cNvSpPr/>
      </dsp:nvSpPr>
      <dsp:spPr>
        <a:xfrm>
          <a:off x="382416" y="519680"/>
          <a:ext cx="2043231" cy="51080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smtClean="0"/>
            <a:t>Вступ — 4 </a:t>
          </a:r>
          <a:endParaRPr lang="uk-UA" sz="1300" b="1" kern="1200" dirty="0"/>
        </a:p>
      </dsp:txBody>
      <dsp:txXfrm>
        <a:off x="382416" y="519680"/>
        <a:ext cx="2043231" cy="510807"/>
      </dsp:txXfrm>
    </dsp:sp>
    <dsp:sp modelId="{06EE558D-0978-4A53-9881-71F5A35216C0}">
      <dsp:nvSpPr>
        <dsp:cNvPr id="0" name=""/>
        <dsp:cNvSpPr/>
      </dsp:nvSpPr>
      <dsp:spPr>
        <a:xfrm rot="5400000">
          <a:off x="1402442" y="1030700"/>
          <a:ext cx="3179" cy="3815"/>
        </a:xfrm>
        <a:prstGeom prst="rightArrow">
          <a:avLst>
            <a:gd name="adj1" fmla="val 94345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5400000">
        <a:off x="1402442" y="1030700"/>
        <a:ext cx="3179" cy="3815"/>
      </dsp:txXfrm>
    </dsp:sp>
    <dsp:sp modelId="{87917CC2-6ACE-4C67-8977-FD88FD0D3597}">
      <dsp:nvSpPr>
        <dsp:cNvPr id="0" name=""/>
        <dsp:cNvSpPr/>
      </dsp:nvSpPr>
      <dsp:spPr>
        <a:xfrm>
          <a:off x="382416" y="1034727"/>
          <a:ext cx="2043231" cy="51080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smtClean="0"/>
            <a:t>Запилення — 5 </a:t>
          </a:r>
          <a:endParaRPr lang="uk-UA" sz="1300" b="1" kern="1200" dirty="0"/>
        </a:p>
      </dsp:txBody>
      <dsp:txXfrm>
        <a:off x="382416" y="1034727"/>
        <a:ext cx="2043231" cy="510807"/>
      </dsp:txXfrm>
    </dsp:sp>
    <dsp:sp modelId="{97134707-95E1-4AE6-9A81-E01CF0DB36ED}">
      <dsp:nvSpPr>
        <dsp:cNvPr id="0" name=""/>
        <dsp:cNvSpPr/>
      </dsp:nvSpPr>
      <dsp:spPr>
        <a:xfrm rot="5400000">
          <a:off x="1402442" y="1545747"/>
          <a:ext cx="3179" cy="3815"/>
        </a:xfrm>
        <a:prstGeom prst="rightArrow">
          <a:avLst>
            <a:gd name="adj1" fmla="val 94345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5400000">
        <a:off x="1402442" y="1545747"/>
        <a:ext cx="3179" cy="3815"/>
      </dsp:txXfrm>
    </dsp:sp>
    <dsp:sp modelId="{59BCF528-87D5-420C-9C72-3D43434BE5E3}">
      <dsp:nvSpPr>
        <dsp:cNvPr id="0" name=""/>
        <dsp:cNvSpPr/>
      </dsp:nvSpPr>
      <dsp:spPr>
        <a:xfrm>
          <a:off x="382416" y="1549775"/>
          <a:ext cx="2043231" cy="51080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smtClean="0"/>
            <a:t>Дослідження середовища — 6-7 </a:t>
          </a:r>
          <a:endParaRPr lang="uk-UA" sz="1300" b="1" kern="1200" dirty="0"/>
        </a:p>
      </dsp:txBody>
      <dsp:txXfrm>
        <a:off x="382416" y="1549775"/>
        <a:ext cx="2043231" cy="510807"/>
      </dsp:txXfrm>
    </dsp:sp>
    <dsp:sp modelId="{83978F37-7D1D-434D-BF82-554D2849D3DB}">
      <dsp:nvSpPr>
        <dsp:cNvPr id="0" name=""/>
        <dsp:cNvSpPr/>
      </dsp:nvSpPr>
      <dsp:spPr>
        <a:xfrm rot="5400000">
          <a:off x="1402442" y="2060795"/>
          <a:ext cx="3179" cy="3815"/>
        </a:xfrm>
        <a:prstGeom prst="rightArrow">
          <a:avLst>
            <a:gd name="adj1" fmla="val 94345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5400000">
        <a:off x="1402442" y="2060795"/>
        <a:ext cx="3179" cy="3815"/>
      </dsp:txXfrm>
    </dsp:sp>
    <dsp:sp modelId="{1AC63FDB-2F8A-45AB-A444-19F42456CB4C}">
      <dsp:nvSpPr>
        <dsp:cNvPr id="0" name=""/>
        <dsp:cNvSpPr/>
      </dsp:nvSpPr>
      <dsp:spPr>
        <a:xfrm>
          <a:off x="382416" y="2064823"/>
          <a:ext cx="2043231" cy="51080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smtClean="0"/>
            <a:t>Дослідження кольору — 8 </a:t>
          </a:r>
          <a:endParaRPr lang="uk-UA" sz="1300" b="1" kern="1200" dirty="0"/>
        </a:p>
      </dsp:txBody>
      <dsp:txXfrm>
        <a:off x="382416" y="2064823"/>
        <a:ext cx="2043231" cy="510807"/>
      </dsp:txXfrm>
    </dsp:sp>
    <dsp:sp modelId="{E7657648-44BD-4FB9-B9DC-1FF5077228BC}">
      <dsp:nvSpPr>
        <dsp:cNvPr id="0" name=""/>
        <dsp:cNvSpPr/>
      </dsp:nvSpPr>
      <dsp:spPr>
        <a:xfrm rot="5400000">
          <a:off x="1402442" y="2575842"/>
          <a:ext cx="3179" cy="3815"/>
        </a:xfrm>
        <a:prstGeom prst="rightArrow">
          <a:avLst>
            <a:gd name="adj1" fmla="val 94345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5400000">
        <a:off x="1402442" y="2575842"/>
        <a:ext cx="3179" cy="3815"/>
      </dsp:txXfrm>
    </dsp:sp>
    <dsp:sp modelId="{0FC3320D-0548-4665-888D-1BD52AA9D1D0}">
      <dsp:nvSpPr>
        <dsp:cNvPr id="0" name=""/>
        <dsp:cNvSpPr/>
      </dsp:nvSpPr>
      <dsp:spPr>
        <a:xfrm>
          <a:off x="382416" y="2579870"/>
          <a:ext cx="2043231" cy="51080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smtClean="0"/>
            <a:t>Дослідження форми — 9 </a:t>
          </a:r>
          <a:endParaRPr lang="uk-UA" sz="1300" b="1" kern="1200" dirty="0"/>
        </a:p>
      </dsp:txBody>
      <dsp:txXfrm>
        <a:off x="382416" y="2579870"/>
        <a:ext cx="2043231" cy="510807"/>
      </dsp:txXfrm>
    </dsp:sp>
    <dsp:sp modelId="{6F4DF6AE-E5C2-48CD-BE19-5864901FE4BF}">
      <dsp:nvSpPr>
        <dsp:cNvPr id="0" name=""/>
        <dsp:cNvSpPr/>
      </dsp:nvSpPr>
      <dsp:spPr>
        <a:xfrm rot="5400000">
          <a:off x="1402442" y="3090890"/>
          <a:ext cx="3179" cy="3815"/>
        </a:xfrm>
        <a:prstGeom prst="rightArrow">
          <a:avLst>
            <a:gd name="adj1" fmla="val 94345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5400000">
        <a:off x="1402442" y="3090890"/>
        <a:ext cx="3179" cy="3815"/>
      </dsp:txXfrm>
    </dsp:sp>
    <dsp:sp modelId="{7EFD365B-66DC-4181-8EF2-0E6184C0465A}">
      <dsp:nvSpPr>
        <dsp:cNvPr id="0" name=""/>
        <dsp:cNvSpPr/>
      </dsp:nvSpPr>
      <dsp:spPr>
        <a:xfrm>
          <a:off x="382416" y="3094918"/>
          <a:ext cx="2043231" cy="51080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smtClean="0"/>
            <a:t>Дослідження запаху — 10 </a:t>
          </a:r>
          <a:endParaRPr lang="uk-UA" sz="1300" b="1" kern="1200" dirty="0"/>
        </a:p>
      </dsp:txBody>
      <dsp:txXfrm>
        <a:off x="382416" y="3094918"/>
        <a:ext cx="2043231" cy="510807"/>
      </dsp:txXfrm>
    </dsp:sp>
    <dsp:sp modelId="{50528016-5A0A-47F2-A94F-1463EE1AF093}">
      <dsp:nvSpPr>
        <dsp:cNvPr id="0" name=""/>
        <dsp:cNvSpPr/>
      </dsp:nvSpPr>
      <dsp:spPr>
        <a:xfrm rot="5400000">
          <a:off x="1402442" y="3605937"/>
          <a:ext cx="3179" cy="3815"/>
        </a:xfrm>
        <a:prstGeom prst="rightArrow">
          <a:avLst>
            <a:gd name="adj1" fmla="val 94345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5400000">
        <a:off x="1402442" y="3605937"/>
        <a:ext cx="3179" cy="3815"/>
      </dsp:txXfrm>
    </dsp:sp>
    <dsp:sp modelId="{08C5944A-E056-4604-9F33-69C9D2265E74}">
      <dsp:nvSpPr>
        <dsp:cNvPr id="0" name=""/>
        <dsp:cNvSpPr/>
      </dsp:nvSpPr>
      <dsp:spPr>
        <a:xfrm>
          <a:off x="382416" y="3609965"/>
          <a:ext cx="2043231" cy="51080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err="1" smtClean="0"/>
            <a:t>Фотозвіт</a:t>
          </a:r>
          <a:r>
            <a:rPr lang="uk-UA" sz="1300" b="1" kern="1200" dirty="0" smtClean="0"/>
            <a:t> — 11</a:t>
          </a:r>
          <a:endParaRPr lang="uk-UA" sz="1300" b="1" kern="1200" dirty="0"/>
        </a:p>
      </dsp:txBody>
      <dsp:txXfrm>
        <a:off x="382416" y="3609965"/>
        <a:ext cx="2043231" cy="510807"/>
      </dsp:txXfrm>
    </dsp:sp>
    <dsp:sp modelId="{9CAB2B48-3596-455D-87FC-189359948686}">
      <dsp:nvSpPr>
        <dsp:cNvPr id="0" name=""/>
        <dsp:cNvSpPr/>
      </dsp:nvSpPr>
      <dsp:spPr>
        <a:xfrm rot="5400000">
          <a:off x="1402442" y="4120985"/>
          <a:ext cx="3179" cy="3815"/>
        </a:xfrm>
        <a:prstGeom prst="rightArrow">
          <a:avLst>
            <a:gd name="adj1" fmla="val 94345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5400000">
        <a:off x="1402442" y="4120985"/>
        <a:ext cx="3179" cy="3815"/>
      </dsp:txXfrm>
    </dsp:sp>
    <dsp:sp modelId="{5DB4F027-1F99-4681-9E9D-AB7F0C07F301}">
      <dsp:nvSpPr>
        <dsp:cNvPr id="0" name=""/>
        <dsp:cNvSpPr/>
      </dsp:nvSpPr>
      <dsp:spPr>
        <a:xfrm>
          <a:off x="382416" y="4125013"/>
          <a:ext cx="2043231" cy="51080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smtClean="0"/>
            <a:t>Висновки — 12</a:t>
          </a:r>
          <a:endParaRPr lang="uk-UA" sz="1300" b="1" kern="1200" dirty="0"/>
        </a:p>
      </dsp:txBody>
      <dsp:txXfrm>
        <a:off x="382416" y="4125013"/>
        <a:ext cx="2043231" cy="510807"/>
      </dsp:txXfrm>
    </dsp:sp>
    <dsp:sp modelId="{A10BD2FA-E098-44E5-85D3-3E23CB21A8F9}">
      <dsp:nvSpPr>
        <dsp:cNvPr id="0" name=""/>
        <dsp:cNvSpPr/>
      </dsp:nvSpPr>
      <dsp:spPr>
        <a:xfrm rot="5400000">
          <a:off x="1402442" y="4636033"/>
          <a:ext cx="3179" cy="3815"/>
        </a:xfrm>
        <a:prstGeom prst="rightArrow">
          <a:avLst>
            <a:gd name="adj1" fmla="val 94345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5400000">
        <a:off x="1402442" y="4636033"/>
        <a:ext cx="3179" cy="3815"/>
      </dsp:txXfrm>
    </dsp:sp>
    <dsp:sp modelId="{1FCBF806-4711-49C0-87CB-AE0D6181DD09}">
      <dsp:nvSpPr>
        <dsp:cNvPr id="0" name=""/>
        <dsp:cNvSpPr/>
      </dsp:nvSpPr>
      <dsp:spPr>
        <a:xfrm>
          <a:off x="382416" y="4640060"/>
          <a:ext cx="2043231" cy="51080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smtClean="0"/>
            <a:t>Матеріали та методи дослідження — 13 </a:t>
          </a:r>
          <a:endParaRPr lang="uk-UA" sz="1300" b="1" kern="1200" dirty="0"/>
        </a:p>
      </dsp:txBody>
      <dsp:txXfrm>
        <a:off x="382416" y="4640060"/>
        <a:ext cx="2043231" cy="510807"/>
      </dsp:txXfrm>
    </dsp:sp>
    <dsp:sp modelId="{1691D611-EF14-4D2E-848C-E2CCAD26FFB8}">
      <dsp:nvSpPr>
        <dsp:cNvPr id="0" name=""/>
        <dsp:cNvSpPr/>
      </dsp:nvSpPr>
      <dsp:spPr>
        <a:xfrm rot="5400000">
          <a:off x="1402442" y="5151080"/>
          <a:ext cx="3179" cy="3815"/>
        </a:xfrm>
        <a:prstGeom prst="rightArrow">
          <a:avLst>
            <a:gd name="adj1" fmla="val 94345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 rot="5400000">
        <a:off x="1402442" y="5151080"/>
        <a:ext cx="3179" cy="3815"/>
      </dsp:txXfrm>
    </dsp:sp>
    <dsp:sp modelId="{6B33DDFF-613E-4D03-A974-8482FFD3DAAA}">
      <dsp:nvSpPr>
        <dsp:cNvPr id="0" name=""/>
        <dsp:cNvSpPr/>
      </dsp:nvSpPr>
      <dsp:spPr>
        <a:xfrm>
          <a:off x="382416" y="5155108"/>
          <a:ext cx="2043231" cy="51080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b="1" kern="1200" dirty="0" smtClean="0"/>
            <a:t>Використана література — 14</a:t>
          </a:r>
          <a:endParaRPr lang="uk-UA" sz="1300" b="1" kern="1200" dirty="0"/>
        </a:p>
      </dsp:txBody>
      <dsp:txXfrm>
        <a:off x="382416" y="5155108"/>
        <a:ext cx="2043231" cy="51080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вичайни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9480" cy="94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9480" cy="328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9AB3131-735B-4793-8A39-A3F0CB8C3160}" type="slidenum">
              <a:rPr/>
              <a:pPr/>
              <a:t>‹№›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520156" y="2583250"/>
            <a:ext cx="6804422" cy="1566357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2520156" y="4137006"/>
            <a:ext cx="6804422" cy="113411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8874942" y="918307"/>
            <a:ext cx="1890183" cy="420026"/>
          </a:xfrm>
        </p:spPr>
        <p:txBody>
          <a:bodyPr/>
          <a:lstStyle/>
          <a:p>
            <a:pPr indent="0">
              <a:buNone/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&lt;дата/час&gt;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8306176" y="3404703"/>
            <a:ext cx="3024293" cy="423386"/>
          </a:xfrm>
        </p:spPr>
        <p:txBody>
          <a:bodyPr/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420026" y="0"/>
            <a:ext cx="672042" cy="567055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304641" y="0"/>
            <a:ext cx="115385" cy="567055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кутник 13"/>
          <p:cNvSpPr/>
          <p:nvPr/>
        </p:nvSpPr>
        <p:spPr bwMode="auto">
          <a:xfrm>
            <a:off x="1092068" y="0"/>
            <a:ext cx="200501" cy="567055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кутник 18"/>
          <p:cNvSpPr/>
          <p:nvPr/>
        </p:nvSpPr>
        <p:spPr bwMode="auto">
          <a:xfrm>
            <a:off x="1258226" y="0"/>
            <a:ext cx="253868" cy="567055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117237" y="0"/>
            <a:ext cx="0" cy="567055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 сполучна лінія 17"/>
          <p:cNvSpPr>
            <a:spLocks noChangeShapeType="1"/>
          </p:cNvSpPr>
          <p:nvPr/>
        </p:nvSpPr>
        <p:spPr bwMode="auto">
          <a:xfrm>
            <a:off x="1008063" y="0"/>
            <a:ext cx="0" cy="567055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 сполучна лінія 19"/>
          <p:cNvSpPr>
            <a:spLocks noChangeShapeType="1"/>
          </p:cNvSpPr>
          <p:nvPr/>
        </p:nvSpPr>
        <p:spPr bwMode="auto">
          <a:xfrm>
            <a:off x="941599" y="0"/>
            <a:ext cx="0" cy="567055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1903501" y="0"/>
            <a:ext cx="0" cy="567055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 сполучна лінія 14"/>
          <p:cNvSpPr>
            <a:spLocks noChangeShapeType="1"/>
          </p:cNvSpPr>
          <p:nvPr/>
        </p:nvSpPr>
        <p:spPr bwMode="auto">
          <a:xfrm>
            <a:off x="1176073" y="0"/>
            <a:ext cx="0" cy="567055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 сполучна лінія 21"/>
          <p:cNvSpPr>
            <a:spLocks noChangeShapeType="1"/>
          </p:cNvSpPr>
          <p:nvPr/>
        </p:nvSpPr>
        <p:spPr bwMode="auto">
          <a:xfrm>
            <a:off x="10047393" y="0"/>
            <a:ext cx="0" cy="567055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кутник 26"/>
          <p:cNvSpPr/>
          <p:nvPr/>
        </p:nvSpPr>
        <p:spPr bwMode="auto">
          <a:xfrm>
            <a:off x="1344083" y="0"/>
            <a:ext cx="84005" cy="567055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72041" y="2835275"/>
            <a:ext cx="1428089" cy="1071104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443779" y="4024083"/>
            <a:ext cx="707125" cy="530363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202840" y="4548208"/>
            <a:ext cx="151209" cy="113411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834674" y="4785944"/>
            <a:ext cx="302419" cy="226822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2100130" y="3717361"/>
            <a:ext cx="403225" cy="302429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461320" y="4075306"/>
            <a:ext cx="672042" cy="427916"/>
          </a:xfrm>
        </p:spPr>
        <p:txBody>
          <a:bodyPr/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B7B5C5-905D-49C6-9366-CB1C17010618}" type="slidenum"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8" name="Місце для вмісту 7"/>
          <p:cNvSpPr>
            <a:spLocks noGrp="1"/>
          </p:cNvSpPr>
          <p:nvPr>
            <p:ph sz="quarter" idx="1"/>
          </p:nvPr>
        </p:nvSpPr>
        <p:spPr>
          <a:xfrm>
            <a:off x="504031" y="1323128"/>
            <a:ext cx="8232510" cy="4029871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indent="0">
              <a:buNone/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&lt;дата/час&gt;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B7B5C5-905D-49C6-9366-CB1C17010618}" type="slidenum"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Місце для нижнього колонтитула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156" y="2394232"/>
            <a:ext cx="6804422" cy="1698015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2520156" y="4142652"/>
            <a:ext cx="6804422" cy="113411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8873437" y="915276"/>
            <a:ext cx="1890183" cy="420026"/>
          </a:xfrm>
        </p:spPr>
        <p:txBody>
          <a:bodyPr/>
          <a:lstStyle/>
          <a:p>
            <a:pPr indent="0">
              <a:buNone/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&lt;дата/час&gt;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8306382" y="3402338"/>
            <a:ext cx="3024293" cy="423386"/>
          </a:xfrm>
        </p:spPr>
        <p:txBody>
          <a:bodyPr/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Прямокутник 8"/>
          <p:cNvSpPr/>
          <p:nvPr/>
        </p:nvSpPr>
        <p:spPr bwMode="auto">
          <a:xfrm>
            <a:off x="420026" y="0"/>
            <a:ext cx="672042" cy="567055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304641" y="0"/>
            <a:ext cx="115385" cy="567055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кутник 10"/>
          <p:cNvSpPr/>
          <p:nvPr/>
        </p:nvSpPr>
        <p:spPr bwMode="auto">
          <a:xfrm>
            <a:off x="1092068" y="0"/>
            <a:ext cx="200501" cy="567055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1258226" y="0"/>
            <a:ext cx="253868" cy="567055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 сполучна лінія 12"/>
          <p:cNvSpPr>
            <a:spLocks noChangeShapeType="1"/>
          </p:cNvSpPr>
          <p:nvPr/>
        </p:nvSpPr>
        <p:spPr bwMode="auto">
          <a:xfrm>
            <a:off x="117237" y="0"/>
            <a:ext cx="0" cy="567055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 сполучна лінія 13"/>
          <p:cNvSpPr>
            <a:spLocks noChangeShapeType="1"/>
          </p:cNvSpPr>
          <p:nvPr/>
        </p:nvSpPr>
        <p:spPr bwMode="auto">
          <a:xfrm>
            <a:off x="1008063" y="0"/>
            <a:ext cx="0" cy="567055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 сполучна лінія 14"/>
          <p:cNvSpPr>
            <a:spLocks noChangeShapeType="1"/>
          </p:cNvSpPr>
          <p:nvPr/>
        </p:nvSpPr>
        <p:spPr bwMode="auto">
          <a:xfrm>
            <a:off x="941599" y="0"/>
            <a:ext cx="0" cy="567055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1903501" y="0"/>
            <a:ext cx="0" cy="567055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 сполучна лінія 16"/>
          <p:cNvSpPr>
            <a:spLocks noChangeShapeType="1"/>
          </p:cNvSpPr>
          <p:nvPr/>
        </p:nvSpPr>
        <p:spPr bwMode="auto">
          <a:xfrm>
            <a:off x="1176073" y="0"/>
            <a:ext cx="0" cy="567055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кутник 17"/>
          <p:cNvSpPr/>
          <p:nvPr/>
        </p:nvSpPr>
        <p:spPr bwMode="auto">
          <a:xfrm>
            <a:off x="1344083" y="0"/>
            <a:ext cx="84005" cy="567055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72041" y="2835275"/>
            <a:ext cx="1428089" cy="1071104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460394" y="4024083"/>
            <a:ext cx="707125" cy="530363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202840" y="4548208"/>
            <a:ext cx="151209" cy="113411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834674" y="4788464"/>
            <a:ext cx="302419" cy="226822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071511" y="3704204"/>
            <a:ext cx="403225" cy="302429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 сполучна лінія 25"/>
          <p:cNvSpPr>
            <a:spLocks noChangeShapeType="1"/>
          </p:cNvSpPr>
          <p:nvPr/>
        </p:nvSpPr>
        <p:spPr bwMode="auto">
          <a:xfrm>
            <a:off x="10029851" y="0"/>
            <a:ext cx="0" cy="567055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477936" y="4075306"/>
            <a:ext cx="672042" cy="427916"/>
          </a:xfrm>
        </p:spPr>
        <p:txBody>
          <a:bodyPr/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B7B5C5-905D-49C6-9366-CB1C17010618}" type="slidenum"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&lt;дата/час&gt;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B7B5C5-905D-49C6-9366-CB1C17010618}" type="slidenum"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"/>
          </p:nvPr>
        </p:nvSpPr>
        <p:spPr>
          <a:xfrm>
            <a:off x="504031" y="1323128"/>
            <a:ext cx="4032250" cy="3780367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707652" y="1323128"/>
            <a:ext cx="4032250" cy="3780367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1" y="225772"/>
            <a:ext cx="8316516" cy="945092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&lt;дата/час&gt;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B7B5C5-905D-49C6-9366-CB1C17010618}" type="slidenum"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504031" y="1953189"/>
            <a:ext cx="4032250" cy="3213312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quarter" idx="4"/>
          </p:nvPr>
        </p:nvSpPr>
        <p:spPr>
          <a:xfrm>
            <a:off x="4819799" y="1953189"/>
            <a:ext cx="4032250" cy="3213312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2" name="Місце для тексту 11"/>
          <p:cNvSpPr>
            <a:spLocks noGrp="1"/>
          </p:cNvSpPr>
          <p:nvPr>
            <p:ph type="body" sz="quarter" idx="1"/>
          </p:nvPr>
        </p:nvSpPr>
        <p:spPr>
          <a:xfrm>
            <a:off x="504031" y="1297926"/>
            <a:ext cx="4032250" cy="544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4" name="Місце для тексту 13"/>
          <p:cNvSpPr>
            <a:spLocks noGrp="1"/>
          </p:cNvSpPr>
          <p:nvPr>
            <p:ph type="body" sz="quarter" idx="3"/>
          </p:nvPr>
        </p:nvSpPr>
        <p:spPr>
          <a:xfrm>
            <a:off x="4788297" y="1297926"/>
            <a:ext cx="4032250" cy="544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6" name="Місце для дати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indent="0">
              <a:buNone/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&lt;дата/час&gt;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B7B5C5-905D-49C6-9366-CB1C17010618}" type="slidenum"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&lt;дата/час&gt;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B7B5C5-905D-49C6-9366-CB1C17010618}" type="slidenum"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>
            <a:off x="9660599" y="0"/>
            <a:ext cx="0" cy="567055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4586593" y="2583260"/>
            <a:ext cx="5216906" cy="504031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7510066" y="226822"/>
            <a:ext cx="1683464" cy="412060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6888427" y="0"/>
            <a:ext cx="0" cy="567055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6826576" y="0"/>
            <a:ext cx="0" cy="567055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9912615" y="0"/>
            <a:ext cx="0" cy="567055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9744604" y="0"/>
            <a:ext cx="336021" cy="567055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 сполучна лінія 12"/>
          <p:cNvSpPr>
            <a:spLocks noChangeShapeType="1"/>
          </p:cNvSpPr>
          <p:nvPr/>
        </p:nvSpPr>
        <p:spPr bwMode="auto">
          <a:xfrm>
            <a:off x="9828609" y="0"/>
            <a:ext cx="0" cy="567055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991917" y="4725458"/>
            <a:ext cx="604838" cy="453644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Місце для вмісту 17"/>
          <p:cNvSpPr>
            <a:spLocks noGrp="1"/>
          </p:cNvSpPr>
          <p:nvPr>
            <p:ph sz="quarter" idx="1"/>
          </p:nvPr>
        </p:nvSpPr>
        <p:spPr>
          <a:xfrm>
            <a:off x="336021" y="226822"/>
            <a:ext cx="6216385" cy="5232027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21" name="Місце для дати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indent="0">
              <a:buNone/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&lt;дата/час&gt;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" name="Місце для номер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B7B5C5-905D-49C6-9366-CB1C17010618}" type="slidenum"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" name="Місце для нижнього колонтитула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9660599" y="0"/>
            <a:ext cx="0" cy="567055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991917" y="4725458"/>
            <a:ext cx="604838" cy="453644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4562652" y="2583260"/>
            <a:ext cx="5216906" cy="504031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0" y="0"/>
            <a:ext cx="6804422" cy="567055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7458823" y="218946"/>
            <a:ext cx="1680104" cy="4097917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>
            <a:off x="9912615" y="0"/>
            <a:ext cx="0" cy="567055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кутник 10"/>
          <p:cNvSpPr/>
          <p:nvPr/>
        </p:nvSpPr>
        <p:spPr bwMode="auto">
          <a:xfrm>
            <a:off x="9744604" y="0"/>
            <a:ext cx="336021" cy="567055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 сполучна лінія 11"/>
          <p:cNvSpPr>
            <a:spLocks noChangeShapeType="1"/>
          </p:cNvSpPr>
          <p:nvPr/>
        </p:nvSpPr>
        <p:spPr bwMode="auto">
          <a:xfrm>
            <a:off x="9828609" y="0"/>
            <a:ext cx="0" cy="567055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 сполучна лінія 18"/>
          <p:cNvSpPr>
            <a:spLocks noChangeShapeType="1"/>
          </p:cNvSpPr>
          <p:nvPr/>
        </p:nvSpPr>
        <p:spPr bwMode="auto">
          <a:xfrm>
            <a:off x="6888427" y="0"/>
            <a:ext cx="0" cy="567055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 сполучна лінія 19"/>
          <p:cNvSpPr>
            <a:spLocks noChangeShapeType="1"/>
          </p:cNvSpPr>
          <p:nvPr/>
        </p:nvSpPr>
        <p:spPr bwMode="auto">
          <a:xfrm>
            <a:off x="6826576" y="0"/>
            <a:ext cx="0" cy="567055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Місце для дати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indent="0">
              <a:buNone/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&lt;дата/час&gt;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Місце для номер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B7B5C5-905D-49C6-9366-CB1C17010618}" type="slidenum"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Місце для нижнього колонтитула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&lt;дата/час&gt;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B7B5C5-905D-49C6-9366-CB1C17010618}" type="slidenum"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7308453" y="227086"/>
            <a:ext cx="1848115" cy="4838344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504031" y="227085"/>
            <a:ext cx="6636411" cy="4838344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0">
              <a:buNone/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&lt;дата/час&gt;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B7B5C5-905D-49C6-9366-CB1C17010618}" type="slidenum"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9480" cy="94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uk-UA" sz="1800" b="0" strike="noStrike" spc="-1">
                <a:solidFill>
                  <a:srgbClr val="000000"/>
                </a:solidFill>
                <a:latin typeface="Arial"/>
              </a:rPr>
              <a:t>Для правки тексту заголовка клацніть мишею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9480" cy="328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800" b="0" strike="noStrike" spc="-1">
                <a:solidFill>
                  <a:srgbClr val="000000"/>
                </a:solidFill>
                <a:latin typeface="Arial"/>
              </a:rPr>
              <a:t>Для редагування структури клацніть мишею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1800" b="0" strike="noStrike" spc="-1">
                <a:solidFill>
                  <a:srgbClr val="000000"/>
                </a:solidFill>
                <a:latin typeface="Arial"/>
              </a:rPr>
              <a:t>Другий рівень структури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800" b="0" strike="noStrike" spc="-1">
                <a:solidFill>
                  <a:srgbClr val="000000"/>
                </a:solidFill>
                <a:latin typeface="Arial"/>
              </a:rPr>
              <a:t>Третій рівень структури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1800" b="0" strike="noStrike" spc="-1">
                <a:solidFill>
                  <a:srgbClr val="000000"/>
                </a:solidFill>
                <a:latin typeface="Arial"/>
              </a:rPr>
              <a:t>Четвертий рівень структури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800" b="0" strike="noStrike" spc="-1">
                <a:solidFill>
                  <a:srgbClr val="000000"/>
                </a:solidFill>
                <a:latin typeface="Arial"/>
              </a:rPr>
              <a:t>П'ятий рівень структури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800" b="0" strike="noStrike" spc="-1">
                <a:solidFill>
                  <a:srgbClr val="000000"/>
                </a:solidFill>
                <a:latin typeface="Arial"/>
              </a:rPr>
              <a:t>Шостий рівень структури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800" b="0" strike="noStrike" spc="-1">
                <a:solidFill>
                  <a:srgbClr val="000000"/>
                </a:solidFill>
                <a:latin typeface="Arial"/>
              </a:rPr>
              <a:t>Сьомий рівень структури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2840" cy="38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uk-U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6120" cy="38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uk-U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3B132E8-F402-4ACA-93A7-B83C4BF650F1}" type="slidenum">
              <a:rPr lang="uk-UA" sz="1400" b="0" strike="noStrike" spc="-1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6120" cy="38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uk-U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9660599" y="0"/>
            <a:ext cx="0" cy="567055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504031" y="227085"/>
            <a:ext cx="8232510" cy="94509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504031" y="1323128"/>
            <a:ext cx="8232510" cy="402987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 rot="5400000">
            <a:off x="8644107" y="841613"/>
            <a:ext cx="1663361" cy="423386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indent="0">
              <a:buNone/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&lt;дата/час&gt;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 rot="5400000">
            <a:off x="8147176" y="3039746"/>
            <a:ext cx="2646257" cy="4032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84005" y="0"/>
            <a:ext cx="0" cy="567055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9912615" y="0"/>
            <a:ext cx="0" cy="567055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9744604" y="0"/>
            <a:ext cx="336021" cy="567055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9828609" y="0"/>
            <a:ext cx="0" cy="567055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991917" y="4725458"/>
            <a:ext cx="604838" cy="453644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8961675" y="4741210"/>
            <a:ext cx="672042" cy="430962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3B132E8-F402-4ACA-93A7-B83C4BF650F1}" type="slidenum">
              <a:rPr lang="uk-UA" sz="1400" b="0" strike="noStrike" spc="-1" smtClean="0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oodhouse.com.ua/poradi/15933-yaka-rol-bdzhil-u-zapilenni-roslin-yak-poyasniti-yaki-kvitki-ne-mozhut-zapilyuvatisya-bdzholami.html" TargetMode="External"/><Relationship Id="rId2" Type="http://schemas.openxmlformats.org/officeDocument/2006/relationships/hyperlink" Target="https://vse-svit.com.ua/czikavi-vypadky-zapylenni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ukrayinska.libretexts.org/&#1041;&#1110;&#1086;&#1083;&#1086;&#1075;&#1110;&#1103;/&#1041;&#1086;&#1090;&#1072;&#1085;&#1110;&#1082;&#1072;/&#1041;&#1086;&#1090;&#1072;&#1085;&#1110;&#1082;&#1072;_(Ha,_Morrow_&#1090;&#1072;_Algiers)/Unit_1:_&#1041;&#1110;&#1086;&#1088;&#1110;&#1079;&#1085;&#1086;&#1084;&#1072;&#1085;&#1110;&#1090;&#1090;&#1103;_(&#1054;&#1088;&#1075;&#1072;&#1085;&#1110;&#1079;&#1084;&#1072;&#1083;&#1100;&#1085;&#1110;_&#1075;&#1088;&#1091;&#1087;&#1080;)/08:_&#1055;&#1086;&#1082;&#1088;&#1080;&#1090;&#1086;&#1085;&#1072;&#1089;&#1110;&#1085;&#1085;&#1077;_&#1088;&#1110;&#1079;&#1085;&#1086;&#1084;&#1072;&#1085;&#1110;&#1090;&#1090;&#1103;/8.02:_&#1057;&#1080;&#1085;&#1076;&#1088;&#1086;&#1084;&#1080;_&#1079;&#1072;&#1087;&#1080;&#1083;&#1077;&#1085;&#1085;&#1103;" TargetMode="External"/><Relationship Id="rId4" Type="http://schemas.openxmlformats.org/officeDocument/2006/relationships/hyperlink" Target="https://nauka.ua/news/brazhnika-navchili-asociyuvati-nepriyemnij-zapah-iz-privablivoyu-kvitkoyu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ctrTitle"/>
          </p:nvPr>
        </p:nvSpPr>
        <p:spPr>
          <a:xfrm>
            <a:off x="431800" y="819051"/>
            <a:ext cx="9069480" cy="124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3600" strike="noStrike" spc="-1" dirty="0" smtClean="0">
                <a:solidFill>
                  <a:srgbClr val="000000"/>
                </a:solidFill>
                <a:latin typeface="Arial"/>
              </a:rPr>
              <a:t>Тема:</a:t>
            </a:r>
            <a:r>
              <a:rPr lang="uk-UA" sz="3600" b="0" strike="noStrike" spc="-1" dirty="0" smtClean="0">
                <a:solidFill>
                  <a:srgbClr val="000000"/>
                </a:solidFill>
                <a:latin typeface="Arial"/>
              </a:rPr>
              <a:t> Екологічні </a:t>
            </a:r>
            <a:r>
              <a:rPr lang="uk-UA" sz="3600" b="0" strike="noStrike" spc="-1" dirty="0">
                <a:solidFill>
                  <a:srgbClr val="000000"/>
                </a:solidFill>
                <a:latin typeface="Arial"/>
              </a:rPr>
              <a:t>зв’язки рослин і комах у природних та </a:t>
            </a:r>
            <a:r>
              <a:rPr lang="uk-UA" sz="3600" b="0" strike="noStrike" spc="-1" dirty="0" err="1" smtClean="0">
                <a:solidFill>
                  <a:srgbClr val="000000"/>
                </a:solidFill>
                <a:latin typeface="Arial"/>
              </a:rPr>
              <a:t>агроекосистемах</a:t>
            </a:r>
            <a:r>
              <a:rPr lang="uk-UA" sz="3600" b="0" strike="noStrike" spc="-1" dirty="0" smtClean="0">
                <a:solidFill>
                  <a:srgbClr val="000000"/>
                </a:solidFill>
                <a:latin typeface="Arial"/>
              </a:rPr>
              <a:t> у прикарпатському селі Красне </a:t>
            </a:r>
            <a:endParaRPr lang="uk-UA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 idx="1"/>
          </p:nvPr>
        </p:nvSpPr>
        <p:spPr>
          <a:xfrm>
            <a:off x="503808" y="2115195"/>
            <a:ext cx="9069480" cy="292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uk-UA" sz="2400" strike="noStrike" spc="-1" dirty="0" smtClean="0">
                <a:solidFill>
                  <a:srgbClr val="000000"/>
                </a:solidFill>
                <a:latin typeface="Arial"/>
              </a:rPr>
              <a:t>Автор наукового </a:t>
            </a:r>
            <a:r>
              <a:rPr lang="uk-UA" sz="2400" strike="noStrike" spc="-1" dirty="0">
                <a:solidFill>
                  <a:srgbClr val="000000"/>
                </a:solidFill>
                <a:latin typeface="Arial"/>
              </a:rPr>
              <a:t>дослідження</a:t>
            </a:r>
            <a:r>
              <a:rPr lang="uk-UA" sz="2400" b="0" strike="noStrike" spc="-1" dirty="0">
                <a:solidFill>
                  <a:srgbClr val="000000"/>
                </a:solidFill>
                <a:latin typeface="Arial"/>
              </a:rPr>
              <a:t>: учень 9 </a:t>
            </a:r>
            <a:r>
              <a:rPr lang="uk-UA" sz="2400" b="0" spc="-1" dirty="0" smtClean="0">
                <a:solidFill>
                  <a:srgbClr val="000000"/>
                </a:solidFill>
                <a:latin typeface="Arial"/>
              </a:rPr>
              <a:t>класу </a:t>
            </a:r>
            <a:r>
              <a:rPr lang="uk-UA" sz="2400" b="0" spc="-1" dirty="0" err="1" smtClean="0">
                <a:solidFill>
                  <a:srgbClr val="000000"/>
                </a:solidFill>
                <a:latin typeface="Arial"/>
              </a:rPr>
              <a:t>Петришин</a:t>
            </a:r>
            <a:r>
              <a:rPr lang="uk-UA" sz="2400" b="0" spc="-1" dirty="0" smtClean="0">
                <a:solidFill>
                  <a:srgbClr val="000000"/>
                </a:solidFill>
                <a:latin typeface="Arial"/>
              </a:rPr>
              <a:t> Євгеній Володимирович</a:t>
            </a: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2400" b="0" strike="noStrike" spc="-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uk-UA" sz="2400" spc="-1" dirty="0" smtClean="0">
                <a:solidFill>
                  <a:srgbClr val="000000"/>
                </a:solidFill>
                <a:latin typeface="Arial"/>
              </a:rPr>
              <a:t>Н</a:t>
            </a:r>
            <a:r>
              <a:rPr lang="uk-UA" sz="2400" strike="noStrike" spc="-1" dirty="0" smtClean="0">
                <a:solidFill>
                  <a:srgbClr val="000000"/>
                </a:solidFill>
                <a:latin typeface="Arial"/>
              </a:rPr>
              <a:t>авчальний заклад</a:t>
            </a:r>
            <a:r>
              <a:rPr lang="uk-UA" sz="2400" b="0" strike="noStrike" spc="-1" dirty="0" smtClean="0">
                <a:solidFill>
                  <a:srgbClr val="000000"/>
                </a:solidFill>
                <a:latin typeface="Arial"/>
              </a:rPr>
              <a:t>: Ліцей </a:t>
            </a:r>
            <a:r>
              <a:rPr lang="uk-UA" sz="2400" b="0" strike="noStrike" spc="-1" dirty="0">
                <a:solidFill>
                  <a:srgbClr val="000000"/>
                </a:solidFill>
                <a:latin typeface="Arial"/>
              </a:rPr>
              <a:t>№1 Івано-Франківської міської </a:t>
            </a:r>
            <a:r>
              <a:rPr lang="uk-UA" sz="2400" b="0" strike="noStrike" spc="-1" dirty="0" smtClean="0">
                <a:solidFill>
                  <a:srgbClr val="000000"/>
                </a:solidFill>
                <a:latin typeface="Arial"/>
              </a:rPr>
              <a:t>ради</a:t>
            </a:r>
          </a:p>
          <a:p>
            <a:pPr algn="ctr">
              <a:tabLst>
                <a:tab pos="0" algn="l"/>
              </a:tabLst>
            </a:pPr>
            <a:r>
              <a:rPr lang="uk-UA" sz="2400" b="0" dirty="0" smtClean="0"/>
              <a:t> </a:t>
            </a:r>
            <a:r>
              <a:rPr lang="uk-UA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Івано-Франківське обласне відділення Малої академії наук України</a:t>
            </a:r>
            <a:endParaRPr lang="uk-UA" b="0" strike="noStrike" spc="-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2400" spc="-1" dirty="0" smtClean="0">
                <a:solidFill>
                  <a:srgbClr val="000000"/>
                </a:solidFill>
                <a:latin typeface="Arial"/>
              </a:rPr>
              <a:t>К</a:t>
            </a:r>
            <a:r>
              <a:rPr lang="uk-UA" sz="2400" strike="noStrike" spc="-1" dirty="0" smtClean="0">
                <a:solidFill>
                  <a:srgbClr val="000000"/>
                </a:solidFill>
                <a:latin typeface="Arial"/>
              </a:rPr>
              <a:t>ерівник:</a:t>
            </a:r>
            <a:r>
              <a:rPr lang="uk-UA" sz="2400" b="0" strike="noStrike" spc="-1" dirty="0" smtClean="0">
                <a:solidFill>
                  <a:srgbClr val="000000"/>
                </a:solidFill>
                <a:latin typeface="Arial"/>
              </a:rPr>
              <a:t> учитель фізики </a:t>
            </a:r>
            <a:r>
              <a:rPr lang="uk-UA" sz="2400" b="0" strike="noStrike" spc="-1" dirty="0" err="1">
                <a:solidFill>
                  <a:srgbClr val="000000"/>
                </a:solidFill>
                <a:latin typeface="Arial"/>
              </a:rPr>
              <a:t>Чігур</a:t>
            </a:r>
            <a:r>
              <a:rPr lang="uk-UA" sz="2400" b="0" strike="noStrike" spc="-1" dirty="0">
                <a:solidFill>
                  <a:srgbClr val="000000"/>
                </a:solidFill>
                <a:latin typeface="Arial"/>
              </a:rPr>
              <a:t> Людмила Юріївна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1880" y="242987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 smtClean="0">
                <a:latin typeface="Arial" pitchFamily="34" charset="0"/>
                <a:cs typeface="Arial" pitchFamily="34" charset="0"/>
              </a:rPr>
              <a:t>Конкурс МАН - Юніор. Дослідник. </a:t>
            </a:r>
            <a:r>
              <a:rPr lang="uk-UA" sz="1400" b="1" smtClean="0">
                <a:latin typeface="Arial" pitchFamily="34" charset="0"/>
                <a:cs typeface="Arial" pitchFamily="34" charset="0"/>
              </a:rPr>
              <a:t>Екологія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9480" cy="94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4400" b="0" strike="noStrike" spc="-1" dirty="0">
                <a:solidFill>
                  <a:srgbClr val="000000"/>
                </a:solidFill>
                <a:latin typeface="Arial"/>
              </a:rPr>
              <a:t>Актуальність цієї теми</a:t>
            </a: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540000" y="1172520"/>
            <a:ext cx="9069480" cy="433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 lnSpcReduction="20000"/>
          </a:bodyPr>
          <a:lstStyle/>
          <a:p>
            <a:pPr marL="432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3200" spc="-1" dirty="0">
                <a:solidFill>
                  <a:srgbClr val="000000"/>
                </a:solidFill>
                <a:latin typeface="Arial"/>
              </a:rPr>
              <a:t>	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Актуальність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екологічних зв’язків рослин і комах у природних та </a:t>
            </a:r>
            <a:r>
              <a:rPr lang="uk-UA" sz="3200" b="0" strike="noStrike" spc="-1" dirty="0" err="1">
                <a:solidFill>
                  <a:srgbClr val="000000"/>
                </a:solidFill>
                <a:latin typeface="Arial"/>
              </a:rPr>
              <a:t>агроекосистемах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 на наш час є дуже поширеною та важливою на сьогодні через те, що в світі дедалі більше  використовується хімічні засоби захисту рослин та змін клімату, чисельність  комах-запилювачів в світі дедалі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зменшується.</a:t>
            </a:r>
          </a:p>
          <a:p>
            <a:pPr marL="432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	Так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само не варто забувати що взаємодія комах і рослин дуже сильно впливають на сільськогосподарські культури, їхнє поширення в природі, біологічне поширення в екосистемі та багато і багато іншого. Важливо зауважити, що якби не було комах не було би і нас, саме якби не вони, на наших столах не було б хліба, свіжих овочів та багато іншої їжі. Тому ця тема залишається актуальною і в наш час.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43768" y="819051"/>
            <a:ext cx="7272808" cy="460851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20000"/>
          </a:bodyPr>
          <a:lstStyle/>
          <a:p>
            <a:pPr marL="360000" indent="0" algn="just">
              <a:lnSpc>
                <a:spcPct val="12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uk-UA" sz="6400" b="1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Мета роботи: </a:t>
            </a:r>
            <a:r>
              <a:rPr lang="uk-UA" sz="64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дослідження </a:t>
            </a:r>
            <a:r>
              <a:rPr lang="uk-UA" sz="64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екологічних взаємозв’язків між комахами-запилювачами і рослинами в природних та </a:t>
            </a:r>
            <a:r>
              <a:rPr lang="uk-UA" sz="6400" b="0" strike="noStrike" spc="-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агроекосистемах</a:t>
            </a:r>
            <a:r>
              <a:rPr lang="uk-UA" sz="64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села Красне Калуського району Івано-Франківської області, а </a:t>
            </a:r>
            <a:r>
              <a:rPr lang="uk-UA" sz="64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також аналіз факторів, що впливають на ефективність запилення.</a:t>
            </a:r>
          </a:p>
          <a:p>
            <a:pPr marL="360000" indent="0" algn="just">
              <a:lnSpc>
                <a:spcPct val="12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uk-UA" sz="64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uk-UA" sz="64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досягнення зазначеної мети були поставлені наступні </a:t>
            </a:r>
            <a:r>
              <a:rPr lang="uk-UA" sz="6400" b="1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завдання роботи</a:t>
            </a:r>
            <a:r>
              <a:rPr lang="uk-UA" sz="64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360000" indent="0" algn="just">
              <a:lnSpc>
                <a:spcPct val="12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uk-UA" sz="64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1. Проаналізувати </a:t>
            </a:r>
            <a:r>
              <a:rPr lang="uk-UA" sz="64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загальну інформацію, в якому середовищі </a:t>
            </a:r>
            <a:r>
              <a:rPr lang="uk-UA" sz="64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комахи-запилювачів </a:t>
            </a:r>
            <a:r>
              <a:rPr lang="uk-UA" sz="64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активні та які рослини відвідують</a:t>
            </a:r>
            <a:r>
              <a:rPr lang="uk-UA" sz="64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60000" indent="0" algn="just">
              <a:lnSpc>
                <a:spcPct val="12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uk-UA" sz="64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uk-UA" sz="64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визначити основні фактори, що впливають на приваблення комах до рослин</a:t>
            </a:r>
            <a:r>
              <a:rPr lang="uk-UA" sz="64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60000" indent="0" algn="just">
              <a:lnSpc>
                <a:spcPct val="12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uk-UA" sz="64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uk-UA" sz="64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дослідити вплив кольору, форми та запаху квітів на їхню активність та поведінку</a:t>
            </a:r>
            <a:r>
              <a:rPr lang="uk-UA" sz="64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60000" indent="0" algn="just">
              <a:lnSpc>
                <a:spcPct val="12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uk-UA" sz="64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uk-UA" sz="64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зробити висновки щодо нашого дослідження.</a:t>
            </a:r>
          </a:p>
          <a:p>
            <a:pPr marL="360000" indent="0" algn="just">
              <a:lnSpc>
                <a:spcPct val="12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uk-UA" sz="6400" b="1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Об’єкт:</a:t>
            </a:r>
            <a:r>
              <a:rPr lang="uk-UA" sz="64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комахи-запилювачі та квіткові рослини в природних та </a:t>
            </a:r>
            <a:r>
              <a:rPr lang="uk-UA" sz="6400" b="0" strike="noStrike" spc="-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агроекосистемах</a:t>
            </a:r>
            <a:r>
              <a:rPr lang="uk-UA" sz="64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у селі Красне на Прикарпатті.</a:t>
            </a:r>
            <a:endParaRPr lang="uk-UA" sz="6400" b="0" strike="noStrike" spc="-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60000" indent="0" algn="just">
              <a:lnSpc>
                <a:spcPct val="12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uk-UA" sz="6400" b="1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Предмет:</a:t>
            </a:r>
            <a:r>
              <a:rPr lang="uk-UA" sz="64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вплив різних факторів у квітах та вплив на їхню поведінку.</a:t>
            </a:r>
          </a:p>
          <a:p>
            <a:pPr marL="432000" indent="0">
              <a:lnSpc>
                <a:spcPct val="100000"/>
              </a:lnSpc>
              <a:buNone/>
              <a:tabLst>
                <a:tab pos="0" algn="l"/>
              </a:tabLst>
            </a:pPr>
            <a:endParaRPr lang="uk-UA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buNone/>
              <a:tabLst>
                <a:tab pos="0" algn="l"/>
              </a:tabLst>
            </a:pPr>
            <a:endParaRPr lang="uk-UA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uk-UA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uk-UA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12520" y="4419451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graphicFrame>
        <p:nvGraphicFramePr>
          <p:cNvPr id="12" name="Схема 11"/>
          <p:cNvGraphicFramePr/>
          <p:nvPr/>
        </p:nvGraphicFramePr>
        <p:xfrm>
          <a:off x="7272561" y="1"/>
          <a:ext cx="2808064" cy="5670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3808" y="170979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latin typeface="Arial Black" pitchFamily="34" charset="0"/>
              </a:rPr>
              <a:t>МЕТА</a:t>
            </a:r>
            <a:endParaRPr lang="uk-UA" sz="3200" dirty="0"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3808" y="0"/>
            <a:ext cx="9069672" cy="89105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4400" b="0" strike="noStrike" spc="-1" dirty="0">
                <a:solidFill>
                  <a:srgbClr val="000000"/>
                </a:solidFill>
                <a:latin typeface="Arial"/>
              </a:rPr>
              <a:t>Вступ</a:t>
            </a: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59792" y="747043"/>
            <a:ext cx="9289032" cy="4680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 lnSpcReduction="20000"/>
          </a:bodyPr>
          <a:lstStyle/>
          <a:p>
            <a:pPr marL="432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	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Почнемо </a:t>
            </a:r>
            <a:r>
              <a:rPr lang="uk-UA" sz="32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наше дослідження з ознайомлення, хто вони такі та їхню важливу роль в нашому житті.</a:t>
            </a:r>
          </a:p>
          <a:p>
            <a:pPr marL="432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32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Комахи-запилювачі </a:t>
            </a:r>
            <a:r>
              <a:rPr lang="uk-UA" sz="32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це комахи, які збирають пилок з однієї квітки та переносять на іншу, які тим самим забезпечують запліднення рослин та виробництво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їжі (</a:t>
            </a:r>
            <a:r>
              <a:rPr lang="uk-UA" sz="32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фрукти, овочі та горіхи).</a:t>
            </a:r>
          </a:p>
          <a:p>
            <a:pPr marL="432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32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Представники </a:t>
            </a:r>
            <a:r>
              <a:rPr lang="uk-UA" sz="32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цього класу всім нам добре відомі та знані комахи - бджоли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оси, джмелі, метелики, мухи, жуки </a:t>
            </a:r>
            <a:r>
              <a:rPr lang="uk-UA" sz="32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та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інші. Насправді </a:t>
            </a:r>
            <a:r>
              <a:rPr lang="uk-UA" sz="32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комахи-запилювачі відіграють вирішальну роль у нашому житті, при тому, що ми й навіть не усвідомлюємо цього. Уявіть, що 80% природного запилення в світі відбувається ними, 75%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усієї </a:t>
            </a:r>
            <a:r>
              <a:rPr lang="uk-UA" sz="32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природної їжі в світі теж залежить від них, не було би їх - не було би ні хрумкого яблука, ні смачного огірка, тому за все це варто подякувати саме їм.</a:t>
            </a:r>
          </a:p>
          <a:p>
            <a:pPr marL="432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32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В </a:t>
            </a:r>
            <a:r>
              <a:rPr lang="uk-UA" sz="32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приклад їхньої важливості для нас хочу розказати простий приклад ланцюга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живлення, </a:t>
            </a:r>
            <a:r>
              <a:rPr lang="uk-UA" sz="32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який мені колись розказувала мама, цей приклад так само розказав Чарльз Дарвін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Джмелі </a:t>
            </a:r>
            <a:r>
              <a:rPr lang="uk-UA" sz="32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живляться нектаром та запилюють конюшину, конюшина в свою чергу добре росте та є дуже поживною для худоби, худоба їсть конюшину та дає людям продукти. Але миші руйнують гнізда джмелів і їх кількість зменшується, а коти ловлять мишей і тому джмелів стає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більше (в Ч</a:t>
            </a:r>
            <a:r>
              <a:rPr lang="uk-UA" sz="3200" b="0" strike="noStrike" spc="-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Дарвіна такий самий приклад, тільки без худоби та людей). Цей приклад показує те, що джмелі, та в загальному комахи-запилювачі були, є і будуть дуже важливі в нашому житті.</a:t>
            </a: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3200" b="0" i="1" strike="noStrike" spc="-1" dirty="0">
                <a:solidFill>
                  <a:srgbClr val="000000"/>
                </a:solidFill>
                <a:latin typeface="Arial"/>
              </a:rPr>
              <a:t>Детальніше — Джерело:[1]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0"/>
            <a:ext cx="9069480" cy="67503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4400" spc="-1" dirty="0">
                <a:solidFill>
                  <a:srgbClr val="000000"/>
                </a:solidFill>
                <a:latin typeface="Arial"/>
              </a:rPr>
              <a:t>З</a:t>
            </a:r>
            <a:r>
              <a:rPr lang="uk-UA" sz="4400" b="0" strike="noStrike" spc="-1" dirty="0" smtClean="0">
                <a:solidFill>
                  <a:srgbClr val="000000"/>
                </a:solidFill>
                <a:latin typeface="Arial"/>
              </a:rPr>
              <a:t>апилення</a:t>
            </a:r>
            <a:endParaRPr lang="uk-UA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287784" y="675036"/>
            <a:ext cx="9289032" cy="252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8611" lnSpcReduction="20000"/>
          </a:bodyPr>
          <a:lstStyle/>
          <a:p>
            <a:pPr marL="432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	Перед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тим як почати наше дослідження, хочу ще розповісти що таке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запилення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та те, як воно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відбувається.</a:t>
            </a:r>
          </a:p>
          <a:p>
            <a:pPr marL="432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	Запилення – це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біологічний процес перенесення пилку з тичинок на рильце маточки квітки, що є необхідним для створення плодів і насіння, простими словами це забезпечення розмноження квітів і є важливою частиною їх життєвого циклу.</a:t>
            </a:r>
          </a:p>
          <a:p>
            <a:pPr marL="432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	Зазвичай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це відбувається за участі комах, таких як бджоли, джмелі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, мухи, жуки, метелики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та інші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, які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переносять пилок під час збору нектару. Після запилення всередині маточки відбувається процес запліднення, що є необхідною частиною статевого розмноження рослин. В результаті цього у маточці формується плід із насінням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.</a:t>
            </a:r>
            <a:endParaRPr lang="uk-UA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2" cstate="print"/>
          <a:stretch/>
        </p:blipFill>
        <p:spPr>
          <a:xfrm>
            <a:off x="5544368" y="2979291"/>
            <a:ext cx="3481920" cy="2055600"/>
          </a:xfrm>
          <a:prstGeom prst="rect">
            <a:avLst/>
          </a:prstGeom>
          <a:ln w="0">
            <a:noFill/>
          </a:ln>
        </p:spPr>
      </p:pic>
      <p:sp>
        <p:nvSpPr>
          <p:cNvPr id="25" name="Прямокутник 24"/>
          <p:cNvSpPr/>
          <p:nvPr/>
        </p:nvSpPr>
        <p:spPr>
          <a:xfrm>
            <a:off x="4982040" y="5069160"/>
            <a:ext cx="4364280" cy="60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uk-UA" sz="16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Зображення запилення квітки бджолою</a:t>
            </a:r>
            <a:endParaRPr lang="uk-UA" sz="1600" b="0" i="1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16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Джерело: [2]</a:t>
            </a:r>
            <a:endParaRPr lang="uk-UA" sz="1600" b="0" i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Прямокутник 25"/>
          <p:cNvSpPr/>
          <p:nvPr/>
        </p:nvSpPr>
        <p:spPr>
          <a:xfrm>
            <a:off x="287784" y="3195315"/>
            <a:ext cx="4616648" cy="21632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 fontScale="90833"/>
          </a:bodyPr>
          <a:lstStyle/>
          <a:p>
            <a:pPr marL="432000" indent="-324000" algn="just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uk-UA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	Без </a:t>
            </a:r>
            <a:r>
              <a:rPr lang="uk-UA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запилення багато рослин не можуть розмножуватися і це б призвело до зменшення </a:t>
            </a:r>
            <a:r>
              <a:rPr lang="uk-UA" sz="1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біорізноманіття</a:t>
            </a:r>
            <a:r>
              <a:rPr lang="uk-UA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втрати великого врожаю у сільському господарстві, це потрібно всім знати і розуміти, як це надзвичайно є важливим для нашого з вами життя. Запилення підвищує стійкість рослин до довкілля.</a:t>
            </a:r>
            <a:endParaRPr lang="uk-UA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3808" y="0"/>
            <a:ext cx="9069480" cy="94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4400" b="0" strike="noStrike" spc="-1" dirty="0">
                <a:solidFill>
                  <a:srgbClr val="000000"/>
                </a:solidFill>
                <a:latin typeface="Arial"/>
              </a:rPr>
              <a:t>Дослідження середовища</a:t>
            </a: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0" y="819052"/>
            <a:ext cx="9864848" cy="460851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	Зараз </a:t>
            </a:r>
            <a:r>
              <a:rPr lang="uk-UA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ми приступаємо до практичної частини і починаємо наше дослідження. Для подальшого нашого дослідження були поставленні наступні </a:t>
            </a:r>
            <a:r>
              <a:rPr lang="uk-UA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завдання:</a:t>
            </a:r>
          </a:p>
          <a:p>
            <a:pPr marL="77490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tabLst>
                <a:tab pos="0" algn="l"/>
              </a:tabLst>
            </a:pPr>
            <a:r>
              <a:rPr lang="uk-UA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визначити, </a:t>
            </a:r>
            <a:r>
              <a:rPr lang="uk-UA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які рослини будуть запилювати комахи-запилювачі, як природні умови впливають на це</a:t>
            </a:r>
            <a:r>
              <a:rPr lang="uk-UA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;</a:t>
            </a:r>
          </a:p>
          <a:p>
            <a:pPr marL="77490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tabLst>
                <a:tab pos="0" algn="l"/>
              </a:tabLst>
            </a:pPr>
            <a:r>
              <a:rPr lang="uk-UA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дослідити </a:t>
            </a:r>
            <a:r>
              <a:rPr lang="uk-UA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вплив різних факторів квітів на активність та їхню поведінку</a:t>
            </a:r>
            <a:r>
              <a:rPr lang="uk-UA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;</a:t>
            </a:r>
          </a:p>
          <a:p>
            <a:pPr marL="77490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  <a:tabLst>
                <a:tab pos="0" algn="l"/>
              </a:tabLst>
            </a:pPr>
            <a:r>
              <a:rPr lang="uk-UA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зробити </a:t>
            </a:r>
            <a:r>
              <a:rPr lang="uk-UA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висновки щодо значення взаємодії рослин і </a:t>
            </a:r>
            <a:r>
              <a:rPr lang="uk-UA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комах.</a:t>
            </a:r>
          </a:p>
          <a:p>
            <a:pPr marL="432000" indent="0" algn="just">
              <a:lnSpc>
                <a:spcPct val="10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uk-UA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Для 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виконання цих завдань нам потрібно вирушити до любого природного середовища та дослідити це. Я вибрав для цього, на мою думку, </a:t>
            </a: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найкраще 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середовище: своє село, плюсом до цього є те, що там дуже красива природа та біля хати є маленька галявину, так само неподалік розташований ліс і неподалік від нас у сусіда є головна </a:t>
            </a: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пасіка – це 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означає, що це хороше середовище для дослідження і до нас будуть прилітати багато </a:t>
            </a: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комах-запилювачів.</a:t>
            </a:r>
          </a:p>
          <a:p>
            <a:pPr marL="432000" indent="0" algn="just">
              <a:lnSpc>
                <a:spcPct val="10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	З початку 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потрібно вияснити</a:t>
            </a: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, які 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взагалі рослини вони відвідують? Тому для цього я вирушив в сад, де є багато квітів, дерев та </a:t>
            </a: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рослин, 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які садять на грядки та багато інших рослин. Пробув я в саду близько години та помітив, що комахи-запилювачі запилюють багато рослин, такі як: </a:t>
            </a: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квіти (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кульбаба, нарциси, підсніжники, проліски та багато інших), кущі, багато фруктових дерев такі як яблуня..., та багато овочів які ростуть на городі... Але </a:t>
            </a: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найбільшу 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активність ми спостерігали саме на квітах, тому на них ми і будемо продовжувати дослідження.</a:t>
            </a:r>
            <a:endParaRPr lang="uk-U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/>
          </p:nvPr>
        </p:nvSpPr>
        <p:spPr>
          <a:xfrm>
            <a:off x="109440" y="170979"/>
            <a:ext cx="9611392" cy="237626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833" lnSpcReduction="20000"/>
          </a:bodyPr>
          <a:lstStyle/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	Тепер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потрібно визначити, як природні умови впливають на їхню поведінку та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активність?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Ми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будемо брати до уваги погодні умови та температуру навколишнього середовища. Для цього ми протягом </a:t>
            </a:r>
            <a:r>
              <a:rPr lang="uk-UA" sz="3200" b="1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одного </a:t>
            </a:r>
            <a:r>
              <a:rPr lang="uk-UA" sz="3200" b="1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тижня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будемо спостерігати приблизно в один і той самий час </a:t>
            </a:r>
            <a:r>
              <a:rPr lang="uk-UA" sz="3200" b="1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(15:00-16:00</a:t>
            </a:r>
            <a:r>
              <a:rPr lang="uk-UA" sz="3200" b="1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),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та візьмемо до уваги </a:t>
            </a:r>
            <a:r>
              <a:rPr lang="uk-UA" sz="3200" b="1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одну квітку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(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вибір припав на </a:t>
            </a:r>
            <a:r>
              <a:rPr lang="uk-UA" sz="3200" b="1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первоцвіт звичайний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, в народі його називають </a:t>
            </a:r>
            <a:r>
              <a:rPr lang="uk-UA" sz="3200" b="0" strike="noStrike" spc="-1" dirty="0" err="1">
                <a:solidFill>
                  <a:srgbClr val="000000"/>
                </a:solidFill>
                <a:latin typeface="Arial"/>
                <a:ea typeface="Microsoft YaHei"/>
              </a:rPr>
              <a:t>„божий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 </a:t>
            </a:r>
            <a:r>
              <a:rPr lang="uk-UA" sz="3200" b="0" strike="noStrike" spc="-1" dirty="0" err="1">
                <a:solidFill>
                  <a:srgbClr val="000000"/>
                </a:solidFill>
                <a:latin typeface="Arial"/>
                <a:ea typeface="Microsoft YaHei"/>
              </a:rPr>
              <a:t>пальчик“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) та в залежності від погоди та температури будемо спостерігати на активність комах-запилювачів. Перераховувати кожен день і розказувати я не буду, але вставлю таблицю де показано активність в залежності від температури та погоди, в низу в 2 таблицях записано день та погоду/температуру а на стовпчиках кількість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бджіл (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їхню активність) за годину. З цього досліду зробимо висновки що комахи-запилювачі починають відвідувати рослини від близько 10°C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,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найбільша активність при 20+°C, найкраща для них це сонячна погода, коли погода хмарна їхня активність буде нижча, та при дощовій або сніжній погоді менше 10°C вони малоактивні, або взагалі не активні.</a:t>
            </a:r>
            <a:endParaRPr lang="uk-UA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0" name="Діаграма 29"/>
          <p:cNvGraphicFramePr/>
          <p:nvPr/>
        </p:nvGraphicFramePr>
        <p:xfrm>
          <a:off x="0" y="2914560"/>
          <a:ext cx="5219280" cy="233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1" name="Діаграма 30"/>
          <p:cNvGraphicFramePr/>
          <p:nvPr/>
        </p:nvGraphicFramePr>
        <p:xfrm>
          <a:off x="4979880" y="3020760"/>
          <a:ext cx="5100840" cy="2225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Прямокутник 31"/>
          <p:cNvSpPr/>
          <p:nvPr/>
        </p:nvSpPr>
        <p:spPr>
          <a:xfrm>
            <a:off x="229320" y="2439720"/>
            <a:ext cx="3862440" cy="85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uk-UA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Активність комах-запилювачів в залежності від погоди за 1 годину</a:t>
            </a:r>
            <a:endParaRPr lang="uk-UA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Прямокутник 32"/>
          <p:cNvSpPr/>
          <p:nvPr/>
        </p:nvSpPr>
        <p:spPr>
          <a:xfrm>
            <a:off x="5360760" y="2506320"/>
            <a:ext cx="4759560" cy="60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uk-UA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Активність комах-запилювачів в залежності від температури за 1 годину</a:t>
            </a:r>
            <a:endParaRPr lang="uk-UA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Прямокутник 33"/>
          <p:cNvSpPr/>
          <p:nvPr/>
        </p:nvSpPr>
        <p:spPr>
          <a:xfrm>
            <a:off x="0" y="5324400"/>
            <a:ext cx="8376120" cy="34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uk-UA" sz="18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Джерело: обидві діаграми створені автором в середовищі </a:t>
            </a:r>
            <a:r>
              <a:rPr lang="uk-UA" sz="1800" b="0" i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LibreOffice</a:t>
            </a:r>
            <a:r>
              <a:rPr lang="uk-UA" sz="18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uk-UA" sz="1800" b="0" i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Impress</a:t>
            </a:r>
            <a:endParaRPr lang="uk-UA" sz="1800" b="0" i="1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15776" y="0"/>
            <a:ext cx="8784976" cy="76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4400" b="0" strike="noStrike" spc="-1" dirty="0">
                <a:solidFill>
                  <a:srgbClr val="000000"/>
                </a:solidFill>
                <a:latin typeface="Arial"/>
              </a:rPr>
              <a:t>Дослідження кольору</a:t>
            </a: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215776" y="675035"/>
            <a:ext cx="7128792" cy="165618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20000"/>
          </a:bodyPr>
          <a:lstStyle/>
          <a:p>
            <a:pPr marL="432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Тепер ми приступимо до нового дослідження, ми по тій самій методиці дослідимо як колір впливає на їхню активність та поведінку, тільки так як  за довгий час вдалося впіймати хорошу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погоду (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22°C та сонячно), тому ми зробили висновки що 10 хвилин на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одну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квітку нам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вистачить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щоби провести дослід та зробити висновки. Було вибрано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три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квітки різного кольору — </a:t>
            </a:r>
            <a:r>
              <a:rPr lang="uk-UA" sz="3200" b="1" strike="noStrike" spc="-1" dirty="0">
                <a:solidFill>
                  <a:srgbClr val="000000"/>
                </a:solidFill>
                <a:latin typeface="Arial"/>
              </a:rPr>
              <a:t>Первоцвіт весняний(жовтий), Медунка лікарська(рожево-фіолетова) та Анемона дібровна(білий</a:t>
            </a:r>
            <a:r>
              <a:rPr lang="uk-UA" sz="3200" b="1" strike="noStrike" spc="-1" dirty="0" smtClean="0">
                <a:solidFill>
                  <a:srgbClr val="000000"/>
                </a:solidFill>
                <a:latin typeface="Arial"/>
              </a:rPr>
              <a:t>). </a:t>
            </a:r>
            <a:r>
              <a:rPr lang="uk-UA" sz="3200" spc="-1" dirty="0">
                <a:solidFill>
                  <a:srgbClr val="000000"/>
                </a:solidFill>
                <a:latin typeface="Arial"/>
              </a:rPr>
              <a:t>С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початку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подивимося їхню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активність (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кількість відвідувань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однієї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квітки) та поведінку на кожній квітці і зробимо висновки.</a:t>
            </a:r>
          </a:p>
        </p:txBody>
      </p:sp>
      <p:graphicFrame>
        <p:nvGraphicFramePr>
          <p:cNvPr id="37" name="Діаграма 36"/>
          <p:cNvGraphicFramePr/>
          <p:nvPr/>
        </p:nvGraphicFramePr>
        <p:xfrm>
          <a:off x="88200" y="2124360"/>
          <a:ext cx="3538800" cy="294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8" name="Прямокутник 37"/>
          <p:cNvSpPr/>
          <p:nvPr/>
        </p:nvSpPr>
        <p:spPr>
          <a:xfrm>
            <a:off x="0" y="4967280"/>
            <a:ext cx="1570680" cy="70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 fontScale="31111" lnSpcReduction="20000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Джерело: діаграма створена автором в середовищі LibreOffice Impres</a:t>
            </a:r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Прямокутник 38"/>
          <p:cNvSpPr/>
          <p:nvPr/>
        </p:nvSpPr>
        <p:spPr>
          <a:xfrm>
            <a:off x="3528144" y="2439719"/>
            <a:ext cx="6408712" cy="21957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 fontScale="25000" lnSpcReduction="20000"/>
          </a:bodyPr>
          <a:lstStyle/>
          <a:p>
            <a:pPr marL="432000" indent="-324000" algn="just">
              <a:lnSpc>
                <a:spcPct val="100000"/>
              </a:lnSpc>
              <a:spcBef>
                <a:spcPts val="2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560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Тепер ми проаналізуємо поведінку комах-запилювачів коли вони відвідували різні квіти</a:t>
            </a:r>
            <a:r>
              <a:rPr lang="uk-UA" sz="560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</a:p>
          <a:p>
            <a:pPr marL="432000" indent="-324000" algn="just">
              <a:lnSpc>
                <a:spcPct val="100000"/>
              </a:lnSpc>
              <a:spcBef>
                <a:spcPts val="200"/>
              </a:spcBef>
              <a:buClr>
                <a:srgbClr val="000000"/>
              </a:buClr>
              <a:buSzPct val="45000"/>
            </a:pPr>
            <a:endParaRPr lang="uk-UA" sz="43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2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4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Медунка лікарська: </a:t>
            </a:r>
            <a:r>
              <a:rPr lang="uk-UA" sz="4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найбільш </a:t>
            </a:r>
            <a:r>
              <a:rPr lang="uk-UA" sz="4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відвідувана </a:t>
            </a:r>
            <a:r>
              <a:rPr lang="uk-UA" sz="4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квітка із всіх трьох, комахи-запилювачі підлітали, пару секунд зависали в повітрі, ніби вибирали яку квітку вибрати, так як там є голівки і рожевого, і фіолетового кольору, сідали на неї утримуючись лапками та протягом 3-5 секунд збирали нектар, після чого </a:t>
            </a:r>
            <a:r>
              <a:rPr lang="uk-UA" sz="4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злітали </a:t>
            </a:r>
            <a:r>
              <a:rPr lang="uk-UA" sz="4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і сідали на іншу головку, або летіли на іншу квітку.</a:t>
            </a:r>
            <a:endParaRPr lang="uk-UA" sz="48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2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4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Первоцвіт весняний: </a:t>
            </a:r>
            <a:r>
              <a:rPr lang="uk-UA" sz="4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поведінка майже та сама, тільки коли бджоли підлітали вони швидше вибирали голівку, та рідше перелітали на іншу голівку, замість того щоби полетіти на іншу квітку</a:t>
            </a:r>
            <a:r>
              <a:rPr lang="uk-UA" sz="4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, збирали </a:t>
            </a:r>
            <a:r>
              <a:rPr lang="uk-UA" sz="4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пилок протягом 2-4 </a:t>
            </a:r>
            <a:r>
              <a:rPr lang="uk-UA" sz="4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с Трохи </a:t>
            </a:r>
            <a:r>
              <a:rPr lang="uk-UA" sz="4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менше </a:t>
            </a:r>
            <a:r>
              <a:rPr lang="uk-UA" sz="4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відвідувана.</a:t>
            </a:r>
            <a:endParaRPr lang="uk-UA" sz="48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-324000" algn="just">
              <a:lnSpc>
                <a:spcPct val="100000"/>
              </a:lnSpc>
              <a:spcBef>
                <a:spcPts val="2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4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Анемона дібровна: </a:t>
            </a:r>
            <a:r>
              <a:rPr lang="uk-UA" sz="480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найменш</a:t>
            </a:r>
            <a:r>
              <a:rPr lang="uk-UA" sz="4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відвідувана </a:t>
            </a:r>
            <a:r>
              <a:rPr lang="uk-UA" sz="4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квітка, комахи-запилювачі швидко підлітали, збирали 2-3 секунди пилок та летіли на іншу квітку.</a:t>
            </a:r>
            <a:endParaRPr lang="uk-UA" sz="4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lang="uk-UA" sz="32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lang="uk-UA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Прямокутник 39"/>
          <p:cNvSpPr/>
          <p:nvPr/>
        </p:nvSpPr>
        <p:spPr>
          <a:xfrm>
            <a:off x="2015975" y="4551840"/>
            <a:ext cx="8064649" cy="11187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432000" indent="-32400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uk-UA" sz="15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uk-UA" sz="15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Зробимо </a:t>
            </a: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з цього висновок</a:t>
            </a:r>
            <a:r>
              <a:rPr lang="uk-UA" sz="15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що комахи-запилювачі краще реагують та відвідують квітки, з яскравим забарвленням, саме найкраще це жовтий</a:t>
            </a:r>
            <a:r>
              <a:rPr lang="uk-UA" sz="15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, фіолетовий</a:t>
            </a:r>
            <a:r>
              <a:rPr lang="uk-UA" sz="1500" spc="-1" dirty="0" smtClean="0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r>
              <a:rPr lang="uk-UA" sz="15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рожевий </a:t>
            </a:r>
            <a:r>
              <a:rPr lang="uk-UA" sz="15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та інші яскраві кольори, а такі кольори як білий та мало яскраві вони мало відвідують їх і мало контактують з ними. Також було виявлено що вони </a:t>
            </a:r>
            <a:r>
              <a:rPr lang="uk-UA" sz="15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вміють аналізувати, </a:t>
            </a:r>
            <a:r>
              <a:rPr lang="uk-UA" sz="15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на яку квітку краще сісти, де буде побільше нектару та </a:t>
            </a:r>
            <a:r>
              <a:rPr lang="uk-UA" sz="15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й взагалі, </a:t>
            </a: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дуже розумні комахи</a:t>
            </a:r>
            <a:r>
              <a:rPr lang="uk-UA" sz="15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uk-UA" sz="15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1" name="Рисунок 40"/>
          <p:cNvPicPr/>
          <p:nvPr/>
        </p:nvPicPr>
        <p:blipFill>
          <a:blip r:embed="rId3" cstate="print"/>
          <a:stretch/>
        </p:blipFill>
        <p:spPr>
          <a:xfrm>
            <a:off x="7632600" y="170979"/>
            <a:ext cx="2232248" cy="1944216"/>
          </a:xfrm>
          <a:prstGeom prst="rect">
            <a:avLst/>
          </a:prstGeom>
          <a:ln w="0">
            <a:noFill/>
          </a:ln>
        </p:spPr>
      </p:pic>
      <p:sp>
        <p:nvSpPr>
          <p:cNvPr id="42" name="TextBox 41"/>
          <p:cNvSpPr txBox="1"/>
          <p:nvPr/>
        </p:nvSpPr>
        <p:spPr>
          <a:xfrm>
            <a:off x="7416576" y="2115360"/>
            <a:ext cx="2448272" cy="324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7496" lnSpcReduction="2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uk-UA" sz="3200" b="0" i="1" strike="noStrike" spc="-1" dirty="0">
                <a:solidFill>
                  <a:srgbClr val="000000"/>
                </a:solidFill>
                <a:latin typeface="Arial"/>
              </a:rPr>
              <a:t>Джерело: світлину було створено автором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3808" y="0"/>
            <a:ext cx="8064896" cy="68438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4400" b="0" strike="noStrike" spc="-1" dirty="0">
                <a:solidFill>
                  <a:srgbClr val="000000"/>
                </a:solidFill>
                <a:latin typeface="Arial"/>
              </a:rPr>
              <a:t>Дослідження форми</a:t>
            </a: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0" y="747043"/>
            <a:ext cx="7776616" cy="117774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333"/>
          </a:bodyPr>
          <a:lstStyle/>
          <a:p>
            <a:pPr marL="432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</a:rPr>
              <a:t>	Тепер 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</a:rPr>
              <a:t>ми підходимо до дослідження форми. Для цього ми вибрали </a:t>
            </a: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</a:rPr>
              <a:t>три 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</a:rPr>
              <a:t>квітки різної форми та розміру: </a:t>
            </a:r>
            <a:r>
              <a:rPr lang="uk-UA" sz="1600" b="1" strike="noStrike" spc="-1" dirty="0">
                <a:solidFill>
                  <a:srgbClr val="000000"/>
                </a:solidFill>
                <a:latin typeface="Arial"/>
              </a:rPr>
              <a:t>кульбабу, фіалку та розхідник звичайний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</a:rPr>
              <a:t>. Будемо досліджувати по тій самій методиці - визначаємо їхню </a:t>
            </a: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</a:rPr>
              <a:t>активність (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</a:rPr>
              <a:t>кількість на </a:t>
            </a: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</a:rPr>
              <a:t>одну 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</a:rPr>
              <a:t>квітку за </a:t>
            </a: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</a:rPr>
              <a:t>10 </a:t>
            </a:r>
            <a:r>
              <a:rPr lang="uk-UA" sz="1600" b="0" strike="noStrike" spc="-1" dirty="0" err="1" smtClean="0">
                <a:solidFill>
                  <a:srgbClr val="000000"/>
                </a:solidFill>
                <a:latin typeface="Arial"/>
              </a:rPr>
              <a:t>хв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</a:rPr>
              <a:t>) та поведінку і робимо по цьому висновки.</a:t>
            </a:r>
          </a:p>
        </p:txBody>
      </p:sp>
      <p:graphicFrame>
        <p:nvGraphicFramePr>
          <p:cNvPr id="45" name="Діаграма 44"/>
          <p:cNvGraphicFramePr/>
          <p:nvPr/>
        </p:nvGraphicFramePr>
        <p:xfrm>
          <a:off x="0" y="2403227"/>
          <a:ext cx="3272400" cy="2701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6" name="Прямокутник 45"/>
          <p:cNvSpPr/>
          <p:nvPr/>
        </p:nvSpPr>
        <p:spPr>
          <a:xfrm>
            <a:off x="2736056" y="1827163"/>
            <a:ext cx="5258464" cy="300511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432000" indent="-324000" algn="just">
              <a:lnSpc>
                <a:spcPct val="100000"/>
              </a:lnSpc>
              <a:spcBef>
                <a:spcPts val="200"/>
              </a:spcBef>
              <a:buClr>
                <a:srgbClr val="000000"/>
              </a:buClr>
              <a:buSzPct val="45000"/>
            </a:pPr>
            <a:r>
              <a:rPr lang="uk-UA" sz="1200" b="0" strike="noStrike" spc="-1" dirty="0">
                <a:solidFill>
                  <a:srgbClr val="000000"/>
                </a:solidFill>
                <a:latin typeface="Arial"/>
              </a:rPr>
              <a:t>Тепер ми проаналізуємо поведінку комах-запилювачів коли вони відвідували різні квіти.</a:t>
            </a:r>
          </a:p>
          <a:p>
            <a:pPr marL="432000" indent="-324000" algn="just">
              <a:lnSpc>
                <a:spcPct val="100000"/>
              </a:lnSpc>
              <a:spcBef>
                <a:spcPts val="2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200" b="1" strike="noStrike" spc="-1" dirty="0">
                <a:solidFill>
                  <a:srgbClr val="000000"/>
                </a:solidFill>
                <a:latin typeface="Arial"/>
              </a:rPr>
              <a:t>Кульбаба лікарська: </a:t>
            </a:r>
            <a:r>
              <a:rPr lang="uk-UA" sz="1200" b="0" strike="noStrike" spc="-1" dirty="0">
                <a:solidFill>
                  <a:srgbClr val="000000"/>
                </a:solidFill>
                <a:latin typeface="Arial"/>
              </a:rPr>
              <a:t>під час спостереження за нею було виявлено, що комахи запилювачі під час відвідування цієї квітки підлітали, </a:t>
            </a:r>
            <a:r>
              <a:rPr lang="uk-UA" sz="1200" b="0" strike="noStrike" spc="-1" dirty="0" smtClean="0">
                <a:solidFill>
                  <a:srgbClr val="000000"/>
                </a:solidFill>
                <a:latin typeface="Arial"/>
              </a:rPr>
              <a:t>сідали. Та </a:t>
            </a:r>
            <a:r>
              <a:rPr lang="uk-UA" sz="1200" b="0" strike="noStrike" spc="-1" dirty="0">
                <a:solidFill>
                  <a:srgbClr val="000000"/>
                </a:solidFill>
                <a:latin typeface="Arial"/>
              </a:rPr>
              <a:t>так як ця квітка має відкриту поверхню на неї сідали абсолютно всі </a:t>
            </a:r>
            <a:r>
              <a:rPr lang="uk-UA" sz="1200" b="0" strike="noStrike" spc="-1" dirty="0" smtClean="0">
                <a:solidFill>
                  <a:srgbClr val="000000"/>
                </a:solidFill>
                <a:latin typeface="Arial"/>
              </a:rPr>
              <a:t>комахи-запилювачі, </a:t>
            </a:r>
            <a:r>
              <a:rPr lang="uk-UA" sz="1200" b="0" strike="noStrike" spc="-1" dirty="0">
                <a:solidFill>
                  <a:srgbClr val="000000"/>
                </a:solidFill>
                <a:latin typeface="Arial"/>
              </a:rPr>
              <a:t>яким ми могли  замітити, що на цій квітці найдовше було запилення, так як у неї велика площа поверхні і комахи-запилювачі вільно по ній пересувалися та збирали пилок. Перебування на квітці відбувалося від пару секунд аж до 1-2 хвилин, після чого вони летіли на іншу квітку.</a:t>
            </a:r>
          </a:p>
          <a:p>
            <a:pPr marL="432000" indent="-324000" algn="just">
              <a:lnSpc>
                <a:spcPct val="100000"/>
              </a:lnSpc>
              <a:spcBef>
                <a:spcPts val="2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200" b="1" strike="noStrike" spc="-1" dirty="0">
                <a:solidFill>
                  <a:srgbClr val="000000"/>
                </a:solidFill>
                <a:latin typeface="Arial"/>
              </a:rPr>
              <a:t>Фіалка лісова:</a:t>
            </a:r>
            <a:r>
              <a:rPr lang="uk-UA" sz="1200" b="0" strike="noStrike" spc="-1" dirty="0">
                <a:solidFill>
                  <a:srgbClr val="000000"/>
                </a:solidFill>
                <a:latin typeface="Arial"/>
              </a:rPr>
              <a:t> на ній поведінка схожа як і на інших квітках: комахи-запилювачі підлітали, вибирали квітку, сідали збирали від 1-6 секунд пилок та пересувалися або перелітали на іншу квітка, через її маленьку квіточку активність </a:t>
            </a:r>
            <a:r>
              <a:rPr lang="uk-UA" sz="1200" b="0" strike="noStrike" spc="-1" dirty="0" smtClean="0">
                <a:solidFill>
                  <a:srgbClr val="000000"/>
                </a:solidFill>
                <a:latin typeface="Arial"/>
              </a:rPr>
              <a:t>трохи </a:t>
            </a:r>
            <a:r>
              <a:rPr lang="uk-UA" sz="1200" b="0" strike="noStrike" spc="-1" dirty="0">
                <a:solidFill>
                  <a:srgbClr val="000000"/>
                </a:solidFill>
                <a:latin typeface="Arial"/>
              </a:rPr>
              <a:t>менша та пилка там ясно що було менше.</a:t>
            </a:r>
          </a:p>
          <a:p>
            <a:pPr marL="432000" indent="-324000" algn="just">
              <a:lnSpc>
                <a:spcPct val="100000"/>
              </a:lnSpc>
              <a:spcBef>
                <a:spcPts val="2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200" b="1" strike="noStrike" spc="-1" dirty="0">
                <a:solidFill>
                  <a:srgbClr val="000000"/>
                </a:solidFill>
                <a:latin typeface="Arial"/>
              </a:rPr>
              <a:t>Розхідник звичайний</a:t>
            </a:r>
            <a:r>
              <a:rPr lang="uk-UA" sz="1200" b="0" strike="noStrike" spc="-1" dirty="0">
                <a:solidFill>
                  <a:srgbClr val="000000"/>
                </a:solidFill>
                <a:latin typeface="Arial"/>
              </a:rPr>
              <a:t>: у цієї квітки було замічено </a:t>
            </a:r>
            <a:r>
              <a:rPr lang="uk-UA" sz="1200" b="0" strike="noStrike" spc="-1" dirty="0" smtClean="0">
                <a:solidFill>
                  <a:srgbClr val="000000"/>
                </a:solidFill>
                <a:latin typeface="Arial"/>
              </a:rPr>
              <a:t>найцікавішу </a:t>
            </a:r>
            <a:r>
              <a:rPr lang="uk-UA" sz="1200" b="0" strike="noStrike" spc="-1" dirty="0">
                <a:solidFill>
                  <a:srgbClr val="000000"/>
                </a:solidFill>
                <a:latin typeface="Arial"/>
              </a:rPr>
              <a:t>будову, сама квітка така </a:t>
            </a:r>
            <a:r>
              <a:rPr lang="uk-UA" sz="1200" b="0" strike="noStrike" spc="-1" dirty="0" err="1">
                <a:solidFill>
                  <a:srgbClr val="000000"/>
                </a:solidFill>
                <a:latin typeface="Arial"/>
              </a:rPr>
              <a:t>брунькувата</a:t>
            </a:r>
            <a:r>
              <a:rPr lang="uk-UA" sz="1200" b="0" strike="noStrike" spc="-1" dirty="0">
                <a:solidFill>
                  <a:srgbClr val="000000"/>
                </a:solidFill>
                <a:latin typeface="Arial"/>
              </a:rPr>
              <a:t> та між бруньками розташовані маленькі дрібні трубчасті квіточки, яких було важче запилювати комахам-запилювачам, ну і схема запилення така сама як у інших.</a:t>
            </a:r>
          </a:p>
        </p:txBody>
      </p:sp>
      <p:sp>
        <p:nvSpPr>
          <p:cNvPr id="47" name="Прямокутник 46"/>
          <p:cNvSpPr/>
          <p:nvPr/>
        </p:nvSpPr>
        <p:spPr>
          <a:xfrm>
            <a:off x="7632601" y="2979291"/>
            <a:ext cx="2304256" cy="26912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432000" indent="-32400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uk-UA" sz="1500" b="0" strike="noStrike" spc="-1" dirty="0" smtClean="0">
                <a:solidFill>
                  <a:srgbClr val="000000"/>
                </a:solidFill>
                <a:latin typeface="Arial"/>
              </a:rPr>
              <a:t>      </a:t>
            </a:r>
            <a:r>
              <a:rPr lang="uk-UA" sz="1200" b="1" strike="noStrike" spc="-1" dirty="0" smtClean="0">
                <a:solidFill>
                  <a:srgbClr val="000000"/>
                </a:solidFill>
                <a:latin typeface="Arial"/>
              </a:rPr>
              <a:t>Тепер </a:t>
            </a:r>
            <a:r>
              <a:rPr lang="uk-UA" sz="1200" b="1" strike="noStrike" spc="-1" dirty="0">
                <a:solidFill>
                  <a:srgbClr val="000000"/>
                </a:solidFill>
                <a:latin typeface="Arial"/>
              </a:rPr>
              <a:t>зробимо коротенькі висновки до дослідження </a:t>
            </a:r>
            <a:r>
              <a:rPr lang="uk-UA" sz="1200" b="1" strike="noStrike" spc="-1" dirty="0" smtClean="0">
                <a:solidFill>
                  <a:srgbClr val="000000"/>
                </a:solidFill>
                <a:latin typeface="Arial"/>
              </a:rPr>
              <a:t>форми: Форма </a:t>
            </a:r>
            <a:r>
              <a:rPr lang="uk-UA" sz="1200" b="1" spc="-1" dirty="0" smtClean="0">
                <a:solidFill>
                  <a:srgbClr val="000000"/>
                </a:solidFill>
                <a:latin typeface="Arial"/>
              </a:rPr>
              <a:t>віді</a:t>
            </a:r>
            <a:r>
              <a:rPr lang="uk-UA" sz="1200" b="1" strike="noStrike" spc="-1" dirty="0" smtClean="0">
                <a:solidFill>
                  <a:srgbClr val="000000"/>
                </a:solidFill>
                <a:latin typeface="Arial"/>
              </a:rPr>
              <a:t>грає </a:t>
            </a:r>
            <a:r>
              <a:rPr lang="uk-UA" sz="1200" b="1" strike="noStrike" spc="-1" dirty="0">
                <a:solidFill>
                  <a:srgbClr val="000000"/>
                </a:solidFill>
                <a:latin typeface="Arial"/>
              </a:rPr>
              <a:t>важливу роль у приваблені та поведінці комах запилювачів, так як їхня форма квіточки значить чи вона буде доступна всім — чи лише деяким </a:t>
            </a:r>
            <a:r>
              <a:rPr lang="uk-UA" sz="1200" b="1" spc="-1" dirty="0" smtClean="0">
                <a:solidFill>
                  <a:srgbClr val="000000"/>
                </a:solidFill>
                <a:latin typeface="Arial"/>
              </a:rPr>
              <a:t>комах</a:t>
            </a:r>
            <a:r>
              <a:rPr lang="uk-UA" sz="1200" b="1" strike="noStrike" spc="-1" dirty="0" smtClean="0">
                <a:solidFill>
                  <a:srgbClr val="000000"/>
                </a:solidFill>
                <a:latin typeface="Arial"/>
              </a:rPr>
              <a:t>ам</a:t>
            </a:r>
            <a:r>
              <a:rPr lang="uk-UA" sz="1200" b="1" strike="noStrike" spc="-1" dirty="0">
                <a:solidFill>
                  <a:srgbClr val="000000"/>
                </a:solidFill>
                <a:latin typeface="Arial"/>
              </a:rPr>
              <a:t>, а їхній розмір значить чи там буде більше пилку чи менше</a:t>
            </a:r>
            <a:r>
              <a:rPr lang="uk-UA" sz="1500" b="0" strike="noStrike" spc="-1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sp>
        <p:nvSpPr>
          <p:cNvPr id="48" name="Прямокутник 47"/>
          <p:cNvSpPr/>
          <p:nvPr/>
        </p:nvSpPr>
        <p:spPr>
          <a:xfrm>
            <a:off x="0" y="5136120"/>
            <a:ext cx="2339280" cy="534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 fontScale="33888" lnSpcReduction="20000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Джерело: діаграма створена автором в середовищі </a:t>
            </a:r>
            <a:r>
              <a:rPr lang="uk-UA" sz="3200" b="0" strike="noStrike" spc="-1" dirty="0" err="1">
                <a:solidFill>
                  <a:srgbClr val="000000"/>
                </a:solidFill>
                <a:latin typeface="Arial"/>
              </a:rPr>
              <a:t>LibreOffice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uk-UA" sz="3200" b="0" strike="noStrike" spc="-1" dirty="0" err="1">
                <a:solidFill>
                  <a:srgbClr val="000000"/>
                </a:solidFill>
                <a:latin typeface="Arial"/>
              </a:rPr>
              <a:t>Impres</a:t>
            </a:r>
            <a:endParaRPr lang="uk-UA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Рисунок 48"/>
          <p:cNvPicPr/>
          <p:nvPr/>
        </p:nvPicPr>
        <p:blipFill>
          <a:blip r:embed="rId3" cstate="print"/>
          <a:stretch/>
        </p:blipFill>
        <p:spPr>
          <a:xfrm>
            <a:off x="8054545" y="170979"/>
            <a:ext cx="2026080" cy="2439720"/>
          </a:xfrm>
          <a:prstGeom prst="rect">
            <a:avLst/>
          </a:prstGeom>
          <a:ln w="0">
            <a:noFill/>
          </a:ln>
        </p:spPr>
      </p:pic>
      <p:sp>
        <p:nvSpPr>
          <p:cNvPr id="50" name="TextBox 49"/>
          <p:cNvSpPr txBox="1"/>
          <p:nvPr/>
        </p:nvSpPr>
        <p:spPr>
          <a:xfrm>
            <a:off x="8064553" y="2691259"/>
            <a:ext cx="2016072" cy="43204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3121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uk-UA" sz="1200" b="0" i="1" strike="noStrike" spc="-1" dirty="0">
                <a:solidFill>
                  <a:srgbClr val="000000"/>
                </a:solidFill>
                <a:latin typeface="Arial"/>
              </a:rPr>
              <a:t>Джерело: світлину було створено автором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0"/>
            <a:ext cx="9069480" cy="675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4400" b="0" strike="noStrike" spc="-1" dirty="0">
                <a:solidFill>
                  <a:srgbClr val="000000"/>
                </a:solidFill>
                <a:latin typeface="Arial"/>
              </a:rPr>
              <a:t>Дослідження запаху</a:t>
            </a: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0" y="747042"/>
            <a:ext cx="9936856" cy="153211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3333" lnSpcReduction="20000"/>
          </a:bodyPr>
          <a:lstStyle/>
          <a:p>
            <a:pPr marL="432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uk-UA" sz="3200" spc="-1" dirty="0" smtClean="0">
                <a:solidFill>
                  <a:srgbClr val="000000"/>
                </a:solidFill>
                <a:latin typeface="Arial"/>
              </a:rPr>
              <a:t>	І ще одне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наше дослідження це буде дослідження запаху, але так як для нас запах однаковий і наш нюх не може розпізнати, беручи інформацію з офіційних джерел (Джерело:[3]), стає ясно, що квіти вироблюють ароматичні сполуки, що приваблюють комах-запилювачів, це зумовлено роками еволюції життя й співпраці рослин і комах-запилювачів. Тому давайте проведемо останній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дослід,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де ми порівняємо всі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квіти,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які ми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використовували в  експериментах (ще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додамо </a:t>
            </a:r>
            <a:r>
              <a:rPr lang="uk-UA" sz="3200" b="1" strike="noStrike" spc="-1" dirty="0">
                <a:solidFill>
                  <a:srgbClr val="000000"/>
                </a:solidFill>
                <a:latin typeface="Arial"/>
              </a:rPr>
              <a:t>Вероніку </a:t>
            </a:r>
            <a:r>
              <a:rPr lang="uk-UA" sz="3200" b="1" strike="noStrike" spc="-1" dirty="0" err="1">
                <a:solidFill>
                  <a:srgbClr val="000000"/>
                </a:solidFill>
                <a:latin typeface="Arial"/>
              </a:rPr>
              <a:t>нитководну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, так як хоча це і маленькі квіти і знайшли їх лише в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одному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місці, але на диво вони росли просто велетенською галявиною, де був просто рій комах-запилювачів, і так як це біло-синьо-фіолетова квітка, комах було багато, що означає що там великий склад ароматичних сполук).</a:t>
            </a:r>
          </a:p>
        </p:txBody>
      </p:sp>
      <p:graphicFrame>
        <p:nvGraphicFramePr>
          <p:cNvPr id="53" name="Діаграма 52"/>
          <p:cNvGraphicFramePr/>
          <p:nvPr/>
        </p:nvGraphicFramePr>
        <p:xfrm>
          <a:off x="0" y="2166120"/>
          <a:ext cx="4571640" cy="3281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4" name="Прямокутник 53"/>
          <p:cNvSpPr/>
          <p:nvPr/>
        </p:nvSpPr>
        <p:spPr>
          <a:xfrm>
            <a:off x="4248224" y="2279520"/>
            <a:ext cx="5616624" cy="31480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 fontScale="50000" lnSpcReduction="20000"/>
          </a:bodyPr>
          <a:lstStyle/>
          <a:p>
            <a:pPr marL="432000" indent="-32400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          З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цього дослідження можна зробити висновки, що одним із ключових факторів приваблення є запах. </a:t>
            </a:r>
            <a:r>
              <a:rPr lang="uk-UA" sz="3200" spc="-1" dirty="0" smtClean="0">
                <a:solidFill>
                  <a:srgbClr val="000000"/>
                </a:solidFill>
                <a:latin typeface="Arial"/>
              </a:rPr>
              <a:t>Н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айсильніший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запах у </a:t>
            </a:r>
            <a:r>
              <a:rPr lang="uk-UA" sz="3200" b="1" strike="noStrike" spc="-1" dirty="0">
                <a:solidFill>
                  <a:srgbClr val="000000"/>
                </a:solidFill>
                <a:latin typeface="Arial"/>
              </a:rPr>
              <a:t>Медунки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, ну це і зрозуміло, вона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як найяскравіша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, так в неї і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найсильніший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запах,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а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найменше у </a:t>
            </a:r>
            <a:r>
              <a:rPr lang="uk-UA" sz="3200" b="1" strike="noStrike" spc="-1" dirty="0">
                <a:solidFill>
                  <a:srgbClr val="000000"/>
                </a:solidFill>
                <a:latin typeface="Arial"/>
              </a:rPr>
              <a:t>анемони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, так як у неї і колір такий, що комах-запилювачів не приваблює, так і запах </a:t>
            </a:r>
            <a:r>
              <a:rPr lang="uk-UA" sz="3200" spc="-1" dirty="0" smtClean="0">
                <a:solidFill>
                  <a:srgbClr val="000000"/>
                </a:solidFill>
                <a:latin typeface="Arial"/>
              </a:rPr>
              <a:t>най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слабший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. З цього можна винести ще висновок, що запах має найсильніше приваблення,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наприклад </a:t>
            </a:r>
            <a:r>
              <a:rPr lang="uk-UA" sz="3200" b="1" strike="noStrike" spc="-1" dirty="0" smtClean="0">
                <a:solidFill>
                  <a:srgbClr val="000000"/>
                </a:solidFill>
                <a:latin typeface="Arial"/>
              </a:rPr>
              <a:t>Вероніка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 –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маленька квітка маже з </a:t>
            </a:r>
            <a:r>
              <a:rPr lang="uk-UA" sz="3200" b="0" strike="noStrike" spc="-1" dirty="0" err="1">
                <a:solidFill>
                  <a:srgbClr val="000000"/>
                </a:solidFill>
                <a:latin typeface="Arial"/>
              </a:rPr>
              <a:t>незамітним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 кольором, а комахи-запилювачі біля них крутилися і крутилися. Детальніше про це ще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буде описано в загальних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висновках, тільки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хочу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наголосити що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ці досліджувані мною дані залежить від багатьох факторів: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як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місцевість, погода, та інше,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і правильність наших висновків ми зрівняємо з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науковими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висновками.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170979"/>
            <a:ext cx="7344624" cy="43204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uk-UA" sz="4400" b="0" strike="noStrike" spc="-1" dirty="0" err="1" smtClean="0">
                <a:solidFill>
                  <a:srgbClr val="000000"/>
                </a:solidFill>
                <a:latin typeface="Arial"/>
              </a:rPr>
              <a:t>Фотозвіт</a:t>
            </a:r>
            <a:endParaRPr lang="uk-UA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0" y="747043"/>
            <a:ext cx="7272808" cy="71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991" lnSpcReduction="20000"/>
          </a:bodyPr>
          <a:lstStyle/>
          <a:p>
            <a:pPr marL="432000" indent="0">
              <a:spcBef>
                <a:spcPts val="1417"/>
              </a:spcBef>
              <a:buNone/>
            </a:pP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Перед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тим,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як ми будемо підсумовувати наші результати, хотілось би додати пару цікавих фото:)</a:t>
            </a:r>
          </a:p>
        </p:txBody>
      </p:sp>
      <p:pic>
        <p:nvPicPr>
          <p:cNvPr id="57" name="Рисунок 56"/>
          <p:cNvPicPr/>
          <p:nvPr/>
        </p:nvPicPr>
        <p:blipFill>
          <a:blip r:embed="rId2" cstate="print"/>
          <a:stretch/>
        </p:blipFill>
        <p:spPr>
          <a:xfrm>
            <a:off x="215776" y="1539131"/>
            <a:ext cx="3166920" cy="3936600"/>
          </a:xfrm>
          <a:prstGeom prst="rect">
            <a:avLst/>
          </a:prstGeom>
          <a:ln w="0">
            <a:noFill/>
          </a:ln>
        </p:spPr>
      </p:pic>
      <p:pic>
        <p:nvPicPr>
          <p:cNvPr id="58" name="Рисунок 57"/>
          <p:cNvPicPr/>
          <p:nvPr/>
        </p:nvPicPr>
        <p:blipFill>
          <a:blip r:embed="rId3" cstate="print"/>
          <a:stretch/>
        </p:blipFill>
        <p:spPr>
          <a:xfrm>
            <a:off x="3384128" y="1899171"/>
            <a:ext cx="2887560" cy="2505600"/>
          </a:xfrm>
          <a:prstGeom prst="rect">
            <a:avLst/>
          </a:prstGeom>
          <a:ln w="0">
            <a:noFill/>
          </a:ln>
        </p:spPr>
      </p:pic>
      <p:pic>
        <p:nvPicPr>
          <p:cNvPr id="59" name="Рисунок 58"/>
          <p:cNvPicPr/>
          <p:nvPr/>
        </p:nvPicPr>
        <p:blipFill>
          <a:blip r:embed="rId4" cstate="print"/>
          <a:stretch/>
        </p:blipFill>
        <p:spPr>
          <a:xfrm>
            <a:off x="7814785" y="0"/>
            <a:ext cx="2265840" cy="3019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0" name="Рисунок 59"/>
          <p:cNvPicPr/>
          <p:nvPr/>
        </p:nvPicPr>
        <p:blipFill>
          <a:blip r:embed="rId5" cstate="print"/>
          <a:stretch/>
        </p:blipFill>
        <p:spPr>
          <a:xfrm>
            <a:off x="7575025" y="2907283"/>
            <a:ext cx="2505600" cy="246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" name="Рисунок 60"/>
          <p:cNvPicPr/>
          <p:nvPr/>
        </p:nvPicPr>
        <p:blipFill>
          <a:blip r:embed="rId6" cstate="print"/>
          <a:stretch/>
        </p:blipFill>
        <p:spPr>
          <a:xfrm>
            <a:off x="5760392" y="1323107"/>
            <a:ext cx="2012040" cy="2234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2" name="TextBox 61"/>
          <p:cNvSpPr txBox="1"/>
          <p:nvPr/>
        </p:nvSpPr>
        <p:spPr>
          <a:xfrm>
            <a:off x="4104208" y="4567510"/>
            <a:ext cx="3414240" cy="11030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uk-UA" sz="1800" b="0" i="1" strike="noStrike" spc="-1" dirty="0">
                <a:solidFill>
                  <a:srgbClr val="000000"/>
                </a:solidFill>
                <a:latin typeface="Arial"/>
              </a:rPr>
              <a:t>Джерело: всі фото було створено автором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2" cstate="print"/>
          <a:stretch/>
        </p:blipFill>
        <p:spPr>
          <a:xfrm>
            <a:off x="287784" y="1467123"/>
            <a:ext cx="3166920" cy="393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/>
          <p:nvPr/>
        </p:nvPicPr>
        <p:blipFill>
          <a:blip r:embed="rId3" cstate="print"/>
          <a:stretch/>
        </p:blipFill>
        <p:spPr>
          <a:xfrm>
            <a:off x="3456136" y="1827163"/>
            <a:ext cx="2887560" cy="2505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0"/>
            <a:ext cx="9069480" cy="81905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uk-UA" sz="4400" b="0" strike="noStrike" spc="-1" dirty="0">
                <a:solidFill>
                  <a:srgbClr val="000000"/>
                </a:solidFill>
                <a:latin typeface="Arial"/>
              </a:rPr>
              <a:t>Висновки</a:t>
            </a: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-144264" y="675035"/>
            <a:ext cx="10224889" cy="129614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0">
              <a:spcBef>
                <a:spcPts val="200"/>
              </a:spcBef>
              <a:buNone/>
            </a:pPr>
            <a:r>
              <a:rPr lang="uk-UA" sz="1600" spc="-1" dirty="0">
                <a:solidFill>
                  <a:srgbClr val="000000"/>
                </a:solidFill>
                <a:latin typeface="Arial"/>
              </a:rPr>
              <a:t>	</a:t>
            </a:r>
            <a:r>
              <a:rPr lang="uk-UA" sz="1600" b="0" strike="noStrike" spc="-1" dirty="0" smtClean="0">
                <a:solidFill>
                  <a:srgbClr val="000000"/>
                </a:solidFill>
                <a:latin typeface="Arial"/>
              </a:rPr>
              <a:t> На початку дослідження, ми поставили собі наступні завдання:</a:t>
            </a:r>
          </a:p>
          <a:p>
            <a:pPr marL="432000" indent="0">
              <a:lnSpc>
                <a:spcPct val="100000"/>
              </a:lnSpc>
              <a:spcBef>
                <a:spcPts val="200"/>
              </a:spcBef>
              <a:buNone/>
              <a:tabLst>
                <a:tab pos="0" algn="l"/>
              </a:tabLst>
            </a:pPr>
            <a:r>
              <a:rPr lang="uk-UA" sz="1400" b="0" strike="noStrike" spc="-1" dirty="0" smtClean="0">
                <a:solidFill>
                  <a:srgbClr val="000000"/>
                </a:solidFill>
                <a:latin typeface="Arial"/>
              </a:rPr>
              <a:t>1) Проаналізувати загальну інформацію, в якому середовищі активні комахи-запилювачі та які рослини відвідують;</a:t>
            </a:r>
          </a:p>
          <a:p>
            <a:pPr marL="432000" indent="0">
              <a:lnSpc>
                <a:spcPct val="100000"/>
              </a:lnSpc>
              <a:spcBef>
                <a:spcPts val="200"/>
              </a:spcBef>
              <a:buNone/>
              <a:tabLst>
                <a:tab pos="0" algn="l"/>
              </a:tabLst>
            </a:pPr>
            <a:r>
              <a:rPr lang="uk-UA" sz="1400" b="0" strike="noStrike" spc="-1" dirty="0" smtClean="0">
                <a:solidFill>
                  <a:srgbClr val="000000"/>
                </a:solidFill>
                <a:latin typeface="Arial"/>
              </a:rPr>
              <a:t>2) визначити основні фактори, що впливають на приваблення комах до рослин;</a:t>
            </a:r>
          </a:p>
          <a:p>
            <a:pPr marL="432000" indent="0">
              <a:lnSpc>
                <a:spcPct val="100000"/>
              </a:lnSpc>
              <a:spcBef>
                <a:spcPts val="200"/>
              </a:spcBef>
              <a:buNone/>
              <a:tabLst>
                <a:tab pos="0" algn="l"/>
              </a:tabLst>
            </a:pPr>
            <a:r>
              <a:rPr lang="uk-UA" sz="1400" b="0" strike="noStrike" spc="-1" dirty="0" smtClean="0">
                <a:solidFill>
                  <a:srgbClr val="000000"/>
                </a:solidFill>
                <a:latin typeface="Arial"/>
              </a:rPr>
              <a:t>3) дослідити вплив кольору, форми та запаху квітів на їхню активність та поведінку;</a:t>
            </a:r>
          </a:p>
          <a:p>
            <a:pPr marL="432000" indent="0">
              <a:lnSpc>
                <a:spcPct val="100000"/>
              </a:lnSpc>
              <a:spcBef>
                <a:spcPts val="200"/>
              </a:spcBef>
              <a:buNone/>
              <a:tabLst>
                <a:tab pos="0" algn="l"/>
              </a:tabLst>
            </a:pPr>
            <a:r>
              <a:rPr lang="uk-UA" sz="1400" b="0" strike="noStrike" spc="-1" dirty="0" smtClean="0">
                <a:solidFill>
                  <a:srgbClr val="000000"/>
                </a:solidFill>
                <a:latin typeface="Arial"/>
              </a:rPr>
              <a:t>4) зробити висновки щодо нашого дослідження.</a:t>
            </a:r>
          </a:p>
        </p:txBody>
      </p:sp>
      <p:graphicFrame>
        <p:nvGraphicFramePr>
          <p:cNvPr id="9" name="Схема 8"/>
          <p:cNvGraphicFramePr/>
          <p:nvPr/>
        </p:nvGraphicFramePr>
        <p:xfrm>
          <a:off x="0" y="1971179"/>
          <a:ext cx="10080625" cy="3699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9480" cy="7369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uk-UA" sz="4400" b="0" strike="noStrike" spc="-1" dirty="0">
                <a:solidFill>
                  <a:srgbClr val="000000"/>
                </a:solidFill>
                <a:latin typeface="Arial"/>
              </a:rPr>
              <a:t>Матеріали та методи дослідження</a:t>
            </a: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200520" y="1069200"/>
            <a:ext cx="9491400" cy="4298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833" lnSpcReduction="20000"/>
          </a:bodyPr>
          <a:lstStyle/>
          <a:p>
            <a:pPr marL="432000" indent="0" algn="just">
              <a:spcBef>
                <a:spcPts val="1417"/>
              </a:spcBef>
              <a:buNone/>
            </a:pP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	Матеріали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</a:rPr>
              <a:t>: у даному дослідженню було використано природні об’єкти - квіткові рослини, які ростуть у сільській місцевості (на галявині недалеко від нашого дому в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селі Красне на </a:t>
            </a:r>
            <a:r>
              <a:rPr lang="uk-UA" sz="3200" spc="-1" dirty="0">
                <a:solidFill>
                  <a:srgbClr val="000000"/>
                </a:solidFill>
                <a:latin typeface="Arial"/>
              </a:rPr>
              <a:t>П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</a:rPr>
              <a:t>рикарпатті)</a:t>
            </a:r>
            <a:endParaRPr lang="uk-UA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 algn="just">
              <a:spcBef>
                <a:spcPts val="1417"/>
              </a:spcBef>
              <a:buNone/>
            </a:pP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	Методи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дослідження: у даному дослідженні основним методом дослідження було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спостереження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за активністю та поведінкою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комах-запилювачів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у природних умовах. Для цього ми проводили дослідження за сприятливих погодних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умовах (22°C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та сонячно від 15:00 до 17:00) вибирали квітку, яку будемо спостерігати, та протягом 10 хвилин спостерігали за ними, та враховували такі показники як їхню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активність (кількість присідань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на </a:t>
            </a:r>
            <a:r>
              <a:rPr lang="uk-UA" sz="32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одну </a:t>
            </a:r>
            <a:r>
              <a:rPr lang="uk-UA" sz="3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квітку) та особливості їхньої поведінки. Отримані результати ми проаналізували та зробили певні висновки. </a:t>
            </a:r>
            <a:endParaRPr lang="uk-UA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9480" cy="94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uk-UA" sz="4400" b="0" strike="noStrike" spc="-1">
                <a:solidFill>
                  <a:srgbClr val="000000"/>
                </a:solidFill>
                <a:latin typeface="Arial"/>
              </a:rPr>
              <a:t>Використана література</a:t>
            </a: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9480" cy="328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0">
              <a:spcBef>
                <a:spcPts val="1191"/>
              </a:spcBef>
              <a:spcAft>
                <a:spcPts val="992"/>
              </a:spcAft>
              <a:buNone/>
            </a:pPr>
            <a:r>
              <a:rPr lang="uk-UA" sz="1000" b="0" strike="noStrike" spc="-1">
                <a:solidFill>
                  <a:srgbClr val="000000"/>
                </a:solidFill>
                <a:latin typeface="Arial"/>
              </a:rPr>
              <a:t>1: </a:t>
            </a:r>
            <a:r>
              <a:rPr lang="uk-UA" sz="1000" b="0" strike="noStrike" spc="-1">
                <a:solidFill>
                  <a:srgbClr val="000000"/>
                </a:solidFill>
                <a:latin typeface="Arial"/>
                <a:hlinkClick r:id="rId2"/>
              </a:rPr>
              <a:t>https://vse-svit.com.ua/czikavi-vypadky-zapylenni/</a:t>
            </a:r>
            <a:endParaRPr lang="uk-UA" sz="1000" b="0" strike="noStrike" spc="-1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191"/>
              </a:spcBef>
              <a:spcAft>
                <a:spcPts val="992"/>
              </a:spcAft>
              <a:buNone/>
            </a:pPr>
            <a:r>
              <a:rPr lang="uk-UA" sz="1000" b="0" strike="noStrike" spc="-1">
                <a:solidFill>
                  <a:srgbClr val="000000"/>
                </a:solidFill>
                <a:latin typeface="Arial"/>
              </a:rPr>
              <a:t>2: </a:t>
            </a:r>
            <a:r>
              <a:rPr lang="uk-UA" sz="1000" b="0" strike="noStrike" spc="-1">
                <a:solidFill>
                  <a:srgbClr val="000000"/>
                </a:solidFill>
                <a:latin typeface="Arial"/>
                <a:hlinkClick r:id="rId3"/>
              </a:rPr>
              <a:t>https://goodhouse.com.ua/poradi/15933-yaka-rol-bdzhil-u-zapilenni-roslin-yak-poyasniti-yaki-kvitki-ne-mozhut-zapilyuvatisya-bdzholami.html</a:t>
            </a:r>
            <a:endParaRPr lang="uk-UA" sz="1000" b="0" strike="noStrike" spc="-1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191"/>
              </a:spcBef>
              <a:spcAft>
                <a:spcPts val="992"/>
              </a:spcAft>
              <a:buNone/>
            </a:pPr>
            <a:r>
              <a:rPr lang="uk-UA" sz="1000" b="0" strike="noStrike" spc="-1">
                <a:solidFill>
                  <a:srgbClr val="000000"/>
                </a:solidFill>
                <a:latin typeface="Arial"/>
              </a:rPr>
              <a:t>3: </a:t>
            </a:r>
            <a:r>
              <a:rPr lang="uk-UA" sz="1000" b="0" strike="noStrike" spc="-1">
                <a:solidFill>
                  <a:srgbClr val="000000"/>
                </a:solidFill>
                <a:latin typeface="Arial"/>
                <a:hlinkClick r:id="rId4"/>
              </a:rPr>
              <a:t>https://nauka.ua/news/brazhnika-navchili-asociyuvati-nepriyemnij-zapah-iz-privablivoyu-kvitkoyu</a:t>
            </a:r>
            <a:endParaRPr lang="uk-UA" sz="1000" b="0" strike="noStrike" spc="-1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191"/>
              </a:spcBef>
              <a:spcAft>
                <a:spcPts val="992"/>
              </a:spcAft>
              <a:buNone/>
            </a:pPr>
            <a:r>
              <a:rPr lang="uk-UA" sz="1000" b="0" strike="noStrike" spc="-1">
                <a:solidFill>
                  <a:srgbClr val="000000"/>
                </a:solidFill>
                <a:latin typeface="Arial"/>
              </a:rPr>
              <a:t>4: </a:t>
            </a:r>
            <a:r>
              <a:rPr lang="uk-UA" sz="1000" b="0" strike="noStrike" spc="-1">
                <a:solidFill>
                  <a:srgbClr val="000000"/>
                </a:solidFill>
                <a:latin typeface="Arial"/>
                <a:hlinkClick r:id="rId5"/>
              </a:rPr>
              <a:t>https://ukrayinska.libretexts.org/%D0%91%D1%96%D0%BE%D0%BB%D0%BE%D0%B3%D1%96%D1%8F/%D0%91%D0%BE%D1%82%D0%B0%D0%BD%D1%96%D0%BA%D0%B0/%D0%91%D0%BE%D1%82%D0%B0%D0%BD%D1%96%D0%BA%D0%B0_(Ha%2C_Morrow_%D1%82%D0%B0_Algiers)/Unit_1%3A_%D0%91%D1%96%D0%BE%D1%80%D1%96%D0%B7%D0%BD%D0%BE%D0%BC%D0%B0%D0%BD%D1%96%D1%82%D1%82%D1%8F_(%D0%9E%D1%80%D0%B3%D0%B0%D0%BD%D1%96%D0%B7%D0%BC%D0%B0%D0%BB%D1%8C%D0%BD%D1%96_%D0%B3%D1%80%D1%83%D0%BF%D0%B8)/08%3A_%D0%9F%D0%BE%D0%BA%D1%80%D0%B8%D1%82%D0%BE%D0%BD%D0%B0%D1%81%D1%96%D0%BD%D0%BD%D0%B5_%D1%80%D1%96%D0%B7%D0%BD%D0%BE%D0%BC%D0%B0%D0%BD%D1%96%D1%82%D1%82%D1%8F/8.02%3A_%D0%A1%D0%B8%D0%BD%D0%B4%D1%80%D0%BE%D0%BC%D0%B8_%D0%B7%D0%B0%D0%BF%D0%B8%D0%BB%D0%B5%D0%BD%D0%BD%D1%8F</a:t>
            </a:r>
            <a:endParaRPr lang="uk-UA" sz="1000" b="0" strike="noStrike" spc="-1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191"/>
              </a:spcBef>
              <a:spcAft>
                <a:spcPts val="992"/>
              </a:spcAft>
              <a:buNone/>
            </a:pPr>
            <a:endParaRPr lang="uk-UA" sz="1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сміхнене обличчя 2"/>
          <p:cNvSpPr/>
          <p:nvPr/>
        </p:nvSpPr>
        <p:spPr>
          <a:xfrm>
            <a:off x="7848624" y="459011"/>
            <a:ext cx="2016224" cy="1728192"/>
          </a:xfrm>
          <a:prstGeom prst="smileyF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кутник 9"/>
          <p:cNvSpPr/>
          <p:nvPr/>
        </p:nvSpPr>
        <p:spPr>
          <a:xfrm>
            <a:off x="574346" y="2373609"/>
            <a:ext cx="8931932" cy="125375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5400" b="1" strike="noStrike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/>
              </a:rPr>
              <a:t>Дякую всім за увагу!!!</a:t>
            </a:r>
            <a:endParaRPr lang="uk-UA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1" name="Усміхнене обличчя 10"/>
          <p:cNvSpPr/>
          <p:nvPr/>
        </p:nvSpPr>
        <p:spPr>
          <a:xfrm>
            <a:off x="8928744" y="1539131"/>
            <a:ext cx="914400" cy="914400"/>
          </a:xfrm>
          <a:prstGeom prst="smileyF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льков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льков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льков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2547</TotalTime>
  <Words>1309</Words>
  <Application>Microsoft Office PowerPoint</Application>
  <PresentationFormat>Довільний</PresentationFormat>
  <Paragraphs>98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15</vt:i4>
      </vt:variant>
    </vt:vector>
  </HeadingPairs>
  <TitlesOfParts>
    <vt:vector size="17" baseType="lpstr">
      <vt:lpstr>Office</vt:lpstr>
      <vt:lpstr>Альков</vt:lpstr>
      <vt:lpstr>Тема: Екологічні зв’язки рослин і комах у природних та агроекосистемах у прикарпатському селі Красне </vt:lpstr>
      <vt:lpstr>Актуальність цієї теми</vt:lpstr>
      <vt:lpstr>Слайд 3</vt:lpstr>
      <vt:lpstr>Вступ</vt:lpstr>
      <vt:lpstr>Запилення</vt:lpstr>
      <vt:lpstr>Дослідження середовища</vt:lpstr>
      <vt:lpstr>Слайд 7</vt:lpstr>
      <vt:lpstr>Дослідження кольору</vt:lpstr>
      <vt:lpstr>Дослідження форми</vt:lpstr>
      <vt:lpstr>Дослідження запаху</vt:lpstr>
      <vt:lpstr>Фотозвіт</vt:lpstr>
      <vt:lpstr>Висновки</vt:lpstr>
      <vt:lpstr>Матеріали та методи дослідження</vt:lpstr>
      <vt:lpstr>Використана література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Екологічні зв’язки рослин і комах у природних та агроекосистемах</dc:title>
  <dc:creator>User</dc:creator>
  <cp:lastModifiedBy>User</cp:lastModifiedBy>
  <cp:revision>39</cp:revision>
  <dcterms:created xsi:type="dcterms:W3CDTF">2026-04-07T15:13:20Z</dcterms:created>
  <dcterms:modified xsi:type="dcterms:W3CDTF">2026-04-19T15:25:38Z</dcterms:modified>
  <dc:language>uk-UA</dc:language>
</cp:coreProperties>
</file>