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eist" panose="020B0604020202020204" charset="-52"/>
      <p:regular r:id="rId16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178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869680" y="0"/>
            <a:ext cx="5760720" cy="82296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180534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4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МАН‑Юніор Дослідник — Еколог‑Юніор 2025</a:t>
            </a:r>
            <a:endParaRPr lang="en-US" sz="4400" dirty="0"/>
          </a:p>
        </p:txBody>
      </p:sp>
      <p:sp>
        <p:nvSpPr>
          <p:cNvPr id="6" name="Text 2"/>
          <p:cNvSpPr/>
          <p:nvPr/>
        </p:nvSpPr>
        <p:spPr>
          <a:xfrm>
            <a:off x="793790" y="3343156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5000"/>
              </a:lnSpc>
            </a:pPr>
            <a:r>
              <a:rPr lang="uk-UA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Презентація</a:t>
            </a: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Науково-дослідницького проекту</a:t>
            </a:r>
            <a:r>
              <a:rPr lang="uk-UA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Оцінка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шкідливості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колорадського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жука: характер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ураження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рослин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природні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вороги та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біопрепарати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захисту</a:t>
            </a:r>
            <a:r>
              <a: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врожаю</a:t>
            </a:r>
            <a:r>
              <a:rPr lang="ru-RU" sz="24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uk-UA" sz="2200" b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b="1">
                <a:solidFill>
                  <a:srgbClr val="0D0D0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uk-UA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Автор:</a:t>
            </a:r>
            <a:r>
              <a:rPr lang="en-US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Петренко Юрій Олександрович,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учень </a:t>
            </a:r>
            <a:r>
              <a:rPr lang="uk-UA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Немішаївського</a:t>
            </a:r>
            <a:r>
              <a:rPr lang="uk-UA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ліцею № 1 </a:t>
            </a:r>
            <a:r>
              <a:rPr lang="uk-UA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Немішаївської</a:t>
            </a:r>
            <a:r>
              <a:rPr lang="uk-UA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територіальної громади.</a:t>
            </a:r>
          </a:p>
          <a:p>
            <a:pPr algn="just">
              <a:lnSpc>
                <a:spcPct val="115000"/>
              </a:lnSpc>
            </a:pPr>
            <a:r>
              <a:rPr lang="uk-UA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Науковий керівник : </a:t>
            </a:r>
            <a:r>
              <a:rPr lang="uk-UA" sz="22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Ремньова</a:t>
            </a:r>
            <a:r>
              <a:rPr lang="uk-UA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Марина Іванівна, </a:t>
            </a:r>
            <a:r>
              <a:rPr lang="uk-UA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uk-UA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Немішаївського</a:t>
            </a:r>
            <a:r>
              <a:rPr lang="uk-UA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ліцею № 1 </a:t>
            </a:r>
            <a:r>
              <a:rPr lang="uk-UA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Немішаївської</a:t>
            </a:r>
            <a:r>
              <a:rPr lang="uk-UA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територіальної громади.</a:t>
            </a:r>
          </a:p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1D1E65-120F-4E4B-A783-9A9A7C4F7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16787"/>
            <a:ext cx="982420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40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Екологічні зв’язки у природних екосистемах</a:t>
            </a:r>
            <a:endParaRPr lang="en-US" sz="4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09756"/>
            <a:ext cx="891540" cy="5509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33337" y="2809756"/>
            <a:ext cx="19351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Запилення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933337" y="3238976"/>
            <a:ext cx="193512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Близько 80% квіткових рослин залежать від комах — забезпечується генетичне різноманіття флори.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467" y="2809756"/>
            <a:ext cx="891540" cy="5509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6014" y="2809756"/>
            <a:ext cx="19351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Фітофагія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56014" y="3238976"/>
            <a:ext cx="193512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Комахи стримують надмірне розростання певних рослин — природні регулятори видового балансу.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144" y="2809756"/>
            <a:ext cx="891540" cy="5509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578691" y="2809756"/>
            <a:ext cx="19351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Захист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8578691" y="3238976"/>
            <a:ext cx="193512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Деякі рослини (напр., акації) надають прихисток мурашкам, які відповідають захистом від травоїдних.</a:t>
            </a:r>
            <a:endParaRPr lang="en-US" sz="2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1821" y="2809756"/>
            <a:ext cx="891659" cy="55102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901488" y="2809756"/>
            <a:ext cx="193512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Харчові</a:t>
            </a: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 ланцюги</a:t>
            </a:r>
            <a:endParaRPr lang="en-US" sz="2000" dirty="0"/>
          </a:p>
        </p:txBody>
      </p:sp>
      <p:sp>
        <p:nvSpPr>
          <p:cNvPr id="14" name="Text 8"/>
          <p:cNvSpPr/>
          <p:nvPr/>
        </p:nvSpPr>
        <p:spPr>
          <a:xfrm>
            <a:off x="11901488" y="3549134"/>
            <a:ext cx="193512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Комахи перетворюють рослинну біомасу на білок для птахів, амфібій та ссавців, підтримуючи трофічні зв’язки.</a:t>
            </a:r>
            <a:endParaRPr lang="en-US" sz="2000" dirty="0"/>
          </a:p>
        </p:txBody>
      </p:sp>
      <p:sp>
        <p:nvSpPr>
          <p:cNvPr id="15" name="Text 9"/>
          <p:cNvSpPr/>
          <p:nvPr/>
        </p:nvSpPr>
        <p:spPr>
          <a:xfrm rot="10800000" flipV="1">
            <a:off x="793791" y="6312693"/>
            <a:ext cx="12911452" cy="620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Ці зв’язки максимально різноманітні та збалансовані у дикій природі — основа екологічної стабільності.</a:t>
            </a:r>
            <a:endParaRPr lang="en-US" sz="2000" dirty="0"/>
          </a:p>
        </p:txBody>
      </p:sp>
      <p:pic>
        <p:nvPicPr>
          <p:cNvPr id="16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D2581B19-BFED-4038-A46D-5F8922DDB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3169"/>
            <a:ext cx="14630401" cy="5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6993" y="568166"/>
            <a:ext cx="7730014" cy="8836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44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Зв’язки рослин і комах в агроекосистемах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993" y="1687949"/>
            <a:ext cx="441841" cy="44184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06993" y="2326481"/>
            <a:ext cx="329100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Залежність від запилювачів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06993" y="2767013"/>
            <a:ext cx="8162687" cy="237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Урожайність ріпаку, соняшника, плодових садів критично залежить від бджіл та джмелів</a:t>
            </a:r>
            <a:r>
              <a:rPr lang="en-US" sz="17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993" y="3279338"/>
            <a:ext cx="441841" cy="44184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6993" y="3917871"/>
            <a:ext cx="3091696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Шкідники і монокультура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06993" y="4288512"/>
            <a:ext cx="7730014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Монокультури створюють умови для масового розмноження специфічних фітофагів — загроза врожаю.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6993" y="5138142"/>
            <a:ext cx="441841" cy="44184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06993" y="5776674"/>
            <a:ext cx="2608898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Біологічний контроль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06993" y="6147316"/>
            <a:ext cx="7730014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Використання хижаків (напр., сонечок проти попелиць) як альтернатива пестицидам — зниження екологічного навантаження.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706993" y="6859191"/>
            <a:ext cx="7730014" cy="802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Баланс</a:t>
            </a:r>
            <a:r>
              <a:rPr lang="en-US" sz="17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між корисними та шкідливими комахами в агросистемах часто підтримується людьми через управління (сівозміни, біоконтроль, рослинні бар’єри). Ефективність таких заходів — ключ до сталого виробництва.</a:t>
            </a:r>
            <a:endParaRPr lang="en-US" sz="1700" dirty="0"/>
          </a:p>
        </p:txBody>
      </p:sp>
      <p:pic>
        <p:nvPicPr>
          <p:cNvPr id="14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77282EEC-F45F-4E3B-A0A5-C2DF91AAF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3169"/>
            <a:ext cx="14630401" cy="5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67470"/>
            <a:ext cx="75564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Колорадський жук — профіль шкідника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280190" y="2957393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    Колорадський жук (Leptinotarsa decemlineata) — один із найвідоміших фітофагів, тісно пов’язаний з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пасльоновими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.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Основний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господар — картопля; при її відсутності або за великої популяції жук переходить на баклажани, томати,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перець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, тютюн і дикі пасльонові (блекота, дурман, нічна краса).   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6280190" y="4768334"/>
            <a:ext cx="3679031" cy="1793796"/>
          </a:xfrm>
          <a:prstGeom prst="roundRect">
            <a:avLst>
              <a:gd name="adj" fmla="val 995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6" name="Text 3"/>
          <p:cNvSpPr/>
          <p:nvPr/>
        </p:nvSpPr>
        <p:spPr>
          <a:xfrm>
            <a:off x="6486168" y="4974312"/>
            <a:ext cx="283154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Об’єкт дослідження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486168" y="5403533"/>
            <a:ext cx="32670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Колорадський жук на різних стадіях: яйце, личинка, імаго.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10157579" y="4768334"/>
            <a:ext cx="3679031" cy="1793796"/>
          </a:xfrm>
          <a:prstGeom prst="roundRect">
            <a:avLst>
              <a:gd name="adj" fmla="val 995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63557" y="4974312"/>
            <a:ext cx="297001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Предмет</a:t>
            </a:r>
            <a:r>
              <a:rPr lang="en-US" sz="19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дослідження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363557" y="5403533"/>
            <a:ext cx="3267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Стійкість шкідника до різних методів впливу (біологічних та агротехнічних).</a:t>
            </a:r>
            <a:endParaRPr lang="en-US" dirty="0"/>
          </a:p>
        </p:txBody>
      </p:sp>
      <p:pic>
        <p:nvPicPr>
          <p:cNvPr id="11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2D6C9F3A-3ED8-4625-B416-B224F2897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3169"/>
            <a:ext cx="14630401" cy="5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67807" y="552093"/>
            <a:ext cx="7581186" cy="976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Характер пошкоджень і ротовий апарат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267807" y="1817251"/>
            <a:ext cx="7581186" cy="155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    Колорадський жук має гризучий ротовий апарат — імігрований тип травлення, що визначає характер ушкоджень: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грубе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об’їдання тканини листка, скелетування (личинки виїдають паренхіму, залишаючи жилки), а дорослі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особини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можуть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повністю знищувати лист. Це призводить до суттєвого зменшення фотосинтезуючої площі рослини.   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6267807" y="3584377"/>
            <a:ext cx="439579" cy="439579"/>
          </a:xfrm>
          <a:prstGeom prst="roundRect">
            <a:avLst>
              <a:gd name="adj" fmla="val 4000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99672" y="3651528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Личинки 1–2 віку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899672" y="4072057"/>
            <a:ext cx="694932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Живляться групами на нижній стороні листка, виїдають паренхіму — утворюються «віконця».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267807" y="5076944"/>
            <a:ext cx="439579" cy="439579"/>
          </a:xfrm>
          <a:prstGeom prst="roundRect">
            <a:avLst>
              <a:gd name="adj" fmla="val 4000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99672" y="5144095"/>
            <a:ext cx="3387209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Личинки 3–4 віку та імаго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99672" y="5564624"/>
            <a:ext cx="694932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Мають потужний ротовий апарат — можуть знищувати до 80% листкової маси за кілька днів.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267807" y="6569512"/>
            <a:ext cx="439579" cy="439579"/>
          </a:xfrm>
          <a:prstGeom prst="roundRect">
            <a:avLst>
              <a:gd name="adj" fmla="val 4000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99672" y="6636663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Вплив на врожай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899672" y="7057192"/>
            <a:ext cx="694932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Втрата 50% бадилля веде до зниження врожаю на 30–50% через зменшення фотосинтезу.</a:t>
            </a:r>
            <a:endParaRPr lang="en-US" dirty="0"/>
          </a:p>
        </p:txBody>
      </p:sp>
      <p:pic>
        <p:nvPicPr>
          <p:cNvPr id="1026" name="Picture 2" descr="Что произойдет с растением картофеля, листья которого объел колорадский жук?»  — Яндекс Кью">
            <a:extLst>
              <a:ext uri="{FF2B5EF4-FFF2-40B4-BE49-F238E27FC236}">
                <a16:creationId xmlns:a16="http://schemas.microsoft.com/office/drawing/2014/main" id="{C54DF4D3-CD74-4552-A3F9-1C09BC7D5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7" y="174300"/>
            <a:ext cx="5774485" cy="384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олорадских жуков становится меньше на полях - энтомолог объяснил, почему  так | РБК Украина">
            <a:extLst>
              <a:ext uri="{FF2B5EF4-FFF2-40B4-BE49-F238E27FC236}">
                <a16:creationId xmlns:a16="http://schemas.microsoft.com/office/drawing/2014/main" id="{3066FF98-391C-4AB9-8739-B9CBA693F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7" y="4269149"/>
            <a:ext cx="5797694" cy="3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2D4D77E7-5726-4BD3-873C-CDDDF323B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3169"/>
            <a:ext cx="14630401" cy="5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9194"/>
            <a:ext cx="1080718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Практична частина: порівняння методів боротьби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93790" y="2062163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    Метою практичної частини є порівняння чотирьох зон (контроль + три методи захисту) на ідентичних ділянках з однаковим сортом </a:t>
            </a:r>
            <a:r>
              <a:rPr lang="en-US" sz="2000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картоплі</a:t>
            </a: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. </a:t>
            </a:r>
            <a:r>
              <a:rPr lang="en-US" sz="2000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Ключові</a:t>
            </a: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показники спостереження: дата появи кладки яйця, кількість личинок (візуальна оцінка), площа поїденого листя (%), </a:t>
            </a:r>
            <a:r>
              <a:rPr lang="en-US" sz="2000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поведінка</a:t>
            </a: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комах у присутності репелентів, а також кінцева оцінка якості бульб і життєздатності бадилля.   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93790" y="3238024"/>
            <a:ext cx="13042821" cy="3822383"/>
          </a:xfrm>
          <a:prstGeom prst="roundRect">
            <a:avLst>
              <a:gd name="adj" fmla="val 467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3372326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999887" y="3372326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Зона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260533" y="3372326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Метод захисту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17368" y="3372326"/>
            <a:ext cx="61132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Опис дій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801410" y="3816548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uk-UA" dirty="0"/>
          </a:p>
        </p:txBody>
      </p:sp>
      <p:sp>
        <p:nvSpPr>
          <p:cNvPr id="10" name="Text 8"/>
          <p:cNvSpPr/>
          <p:nvPr/>
        </p:nvSpPr>
        <p:spPr>
          <a:xfrm>
            <a:off x="999887" y="3943231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Зона №1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260533" y="3943231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Контроль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517368" y="3943231"/>
            <a:ext cx="61132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Без втручання — еталон для порівняння шкоди.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01410" y="4387453"/>
            <a:ext cx="13027581" cy="8884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99887" y="4514136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Зона</a:t>
            </a:r>
            <a:r>
              <a:rPr lang="en-US" sz="155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</a:t>
            </a: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№</a:t>
            </a:r>
            <a:r>
              <a:rPr lang="en-US" sz="155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2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260533" y="4514136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Репеленти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517368" y="4514136"/>
            <a:ext cx="61132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Посадка чорнобривців або ярого часнику по периметру та в міжряддях (рослинний бар’єр).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01410" y="5275897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999887" y="5402580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Зона №3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260533" y="5402580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Біопрепарат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517368" y="5402580"/>
            <a:ext cx="61132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Обприскування при появі перших личинок бактеріальним препаратом (Бітоксибацилін, Актофіт).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801410" y="6164342"/>
            <a:ext cx="13027581" cy="8884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999887" y="6291024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Зона №4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260533" y="6291024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Народний метод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517368" y="6291024"/>
            <a:ext cx="61132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Опудрювання рослин деревним попелом або кукурудзяним борошном як фізико‑хімічний бар’єр.</a:t>
            </a:r>
            <a:endParaRPr lang="en-US" sz="2000" dirty="0"/>
          </a:p>
        </p:txBody>
      </p:sp>
      <p:pic>
        <p:nvPicPr>
          <p:cNvPr id="25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F8BFD29F-54F6-498D-85A1-E2414B75D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3169"/>
            <a:ext cx="14630401" cy="5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6905" y="469940"/>
            <a:ext cx="6704528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План спостережень і протокол записів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56905" y="1135023"/>
            <a:ext cx="12716470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    Під час експерименту (травень — липень) вести щотижневі спостереження і фіксувати:   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56905" y="1516142"/>
            <a:ext cx="12716470" cy="1072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Дата появи першої кладки яєць на кожній зоні;</a:t>
            </a:r>
            <a:endParaRPr lang="en-US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Кількість личинок: візуальна категоризація — мало / середньо / багато;</a:t>
            </a:r>
            <a:endParaRPr lang="en-US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Площа поїденого листя у відсотках від загальної маси куща;</a:t>
            </a:r>
            <a:endParaRPr lang="en-US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Поведінка шкідника на зонах з репелентами (чи уникає жук рослин‑репелентів?).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6905" y="2735937"/>
            <a:ext cx="12716470" cy="46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    Додаткові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інструкції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: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біопрепарати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(зона №3) застосовувати ввечері при температурі &gt; +18°C; </a:t>
            </a:r>
            <a:r>
              <a:rPr lang="en-US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під</a:t>
            </a:r>
            <a:r>
              <a:rPr lang="en-US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час досліду не видаляти жуків вручну, аби оцінити реальну ефективність методів.   </a:t>
            </a:r>
            <a:endParaRPr lang="en-US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25" y="3456742"/>
            <a:ext cx="4147780" cy="414778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250" y="3456742"/>
            <a:ext cx="4147780" cy="414778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7975" y="3456742"/>
            <a:ext cx="4147780" cy="4147780"/>
          </a:xfrm>
          <a:prstGeom prst="rect">
            <a:avLst/>
          </a:prstGeom>
        </p:spPr>
      </p:pic>
      <p:pic>
        <p:nvPicPr>
          <p:cNvPr id="10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44404ADB-05C6-4DB9-B1E4-82C7D26E4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3169"/>
            <a:ext cx="14630401" cy="5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020842"/>
            <a:ext cx="75564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Фіксація результатів та критерії оцінки (Серпень)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793790" y="2310765"/>
            <a:ext cx="2386489" cy="3404592"/>
          </a:xfrm>
          <a:prstGeom prst="roundRect">
            <a:avLst>
              <a:gd name="adj" fmla="val 4598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70930" y="2310765"/>
            <a:ext cx="91440" cy="3404592"/>
          </a:xfrm>
          <a:prstGeom prst="roundRect">
            <a:avLst>
              <a:gd name="adj" fmla="val 195349"/>
            </a:avLst>
          </a:prstGeom>
          <a:solidFill>
            <a:srgbClr val="006747"/>
          </a:solidFill>
          <a:ln/>
        </p:spPr>
      </p:sp>
      <p:sp>
        <p:nvSpPr>
          <p:cNvPr id="6" name="Text 3"/>
          <p:cNvSpPr/>
          <p:nvPr/>
        </p:nvSpPr>
        <p:spPr>
          <a:xfrm>
            <a:off x="1083588" y="2531983"/>
            <a:ext cx="18754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Життєздатність бадилля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83588" y="3271361"/>
            <a:ext cx="1875472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Оцінити, на якій зоні бадилля залишалося зеленим найдовше — індикатор захисту від поїдання.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3378637" y="2310765"/>
            <a:ext cx="2386608" cy="3404592"/>
          </a:xfrm>
          <a:prstGeom prst="roundRect">
            <a:avLst>
              <a:gd name="adj" fmla="val 4598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355777" y="2310765"/>
            <a:ext cx="91440" cy="3404592"/>
          </a:xfrm>
          <a:prstGeom prst="roundRect">
            <a:avLst>
              <a:gd name="adj" fmla="val 195349"/>
            </a:avLst>
          </a:prstGeom>
          <a:solidFill>
            <a:srgbClr val="006747"/>
          </a:solidFill>
          <a:ln/>
        </p:spPr>
      </p:sp>
      <p:sp>
        <p:nvSpPr>
          <p:cNvPr id="10" name="Text 7"/>
          <p:cNvSpPr/>
          <p:nvPr/>
        </p:nvSpPr>
        <p:spPr>
          <a:xfrm>
            <a:off x="3668435" y="2531983"/>
            <a:ext cx="187559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Якість і маса бульб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668435" y="3271361"/>
            <a:ext cx="187559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Зважити врожай з кожної зони окремо — визначити вплив методу на розмір і якість картоплі.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5963603" y="2310765"/>
            <a:ext cx="2386608" cy="3404592"/>
          </a:xfrm>
          <a:prstGeom prst="roundRect">
            <a:avLst>
              <a:gd name="adj" fmla="val 4598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940743" y="2310765"/>
            <a:ext cx="91440" cy="3404592"/>
          </a:xfrm>
          <a:prstGeom prst="roundRect">
            <a:avLst>
              <a:gd name="adj" fmla="val 195349"/>
            </a:avLst>
          </a:prstGeom>
          <a:solidFill>
            <a:srgbClr val="006747"/>
          </a:solidFill>
          <a:ln/>
        </p:spPr>
      </p:sp>
      <p:sp>
        <p:nvSpPr>
          <p:cNvPr id="14" name="Text 11"/>
          <p:cNvSpPr/>
          <p:nvPr/>
        </p:nvSpPr>
        <p:spPr>
          <a:xfrm>
            <a:off x="6253401" y="2531983"/>
            <a:ext cx="187559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Ефективність методів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253401" y="3271361"/>
            <a:ext cx="187559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Порівняти відсоток поїденого листя, чисельність личинок і дату першої кладки між зонами.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93790" y="5938599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 err="1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Очікувані</a:t>
            </a: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висновки: комбінована стратегія (сівозміна + репеленти + вчасна обробка біопрепаратами на стадії личинок 1‑го віку) мала б надати найкращий баланс між ефективністю контролю і збереженням екології ґрунту й корисних організмів.</a:t>
            </a:r>
            <a:endParaRPr lang="en-US" sz="2000" dirty="0"/>
          </a:p>
        </p:txBody>
      </p:sp>
      <p:pic>
        <p:nvPicPr>
          <p:cNvPr id="3074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153C5EF3-2B22-4425-9158-B3F347275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3169"/>
            <a:ext cx="14630401" cy="58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оли у серпні не можна копати картоплю, бо вона не долежить до весни — Різне">
            <a:extLst>
              <a:ext uri="{FF2B5EF4-FFF2-40B4-BE49-F238E27FC236}">
                <a16:creationId xmlns:a16="http://schemas.microsoft.com/office/drawing/2014/main" id="{975745C0-EDF3-4785-98F9-611C98E93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272" y="120401"/>
            <a:ext cx="6184272" cy="324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оли копати картоплю у серпні і вересні 2022 і як зберігати правильно | РБК  Украина">
            <a:extLst>
              <a:ext uri="{FF2B5EF4-FFF2-40B4-BE49-F238E27FC236}">
                <a16:creationId xmlns:a16="http://schemas.microsoft.com/office/drawing/2014/main" id="{64CF559E-1EB7-40A6-AA4E-D8BC8DDC2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10" y="3719575"/>
            <a:ext cx="6220333" cy="39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43042" y="769620"/>
            <a:ext cx="7556778" cy="472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ea typeface="Noto Serif SC Bold" pitchFamily="34" charset="-122"/>
                <a:cs typeface="Noto Serif SC Bold" pitchFamily="34" charset="-120"/>
              </a:rPr>
              <a:t>Висновки та практичні рекомендації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243042" y="1541299"/>
            <a:ext cx="763071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    Основні висновки дослідження:   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432113" y="2015876"/>
            <a:ext cx="7630716" cy="249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Спеціалізація шкідника: колорадський жук має високу вибірковість до пасльонових і не пошкоджує сусідні посіви капусти чи цибулі.</a:t>
            </a:r>
            <a:endParaRPr lang="en-US" sz="2000" dirty="0"/>
          </a:p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2"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Ротовий апарат: гризучий тип живлення робить жука вразливим до кишкових біопрепаратів, що потрапляють разом із їжею.</a:t>
            </a:r>
            <a:endParaRPr lang="en-US" sz="2000" dirty="0"/>
          </a:p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3"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Найкраща стратегія боротьби: поєднання сівозміни, висадки репелентів (чорнобривці) і вчасна обробка біологічними агентами       у період появи личинок 1‑го віку. Це забезпечує екологічно обґрунтований і ефективний контроль шкідника.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243042" y="4704278"/>
            <a:ext cx="7630716" cy="1666280"/>
          </a:xfrm>
          <a:prstGeom prst="roundRect">
            <a:avLst>
              <a:gd name="adj" fmla="val 10218"/>
            </a:avLst>
          </a:prstGeom>
          <a:solidFill>
            <a:srgbClr val="B3FFE7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113" y="4988481"/>
            <a:ext cx="236458" cy="18907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857643" y="4931807"/>
            <a:ext cx="6827044" cy="1182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000000"/>
                </a:solidFill>
                <a:ea typeface="Geist" pitchFamily="34" charset="-122"/>
                <a:cs typeface="Geist" pitchFamily="34" charset="-120"/>
              </a:rPr>
              <a:t>     Практичні поради: застосовувати біопрепарати ввечері при температурі &gt; +18°C; не збирати жуків вручну під час експерименту;     дотримуватись однорідності сорту картоплі на ділянках для коректності порівнянь.   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6243042" y="6573322"/>
            <a:ext cx="7630716" cy="886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4B4A4A"/>
                </a:solidFill>
                <a:ea typeface="Geist" pitchFamily="34" charset="-122"/>
                <a:cs typeface="Geist" pitchFamily="34" charset="-120"/>
              </a:rPr>
              <a:t> Далі: систематизувати дані щоденних спостережень, підготувати таблицю порівняння врожайності та опрацювати рекомендації для місцевих фермерів на основі отриманих результатів.</a:t>
            </a:r>
            <a:endParaRPr lang="en-US" sz="2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370697-7649-4454-BAF2-9226E04B4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pic>
        <p:nvPicPr>
          <p:cNvPr id="2050" name="Picture 2" descr="Зеленый фон hd Изображения – скачать бесплатно на Freepik">
            <a:extLst>
              <a:ext uri="{FF2B5EF4-FFF2-40B4-BE49-F238E27FC236}">
                <a16:creationId xmlns:a16="http://schemas.microsoft.com/office/drawing/2014/main" id="{0C252EB3-1064-4154-AEE9-5A4CFB771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20" y="7662625"/>
            <a:ext cx="8869680" cy="54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901</Words>
  <Application>Microsoft Office PowerPoint</Application>
  <PresentationFormat>Довільний</PresentationFormat>
  <Paragraphs>85</Paragraphs>
  <Slides>9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Arial</vt:lpstr>
      <vt:lpstr>Geist</vt:lpstr>
      <vt:lpstr>Calibri</vt:lpstr>
      <vt:lpstr>Noto Serif SC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subject/>
  <dc:creator/>
  <cp:lastModifiedBy>Юрій Петренко</cp:lastModifiedBy>
  <cp:revision>11</cp:revision>
  <dcterms:created xsi:type="dcterms:W3CDTF">2026-04-22T13:52:14Z</dcterms:created>
  <dcterms:modified xsi:type="dcterms:W3CDTF">2026-04-23T18:41:49Z</dcterms:modified>
</cp:coreProperties>
</file>