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767D"/>
    <a:srgbClr val="F5E6C8"/>
    <a:srgbClr val="B8A096"/>
    <a:srgbClr val="B8AB97"/>
    <a:srgbClr val="F5F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2" autoAdjust="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40199-2AA0-4117-98F2-91C62EAAE72D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42894-BA43-4B05-9DED-630BF0FC52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338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2894-BA43-4B05-9DED-630BF0FC5242}" type="slidenum">
              <a:rPr lang="ru-UA" smtClean="0"/>
              <a:t>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8511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2894-BA43-4B05-9DED-630BF0FC5242}" type="slidenum">
              <a:rPr lang="ru-UA" smtClean="0"/>
              <a:t>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6833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42894-BA43-4B05-9DED-630BF0FC5242}" type="slidenum">
              <a:rPr lang="ru-UA" smtClean="0"/>
              <a:t>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8323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62BE6-24C2-750F-4BBC-2E9860FCA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7588B3-B058-40BC-6C43-FA9AACA9B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241A7A-C34F-372F-0E31-57EBFFB87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6F909-32B3-2084-B77B-EF9A4AB8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593112-52D3-3BBD-8688-4CB26CEB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5469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CBAF86-BADA-2B70-4E46-7789F51C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BB387B-6AE4-9C9B-E810-93363EAE3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54C89-5DCD-0B09-E2E8-B72C3955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D5B570-CCD1-AA65-50D2-EDA63FCE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EBA5C7-859E-7486-11A3-25445E2A9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5645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089EE-7292-1954-7D27-3E840B0C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735E1-6F89-F1BC-38AC-F027149CE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3ACB09-A1F3-F806-2DC2-8BDAAA2C4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8D76F4-6A95-3CF8-6975-F0B47579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5615EB-951E-95B7-C8DC-3DC9230D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686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33F2A-3E8D-9FE6-86E6-AF6843E3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1DD7A-5C5D-730A-87E7-4D2E3274F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649C2D-C0BA-D444-99CB-473696124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B29664-4E7F-8399-5ECD-F0B7DE3A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2424F1-088C-8903-3150-A47BA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1B479-E400-2F14-5037-8CA9C141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1111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1B4BE-B4C9-A635-40FE-290DB843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A3A18B-89C2-D79C-8645-BC9BCE139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4D8813-C3D5-CBFA-B28F-8C55E4C65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0B454B-BBED-9E78-9FF0-2436AAD9D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AD69202-323B-9462-C582-34F8B7C42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BE8175-A720-4750-5DAC-56FBC3F7E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5E60D5-3BB3-F749-7BCB-003D7E04A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12AC4D-C518-3521-4149-6295801E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2680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14045-B27A-CDFC-948B-BB537007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63C911-0622-EEFB-9BD7-AAB8A09A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F8BE3F-F4D5-8644-4420-38593234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D6C659-9661-88EA-48F0-595D1C16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9647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76D9E5-F65C-A8B7-F779-2A7EB665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C1EDF7-7655-A7B4-A984-72B94F4C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8DBBD5-EE08-3140-7014-EFCDD40F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4002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15250-A315-4318-FA80-D7FF60FF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31B9FD-BAB1-8157-0E69-F0120A2C7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FA8325-32C8-2683-D47E-7A5276ACF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489EAF-9AD5-A2E3-FD19-9BF9C952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8B577-48A5-1626-918F-7CBE6819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13E638-CC31-7A82-0512-23CB2EB9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1505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38F36-088A-B5B8-3C6C-FFECAE973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571AA4-B5D5-80CA-F419-15E1BE289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1B34C0-80E7-6AE8-6E2D-1AA11188E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C56A87-E0B3-EE94-7904-9548561C6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8A1C86-A08B-BC5C-9396-4221582E3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60EC8D-01DC-8C55-916C-E25DD24C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95933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178BC-EE87-6CF4-1FCC-E70DC70D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3319C8-A7AB-4DFE-D111-8810381C9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72433C-E1F2-4276-481E-AFAA542E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3D3A8-A7BA-3FA5-390B-A9FF6362E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986AE4-F8E4-891A-9582-7D65C659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32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45B376-C0B0-FE8F-903F-C1F418090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86EC22-BCAD-584E-2AE7-D04602E40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6AEC88-0CAF-98A6-1940-9003E8FB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1DA09B-8531-A9FD-9DDF-BCFF82757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F80B25-6F01-C24B-F36D-ED5F8C36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6197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7E387-B330-961F-9ABB-9C7E96E1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142F31-7A4C-1C4C-7CAD-7F1F43A38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D0B91C-12F0-60C5-65FB-D75860913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535252-3FCC-47C7-AD79-8CC223E70FB9}" type="datetimeFigureOut">
              <a:rPr lang="ru-UA" smtClean="0"/>
              <a:t>05.04.2026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5EF8C8-8910-9887-D480-9A01982E1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6ABE8E-2261-DFA8-1460-8F13A85CF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0FB10-187B-4FE3-A721-55D95AD7DB5F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8686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на открытом воздухе, небо, зима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76C7D1-280C-E79C-0CCE-299788928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66"/>
            <a:ext cx="12153900" cy="68795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D6D394-B3E5-4E09-9BED-901255D27D12}"/>
              </a:ext>
            </a:extLst>
          </p:cNvPr>
          <p:cNvSpPr txBox="1"/>
          <p:nvPr/>
        </p:nvSpPr>
        <p:spPr>
          <a:xfrm>
            <a:off x="1731302" y="-1704945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 useBgFill="1"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51ADC35-7E96-A254-4624-A1D0F20F6132}"/>
              </a:ext>
            </a:extLst>
          </p:cNvPr>
          <p:cNvSpPr/>
          <p:nvPr/>
        </p:nvSpPr>
        <p:spPr>
          <a:xfrm>
            <a:off x="5978366" y="67768"/>
            <a:ext cx="5913120" cy="6700897"/>
          </a:xfrm>
          <a:prstGeom prst="roundRect">
            <a:avLst/>
          </a:prstGeom>
          <a:ln>
            <a:gradFill>
              <a:gsLst>
                <a:gs pos="0">
                  <a:schemeClr val="accent1">
                    <a:lumMod val="10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  <a:effectLst>
            <a:outerShdw blurRad="5715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Тема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проєкту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:</a:t>
            </a:r>
            <a:b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«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Миколаївщина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історичний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розвиток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регіону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видатних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особистостей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формування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багатокультурного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середовища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»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Автор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проєкту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:</a:t>
            </a:r>
            <a:b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Панасенко Маркос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Олександрович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Заклад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освіти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Миколаївський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ліцей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№28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Миколаївської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м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іськой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ради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Клас: 9-В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Територіальне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відділення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МАН: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Миколаївське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відділення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Населений пункт: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</a:t>
            </a:r>
            <a:endParaRPr lang="ru-RU" b="1" dirty="0">
              <a:solidFill>
                <a:schemeClr val="bg1">
                  <a:lumMod val="9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Керівник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Моторкіна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Ольга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Миколаївна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вчитель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історії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b="1" i="0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ліцею</a:t>
            </a:r>
            <a:r>
              <a:rPr lang="ru-RU" b="1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 Black" panose="020B0A04020102020204" pitchFamily="34" charset="0"/>
              </a:rPr>
              <a:t> №28</a:t>
            </a:r>
            <a:endParaRPr lang="ru-UA" b="1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7CD62-8898-63DE-1F14-5DFD381383F7}"/>
              </a:ext>
            </a:extLst>
          </p:cNvPr>
          <p:cNvSpPr txBox="1"/>
          <p:nvPr/>
        </p:nvSpPr>
        <p:spPr>
          <a:xfrm>
            <a:off x="1731302" y="-1862048"/>
            <a:ext cx="91646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15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МИКОЛАЇВ</a:t>
            </a:r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pic>
        <p:nvPicPr>
          <p:cNvPr id="10" name="Рисунок 9" descr="Изображение выглядит как Бронзовая скульптура, искусство, строительство, скульпту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93652F-04E1-81CF-C304-FC065E002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974" l="9961" r="96875">
                        <a14:foregroundMark x1="89355" y1="36003" x2="93457" y2="39583"/>
                        <a14:foregroundMark x1="95898" y1="40169" x2="95898" y2="40169"/>
                        <a14:foregroundMark x1="96289" y1="40365" x2="95996" y2="40755"/>
                        <a14:foregroundMark x1="96680" y1="42797" x2="96875" y2="43880"/>
                        <a14:foregroundMark x1="96289" y1="40625" x2="96497" y2="41780"/>
                        <a14:foregroundMark x1="69922" y1="45378" x2="70215" y2="45703"/>
                        <a14:foregroundMark x1="96289" y1="40690" x2="96289" y2="39779"/>
                        <a14:foregroundMark x1="95215" y1="39648" x2="96094" y2="39974"/>
                        <a14:foregroundMark x1="67773" y1="10677" x2="63965" y2="10091"/>
                        <a14:backgroundMark x1="40625" y1="33398" x2="38672" y2="33333"/>
                        <a14:backgroundMark x1="96484" y1="37305" x2="96127" y2="39002"/>
                        <a14:backgroundMark x1="96680" y1="42253" x2="96680" y2="42253"/>
                        <a14:backgroundMark x1="69922" y1="48242" x2="70117" y2="47786"/>
                        <a14:backgroundMark x1="96289" y1="41862" x2="97070" y2="42643"/>
                        <a14:backgroundMark x1="96582" y1="41667" x2="96875" y2="42773"/>
                        <a14:backgroundMark x1="96582" y1="42969" x2="96582" y2="43099"/>
                        <a14:backgroundMark x1="96973" y1="42708" x2="96973" y2="4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505"/>
          <a:stretch/>
        </p:blipFill>
        <p:spPr>
          <a:xfrm>
            <a:off x="-1554480" y="959762"/>
            <a:ext cx="7532846" cy="672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11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а открытом воздухе, небо, зима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8C9040-F48F-0112-7334-495F348A1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21158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D6D394-B3E5-4E09-9BED-901255D27D12}"/>
              </a:ext>
            </a:extLst>
          </p:cNvPr>
          <p:cNvSpPr txBox="1"/>
          <p:nvPr/>
        </p:nvSpPr>
        <p:spPr>
          <a:xfrm>
            <a:off x="1731302" y="-1704945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pic>
        <p:nvPicPr>
          <p:cNvPr id="10" name="Рисунок 9" descr="Изображение выглядит как Бронзовая скульптура, искусство, строительство, скульпту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93652F-04E1-81CF-C304-FC065E002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974" l="9961" r="96875">
                        <a14:foregroundMark x1="89355" y1="36003" x2="93457" y2="39583"/>
                        <a14:foregroundMark x1="95898" y1="40169" x2="95898" y2="40169"/>
                        <a14:foregroundMark x1="96289" y1="40365" x2="95996" y2="40755"/>
                        <a14:foregroundMark x1="96680" y1="42797" x2="96875" y2="43880"/>
                        <a14:foregroundMark x1="96289" y1="40625" x2="96497" y2="41780"/>
                        <a14:foregroundMark x1="69922" y1="45378" x2="70215" y2="45703"/>
                        <a14:foregroundMark x1="96289" y1="40690" x2="96289" y2="39779"/>
                        <a14:foregroundMark x1="95215" y1="39648" x2="96094" y2="39974"/>
                        <a14:foregroundMark x1="67773" y1="10677" x2="63965" y2="10091"/>
                        <a14:backgroundMark x1="40625" y1="33398" x2="38672" y2="33333"/>
                        <a14:backgroundMark x1="96484" y1="37305" x2="96127" y2="39002"/>
                        <a14:backgroundMark x1="96680" y1="42253" x2="96680" y2="42253"/>
                        <a14:backgroundMark x1="69922" y1="48242" x2="70117" y2="47786"/>
                        <a14:backgroundMark x1="96289" y1="41862" x2="97070" y2="42643"/>
                        <a14:backgroundMark x1="96582" y1="41667" x2="96875" y2="42773"/>
                        <a14:backgroundMark x1="96582" y1="42969" x2="96582" y2="43099"/>
                        <a14:backgroundMark x1="96973" y1="42708" x2="96973" y2="4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505"/>
          <a:stretch/>
        </p:blipFill>
        <p:spPr>
          <a:xfrm>
            <a:off x="6389236" y="868322"/>
            <a:ext cx="7532846" cy="6722444"/>
          </a:xfrm>
          <a:prstGeom prst="rect">
            <a:avLst/>
          </a:prstGeom>
        </p:spPr>
      </p:pic>
      <p:sp useBgFill="1"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0811BF8-D9CB-C51E-8D9E-B7CE7CB87BE7}"/>
              </a:ext>
            </a:extLst>
          </p:cNvPr>
          <p:cNvSpPr/>
          <p:nvPr/>
        </p:nvSpPr>
        <p:spPr>
          <a:xfrm>
            <a:off x="400526" y="0"/>
            <a:ext cx="5913120" cy="670089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500" b="1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Мета </a:t>
            </a:r>
            <a:r>
              <a:rPr lang="ru-RU" sz="1500" b="1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дослідження</a:t>
            </a:r>
            <a:r>
              <a:rPr lang="ru-RU" sz="1500" b="1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: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дослідити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історичний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розвиток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Миколаївщини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проаналізувати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різних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народів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видатних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особистостей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формування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багатокультурного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середовища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регіону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, а також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визначити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роль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цього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різноманіття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становленні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української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ідентичності</a:t>
            </a:r>
            <a:r>
              <a:rPr lang="ru-RU" sz="1500" b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5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500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Завдання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дослідження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: </a:t>
            </a:r>
            <a:endParaRPr lang="ru-RU" sz="15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проаналізувати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історичні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етапи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заселення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Миколаївщини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дослідити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роль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давніх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народів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формуванні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території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регіону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розглянути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процес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Миколаєва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як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суднобудівного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та портового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визначити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різних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етнічних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груп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соціально-економічний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культурний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розвиток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краю;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дослідити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біографії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видатних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особистостей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пов’язаних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із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Миколаївщиною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, та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їхній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розвиток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науки,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культури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й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суспільства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проаналізувати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вплив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багатокультурності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на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формування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української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ідентичності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регіоні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;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узагальнити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отримані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результати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сформулювати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висновки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щодо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історичного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00" b="0" i="0" u="none" strike="noStrike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Миколаївщини</a:t>
            </a:r>
            <a:r>
              <a:rPr lang="ru-RU" sz="1500" b="0" i="0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0912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D6D394-B3E5-4E09-9BED-901255D27D12}"/>
              </a:ext>
            </a:extLst>
          </p:cNvPr>
          <p:cNvSpPr txBox="1"/>
          <p:nvPr/>
        </p:nvSpPr>
        <p:spPr>
          <a:xfrm>
            <a:off x="1731302" y="-1704945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pic>
        <p:nvPicPr>
          <p:cNvPr id="10" name="Рисунок 9" descr="Изображение выглядит как Бронзовая скульптура, искусство, строительство, скульпту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93652F-04E1-81CF-C304-FC065E002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974" l="9961" r="96875">
                        <a14:foregroundMark x1="89355" y1="36003" x2="93457" y2="39583"/>
                        <a14:foregroundMark x1="95898" y1="40169" x2="95898" y2="40169"/>
                        <a14:foregroundMark x1="96289" y1="40365" x2="95996" y2="40755"/>
                        <a14:foregroundMark x1="96680" y1="42797" x2="96875" y2="43880"/>
                        <a14:foregroundMark x1="96289" y1="40625" x2="96497" y2="41780"/>
                        <a14:foregroundMark x1="69922" y1="45378" x2="70215" y2="45703"/>
                        <a14:foregroundMark x1="96289" y1="40690" x2="96289" y2="39779"/>
                        <a14:foregroundMark x1="95215" y1="39648" x2="96094" y2="39974"/>
                        <a14:foregroundMark x1="67773" y1="10677" x2="63965" y2="10091"/>
                        <a14:backgroundMark x1="40625" y1="33398" x2="38672" y2="33333"/>
                        <a14:backgroundMark x1="96484" y1="37305" x2="96127" y2="39002"/>
                        <a14:backgroundMark x1="96680" y1="42253" x2="96680" y2="42253"/>
                        <a14:backgroundMark x1="69922" y1="48242" x2="70117" y2="47786"/>
                        <a14:backgroundMark x1="96289" y1="41862" x2="97070" y2="42643"/>
                        <a14:backgroundMark x1="96582" y1="41667" x2="96875" y2="42773"/>
                        <a14:backgroundMark x1="96582" y1="42969" x2="96582" y2="43099"/>
                        <a14:backgroundMark x1="96973" y1="42708" x2="96973" y2="42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505"/>
          <a:stretch/>
        </p:blipFill>
        <p:spPr>
          <a:xfrm>
            <a:off x="11523944" y="1337245"/>
            <a:ext cx="7532846" cy="6722444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оздушный, вода, Аэрофотосъемка, С высоты птичьего пол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187FAC-78D8-6FB9-6519-90E6FF1759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0"/>
            <a:ext cx="12192000" cy="6769100"/>
          </a:xfrm>
          <a:prstGeom prst="rect">
            <a:avLst/>
          </a:prstGeom>
        </p:spPr>
      </p:pic>
      <p:sp useBgFill="1">
        <p:nvSpPr>
          <p:cNvPr id="8" name="!!Прямоугольник 2">
            <a:extLst>
              <a:ext uri="{FF2B5EF4-FFF2-40B4-BE49-F238E27FC236}">
                <a16:creationId xmlns:a16="http://schemas.microsoft.com/office/drawing/2014/main" id="{D8B4E173-8571-2765-5424-16B43AF84768}"/>
              </a:ext>
            </a:extLst>
          </p:cNvPr>
          <p:cNvSpPr/>
          <p:nvPr/>
        </p:nvSpPr>
        <p:spPr>
          <a:xfrm>
            <a:off x="210312" y="437327"/>
            <a:ext cx="5379720" cy="6095999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Історія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заселення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Миколаївщини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починається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ще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понад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15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тисяч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років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тому. У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різні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часи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на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цих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землях жили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трипільці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ямники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кіммерійці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скіфи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сармати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Особливо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відомими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були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скіфи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які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створили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сильне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об’єднання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залишили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після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себе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багато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поховань.Важливою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подією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стала й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грецька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колонізація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: у </a:t>
            </a:r>
            <a:r>
              <a:rPr lang="en-US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VII-VI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століттях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до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н.е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біля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Бузького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лиману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виникла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Ольвія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- велике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місто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-держава, яке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було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центром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торгівлі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ремесла й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культури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Проте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з часом вона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занепала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через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війни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та напади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ворогів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У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середньовіччі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ці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землі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переходили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від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однієї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держави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до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іншої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а через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постійні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набіги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довго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залишалися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небезпечними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для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життя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Ситуація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почала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змінюватися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завдяки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запорозьким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козакам,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які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будували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зимівники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укріплення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займалися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господарством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захищали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край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від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турків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і татар.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Саме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козацтво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відіграло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велику роль у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Миколаївщини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Після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війн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з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Туреччиною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територія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почала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швидше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заселятися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з’являлися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нові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й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поселення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господарство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поступово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зміцнювалося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Окреме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місце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історії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краю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займає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місто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Він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почався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як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верф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для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будівництва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кораблів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на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річці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Інгул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потім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вона стала основою для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заснування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Тому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можна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сказати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що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спершу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отримав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свою справу, а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вже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потім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свою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назву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Загалом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Миколаївщина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пройшла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довгий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непростий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шлях -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від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давніх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стоянок людей до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важливого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економічного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регіону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України</a:t>
            </a:r>
            <a:r>
              <a:rPr lang="ru-RU" sz="1200" b="0" i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sp useBgFill="1">
        <p:nvSpPr>
          <p:cNvPr id="12" name="!!Прямоугольник">
            <a:extLst>
              <a:ext uri="{FF2B5EF4-FFF2-40B4-BE49-F238E27FC236}">
                <a16:creationId xmlns:a16="http://schemas.microsoft.com/office/drawing/2014/main" id="{5F534CB9-2D1E-69E5-A55D-0CE3034F19BA}"/>
              </a:ext>
            </a:extLst>
          </p:cNvPr>
          <p:cNvSpPr/>
          <p:nvPr/>
        </p:nvSpPr>
        <p:spPr>
          <a:xfrm>
            <a:off x="5864352" y="1337246"/>
            <a:ext cx="6053328" cy="418351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endParaRPr lang="ru-RU" sz="14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14" name="Рисунок 13" descr="Изображение выглядит как на открытом воздухе, небо, облако, стату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61287-2F9F-92CA-994C-244CBCCB5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220" y="1541526"/>
            <a:ext cx="5659592" cy="37749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25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Изображение выглядит как на открытом воздухе, небо, вода, озер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F18E6E-C2BF-628E-4133-11FED87AF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47" y="0"/>
            <a:ext cx="12156039" cy="6853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D6D394-B3E5-4E09-9BED-901255D27D12}"/>
              </a:ext>
            </a:extLst>
          </p:cNvPr>
          <p:cNvSpPr txBox="1"/>
          <p:nvPr/>
        </p:nvSpPr>
        <p:spPr>
          <a:xfrm>
            <a:off x="1731302" y="-1704945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 useBgFill="1">
        <p:nvSpPr>
          <p:cNvPr id="17" name="!! 2">
            <a:extLst>
              <a:ext uri="{FF2B5EF4-FFF2-40B4-BE49-F238E27FC236}">
                <a16:creationId xmlns:a16="http://schemas.microsoft.com/office/drawing/2014/main" id="{4AF07DCE-75DD-4A04-9869-C77181B662FE}"/>
              </a:ext>
            </a:extLst>
          </p:cNvPr>
          <p:cNvSpPr/>
          <p:nvPr/>
        </p:nvSpPr>
        <p:spPr>
          <a:xfrm>
            <a:off x="716280" y="157103"/>
            <a:ext cx="5379720" cy="656373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 самого початку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будували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люди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різних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національностей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Поряд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з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українцями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росіянами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тут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працювали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англійці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італійці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німці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французи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греки, поляки,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євреї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багато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інших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Вони приносили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свої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знання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традиції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культуру,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створюючи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унікальне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середовище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Навіть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серед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керівників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військових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були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представники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різних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народів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що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ще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більше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підкреслює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його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міжнародний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характер.</a:t>
            </a:r>
            <a:endParaRPr lang="ru-RU" sz="135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розвитком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Чорноморського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флоту до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прибувало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все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більше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іноземців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Наприклад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у </a:t>
            </a:r>
            <a:r>
              <a:rPr lang="en-US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XIX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столітті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сформувалася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велика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німецька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громада, яка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побудувала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кірху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- одну з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помітних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архітектурних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споруд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Водночас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важливу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роль у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Миколаєва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відігравали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єврейські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купці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підприємці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: вони активно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займалися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торгівлею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постачанням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флоту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суднобудуванням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Саме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вони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забезпечили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значну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частину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кораблів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Чорноморського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флоту.</a:t>
            </a:r>
            <a:endParaRPr lang="ru-RU" sz="135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З часом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населення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ставало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ще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більш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різноманітним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-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сюди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приїжджали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люди з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різних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куточків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Європи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Азії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У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результаті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перетворився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на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справжній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«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мікс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культур», де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поєднувалися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різні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мови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традиції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спосіб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350" b="0" i="0" u="none" strike="noStrike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життя</a:t>
            </a:r>
            <a:r>
              <a:rPr lang="ru-RU" sz="135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350" dirty="0">
              <a:effectLst/>
              <a:latin typeface="Arial Black" panose="020B0A04020102020204" pitchFamily="34" charset="0"/>
            </a:endParaRPr>
          </a:p>
        </p:txBody>
      </p:sp>
      <p:sp useBgFill="1">
        <p:nvSpPr>
          <p:cNvPr id="27" name="!! 1">
            <a:extLst>
              <a:ext uri="{FF2B5EF4-FFF2-40B4-BE49-F238E27FC236}">
                <a16:creationId xmlns:a16="http://schemas.microsoft.com/office/drawing/2014/main" id="{6C057BF4-2F6D-96C9-9C4B-457AE961D163}"/>
              </a:ext>
            </a:extLst>
          </p:cNvPr>
          <p:cNvSpPr/>
          <p:nvPr/>
        </p:nvSpPr>
        <p:spPr>
          <a:xfrm>
            <a:off x="6467299" y="157103"/>
            <a:ext cx="5254994" cy="656373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500" b="0" i="0" u="none" strike="noStrike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20" name="Рисунок 19" descr="Изображение выглядит как на открытом воздухе, строительство, небо, час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B0088D-7481-C96D-6018-2E74F0425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72" y="277792"/>
            <a:ext cx="4988847" cy="63082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1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D6D394-B3E5-4E09-9BED-901255D27D12}"/>
              </a:ext>
            </a:extLst>
          </p:cNvPr>
          <p:cNvSpPr txBox="1"/>
          <p:nvPr/>
        </p:nvSpPr>
        <p:spPr>
          <a:xfrm>
            <a:off x="1731302" y="-1704945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UA" sz="115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pic>
        <p:nvPicPr>
          <p:cNvPr id="9" name="Рисунок 8" descr="Изображение выглядит как желтый, рецеп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5AD284-C637-EC64-7BAC-777BDBF25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"/>
            <a:ext cx="12192000" cy="6854158"/>
          </a:xfrm>
          <a:prstGeom prst="rect">
            <a:avLst/>
          </a:prstGeom>
        </p:spPr>
      </p:pic>
      <p:sp useBgFill="1">
        <p:nvSpPr>
          <p:cNvPr id="11" name="!! 4">
            <a:extLst>
              <a:ext uri="{FF2B5EF4-FFF2-40B4-BE49-F238E27FC236}">
                <a16:creationId xmlns:a16="http://schemas.microsoft.com/office/drawing/2014/main" id="{7F196154-B216-3F23-5438-04FE3DE50E9F}"/>
              </a:ext>
            </a:extLst>
          </p:cNvPr>
          <p:cNvSpPr/>
          <p:nvPr/>
        </p:nvSpPr>
        <p:spPr>
          <a:xfrm>
            <a:off x="342900" y="3672840"/>
            <a:ext cx="11506200" cy="3021088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3937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Німці-колоністи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стали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важливою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частиною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історії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Північного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Причорномор’я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Їх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переселення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було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пов'язано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з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російсько-турецькими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війнами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Після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воїн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ця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територія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перейшла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до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Російської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імперії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й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залишалися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малозаселеною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Щоб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змінити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це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влада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почала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запрошувати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переселенців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особливо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німців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Вони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отримували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пільги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: землю,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гроші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свободу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віросповідання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звільнення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від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податків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служби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Уже з 1804 року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з’являються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перші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колонії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які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швидко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розростаються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Колоністи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створювали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організовані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громади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де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самі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керували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своїм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життям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Земля належала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громаді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але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кожна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сім’я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мала свою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ділянку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Це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допомагало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підтримувати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порядок і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стабільність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Завдяки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працьовитості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дисципліні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німці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досягали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високих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результатів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вирощували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зернові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розводили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худобу,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будували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млини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майстерні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та активно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займалися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торгівлею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Їхнє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життя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було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непростим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нестача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їжі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й води,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суворі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зими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посухи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навіть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нашестя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сарани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Проте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вони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змогли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подолати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труднощі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й стали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однією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з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найбільш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успішних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груп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населення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регіону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З часом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колоністи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втратили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свої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привілеї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і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частина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з них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емігрувала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. А в 1944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році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більшість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німецького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населення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була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переселена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або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вислана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що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фактично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завершило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історію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німецьких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колоній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на </a:t>
            </a:r>
            <a:r>
              <a:rPr lang="ru-RU" sz="12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цих</a:t>
            </a:r>
            <a:r>
              <a:rPr lang="ru-RU" sz="1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землях.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sp useBgFill="1">
        <p:nvSpPr>
          <p:cNvPr id="18" name="!! 3">
            <a:extLst>
              <a:ext uri="{FF2B5EF4-FFF2-40B4-BE49-F238E27FC236}">
                <a16:creationId xmlns:a16="http://schemas.microsoft.com/office/drawing/2014/main" id="{60429A96-8F53-D547-6A97-0BAFFBE4D43B}"/>
              </a:ext>
            </a:extLst>
          </p:cNvPr>
          <p:cNvSpPr/>
          <p:nvPr/>
        </p:nvSpPr>
        <p:spPr>
          <a:xfrm>
            <a:off x="3534868" y="59880"/>
            <a:ext cx="5878975" cy="345999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3937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7" name="Рисунок 16" descr="Изображение выглядит как на открытом воздухе, транспорт, лошадь, тележ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DD1102-19B9-AC36-07C4-1A1BF0B99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335" y="150755"/>
            <a:ext cx="5654040" cy="32782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84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на открытом воздухе, небо, строительство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80BD73-9153-E418-3317-8D14CF8F3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CFEABC4-7FD7-1B03-E104-0509B4CF6711}"/>
              </a:ext>
            </a:extLst>
          </p:cNvPr>
          <p:cNvSpPr/>
          <p:nvPr/>
        </p:nvSpPr>
        <p:spPr>
          <a:xfrm>
            <a:off x="428264" y="448519"/>
            <a:ext cx="4936602" cy="5960962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2667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308796-459A-A011-B569-4B8205059A27}"/>
              </a:ext>
            </a:extLst>
          </p:cNvPr>
          <p:cNvSpPr txBox="1"/>
          <p:nvPr/>
        </p:nvSpPr>
        <p:spPr>
          <a:xfrm>
            <a:off x="658041" y="714424"/>
            <a:ext cx="45488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i="0" u="none" strike="noStrike" dirty="0" err="1">
                <a:effectLst/>
                <a:latin typeface="Arial Black" panose="020B0A04020102020204" pitchFamily="34" charset="0"/>
              </a:rPr>
              <a:t>Видатні</a:t>
            </a:r>
            <a:r>
              <a:rPr lang="ru-RU" sz="2400" b="1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latin typeface="Arial Black" panose="020B0A04020102020204" pitchFamily="34" charset="0"/>
              </a:rPr>
              <a:t>м</a:t>
            </a:r>
            <a:r>
              <a:rPr lang="ru-RU" sz="2400" b="1" i="0" u="none" strike="noStrike" dirty="0" err="1">
                <a:effectLst/>
                <a:latin typeface="Arial Black" panose="020B0A04020102020204" pitchFamily="34" charset="0"/>
              </a:rPr>
              <a:t>иколаївці</a:t>
            </a:r>
            <a:endParaRPr lang="ru-RU" sz="240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Менахем-Мендель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Шнеєрсон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- одна з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найвпливовіших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релігійних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постатей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ХХ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століття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, і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його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історія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починається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саме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в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sz="130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Менахем-Мендель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народився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у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в 1902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році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в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єврейській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родині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. З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дитинства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він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вирізнявся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надзвичайними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здібностями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: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дуже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рано почав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навчатися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швидко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випереджав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однолітків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і проводив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багато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часу за книгами.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Його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дитинство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припало на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складний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період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-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під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час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єврейських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погромів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1905 року родина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змушена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була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ховатися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але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навіть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тоді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маленький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хлопець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проявляв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спокій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і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підтримував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інших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sz="130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на той час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був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великим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промисловим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і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портовим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містом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, де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поєднувалися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різні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культури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та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ідеї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.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Це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середовище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вплинуло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на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формування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Шнеєрсона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: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він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поєднав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глибоку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релігійність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із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інтересом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до науки,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пізніше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навчаючись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у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європейських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університетах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і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навіть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здобувши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інженерну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300" b="0" i="0" u="none" strike="noStrike" dirty="0" err="1">
                <a:effectLst/>
                <a:latin typeface="Arial Black" panose="020B0A04020102020204" pitchFamily="34" charset="0"/>
              </a:rPr>
              <a:t>освіту</a:t>
            </a:r>
            <a:r>
              <a:rPr lang="ru-RU" sz="13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sz="1300" dirty="0">
              <a:effectLst/>
              <a:latin typeface="Arial Black" panose="020B0A04020102020204" pitchFamily="34" charset="0"/>
            </a:endParaRPr>
          </a:p>
          <a:p>
            <a:endParaRPr lang="ru-UA" sz="1400" dirty="0">
              <a:solidFill>
                <a:schemeClr val="accent4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 useBgFill="1"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65D3EC8-4A35-69B0-E35F-35B622083C93}"/>
              </a:ext>
            </a:extLst>
          </p:cNvPr>
          <p:cNvSpPr/>
          <p:nvPr/>
        </p:nvSpPr>
        <p:spPr>
          <a:xfrm>
            <a:off x="6252002" y="356565"/>
            <a:ext cx="5123982" cy="5865849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266700" dist="50800" dir="54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9" name="Рисунок 8" descr="Изображение выглядит как человек, Человеческое лицо, одежда, Борода челове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D5C0C0-55D3-1F26-B09A-917F205F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9" b="97625" l="380" r="99050">
                        <a14:foregroundMark x1="85940" y1="43895" x2="92654" y2="59810"/>
                        <a14:foregroundMark x1="92654" y1="59810" x2="91640" y2="84086"/>
                        <a14:foregroundMark x1="91640" y1="84086" x2="65231" y2="93587"/>
                        <a14:foregroundMark x1="65231" y1="93587" x2="50602" y2="94917"/>
                        <a14:foregroundMark x1="77327" y1="72494" x2="58011" y2="86936"/>
                        <a14:foregroundMark x1="50348" y1="24798" x2="50348" y2="24798"/>
                        <a14:foregroundMark x1="69158" y1="23325" x2="69158" y2="24228"/>
                        <a14:foregroundMark x1="79544" y1="38337" x2="79544" y2="38337"/>
                        <a14:foregroundMark x1="80747" y1="38907" x2="80747" y2="38907"/>
                        <a14:foregroundMark x1="80304" y1="49311" x2="80304" y2="49311"/>
                        <a14:foregroundMark x1="75111" y1="61900" x2="75111" y2="61900"/>
                        <a14:foregroundMark x1="94110" y1="81568" x2="94490" y2="99002"/>
                        <a14:foregroundMark x1="94490" y1="99002" x2="5320" y2="97625"/>
                        <a14:foregroundMark x1="5320" y1="97625" x2="17163" y2="85511"/>
                        <a14:foregroundMark x1="17163" y1="85511" x2="53832" y2="77862"/>
                        <a14:foregroundMark x1="46168" y1="17197" x2="54338" y2="26841"/>
                        <a14:foregroundMark x1="59721" y1="18670" x2="49462" y2="11116"/>
                        <a14:foregroundMark x1="49462" y1="11116" x2="37429" y2="16437"/>
                        <a14:foregroundMark x1="37429" y1="16437" x2="37745" y2="28504"/>
                        <a14:foregroundMark x1="37745" y1="28504" x2="40975" y2="29976"/>
                        <a14:foregroundMark x1="78277" y1="32589" x2="85244" y2="44846"/>
                        <a14:foregroundMark x1="85244" y1="44846" x2="85244" y2="45416"/>
                        <a14:foregroundMark x1="98353" y1="53349" x2="96643" y2="91781"/>
                        <a14:foregroundMark x1="96643" y1="91781" x2="95377" y2="94347"/>
                        <a14:foregroundMark x1="13236" y1="86366" x2="3863" y2="95107"/>
                        <a14:foregroundMark x1="3863" y1="95107" x2="3863" y2="95107"/>
                        <a14:foregroundMark x1="79291" y1="51306" x2="75111" y2="82423"/>
                        <a14:foregroundMark x1="75111" y1="82423" x2="75554" y2="86936"/>
                        <a14:foregroundMark x1="82964" y1="39477" x2="79671" y2="30309"/>
                        <a14:foregroundMark x1="79671" y1="30309" x2="68018" y2="23183"/>
                        <a14:foregroundMark x1="68018" y1="23183" x2="39075" y2="16437"/>
                        <a14:foregroundMark x1="39075" y1="16437" x2="31096" y2="23135"/>
                        <a14:foregroundMark x1="31096" y1="23135" x2="24699" y2="34489"/>
                        <a14:foregroundMark x1="24699" y1="34489" x2="15263" y2="40000"/>
                        <a14:foregroundMark x1="13753" y1="70448" x2="13996" y2="71164"/>
                        <a14:foregroundMark x1="12495" y1="66737" x2="11896" y2="64971"/>
                        <a14:foregroundMark x1="12174" y1="65789" x2="12436" y2="66564"/>
                        <a14:foregroundMark x1="11913" y1="65020" x2="12021" y2="65340"/>
                        <a14:foregroundMark x1="26346" y1="29264" x2="17733" y2="34632"/>
                        <a14:foregroundMark x1="24889" y1="29454" x2="24889" y2="29454"/>
                        <a14:foregroundMark x1="21659" y1="30926" x2="21659" y2="30926"/>
                        <a14:foregroundMark x1="15009" y1="35012" x2="11273" y2="38907"/>
                        <a14:foregroundMark x1="97847" y1="95487" x2="98100" y2="93634"/>
                        <a14:foregroundMark x1="99050" y1="96390" x2="97593" y2="86461"/>
                        <a14:foregroundMark x1="97593" y1="86461" x2="97340" y2="86033"/>
                        <a14:backgroundMark x1="3610" y1="44656" x2="17733" y2="45748"/>
                        <a14:backgroundMark x1="17733" y1="45748" x2="13490" y2="44086"/>
                        <a14:backgroundMark x1="1393" y1="47601" x2="8676" y2="57340"/>
                        <a14:backgroundMark x1="8676" y1="57340" x2="10576" y2="68219"/>
                        <a14:backgroundMark x1="9563" y1="75059" x2="9816" y2="71734"/>
                        <a14:backgroundMark x1="12793" y1="57435" x2="10766" y2="64846"/>
                        <a14:backgroundMark x1="27106" y1="78052" x2="6840" y2="77862"/>
                        <a14:backgroundMark x1="24383" y1="78765" x2="6270" y2="81900"/>
                        <a14:backgroundMark x1="6270" y1="81900" x2="19569" y2="78670"/>
                        <a14:backgroundMark x1="19569" y1="78670" x2="21406" y2="79715"/>
                        <a14:backgroundMark x1="14250" y1="80095" x2="380" y2="80095"/>
                        <a14:backgroundMark x1="380" y1="80095" x2="5890" y2="67268"/>
                        <a14:backgroundMark x1="5890" y1="67268" x2="3420" y2="56580"/>
                        <a14:backgroundMark x1="3420" y1="56580" x2="8803" y2="56912"/>
                        <a14:backgroundMark x1="5573" y1="48171" x2="10893" y2="58005"/>
                        <a14:backgroundMark x1="10893" y1="58005" x2="6016" y2="48789"/>
                        <a14:backgroundMark x1="6016" y1="48789" x2="4117" y2="58195"/>
                        <a14:backgroundMark x1="6080" y1="77862" x2="14630" y2="62850"/>
                        <a14:backgroundMark x1="14630" y1="62850" x2="14756" y2="55962"/>
                        <a14:backgroundMark x1="887" y1="79525" x2="9880" y2="72827"/>
                        <a14:backgroundMark x1="9880" y1="72827" x2="13870" y2="59762"/>
                        <a14:backgroundMark x1="13870" y1="59762" x2="11020" y2="59477"/>
                        <a14:backgroundMark x1="10766" y1="56532" x2="10070" y2="67648"/>
                        <a14:backgroundMark x1="9563" y1="63753" x2="7853" y2="56722"/>
                        <a14:backgroundMark x1="6080" y1="77862" x2="14313" y2="69549"/>
                        <a14:backgroundMark x1="14313" y1="69549" x2="9880" y2="59430"/>
                        <a14:backgroundMark x1="9880" y1="59430" x2="10070" y2="60808"/>
                        <a14:backgroundMark x1="6586" y1="76912" x2="887" y2="75819"/>
                        <a14:backgroundMark x1="14250" y1="71544" x2="8866" y2="57055"/>
                        <a14:backgroundMark x1="8866" y1="57055" x2="7156" y2="74442"/>
                        <a14:backgroundMark x1="7156" y1="74442" x2="1140" y2="77862"/>
                        <a14:backgroundMark x1="380" y1="76722" x2="380" y2="76722"/>
                        <a14:backgroundMark x1="380" y1="76532" x2="887" y2="77292"/>
                        <a14:backgroundMark x1="2407" y1="80095" x2="2153" y2="79145"/>
                        <a14:backgroundMark x1="1393" y1="76912" x2="887" y2="77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77" y="-121920"/>
            <a:ext cx="4736912" cy="62224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1681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книга, Стеллаж, книжный шкаф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2ECE8B-597F-4B34-F562-AE90B88E4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4A55456-861E-1CDC-2287-77FD8D2F3CAA}"/>
              </a:ext>
            </a:extLst>
          </p:cNvPr>
          <p:cNvSpPr/>
          <p:nvPr/>
        </p:nvSpPr>
        <p:spPr>
          <a:xfrm>
            <a:off x="1280932" y="361709"/>
            <a:ext cx="4815068" cy="6134582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08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 useBgFill="1"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287F9FE-774D-E07E-BE06-6942086D4519}"/>
              </a:ext>
            </a:extLst>
          </p:cNvPr>
          <p:cNvSpPr/>
          <p:nvPr/>
        </p:nvSpPr>
        <p:spPr>
          <a:xfrm>
            <a:off x="6458674" y="361709"/>
            <a:ext cx="4815068" cy="6134582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08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3" name="Рисунок 2" descr="Изображение выглядит как в помещении, книга, человек, Борода челове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1B930B-C86A-5A4D-3CD5-E622861C9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3" b="98242" l="5176" r="97559">
                        <a14:foregroundMark x1="78711" y1="56055" x2="85547" y2="85482"/>
                        <a14:foregroundMark x1="91504" y1="87109" x2="79199" y2="84570"/>
                        <a14:foregroundMark x1="79199" y1="84570" x2="55664" y2="84049"/>
                        <a14:foregroundMark x1="55664" y1="84049" x2="54732" y2="84289"/>
                        <a14:foregroundMark x1="70165" y1="94059" x2="55176" y2="97852"/>
                        <a14:foregroundMark x1="55176" y1="97852" x2="32422" y2="91081"/>
                        <a14:foregroundMark x1="32422" y1="91081" x2="57785" y2="91907"/>
                        <a14:foregroundMark x1="48828" y1="24805" x2="61621" y2="43685"/>
                        <a14:foregroundMark x1="61621" y1="43685" x2="76465" y2="46810"/>
                        <a14:foregroundMark x1="76465" y1="46810" x2="80762" y2="42839"/>
                        <a14:foregroundMark x1="44922" y1="12305" x2="44922" y2="12305"/>
                        <a14:foregroundMark x1="39941" y1="10677" x2="48633" y2="16341"/>
                        <a14:foregroundMark x1="48633" y1="16341" x2="38477" y2="15104"/>
                        <a14:foregroundMark x1="64453" y1="33464" x2="61816" y2="48763"/>
                        <a14:foregroundMark x1="61816" y1="48763" x2="77246" y2="50130"/>
                        <a14:foregroundMark x1="77246" y1="50130" x2="57715" y2="78190"/>
                        <a14:foregroundMark x1="57715" y1="78190" x2="71742" y2="89821"/>
                        <a14:foregroundMark x1="69817" y1="94000" x2="20508" y2="90951"/>
                        <a14:foregroundMark x1="20508" y1="90951" x2="22363" y2="68359"/>
                        <a14:foregroundMark x1="22363" y1="68359" x2="39551" y2="48568"/>
                        <a14:foregroundMark x1="39551" y1="48568" x2="46191" y2="27604"/>
                        <a14:foregroundMark x1="54004" y1="11914" x2="42676" y2="11133"/>
                        <a14:foregroundMark x1="42676" y1="11133" x2="30078" y2="45703"/>
                        <a14:foregroundMark x1="48242" y1="8203" x2="34180" y2="16341"/>
                        <a14:foregroundMark x1="67773" y1="13867" x2="53125" y2="18099"/>
                        <a14:foregroundMark x1="72168" y1="29102" x2="87207" y2="37044"/>
                        <a14:foregroundMark x1="87207" y1="37044" x2="97461" y2="62891"/>
                        <a14:foregroundMark x1="97266" y1="86979" x2="97656" y2="97852"/>
                        <a14:foregroundMark x1="19930" y1="44895" x2="14160" y2="93034"/>
                        <a14:foregroundMark x1="20403" y1="40949" x2="20137" y2="43167"/>
                        <a14:foregroundMark x1="20801" y1="37630" x2="20770" y2="37891"/>
                        <a14:foregroundMark x1="70898" y1="25391" x2="65332" y2="18620"/>
                        <a14:foregroundMark x1="65332" y1="18620" x2="65332" y2="17969"/>
                        <a14:foregroundMark x1="60156" y1="80078" x2="62522" y2="86822"/>
                        <a14:foregroundMark x1="56732" y1="84939" x2="54492" y2="83789"/>
                        <a14:foregroundMark x1="54492" y1="83789" x2="54941" y2="76956"/>
                        <a14:foregroundMark x1="51938" y1="86343" x2="51564" y2="87570"/>
                        <a14:foregroundMark x1="54763" y1="77079" x2="52760" y2="83647"/>
                        <a14:foregroundMark x1="67053" y1="88296" x2="76855" y2="88346"/>
                        <a14:foregroundMark x1="53056" y1="88225" x2="57798" y2="88249"/>
                        <a14:foregroundMark x1="76855" y1="88346" x2="64886" y2="87591"/>
                        <a14:foregroundMark x1="10645" y1="99219" x2="9570" y2="85221"/>
                        <a14:foregroundMark x1="9570" y1="85221" x2="5078" y2="78255"/>
                        <a14:foregroundMark x1="5078" y1="78255" x2="7520" y2="68359"/>
                        <a14:foregroundMark x1="7520" y1="68359" x2="5371" y2="61589"/>
                        <a14:foregroundMark x1="5371" y1="61589" x2="13965" y2="66016"/>
                        <a14:foregroundMark x1="13965" y1="66016" x2="13281" y2="82552"/>
                        <a14:foregroundMark x1="13281" y1="82552" x2="11523" y2="84766"/>
                        <a14:foregroundMark x1="49707" y1="5078" x2="49707" y2="5078"/>
                        <a14:foregroundMark x1="21582" y1="72396" x2="43750" y2="78060"/>
                        <a14:foregroundMark x1="43750" y1="78060" x2="29785" y2="81706"/>
                        <a14:foregroundMark x1="29785" y1="81706" x2="63281" y2="94727"/>
                        <a14:foregroundMark x1="63281" y1="94727" x2="80371" y2="97526"/>
                        <a14:foregroundMark x1="80371" y1="97526" x2="84277" y2="94661"/>
                        <a14:foregroundMark x1="82422" y1="94271" x2="69922" y2="93490"/>
                        <a14:foregroundMark x1="69922" y1="93490" x2="55371" y2="89583"/>
                        <a14:foregroundMark x1="55371" y1="89583" x2="57910" y2="82031"/>
                        <a14:foregroundMark x1="57910" y1="82031" x2="48828" y2="74154"/>
                        <a14:foregroundMark x1="48828" y1="74154" x2="43066" y2="81576"/>
                        <a14:foregroundMark x1="43066" y1="81576" x2="55664" y2="85872"/>
                        <a14:foregroundMark x1="55664" y1="85872" x2="31738" y2="78060"/>
                        <a14:foregroundMark x1="45898" y1="85286" x2="70020" y2="92578"/>
                        <a14:foregroundMark x1="70020" y1="92578" x2="57324" y2="90234"/>
                        <a14:foregroundMark x1="58105" y1="72135" x2="35059" y2="74544"/>
                        <a14:foregroundMark x1="35059" y1="74544" x2="34277" y2="95964"/>
                        <a14:foregroundMark x1="34277" y1="95964" x2="72559" y2="94141"/>
                        <a14:foregroundMark x1="72559" y1="94141" x2="71094" y2="81966"/>
                        <a14:foregroundMark x1="71094" y1="81966" x2="56055" y2="73438"/>
                        <a14:foregroundMark x1="56055" y1="73438" x2="50488" y2="72917"/>
                        <a14:foregroundMark x1="61426" y1="71029" x2="40137" y2="71094"/>
                        <a14:foregroundMark x1="40137" y1="71094" x2="23926" y2="87305"/>
                        <a14:foregroundMark x1="23926" y1="87305" x2="42090" y2="98242"/>
                        <a14:foregroundMark x1="42090" y1="98242" x2="78320" y2="95964"/>
                        <a14:foregroundMark x1="78320" y1="95964" x2="79883" y2="82747"/>
                        <a14:foregroundMark x1="79883" y1="82747" x2="72168" y2="73958"/>
                        <a14:foregroundMark x1="72168" y1="73958" x2="60156" y2="71289"/>
                        <a14:foregroundMark x1="45898" y1="79297" x2="63965" y2="88737"/>
                        <a14:foregroundMark x1="63965" y1="88737" x2="36621" y2="83529"/>
                        <a14:foregroundMark x1="36621" y1="83529" x2="49902" y2="79557"/>
                        <a14:foregroundMark x1="49902" y1="79557" x2="70215" y2="95182"/>
                        <a14:foregroundMark x1="70215" y1="95182" x2="42871" y2="82487"/>
                        <a14:foregroundMark x1="42871" y1="82487" x2="30664" y2="94141"/>
                        <a14:foregroundMark x1="71484" y1="92188" x2="50977" y2="90690"/>
                        <a14:foregroundMark x1="50977" y1="90690" x2="55273" y2="75651"/>
                        <a14:foregroundMark x1="55273" y1="75651" x2="40820" y2="83594"/>
                        <a14:foregroundMark x1="40820" y1="83594" x2="31055" y2="80729"/>
                        <a14:foregroundMark x1="31055" y1="80729" x2="39355" y2="88086"/>
                        <a14:foregroundMark x1="81836" y1="76237" x2="81836" y2="76237"/>
                        <a14:foregroundMark x1="69629" y1="92057" x2="54492" y2="89909"/>
                        <a14:foregroundMark x1="54492" y1="89909" x2="57031" y2="86263"/>
                        <a14:foregroundMark x1="56836" y1="73763" x2="55176" y2="75130"/>
                        <a14:foregroundMark x1="56055" y1="75260" x2="56055" y2="75260"/>
                        <a14:foregroundMark x1="55859" y1="75391" x2="55859" y2="75391"/>
                        <a14:foregroundMark x1="69238" y1="90430" x2="69238" y2="90430"/>
                        <a14:foregroundMark x1="75195" y1="93164" x2="75195" y2="93164"/>
                        <a14:foregroundMark x1="75195" y1="92708" x2="75195" y2="92708"/>
                        <a14:foregroundMark x1="74805" y1="92578" x2="74219" y2="92578"/>
                        <a14:foregroundMark x1="73828" y1="92448" x2="73828" y2="92448"/>
                        <a14:foregroundMark x1="72559" y1="92188" x2="71484" y2="91797"/>
                        <a14:foregroundMark x1="70313" y1="90820" x2="69824" y2="90430"/>
                        <a14:foregroundMark x1="69434" y1="90104" x2="69434" y2="90104"/>
                        <a14:foregroundMark x1="69434" y1="90104" x2="69434" y2="90104"/>
                        <a14:foregroundMark x1="69434" y1="90104" x2="69434" y2="90104"/>
                        <a14:foregroundMark x1="69434" y1="90104" x2="69434" y2="90104"/>
                        <a14:foregroundMark x1="69434" y1="90104" x2="69434" y2="90104"/>
                        <a14:foregroundMark x1="67188" y1="90430" x2="67188" y2="90430"/>
                        <a14:foregroundMark x1="67188" y1="90430" x2="67188" y2="90430"/>
                        <a14:foregroundMark x1="67578" y1="90430" x2="67578" y2="90430"/>
                        <a14:foregroundMark x1="67578" y1="90430" x2="67578" y2="90430"/>
                        <a14:foregroundMark x1="71973" y1="92708" x2="75000" y2="92708"/>
                        <a14:foregroundMark x1="75879" y1="92578" x2="75879" y2="92578"/>
                        <a14:foregroundMark x1="76074" y1="92904" x2="68848" y2="91211"/>
                        <a14:foregroundMark x1="68848" y1="91211" x2="66992" y2="90560"/>
                        <a14:foregroundMark x1="65723" y1="89974" x2="72754" y2="91927"/>
                        <a14:foregroundMark x1="69629" y1="91211" x2="63672" y2="89323"/>
                        <a14:foregroundMark x1="50098" y1="89714" x2="52344" y2="88737"/>
                        <a14:foregroundMark x1="56055" y1="75260" x2="52148" y2="77344"/>
                        <a14:foregroundMark x1="55469" y1="89844" x2="40332" y2="82161"/>
                        <a14:foregroundMark x1="29199" y1="77083" x2="25977" y2="86003"/>
                        <a14:backgroundMark x1="23730" y1="37435" x2="21387" y2="38151"/>
                        <a14:backgroundMark x1="20996" y1="38151" x2="21777" y2="36849"/>
                        <a14:backgroundMark x1="19922" y1="37695" x2="19141" y2="38021"/>
                        <a14:backgroundMark x1="18457" y1="41927" x2="20117" y2="41341"/>
                        <a14:backgroundMark x1="19531" y1="41602" x2="21387" y2="39648"/>
                        <a14:backgroundMark x1="20410" y1="42057" x2="20313" y2="39974"/>
                        <a14:backgroundMark x1="20703" y1="38997" x2="20703" y2="38997"/>
                        <a14:backgroundMark x1="19727" y1="42969" x2="3223" y2="55404"/>
                        <a14:backgroundMark x1="3223" y1="55404" x2="1074" y2="46745"/>
                        <a14:backgroundMark x1="1074" y1="46745" x2="13867" y2="43555"/>
                        <a14:backgroundMark x1="13867" y1="43555" x2="18945" y2="43229"/>
                        <a14:backgroundMark x1="20996" y1="38867" x2="20410" y2="39844"/>
                        <a14:backgroundMark x1="20410" y1="37891" x2="20410" y2="39388"/>
                        <a14:backgroundMark x1="20801" y1="40234" x2="20605" y2="37044"/>
                        <a14:backgroundMark x1="83905" y1="95258" x2="84473" y2="95443"/>
                        <a14:backgroundMark x1="84473" y1="95443" x2="83855" y2="95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347" y="136182"/>
            <a:ext cx="4089721" cy="6134582"/>
          </a:xfrm>
          <a:prstGeom prst="round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70D8D3-63B1-6E89-09EC-83EFE1686670}"/>
              </a:ext>
            </a:extLst>
          </p:cNvPr>
          <p:cNvSpPr txBox="1"/>
          <p:nvPr/>
        </p:nvSpPr>
        <p:spPr>
          <a:xfrm>
            <a:off x="1489087" y="694703"/>
            <a:ext cx="4291324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Ставши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відомим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духовним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лідером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М. М.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Шнеєрсон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вів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листування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з президентами США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Джиммі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Картером і Рональдом Рейганом, в основному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воно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стосувалося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питань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освіти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Невдовзі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після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інавгурації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Дж. Картера,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враховуючи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М. М.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Шнеєрсона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справу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освіти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євреїв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та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неєвреїв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президент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оголосив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1977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рік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і день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народження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Ребе (18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квітня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)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державним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святом - «Днем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Просвітництва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США».</a:t>
            </a:r>
            <a:endParaRPr lang="ru-RU" sz="155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Сьогодні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місто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зберігає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пам’ять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про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свого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видатного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земляка: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існують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місця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пов’язані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з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його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родиною, а одна з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вулиць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носить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його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ім’я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-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вулиця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Шнеєрсона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Завдяки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цьому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Миколаїв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відомий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світі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не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лише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як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промисловий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центр, а й як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важливе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духовне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5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місце</a:t>
            </a:r>
            <a:r>
              <a:rPr lang="ru-RU" sz="15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55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endParaRPr lang="ru-UA" sz="15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26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круг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DE9309-1CFC-B8FB-383A-40B29C599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 useBgFill="1">
        <p:nvSpPr>
          <p:cNvPr id="6" name="!! 2нет">
            <a:extLst>
              <a:ext uri="{FF2B5EF4-FFF2-40B4-BE49-F238E27FC236}">
                <a16:creationId xmlns:a16="http://schemas.microsoft.com/office/drawing/2014/main" id="{5E8328F1-BAFD-833E-D2F0-24E800AE20FC}"/>
              </a:ext>
            </a:extLst>
          </p:cNvPr>
          <p:cNvSpPr/>
          <p:nvPr/>
        </p:nvSpPr>
        <p:spPr>
          <a:xfrm>
            <a:off x="690880" y="365760"/>
            <a:ext cx="4693920" cy="590296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50" b="0" i="0" u="none" strike="noStrike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Ще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одним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видатним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миколаївцем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науковій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сфері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був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Грегорі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Брейт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Він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народився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1889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році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  </a:t>
            </a:r>
            <a:r>
              <a:rPr lang="ru-RU" sz="1750" dirty="0" err="1">
                <a:solidFill>
                  <a:schemeClr val="bg1"/>
                </a:solidFill>
                <a:latin typeface="Arial Black" panose="020B0A04020102020204" pitchFamily="34" charset="0"/>
              </a:rPr>
              <a:t>єврейській</a:t>
            </a:r>
            <a:r>
              <a:rPr lang="ru-RU" sz="175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родині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вчителя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Грегорі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зробив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значний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внесок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розвиток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фізики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займався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квантовою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механікою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досліджував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ядерні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процеси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та створив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важливі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наукові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теорії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які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використовуються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й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сьогодні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Він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також брав участь у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дослідженнях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пов’язаних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з атомною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енергією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він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був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одним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із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розбробником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Мангеттенської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програми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За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свої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досягнення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отримав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престижні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нагороди,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зокрема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5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Національну</a:t>
            </a:r>
            <a:r>
              <a:rPr lang="ru-RU" sz="175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медаль науки США.</a:t>
            </a:r>
            <a:endParaRPr lang="ru-RU" sz="175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endParaRPr lang="ru-UA" sz="17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 useBgFill="1">
        <p:nvSpPr>
          <p:cNvPr id="9" name="!! нет">
            <a:extLst>
              <a:ext uri="{FF2B5EF4-FFF2-40B4-BE49-F238E27FC236}">
                <a16:creationId xmlns:a16="http://schemas.microsoft.com/office/drawing/2014/main" id="{BD7DC31C-F8C7-6BE9-9CF7-76A40C586FAB}"/>
              </a:ext>
            </a:extLst>
          </p:cNvPr>
          <p:cNvSpPr/>
          <p:nvPr/>
        </p:nvSpPr>
        <p:spPr>
          <a:xfrm>
            <a:off x="6441440" y="365760"/>
            <a:ext cx="4693920" cy="590296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UA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Рисунок 10" descr="Изображение выглядит как Человеческое лицо, портрет, человек, галсту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F3557A-0E98-4B21-E5AC-BBDFC60B7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20" b="97892" l="1606" r="98394">
                        <a14:foregroundMark x1="42169" y1="7831" x2="36948" y2="11747"/>
                        <a14:foregroundMark x1="83534" y1="81024" x2="85944" y2="97892"/>
                        <a14:foregroundMark x1="90361" y1="71687" x2="98795" y2="93072"/>
                        <a14:foregroundMark x1="29317" y1="82530" x2="14458" y2="93675"/>
                        <a14:foregroundMark x1="14458" y1="93675" x2="14458" y2="93675"/>
                        <a14:foregroundMark x1="19277" y1="80120" x2="2008" y2="92470"/>
                        <a14:foregroundMark x1="2008" y1="92470" x2="2811" y2="96084"/>
                        <a14:foregroundMark x1="49799" y1="5120" x2="49799" y2="51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605" y="589280"/>
            <a:ext cx="3831590" cy="5108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87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Мотыльки и бабочки, бабочка, беспозвоночный, насекомо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C9AD94-EAEC-2FC7-7008-6A96822C0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55876" y="-2738754"/>
            <a:ext cx="6938010" cy="12334238"/>
          </a:xfrm>
          <a:prstGeom prst="rect">
            <a:avLst/>
          </a:prstGeom>
        </p:spPr>
      </p:pic>
      <p:sp useBgFill="1">
        <p:nvSpPr>
          <p:cNvPr id="10" name="!! нот">
            <a:extLst>
              <a:ext uri="{FF2B5EF4-FFF2-40B4-BE49-F238E27FC236}">
                <a16:creationId xmlns:a16="http://schemas.microsoft.com/office/drawing/2014/main" id="{F5FDCC0D-5B77-15FE-F1F3-66D908DCB340}"/>
              </a:ext>
            </a:extLst>
          </p:cNvPr>
          <p:cNvSpPr/>
          <p:nvPr/>
        </p:nvSpPr>
        <p:spPr>
          <a:xfrm>
            <a:off x="792480" y="360044"/>
            <a:ext cx="4754880" cy="589280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 useBgFill="1">
        <p:nvSpPr>
          <p:cNvPr id="11" name="!! ни">
            <a:extLst>
              <a:ext uri="{FF2B5EF4-FFF2-40B4-BE49-F238E27FC236}">
                <a16:creationId xmlns:a16="http://schemas.microsoft.com/office/drawing/2014/main" id="{03BB7909-617B-AF8D-94C9-084CA96BF20E}"/>
              </a:ext>
            </a:extLst>
          </p:cNvPr>
          <p:cNvSpPr/>
          <p:nvPr/>
        </p:nvSpPr>
        <p:spPr>
          <a:xfrm>
            <a:off x="6644640" y="360044"/>
            <a:ext cx="4754880" cy="589280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715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5" name="Рисунок 14" descr="Изображение выглядит как Человеческое лицо, человек, портрет, галсту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8690D7-49B8-CE8E-B926-594664CA8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10" b="96875" l="684" r="97266">
                        <a14:foregroundMark x1="37695" y1="36849" x2="39258" y2="61654"/>
                        <a14:foregroundMark x1="78027" y1="72201" x2="80273" y2="82487"/>
                        <a14:foregroundMark x1="80273" y1="82487" x2="42578" y2="85872"/>
                        <a14:foregroundMark x1="42578" y1="85872" x2="79297" y2="84310"/>
                        <a14:foregroundMark x1="22043" y1="61609" x2="19531" y2="63216"/>
                        <a14:foregroundMark x1="19531" y1="63216" x2="781" y2="69076"/>
                        <a14:foregroundMark x1="25060" y1="60662" x2="20020" y2="67383"/>
                        <a14:foregroundMark x1="20020" y1="67383" x2="5273" y2="72005"/>
                        <a14:foregroundMark x1="5273" y1="72005" x2="4883" y2="72591"/>
                        <a14:foregroundMark x1="31836" y1="60547" x2="37402" y2="90755"/>
                        <a14:foregroundMark x1="72754" y1="63542" x2="90430" y2="87174"/>
                        <a14:foregroundMark x1="86914" y1="70117" x2="58398" y2="92513"/>
                        <a14:foregroundMark x1="58398" y1="92513" x2="68945" y2="92708"/>
                        <a14:foregroundMark x1="68945" y1="92708" x2="43652" y2="94792"/>
                        <a14:foregroundMark x1="43652" y1="94792" x2="16016" y2="89779"/>
                        <a14:foregroundMark x1="16016" y1="89779" x2="65234" y2="92969"/>
                        <a14:foregroundMark x1="65234" y1="92969" x2="85938" y2="88672"/>
                        <a14:foregroundMark x1="85938" y1="88672" x2="86719" y2="71810"/>
                        <a14:foregroundMark x1="86719" y1="71810" x2="74023" y2="62500"/>
                        <a14:foregroundMark x1="74023" y1="62500" x2="97266" y2="63021"/>
                        <a14:foregroundMark x1="97266" y1="63021" x2="72070" y2="56966"/>
                        <a14:foregroundMark x1="48340" y1="34115" x2="33203" y2="32813"/>
                        <a14:foregroundMark x1="33203" y1="32813" x2="45508" y2="31966"/>
                        <a14:foregroundMark x1="45508" y1="31966" x2="52539" y2="33724"/>
                        <a14:foregroundMark x1="73730" y1="36458" x2="62988" y2="41992"/>
                        <a14:foregroundMark x1="78906" y1="94596" x2="9375" y2="97070"/>
                        <a14:foregroundMark x1="71484" y1="96680" x2="86523" y2="95443"/>
                        <a14:foregroundMark x1="86523" y1="95443" x2="86523" y2="95443"/>
                        <a14:foregroundMark x1="71289" y1="31510" x2="69238" y2="41536"/>
                        <a14:foregroundMark x1="80566" y1="23438" x2="76367" y2="36784"/>
                        <a14:foregroundMark x1="76367" y1="36784" x2="79883" y2="28776"/>
                        <a14:foregroundMark x1="79883" y1="28776" x2="77539" y2="16211"/>
                        <a14:foregroundMark x1="77539" y1="16211" x2="59766" y2="8073"/>
                        <a14:foregroundMark x1="38156" y1="8653" x2="28125" y2="16146"/>
                        <a14:foregroundMark x1="83008" y1="26953" x2="82422" y2="19141"/>
                        <a14:foregroundMark x1="82422" y1="19141" x2="70020" y2="10091"/>
                        <a14:foregroundMark x1="70020" y1="10091" x2="49707" y2="6510"/>
                        <a14:foregroundMark x1="49707" y1="6510" x2="42304" y2="6803"/>
                        <a14:foregroundMark x1="35285" y1="9521" x2="31445" y2="17253"/>
                        <a14:foregroundMark x1="85254" y1="25195" x2="77832" y2="38411"/>
                        <a14:foregroundMark x1="85742" y1="24805" x2="81250" y2="14909"/>
                        <a14:foregroundMark x1="81250" y1="14909" x2="60449" y2="8398"/>
                        <a14:foregroundMark x1="60449" y1="8398" x2="46387" y2="7161"/>
                        <a14:foregroundMark x1="46387" y1="7161" x2="45313" y2="8398"/>
                        <a14:foregroundMark x1="80762" y1="37174" x2="85059" y2="19857"/>
                        <a14:foregroundMark x1="85059" y1="19857" x2="76465" y2="13867"/>
                        <a14:foregroundMark x1="76465" y1="13867" x2="51953" y2="7292"/>
                        <a14:foregroundMark x1="51953" y1="7292" x2="46777" y2="6771"/>
                        <a14:foregroundMark x1="45508" y1="6510" x2="76758" y2="12240"/>
                        <a14:foregroundMark x1="76758" y1="12240" x2="86914" y2="19336"/>
                        <a14:foregroundMark x1="88850" y1="23698" x2="88965" y2="23958"/>
                        <a14:foregroundMark x1="86914" y1="19336" x2="88850" y2="23698"/>
                        <a14:foregroundMark x1="69824" y1="11589" x2="58887" y2="8594"/>
                        <a14:foregroundMark x1="58887" y1="8594" x2="41113" y2="10417"/>
                        <a14:foregroundMark x1="41113" y1="10417" x2="40723" y2="18294"/>
                        <a14:foregroundMark x1="70410" y1="8594" x2="41009" y2="8294"/>
                        <a14:foregroundMark x1="38454" y1="8622" x2="38281" y2="11328"/>
                        <a14:foregroundMark x1="58496" y1="7617" x2="44043" y2="10742"/>
                        <a14:foregroundMark x1="44043" y1="10742" x2="44043" y2="10742"/>
                        <a14:foregroundMark x1="69043" y1="9375" x2="63770" y2="8073"/>
                        <a14:foregroundMark x1="87891" y1="22982" x2="76074" y2="12760"/>
                        <a14:foregroundMark x1="76074" y1="12760" x2="71777" y2="10612"/>
                        <a14:foregroundMark x1="88672" y1="23958" x2="86042" y2="29401"/>
                        <a14:foregroundMark x1="87988" y1="27018" x2="87340" y2="29714"/>
                        <a14:foregroundMark x1="78127" y1="38344" x2="72656" y2="44596"/>
                        <a14:foregroundMark x1="78809" y1="37565" x2="78337" y2="38104"/>
                        <a14:foregroundMark x1="72656" y1="44596" x2="70020" y2="45117"/>
                        <a14:foregroundMark x1="79199" y1="38216" x2="72559" y2="45052"/>
                        <a14:foregroundMark x1="72559" y1="45052" x2="69434" y2="45117"/>
                        <a14:foregroundMark x1="78286" y1="39898" x2="73438" y2="43424"/>
                        <a14:foregroundMark x1="79102" y1="38281" x2="72559" y2="44401"/>
                        <a14:foregroundMark x1="75977" y1="42969" x2="78319" y2="40224"/>
                        <a14:foregroundMark x1="74805" y1="43555" x2="73633" y2="43945"/>
                        <a14:foregroundMark x1="27539" y1="49154" x2="27539" y2="49154"/>
                        <a14:foregroundMark x1="28516" y1="49284" x2="26257" y2="49284"/>
                        <a14:foregroundMark x1="26465" y1="49544" x2="25974" y2="49497"/>
                        <a14:foregroundMark x1="25488" y1="49740" x2="23633" y2="49544"/>
                        <a14:foregroundMark x1="27539" y1="49284" x2="24609" y2="49089"/>
                        <a14:foregroundMark x1="27637" y1="48242" x2="24121" y2="48242"/>
                        <a14:foregroundMark x1="25977" y1="48633" x2="22559" y2="48372"/>
                        <a14:backgroundMark x1="20508" y1="37565" x2="20508" y2="37565"/>
                        <a14:backgroundMark x1="84668" y1="42904" x2="84668" y2="42904"/>
                        <a14:backgroundMark x1="85449" y1="44336" x2="85449" y2="44336"/>
                        <a14:backgroundMark x1="16602" y1="37044" x2="16602" y2="37044"/>
                        <a14:backgroundMark x1="17871" y1="29753" x2="17871" y2="29753"/>
                        <a14:backgroundMark x1="38086" y1="8138" x2="38086" y2="8138"/>
                        <a14:backgroundMark x1="91016" y1="49414" x2="91016" y2="49414"/>
                        <a14:backgroundMark x1="91016" y1="59440" x2="91016" y2="59440"/>
                        <a14:backgroundMark x1="91309" y1="59440" x2="91309" y2="59440"/>
                        <a14:backgroundMark x1="91309" y1="59440" x2="91504" y2="40885"/>
                        <a14:backgroundMark x1="14355" y1="57943" x2="6934" y2="22721"/>
                        <a14:backgroundMark x1="26953" y1="54753" x2="2148" y2="60417"/>
                        <a14:backgroundMark x1="2148" y1="60417" x2="2148" y2="60417"/>
                        <a14:backgroundMark x1="28613" y1="55143" x2="23242" y2="58203"/>
                        <a14:backgroundMark x1="28613" y1="56120" x2="25293" y2="58594"/>
                        <a14:backgroundMark x1="91309" y1="13346" x2="93945" y2="61068"/>
                        <a14:backgroundMark x1="36426" y1="7747" x2="41992" y2="7161"/>
                        <a14:backgroundMark x1="30469" y1="54362" x2="23535" y2="59961"/>
                        <a14:backgroundMark x1="23535" y1="59961" x2="21191" y2="61068"/>
                        <a14:backgroundMark x1="35352" y1="8398" x2="37402" y2="8268"/>
                        <a14:backgroundMark x1="87500" y1="29753" x2="82813" y2="38021"/>
                        <a14:backgroundMark x1="82813" y1="38021" x2="90625" y2="27279"/>
                        <a14:backgroundMark x1="80176" y1="38021" x2="81152" y2="47591"/>
                        <a14:backgroundMark x1="81152" y1="47591" x2="80273" y2="47591"/>
                        <a14:backgroundMark x1="71484" y1="50195" x2="69336" y2="47721"/>
                        <a14:backgroundMark x1="76563" y1="43945" x2="79590" y2="38281"/>
                        <a14:backgroundMark x1="76270" y1="44076" x2="82520" y2="38932"/>
                        <a14:backgroundMark x1="36523" y1="6966" x2="36816" y2="7422"/>
                        <a14:backgroundMark x1="23421" y1="49341" x2="20215" y2="51758"/>
                        <a14:backgroundMark x1="26953" y1="46680" x2="25188" y2="480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95" y="506112"/>
            <a:ext cx="3592097" cy="5388145"/>
          </a:xfrm>
          <a:prstGeom prst="round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BEAFA7-EB87-E64A-0B3A-FFFCA0215016}"/>
              </a:ext>
            </a:extLst>
          </p:cNvPr>
          <p:cNvSpPr txBox="1"/>
          <p:nvPr/>
        </p:nvSpPr>
        <p:spPr>
          <a:xfrm>
            <a:off x="1329179" y="772998"/>
            <a:ext cx="36293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Одним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із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найяскравіших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представників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німецької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громади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у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був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Еммануїл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Францев.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Він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займався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громадською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діяльністю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був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членом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міської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думи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та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підтримував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культурні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ініціативи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. Але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найбільше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його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захоплювало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колекціонування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: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він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зібрав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величезну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колекцію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мінералів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рослин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археологічних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знахідок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і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навіть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близько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25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тисяч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метеликів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sz="1400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Незважаючи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пропозиції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продати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колекцію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, Францев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вирішив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передати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її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місту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.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Завдяки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цьому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в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з’явився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природничо-історичний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музей,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відкритий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для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всіх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.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Після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його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смерті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саме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ця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колекція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стала основою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сучасного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effectLst/>
                <a:latin typeface="Arial Black" panose="020B0A04020102020204" pitchFamily="34" charset="0"/>
              </a:rPr>
              <a:t>краєзнавчого</a:t>
            </a:r>
            <a:r>
              <a:rPr lang="ru-RU" sz="1400" b="0" i="0" u="none" strike="noStrike" dirty="0">
                <a:effectLst/>
                <a:latin typeface="Arial Black" panose="020B0A04020102020204" pitchFamily="34" charset="0"/>
              </a:rPr>
              <a:t> музею.</a:t>
            </a:r>
            <a:endParaRPr lang="ru-RU" sz="1400" dirty="0">
              <a:effectLst/>
              <a:latin typeface="Arial Black" panose="020B0A04020102020204" pitchFamily="34" charset="0"/>
            </a:endParaRPr>
          </a:p>
          <a:p>
            <a:endParaRPr lang="ru-UA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5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на открытом воздухе, строительство, дерево, неб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62284B-503A-5DD7-46AE-D4AED39D24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" name="!!пп">
            <a:extLst>
              <a:ext uri="{FF2B5EF4-FFF2-40B4-BE49-F238E27FC236}">
                <a16:creationId xmlns:a16="http://schemas.microsoft.com/office/drawing/2014/main" id="{5AC11146-1A72-BF85-063F-C18DFD209691}"/>
              </a:ext>
            </a:extLst>
          </p:cNvPr>
          <p:cNvSpPr/>
          <p:nvPr/>
        </p:nvSpPr>
        <p:spPr>
          <a:xfrm>
            <a:off x="678730" y="405352"/>
            <a:ext cx="4695910" cy="615800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842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 useBgFill="1">
        <p:nvSpPr>
          <p:cNvPr id="9" name="!! ап">
            <a:extLst>
              <a:ext uri="{FF2B5EF4-FFF2-40B4-BE49-F238E27FC236}">
                <a16:creationId xmlns:a16="http://schemas.microsoft.com/office/drawing/2014/main" id="{80EAF821-6A28-8A31-B060-A2A0F80873B9}"/>
              </a:ext>
            </a:extLst>
          </p:cNvPr>
          <p:cNvSpPr/>
          <p:nvPr/>
        </p:nvSpPr>
        <p:spPr>
          <a:xfrm>
            <a:off x="6817362" y="405352"/>
            <a:ext cx="4695910" cy="6158007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5842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A9D66F-2C3E-9F22-D7A7-B77B65D1DFAF}"/>
              </a:ext>
            </a:extLst>
          </p:cNvPr>
          <p:cNvSpPr txBox="1"/>
          <p:nvPr/>
        </p:nvSpPr>
        <p:spPr>
          <a:xfrm>
            <a:off x="959125" y="1158891"/>
            <a:ext cx="413512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Наприкінці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18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століття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з’явилися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Arial Black" panose="020B0A04020102020204" pitchFamily="34" charset="0"/>
              </a:rPr>
              <a:t>к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араїми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-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це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представники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тюркського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народу,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який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походить з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Криму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У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вони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з’явилися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наприкінці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XVIII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століття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Хоча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їх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було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небагато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вони активно брали участь у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житті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міста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займалися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торгівлею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медициною, наукою,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працювали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 банках і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вирощували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виноград та тютюн. Вони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навіть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створили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свій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невеликий район і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побудували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Кенасу -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молитовний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будинок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40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Одним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із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яскравим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представників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караїмів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був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Яків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Кефелі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Він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народився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у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Миколаєві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навчався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гімназії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знав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кілька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мов і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здобув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медичну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освіту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Петербурзі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Під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час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російсько-японської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війни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працював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лікарем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і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керував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санітарною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допомогою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а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пізніше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став доктором </a:t>
            </a:r>
            <a:r>
              <a:rPr lang="ru-RU" sz="1400" b="0" i="0" u="none" strike="noStrike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медицини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400" dirty="0">
              <a:solidFill>
                <a:schemeClr val="bg1"/>
              </a:solidFill>
              <a:effectLst/>
              <a:latin typeface="Arial Black" panose="020B0A04020102020204" pitchFamily="34" charset="0"/>
            </a:endParaRPr>
          </a:p>
          <a:p>
            <a:endParaRPr lang="ru-UA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Рисунок 11" descr="Изображение выглядит как Человеческое лицо, одежда, человек, портр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F0008C-1EAE-C2DC-DADE-DC2C0A208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80" b="98698" l="2637" r="95313">
                        <a14:foregroundMark x1="40430" y1="13802" x2="50879" y2="39583"/>
                        <a14:foregroundMark x1="75977" y1="74089" x2="50879" y2="81510"/>
                        <a14:foregroundMark x1="50879" y1="81510" x2="72168" y2="91862"/>
                        <a14:foregroundMark x1="72168" y1="91862" x2="55469" y2="79102"/>
                        <a14:foregroundMark x1="55469" y1="79102" x2="56445" y2="94792"/>
                        <a14:foregroundMark x1="56445" y1="94792" x2="82715" y2="98828"/>
                        <a14:foregroundMark x1="95117" y1="64909" x2="74219" y2="58789"/>
                        <a14:foregroundMark x1="95313" y1="73633" x2="73633" y2="90951"/>
                        <a14:foregroundMark x1="73633" y1="90951" x2="59570" y2="89453"/>
                        <a14:foregroundMark x1="27148" y1="92904" x2="19824" y2="64583"/>
                        <a14:foregroundMark x1="19824" y1="64583" x2="19824" y2="64583"/>
                        <a14:foregroundMark x1="27734" y1="62240" x2="19727" y2="68490"/>
                        <a14:foregroundMark x1="19727" y1="68490" x2="12207" y2="98698"/>
                        <a14:foregroundMark x1="12207" y1="98698" x2="12207" y2="98698"/>
                        <a14:foregroundMark x1="10449" y1="61328" x2="9375" y2="86393"/>
                        <a14:foregroundMark x1="2637" y1="67383" x2="4688" y2="92448"/>
                        <a14:foregroundMark x1="5078" y1="63867" x2="4199" y2="63997"/>
                        <a14:foregroundMark x1="39063" y1="6510" x2="37305" y2="6510"/>
                        <a14:foregroundMark x1="48438" y1="7422" x2="45996" y2="7096"/>
                        <a14:foregroundMark x1="47754" y1="7292" x2="45996" y2="6966"/>
                        <a14:foregroundMark x1="43750" y1="6380" x2="50488" y2="8138"/>
                        <a14:backgroundMark x1="88672" y1="14193" x2="89746" y2="39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890" y="467360"/>
            <a:ext cx="3948853" cy="59232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16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AD581D5-8AEA-0B80-B317-EF15AF7B0F04}"/>
              </a:ext>
            </a:extLst>
          </p:cNvPr>
          <p:cNvSpPr/>
          <p:nvPr/>
        </p:nvSpPr>
        <p:spPr>
          <a:xfrm>
            <a:off x="406400" y="392324"/>
            <a:ext cx="11379200" cy="6238240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1905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1A28E-F977-9B30-A799-9E73F2BD1495}"/>
              </a:ext>
            </a:extLst>
          </p:cNvPr>
          <p:cNvSpPr txBox="1"/>
          <p:nvPr/>
        </p:nvSpPr>
        <p:spPr>
          <a:xfrm>
            <a:off x="2405406" y="556789"/>
            <a:ext cx="7381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>
                <a:latin typeface="Arial Black" panose="020B0A04020102020204" pitchFamily="34" charset="0"/>
              </a:rPr>
              <a:t>ВИСНОВОК</a:t>
            </a:r>
            <a:endParaRPr lang="ru-UA" sz="5400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F1DDB9-7290-B1CC-099E-EFA51F5D7923}"/>
              </a:ext>
            </a:extLst>
          </p:cNvPr>
          <p:cNvSpPr txBox="1"/>
          <p:nvPr/>
        </p:nvSpPr>
        <p:spPr>
          <a:xfrm>
            <a:off x="1465868" y="1644584"/>
            <a:ext cx="96813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Миколаївщина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має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багатокультурну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історію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.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Від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1" i="0" u="none" strike="noStrike" dirty="0" err="1">
                <a:effectLst/>
                <a:latin typeface="Arial Black" panose="020B0A04020102020204" pitchFamily="34" charset="0"/>
              </a:rPr>
              <a:t>давніх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племен і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козацьких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часів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до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розвитку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Миколаєва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як великого портового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міста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-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цей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край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постійно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змінювався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але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завжди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залишався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місцем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де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перетиналися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різні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народи,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традиції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та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долі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. Тут жили й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працювали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українці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німці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євреї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болгари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караїми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та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представники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багатьох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інших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національностей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і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кожен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із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цих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народів,їх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представники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зробили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свій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внесок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у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розвиток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не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тільки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міста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області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а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внесок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для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всього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світу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dirty="0">
              <a:effectLst/>
              <a:latin typeface="Arial Black" panose="020B0A040201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Саме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тому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Миколаївщина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як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частина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України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-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це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не просто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територія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на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карті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а приклад того, як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різні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культури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можуть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разом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створювати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сильний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працьовитий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український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народ і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розвинений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край.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Історія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показує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що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місто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і область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будувалися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завдяки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людям,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які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розвивали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господарство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науку,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освіту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культуру й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суднобудування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.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Миколаївщина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-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це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наш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Український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край, де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багатство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історії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полягає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саме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в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різноманітностілюдей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полікультурностей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, 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які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стали основою для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формування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української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 </a:t>
            </a:r>
            <a:r>
              <a:rPr lang="ru-RU" sz="1800" b="0" i="0" u="none" strike="noStrike" dirty="0" err="1">
                <a:effectLst/>
                <a:latin typeface="Arial Black" panose="020B0A04020102020204" pitchFamily="34" charset="0"/>
              </a:rPr>
              <a:t>ідентичності</a:t>
            </a:r>
            <a:r>
              <a:rPr lang="ru-RU" sz="1800" b="0" i="0" u="none" strike="noStrike" dirty="0">
                <a:effectLst/>
                <a:latin typeface="Arial Black" panose="020B0A04020102020204" pitchFamily="34" charset="0"/>
              </a:rPr>
              <a:t>.</a:t>
            </a:r>
            <a:endParaRPr lang="ru-RU" dirty="0">
              <a:effectLst/>
              <a:latin typeface="Arial Black" panose="020B0A04020102020204" pitchFamily="34" charset="0"/>
            </a:endParaRPr>
          </a:p>
          <a:p>
            <a:endParaRPr lang="ru-UA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5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AD581D5-8AEA-0B80-B317-EF15AF7B0F04}"/>
              </a:ext>
            </a:extLst>
          </p:cNvPr>
          <p:cNvSpPr/>
          <p:nvPr/>
        </p:nvSpPr>
        <p:spPr>
          <a:xfrm>
            <a:off x="406400" y="822773"/>
            <a:ext cx="11379200" cy="5212453"/>
          </a:xfrm>
          <a:prstGeom prst="round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  <a:effectLst>
            <a:outerShdw blurRad="1905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1A28E-F977-9B30-A799-9E73F2BD1495}"/>
              </a:ext>
            </a:extLst>
          </p:cNvPr>
          <p:cNvSpPr txBox="1"/>
          <p:nvPr/>
        </p:nvSpPr>
        <p:spPr>
          <a:xfrm>
            <a:off x="2405406" y="1080936"/>
            <a:ext cx="7381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>
                <a:latin typeface="Arial Black" panose="020B0A04020102020204" pitchFamily="34" charset="0"/>
              </a:rPr>
              <a:t>ДЖЕРЕЛА</a:t>
            </a:r>
            <a:endParaRPr lang="ru-UA" sz="54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60487D-A9E6-BBC5-2986-03EA1547C516}"/>
              </a:ext>
            </a:extLst>
          </p:cNvPr>
          <p:cNvSpPr txBox="1"/>
          <p:nvPr/>
        </p:nvSpPr>
        <p:spPr>
          <a:xfrm>
            <a:off x="937443" y="2089967"/>
            <a:ext cx="103171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latin typeface="Arial Black" panose="020B0A04020102020204" pitchFamily="34" charset="0"/>
              </a:rPr>
              <a:t>Шкварець</a:t>
            </a:r>
            <a:r>
              <a:rPr lang="ru-RU" b="1" dirty="0">
                <a:latin typeface="Arial Black" panose="020B0A04020102020204" pitchFamily="34" charset="0"/>
              </a:rPr>
              <a:t> В. П., Мельник М.Ф. </a:t>
            </a:r>
            <a:r>
              <a:rPr lang="ru-RU" b="1" dirty="0" err="1">
                <a:latin typeface="Arial Black" panose="020B0A04020102020204" pitchFamily="34" charset="0"/>
              </a:rPr>
              <a:t>Миколаївщина</a:t>
            </a:r>
            <a:r>
              <a:rPr lang="ru-RU" b="1" dirty="0">
                <a:latin typeface="Arial Black" panose="020B0A04020102020204" pitchFamily="34" charset="0"/>
              </a:rPr>
              <a:t>: </a:t>
            </a:r>
            <a:r>
              <a:rPr lang="ru-RU" b="1" dirty="0" err="1">
                <a:latin typeface="Arial Black" panose="020B0A04020102020204" pitchFamily="34" charset="0"/>
              </a:rPr>
              <a:t>погляд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крізь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століття</a:t>
            </a:r>
            <a:r>
              <a:rPr lang="ru-RU" b="1" dirty="0">
                <a:latin typeface="Arial Black" panose="020B0A04020102020204" pitchFamily="34" charset="0"/>
              </a:rPr>
              <a:t>. </a:t>
            </a:r>
            <a:r>
              <a:rPr lang="ru-RU" b="1" dirty="0" err="1">
                <a:latin typeface="Arial Black" panose="020B0A04020102020204" pitchFamily="34" charset="0"/>
              </a:rPr>
              <a:t>Нарис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історії</a:t>
            </a:r>
            <a:r>
              <a:rPr lang="ru-RU" b="1" dirty="0">
                <a:latin typeface="Arial Black" panose="020B0A04020102020204" pitchFamily="34" charset="0"/>
              </a:rPr>
              <a:t>. – </a:t>
            </a:r>
            <a:r>
              <a:rPr lang="ru-RU" b="1" dirty="0" err="1">
                <a:latin typeface="Arial Black" panose="020B0A04020102020204" pitchFamily="34" charset="0"/>
              </a:rPr>
              <a:t>Миколаїв</a:t>
            </a:r>
            <a:r>
              <a:rPr lang="ru-RU" b="1" dirty="0">
                <a:latin typeface="Arial Black" panose="020B0A04020102020204" pitchFamily="34" charset="0"/>
              </a:rPr>
              <a:t>: 1994. – 386с</a:t>
            </a:r>
            <a:r>
              <a:rPr lang="en-US" b="1" dirty="0">
                <a:latin typeface="Arial Black" panose="020B0A04020102020204" pitchFamily="34" charset="0"/>
              </a:rPr>
              <a:t>;</a:t>
            </a:r>
            <a:r>
              <a:rPr lang="uk-UA" b="1" dirty="0">
                <a:latin typeface="Arial Black" panose="020B0A04020102020204" pitchFamily="34" charset="0"/>
              </a:rPr>
              <a:t> </a:t>
            </a:r>
            <a:endParaRPr lang="ru-RU" b="1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>
                <a:latin typeface="Arial Black" panose="020B0A04020102020204" pitchFamily="34" charset="0"/>
              </a:rPr>
              <a:t>Миколаївщина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багатонаціональна</a:t>
            </a:r>
            <a:r>
              <a:rPr lang="ru-RU" b="1" dirty="0">
                <a:latin typeface="Arial Black" panose="020B0A04020102020204" pitchFamily="34" charset="0"/>
              </a:rPr>
              <a:t>: з </a:t>
            </a:r>
            <a:r>
              <a:rPr lang="ru-RU" b="1" dirty="0" err="1">
                <a:latin typeface="Arial Black" panose="020B0A04020102020204" pitchFamily="34" charset="0"/>
              </a:rPr>
              <a:t>історії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етнічних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спільнот</a:t>
            </a:r>
            <a:r>
              <a:rPr lang="ru-RU" b="1" dirty="0">
                <a:latin typeface="Arial Black" panose="020B0A04020102020204" pitchFamily="34" charset="0"/>
              </a:rPr>
              <a:t> </a:t>
            </a:r>
            <a:r>
              <a:rPr lang="ru-RU" b="1" dirty="0" err="1">
                <a:latin typeface="Arial Black" panose="020B0A04020102020204" pitchFamily="34" charset="0"/>
              </a:rPr>
              <a:t>регіону</a:t>
            </a:r>
            <a:r>
              <a:rPr lang="ru-RU" b="1" dirty="0">
                <a:latin typeface="Arial Black" panose="020B0A04020102020204" pitchFamily="34" charset="0"/>
              </a:rPr>
              <a:t> – </a:t>
            </a:r>
            <a:r>
              <a:rPr lang="uk-UA" b="1" dirty="0">
                <a:latin typeface="Arial Black" panose="020B0A04020102020204" pitchFamily="34" charset="0"/>
              </a:rPr>
              <a:t>Миколаїв: Атол, 2008. – 330 с., </a:t>
            </a:r>
            <a:r>
              <a:rPr lang="uk-UA" b="1" dirty="0" err="1">
                <a:latin typeface="Arial Black" panose="020B0A04020102020204" pitchFamily="34" charset="0"/>
              </a:rPr>
              <a:t>іл</a:t>
            </a:r>
            <a:r>
              <a:rPr lang="uk-UA" b="1" dirty="0">
                <a:latin typeface="Arial Black" panose="020B0A04020102020204" pitchFamily="34" charset="0"/>
              </a:rPr>
              <a:t>.</a:t>
            </a:r>
            <a:r>
              <a:rPr lang="en-US" b="1" dirty="0">
                <a:latin typeface="Arial Black" panose="020B0A040201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latin typeface="Arial Black" panose="020B0A04020102020204" pitchFamily="34" charset="0"/>
              </a:rPr>
              <a:t>Д. І. </a:t>
            </a:r>
            <a:r>
              <a:rPr lang="uk-UA" b="1" dirty="0" err="1">
                <a:latin typeface="Arial Black" panose="020B0A04020102020204" pitchFamily="34" charset="0"/>
              </a:rPr>
              <a:t>Заковоротний</a:t>
            </a:r>
            <a:r>
              <a:rPr lang="uk-UA" b="1" dirty="0">
                <a:latin typeface="Arial Black" panose="020B0A04020102020204" pitchFamily="34" charset="0"/>
              </a:rPr>
              <a:t>. Німці-колоністи у  північному </a:t>
            </a:r>
            <a:r>
              <a:rPr lang="uk-UA" b="1" dirty="0" err="1">
                <a:latin typeface="Arial Black" panose="020B0A04020102020204" pitchFamily="34" charset="0"/>
              </a:rPr>
              <a:t>причорномор’ї</a:t>
            </a:r>
            <a:r>
              <a:rPr lang="uk-UA" b="1" dirty="0">
                <a:latin typeface="Arial Black" panose="020B0A04020102020204" pitchFamily="34" charset="0"/>
              </a:rPr>
              <a:t> (1803-1944 гг.) – Миколаїв: Видавництво Ірини Гудим, </a:t>
            </a:r>
            <a:r>
              <a:rPr lang="en-US" b="1" dirty="0">
                <a:latin typeface="Arial Black" panose="020B0A04020102020204" pitchFamily="34" charset="0"/>
              </a:rPr>
              <a:t>2009. – 152c.:</a:t>
            </a:r>
            <a:r>
              <a:rPr lang="uk-UA" b="1" dirty="0">
                <a:latin typeface="Arial Black" panose="020B0A04020102020204" pitchFamily="34" charset="0"/>
              </a:rPr>
              <a:t> </a:t>
            </a:r>
            <a:r>
              <a:rPr lang="uk-UA" b="1" dirty="0" err="1">
                <a:latin typeface="Arial Black" panose="020B0A04020102020204" pitchFamily="34" charset="0"/>
              </a:rPr>
              <a:t>іл</a:t>
            </a:r>
            <a:r>
              <a:rPr lang="uk-UA" b="1" dirty="0">
                <a:latin typeface="Arial Black" panose="020B0A04020102020204" pitchFamily="34" charset="0"/>
              </a:rPr>
              <a:t>.</a:t>
            </a:r>
            <a:r>
              <a:rPr lang="en-US" b="1" dirty="0">
                <a:latin typeface="Arial Black" panose="020B0A04020102020204" pitchFamily="34" charset="0"/>
              </a:rPr>
              <a:t>;</a:t>
            </a:r>
            <a:endParaRPr lang="uk-UA" b="1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latin typeface="Arial Black" panose="020B0A04020102020204" pitchFamily="34" charset="0"/>
              </a:rPr>
              <a:t>Разом на одній землі. Історія України багатокультурна</a:t>
            </a:r>
            <a:r>
              <a:rPr lang="en-US" b="1" dirty="0">
                <a:latin typeface="Arial Black" panose="020B0A04020102020204" pitchFamily="34" charset="0"/>
              </a:rPr>
              <a:t>: </a:t>
            </a:r>
            <a:r>
              <a:rPr lang="uk-UA" b="1" dirty="0" err="1">
                <a:latin typeface="Arial Black" panose="020B0A04020102020204" pitchFamily="34" charset="0"/>
              </a:rPr>
              <a:t>навч</a:t>
            </a:r>
            <a:r>
              <a:rPr lang="uk-UA" b="1" dirty="0">
                <a:latin typeface="Arial Black" panose="020B0A04020102020204" pitchFamily="34" charset="0"/>
              </a:rPr>
              <a:t>. </a:t>
            </a:r>
            <a:r>
              <a:rPr lang="uk-UA" b="1" dirty="0" err="1">
                <a:latin typeface="Arial Black" panose="020B0A04020102020204" pitchFamily="34" charset="0"/>
              </a:rPr>
              <a:t>Посібн</a:t>
            </a:r>
            <a:r>
              <a:rPr lang="uk-UA" b="1" dirty="0">
                <a:latin typeface="Arial Black" panose="020B0A04020102020204" pitchFamily="34" charset="0"/>
              </a:rPr>
              <a:t>. – Львів: Р19 ЗУКЦ, 2012. – 332с. : </a:t>
            </a:r>
            <a:r>
              <a:rPr lang="uk-UA" b="1" dirty="0" err="1">
                <a:latin typeface="Arial Black" panose="020B0A04020102020204" pitchFamily="34" charset="0"/>
              </a:rPr>
              <a:t>іл</a:t>
            </a:r>
            <a:r>
              <a:rPr lang="uk-UA" b="1" dirty="0">
                <a:latin typeface="Arial Black" panose="020B0A04020102020204" pitchFamily="34" charset="0"/>
              </a:rPr>
              <a:t>.</a:t>
            </a:r>
            <a:endParaRPr lang="uk-UA" b="1" dirty="0">
              <a:effectLst/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effectLst/>
                <a:latin typeface="Arial Black" panose="020B0A04020102020204" pitchFamily="34" charset="0"/>
              </a:rPr>
              <a:t>Левченко Л.,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Щукін</a:t>
            </a:r>
            <a:r>
              <a:rPr lang="uk-UA" b="1" dirty="0">
                <a:effectLst/>
                <a:latin typeface="Arial Black" panose="020B0A04020102020204" pitchFamily="34" charset="0"/>
              </a:rPr>
              <a:t> В. «Наш земляк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Ребе</a:t>
            </a:r>
            <a:r>
              <a:rPr lang="uk-UA" b="1" dirty="0">
                <a:effectLst/>
                <a:latin typeface="Arial Black" panose="020B0A04020102020204" pitchFamily="34" charset="0"/>
              </a:rPr>
              <a:t>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Менахем-Мендл</a:t>
            </a:r>
            <a:endParaRPr lang="uk-UA" b="1" dirty="0">
              <a:effectLst/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 err="1">
                <a:effectLst/>
                <a:latin typeface="Arial Black" panose="020B0A04020102020204" pitchFamily="34" charset="0"/>
              </a:rPr>
              <a:t>Шнеєрсон</a:t>
            </a:r>
            <a:r>
              <a:rPr lang="uk-UA" b="1" dirty="0">
                <a:effectLst/>
                <a:latin typeface="Arial Black" panose="020B0A04020102020204" pitchFamily="34" charset="0"/>
              </a:rPr>
              <a:t>. Історія сім'ї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Лавут</a:t>
            </a:r>
            <a:r>
              <a:rPr lang="uk-UA" b="1" dirty="0">
                <a:effectLst/>
                <a:latin typeface="Arial Black" panose="020B0A04020102020204" pitchFamily="34" charset="0"/>
              </a:rPr>
              <a:t>-Яновських-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Шнеєрсон</a:t>
            </a:r>
            <a:r>
              <a:rPr lang="uk-UA" b="1" dirty="0">
                <a:effectLst/>
                <a:latin typeface="Arial Black" panose="020B0A04020102020204" pitchFamily="34" charset="0"/>
              </a:rPr>
              <a:t> у Миколаєві»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effectLst/>
                <a:latin typeface="Arial Black" panose="020B0A04020102020204" pitchFamily="34" charset="0"/>
              </a:rPr>
              <a:t>/Л. Левченко, В.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Щукін</a:t>
            </a:r>
            <a:r>
              <a:rPr lang="uk-UA" b="1" dirty="0">
                <a:effectLst/>
                <a:latin typeface="Arial Black" panose="020B0A04020102020204" pitchFamily="34" charset="0"/>
              </a:rPr>
              <a:t> / переклад на англійську Р. </a:t>
            </a:r>
            <a:r>
              <a:rPr lang="uk-UA" b="1" dirty="0" err="1">
                <a:effectLst/>
                <a:latin typeface="Arial Black" panose="020B0A04020102020204" pitchFamily="34" charset="0"/>
              </a:rPr>
              <a:t>Бужиков</a:t>
            </a:r>
            <a:r>
              <a:rPr lang="uk-UA" b="1" dirty="0">
                <a:effectLst/>
                <a:latin typeface="Arial Black" panose="020B0A04020102020204" pitchFamily="34" charset="0"/>
              </a:rPr>
              <a:t>. 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effectLst/>
                <a:latin typeface="Arial Black" panose="020B0A04020102020204" pitchFamily="34" charset="0"/>
              </a:rPr>
              <a:t>Миколаїв: Вид. Ірини Гудим, 2019. - 156 с.</a:t>
            </a:r>
            <a:endParaRPr lang="ru-UA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98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1606</Words>
  <Application>Microsoft Office PowerPoint</Application>
  <PresentationFormat>Широкоэкранный</PresentationFormat>
  <Paragraphs>54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minkx minkx</dc:creator>
  <cp:lastModifiedBy>minkx minkx</cp:lastModifiedBy>
  <cp:revision>15</cp:revision>
  <dcterms:created xsi:type="dcterms:W3CDTF">2026-04-04T05:10:37Z</dcterms:created>
  <dcterms:modified xsi:type="dcterms:W3CDTF">2026-04-05T15:45:36Z</dcterms:modified>
</cp:coreProperties>
</file>