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1"/>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x="18288000" cy="10287000"/>
  <p:notesSz cx="6858000" cy="9144000"/>
  <p:embeddedFontLst>
    <p:embeddedFont>
      <p:font typeface="League Spartan" charset="1" panose="00000800000000000000"/>
      <p:regular r:id="rId34"/>
    </p:embeddedFont>
    <p:embeddedFont>
      <p:font typeface="Open Sans Bold" charset="1" panose="020B0806030504020204"/>
      <p:regular r:id="rId35"/>
    </p:embeddedFont>
    <p:embeddedFont>
      <p:font typeface="Open Sans" charset="1" panose="020B0606030504020204"/>
      <p:regular r:id="rId36"/>
    </p:embeddedFont>
    <p:embeddedFont>
      <p:font typeface="Open Sans Bold Italics" charset="1" panose="020B0806030504020204"/>
      <p:regular r:id="rId37"/>
    </p:embeddedFont>
    <p:embeddedFont>
      <p:font typeface="Garet" charset="1" panose="00000000000000000000"/>
      <p:regular r:id="rId38"/>
    </p:embeddedFont>
    <p:embeddedFont>
      <p:font typeface="Garet Bold" charset="1" panose="00000000000000000000"/>
      <p:regular r:id="rId39"/>
    </p:embeddedFont>
    <p:embeddedFont>
      <p:font typeface="Arimo Bold" charset="1" panose="020B0704020202020204"/>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notesMasters/notesMaster1.xml" Type="http://schemas.openxmlformats.org/officeDocument/2006/relationships/notesMaster"/><Relationship Id="rId32" Target="theme/theme2.xml" Type="http://schemas.openxmlformats.org/officeDocument/2006/relationships/theme"/><Relationship Id="rId33" Target="notesSlides/notesSlide1.xml" Type="http://schemas.openxmlformats.org/officeDocument/2006/relationships/notesSlide"/><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 Id="rId4" Target="../media/image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https://drive.google.com/file/d/1d_VrZ5mFC5ZoEkjkwZB2Gqz3ua8OFx0F/view?usp=sharing" TargetMode="External" Type="http://schemas.openxmlformats.org/officeDocument/2006/relationships/hyperlink"/><Relationship Id="rId4" Target="https://drive.google.com/file/d/171gYMyu54N0oggf4AhtDF4qNhcK2Vl9Y/view?usp=sharing" TargetMode="External" Type="http://schemas.openxmlformats.org/officeDocument/2006/relationships/hyperlink"/><Relationship Id="rId5" Target="https://drive.google.com/file/d/171gYMyu54N0oggf4AhtDF4qNhcK2Vl9Y/view?usp=sharing" TargetMode="External" Type="http://schemas.openxmlformats.org/officeDocument/2006/relationships/hyperlink"/></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https://drive.google.com/file/d/10Kk9sZ4mWYjgZEHQj17RwJE3WIGEx_0m/view?usp=sharing" TargetMode="External" Type="http://schemas.openxmlformats.org/officeDocument/2006/relationships/hyperlink"/><Relationship Id="rId4" Target="https://drive.google.com/file/d/1xj2H8mv8V8toRh5SE8Bg7XOoAFwqWvQn/view?usp=sharing" TargetMode="External" Type="http://schemas.openxmlformats.org/officeDocument/2006/relationships/hyperlink"/><Relationship Id="rId5" Target="https://drive.google.com/file/d/1V6RCS7xvne1OtHtFAQZvZMQbVS0jgAip/view?usp=sharing" TargetMode="External" Type="http://schemas.openxmlformats.org/officeDocument/2006/relationships/hyperlink"/></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 Id="rId3" Target="https://drive.google.com/file/d/1qx-_AsiFMAbO59-LT6_92aLSApL5nax8/view?usp=sharing" TargetMode="External" Type="http://schemas.openxmlformats.org/officeDocument/2006/relationships/hyperlink"/></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https://drive.google.com/file/d/1B8CKfqVmLwZunkDO2MVy-jljPv7yr98h/view?usp=sharing" TargetMode="External" Type="http://schemas.openxmlformats.org/officeDocument/2006/relationships/hyperlink"/><Relationship Id="rId4" Target="https://drive.google.com/file/d/1B8CKfqVmLwZunkDO2MVy-jljPv7yr98h/view?usp=sharing" TargetMode="External" Type="http://schemas.openxmlformats.org/officeDocument/2006/relationships/hyperlink"/></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https://drive.google.com/file/d/1d_VrZ5mFC5ZoEkjkwZB2Gqz3ua8OFx0F/view?usp=sharing" TargetMode="External" Type="http://schemas.openxmlformats.org/officeDocument/2006/relationships/hyperlink"/><Relationship Id="rId3" Target="https://drive.google.com/file/d/171gYMyu54N0oggf4AhtDF4qNhcK2Vl9Y/view?usp=sharing" TargetMode="External" Type="http://schemas.openxmlformats.org/officeDocument/2006/relationships/hyperlink"/><Relationship Id="rId4" Target="https://drive.google.com/file/d/10Kk9sZ4mWYjgZEHQj17RwJE3WIGEx_0m/view?usp=sharing" TargetMode="External" Type="http://schemas.openxmlformats.org/officeDocument/2006/relationships/hyperlink"/><Relationship Id="rId5" Target="https://drive.google.com/file/d/1xj2H8mv8V8toRh5SE8Bg7XOoAFwqWvQn/view?usp=sharing" TargetMode="External" Type="http://schemas.openxmlformats.org/officeDocument/2006/relationships/hyperlink"/><Relationship Id="rId6" Target="https://drive.google.com/file/d/1V6RCS7xvne1OtHtFAQZvZMQbVS0jgAip/view?usp=sharing" TargetMode="External" Type="http://schemas.openxmlformats.org/officeDocument/2006/relationships/hyperlink"/><Relationship Id="rId7" Target="https://drive.google.com/file/d/1qx-_AsiFMAbO59-LT6_92aLSApL5nax8/view?usp=sharing" TargetMode="External" Type="http://schemas.openxmlformats.org/officeDocument/2006/relationships/hyperlink"/><Relationship Id="rId8" Target="https://drive.google.com/file/d/1B8CKfqVmLwZunkDO2MVy-jljPv7yr98h/view?usp=sharing" TargetMode="External" Type="http://schemas.openxmlformats.org/officeDocument/2006/relationships/hyperlink"/></Relationships>
</file>

<file path=ppt/slides/slide1.xml><?xml version="1.0" encoding="utf-8"?>
<p:sld xmlns:p="http://schemas.openxmlformats.org/presentationml/2006/main" xmlns:a="http://schemas.openxmlformats.org/drawingml/2006/main">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1316549" y="2356719"/>
            <a:ext cx="15004656" cy="3663900"/>
            <a:chOff x="0" y="0"/>
            <a:chExt cx="20006209" cy="4885199"/>
          </a:xfrm>
        </p:grpSpPr>
        <p:sp>
          <p:nvSpPr>
            <p:cNvPr name="TextBox 3" id="3"/>
            <p:cNvSpPr txBox="true"/>
            <p:nvPr/>
          </p:nvSpPr>
          <p:spPr>
            <a:xfrm rot="0">
              <a:off x="0" y="778084"/>
              <a:ext cx="20006209" cy="3433806"/>
            </a:xfrm>
            <a:prstGeom prst="rect">
              <a:avLst/>
            </a:prstGeom>
          </p:spPr>
          <p:txBody>
            <a:bodyPr anchor="t" rtlCol="false" tIns="0" lIns="0" bIns="0" rIns="0">
              <a:spAutoFit/>
            </a:bodyPr>
            <a:lstStyle/>
            <a:p>
              <a:pPr algn="ctr">
                <a:lnSpc>
                  <a:spcPts val="6647"/>
                </a:lnSpc>
              </a:pPr>
              <a:r>
                <a:rPr lang="en-US" sz="6453">
                  <a:solidFill>
                    <a:srgbClr val="FFFFFF"/>
                  </a:solidFill>
                  <a:latin typeface="League Spartan"/>
                  <a:ea typeface="League Spartan"/>
                  <a:cs typeface="League Spartan"/>
                  <a:sym typeface="League Spartan"/>
                </a:rPr>
                <a:t>СИСТЕМА ІЗ МНОЖИННИМИ ВИПАДКОВИМИ ЗАТЕМНЕННЯМИ HD 139139</a:t>
              </a:r>
            </a:p>
          </p:txBody>
        </p:sp>
        <p:sp>
          <p:nvSpPr>
            <p:cNvPr name="AutoShape 4" id="4"/>
            <p:cNvSpPr/>
            <p:nvPr/>
          </p:nvSpPr>
          <p:spPr>
            <a:xfrm flipV="true">
              <a:off x="528227" y="4859799"/>
              <a:ext cx="19166160" cy="0"/>
            </a:xfrm>
            <a:prstGeom prst="line">
              <a:avLst/>
            </a:prstGeom>
            <a:ln cap="flat" w="50800">
              <a:solidFill>
                <a:srgbClr val="FFDE59"/>
              </a:solidFill>
              <a:prstDash val="sysDash"/>
              <a:headEnd type="none" len="sm" w="sm"/>
              <a:tailEnd type="none" len="sm" w="sm"/>
            </a:ln>
          </p:spPr>
        </p:sp>
        <p:sp>
          <p:nvSpPr>
            <p:cNvPr name="AutoShape 5" id="5"/>
            <p:cNvSpPr/>
            <p:nvPr/>
          </p:nvSpPr>
          <p:spPr>
            <a:xfrm flipV="true">
              <a:off x="528227" y="25400"/>
              <a:ext cx="19166160" cy="0"/>
            </a:xfrm>
            <a:prstGeom prst="line">
              <a:avLst/>
            </a:prstGeom>
            <a:ln cap="flat" w="50800">
              <a:solidFill>
                <a:srgbClr val="FFDE59"/>
              </a:solidFill>
              <a:prstDash val="sysDash"/>
              <a:headEnd type="none" len="sm" w="sm"/>
              <a:tailEnd type="none" len="sm" w="sm"/>
            </a:ln>
          </p:spPr>
        </p:sp>
        <p:sp>
          <p:nvSpPr>
            <p:cNvPr name="AutoShape 6" id="6"/>
            <p:cNvSpPr/>
            <p:nvPr/>
          </p:nvSpPr>
          <p:spPr>
            <a:xfrm>
              <a:off x="528227" y="25400"/>
              <a:ext cx="0" cy="4834399"/>
            </a:xfrm>
            <a:prstGeom prst="line">
              <a:avLst/>
            </a:prstGeom>
            <a:ln cap="flat" w="50800">
              <a:solidFill>
                <a:srgbClr val="FFDE59"/>
              </a:solidFill>
              <a:prstDash val="sysDash"/>
              <a:headEnd type="none" len="sm" w="sm"/>
              <a:tailEnd type="none" len="sm" w="sm"/>
            </a:ln>
          </p:spPr>
        </p:sp>
        <p:sp>
          <p:nvSpPr>
            <p:cNvPr name="AutoShape 7" id="7"/>
            <p:cNvSpPr/>
            <p:nvPr/>
          </p:nvSpPr>
          <p:spPr>
            <a:xfrm>
              <a:off x="19721316" y="25400"/>
              <a:ext cx="0" cy="4834399"/>
            </a:xfrm>
            <a:prstGeom prst="line">
              <a:avLst/>
            </a:prstGeom>
            <a:ln cap="flat" w="50800">
              <a:solidFill>
                <a:srgbClr val="FFDE59"/>
              </a:solidFill>
              <a:prstDash val="sysDash"/>
              <a:headEnd type="none" len="sm" w="sm"/>
              <a:tailEnd type="none" len="sm" w="sm"/>
            </a:ln>
          </p:spPr>
        </p:sp>
      </p:grpSp>
      <p:sp>
        <p:nvSpPr>
          <p:cNvPr name="TextBox 8" id="8"/>
          <p:cNvSpPr txBox="true"/>
          <p:nvPr/>
        </p:nvSpPr>
        <p:spPr>
          <a:xfrm rot="0">
            <a:off x="8500581" y="6268085"/>
            <a:ext cx="4360309" cy="2585084"/>
          </a:xfrm>
          <a:prstGeom prst="rect">
            <a:avLst/>
          </a:prstGeom>
        </p:spPr>
        <p:txBody>
          <a:bodyPr anchor="t" rtlCol="false" tIns="0" lIns="0" bIns="0" rIns="0">
            <a:spAutoFit/>
          </a:bodyPr>
          <a:lstStyle/>
          <a:p>
            <a:pPr algn="l">
              <a:lnSpc>
                <a:spcPts val="2940"/>
              </a:lnSpc>
            </a:pPr>
            <a:r>
              <a:rPr lang="en-US" sz="2100" b="true">
                <a:solidFill>
                  <a:srgbClr val="FFFFFF"/>
                </a:solidFill>
                <a:latin typeface="Open Sans Bold"/>
                <a:ea typeface="Open Sans Bold"/>
                <a:cs typeface="Open Sans Bold"/>
                <a:sym typeface="Open Sans Bold"/>
              </a:rPr>
              <a:t>Наукові керівники:</a:t>
            </a:r>
          </a:p>
          <a:p>
            <a:pPr algn="l">
              <a:lnSpc>
                <a:spcPts val="2940"/>
              </a:lnSpc>
            </a:pPr>
            <a:r>
              <a:rPr lang="en-US" sz="2100">
                <a:solidFill>
                  <a:srgbClr val="FFFFFF"/>
                </a:solidFill>
                <a:latin typeface="Open Sans"/>
                <a:ea typeface="Open Sans"/>
                <a:cs typeface="Open Sans"/>
                <a:sym typeface="Open Sans"/>
              </a:rPr>
              <a:t> </a:t>
            </a:r>
            <a:r>
              <a:rPr lang="en-US" b="true" sz="2100" i="true">
                <a:solidFill>
                  <a:srgbClr val="FFFFFF"/>
                </a:solidFill>
                <a:latin typeface="Open Sans Bold Italics"/>
                <a:ea typeface="Open Sans Bold Italics"/>
                <a:cs typeface="Open Sans Bold Italics"/>
                <a:sym typeface="Open Sans Bold Italics"/>
              </a:rPr>
              <a:t>Липинська Вєроніка Валеріївна</a:t>
            </a:r>
            <a:r>
              <a:rPr lang="en-US" sz="2100">
                <a:solidFill>
                  <a:srgbClr val="FFFFFF"/>
                </a:solidFill>
                <a:latin typeface="Open Sans"/>
                <a:ea typeface="Open Sans"/>
                <a:cs typeface="Open Sans"/>
                <a:sym typeface="Open Sans"/>
              </a:rPr>
              <a:t>,</a:t>
            </a:r>
          </a:p>
          <a:p>
            <a:pPr algn="l">
              <a:lnSpc>
                <a:spcPts val="2940"/>
              </a:lnSpc>
            </a:pPr>
            <a:r>
              <a:rPr lang="en-US" sz="2100">
                <a:solidFill>
                  <a:srgbClr val="FFFFFF"/>
                </a:solidFill>
                <a:latin typeface="Open Sans"/>
                <a:ea typeface="Open Sans"/>
                <a:cs typeface="Open Sans"/>
                <a:sym typeface="Open Sans"/>
              </a:rPr>
              <a:t> вчитель фізики Харківського</a:t>
            </a:r>
          </a:p>
          <a:p>
            <a:pPr algn="l">
              <a:lnSpc>
                <a:spcPts val="2940"/>
              </a:lnSpc>
            </a:pPr>
            <a:r>
              <a:rPr lang="en-US" sz="2100">
                <a:solidFill>
                  <a:srgbClr val="FFFFFF"/>
                </a:solidFill>
                <a:latin typeface="Open Sans"/>
                <a:ea typeface="Open Sans"/>
                <a:cs typeface="Open Sans"/>
                <a:sym typeface="Open Sans"/>
              </a:rPr>
              <a:t>приватного ліцею «Вересень» Харківської області, спеціаліст І категорії</a:t>
            </a:r>
          </a:p>
          <a:p>
            <a:pPr algn="l">
              <a:lnSpc>
                <a:spcPts val="2940"/>
              </a:lnSpc>
            </a:pPr>
          </a:p>
        </p:txBody>
      </p:sp>
      <p:sp>
        <p:nvSpPr>
          <p:cNvPr name="AutoShape 9" id="9"/>
          <p:cNvSpPr/>
          <p:nvPr/>
        </p:nvSpPr>
        <p:spPr>
          <a:xfrm flipV="true">
            <a:off x="8500581" y="6212659"/>
            <a:ext cx="8739669" cy="0"/>
          </a:xfrm>
          <a:prstGeom prst="line">
            <a:avLst/>
          </a:prstGeom>
          <a:ln cap="flat" w="38100">
            <a:solidFill>
              <a:srgbClr val="FFDE59"/>
            </a:solidFill>
            <a:prstDash val="sysDash"/>
            <a:headEnd type="none" len="sm" w="sm"/>
            <a:tailEnd type="none" len="sm" w="sm"/>
          </a:ln>
        </p:spPr>
      </p:sp>
      <p:sp>
        <p:nvSpPr>
          <p:cNvPr name="AutoShape 10" id="10"/>
          <p:cNvSpPr/>
          <p:nvPr/>
        </p:nvSpPr>
        <p:spPr>
          <a:xfrm flipV="true">
            <a:off x="8500581" y="10083989"/>
            <a:ext cx="8739604" cy="0"/>
          </a:xfrm>
          <a:prstGeom prst="line">
            <a:avLst/>
          </a:prstGeom>
          <a:ln cap="flat" w="38100">
            <a:solidFill>
              <a:srgbClr val="FFDE59"/>
            </a:solidFill>
            <a:prstDash val="sysDash"/>
            <a:headEnd type="none" len="sm" w="sm"/>
            <a:tailEnd type="none" len="sm" w="sm"/>
          </a:ln>
        </p:spPr>
      </p:sp>
      <p:sp>
        <p:nvSpPr>
          <p:cNvPr name="AutoShape 11" id="11"/>
          <p:cNvSpPr/>
          <p:nvPr/>
        </p:nvSpPr>
        <p:spPr>
          <a:xfrm>
            <a:off x="8481531" y="6200074"/>
            <a:ext cx="0" cy="3871331"/>
          </a:xfrm>
          <a:prstGeom prst="line">
            <a:avLst/>
          </a:prstGeom>
          <a:ln cap="flat" w="38100">
            <a:solidFill>
              <a:srgbClr val="FFDE59"/>
            </a:solidFill>
            <a:prstDash val="sysDash"/>
            <a:headEnd type="none" len="sm" w="sm"/>
            <a:tailEnd type="none" len="sm" w="sm"/>
          </a:ln>
        </p:spPr>
      </p:sp>
      <p:sp>
        <p:nvSpPr>
          <p:cNvPr name="AutoShape 12" id="12"/>
          <p:cNvSpPr/>
          <p:nvPr/>
        </p:nvSpPr>
        <p:spPr>
          <a:xfrm flipH="true">
            <a:off x="17240250" y="6212659"/>
            <a:ext cx="0" cy="3871331"/>
          </a:xfrm>
          <a:prstGeom prst="line">
            <a:avLst/>
          </a:prstGeom>
          <a:ln cap="flat" w="38100">
            <a:solidFill>
              <a:srgbClr val="FFDE59"/>
            </a:solidFill>
            <a:prstDash val="sysDash"/>
            <a:headEnd type="none" len="sm" w="sm"/>
            <a:tailEnd type="none" len="sm" w="sm"/>
          </a:ln>
        </p:spPr>
      </p:sp>
      <p:grpSp>
        <p:nvGrpSpPr>
          <p:cNvPr name="Group 13" id="13"/>
          <p:cNvGrpSpPr/>
          <p:nvPr/>
        </p:nvGrpSpPr>
        <p:grpSpPr>
          <a:xfrm rot="0">
            <a:off x="583404" y="6306185"/>
            <a:ext cx="7514350" cy="3322574"/>
            <a:chOff x="0" y="0"/>
            <a:chExt cx="10019134" cy="4430099"/>
          </a:xfrm>
        </p:grpSpPr>
        <p:sp>
          <p:nvSpPr>
            <p:cNvPr name="TextBox 14" id="14"/>
            <p:cNvSpPr txBox="true"/>
            <p:nvPr/>
          </p:nvSpPr>
          <p:spPr>
            <a:xfrm rot="0">
              <a:off x="256833" y="-11093"/>
              <a:ext cx="9762301" cy="3952028"/>
            </a:xfrm>
            <a:prstGeom prst="rect">
              <a:avLst/>
            </a:prstGeom>
          </p:spPr>
          <p:txBody>
            <a:bodyPr anchor="t" rtlCol="false" tIns="0" lIns="0" bIns="0" rIns="0">
              <a:spAutoFit/>
            </a:bodyPr>
            <a:lstStyle/>
            <a:p>
              <a:pPr algn="l">
                <a:lnSpc>
                  <a:spcPts val="4759"/>
                </a:lnSpc>
              </a:pPr>
              <a:r>
                <a:rPr lang="en-US" sz="3399" b="true">
                  <a:solidFill>
                    <a:srgbClr val="FCFCFD"/>
                  </a:solidFill>
                  <a:latin typeface="Open Sans Bold"/>
                  <a:ea typeface="Open Sans Bold"/>
                  <a:cs typeface="Open Sans Bold"/>
                  <a:sym typeface="Open Sans Bold"/>
                </a:rPr>
                <a:t>Роботу виконав:</a:t>
              </a:r>
            </a:p>
            <a:p>
              <a:pPr algn="l">
                <a:lnSpc>
                  <a:spcPts val="4759"/>
                </a:lnSpc>
              </a:pPr>
              <a:r>
                <a:rPr lang="en-US" sz="3399" i="true" b="true">
                  <a:solidFill>
                    <a:srgbClr val="FCFCFD"/>
                  </a:solidFill>
                  <a:latin typeface="Open Sans Bold Italics"/>
                  <a:ea typeface="Open Sans Bold Italics"/>
                  <a:cs typeface="Open Sans Bold Italics"/>
                  <a:sym typeface="Open Sans Bold Italics"/>
                </a:rPr>
                <a:t>Оробей Нікіта Олегович</a:t>
              </a:r>
            </a:p>
            <a:p>
              <a:pPr algn="l">
                <a:lnSpc>
                  <a:spcPts val="4759"/>
                </a:lnSpc>
              </a:pPr>
              <a:r>
                <a:rPr lang="en-US" sz="3399">
                  <a:solidFill>
                    <a:srgbClr val="FCFCFD"/>
                  </a:solidFill>
                  <a:latin typeface="Open Sans"/>
                  <a:ea typeface="Open Sans"/>
                  <a:cs typeface="Open Sans"/>
                  <a:sym typeface="Open Sans"/>
                </a:rPr>
                <a:t>учень 9-А класу Харківського приватного ліцею “Вересень” </a:t>
              </a:r>
            </a:p>
            <a:p>
              <a:pPr algn="l">
                <a:lnSpc>
                  <a:spcPts val="4759"/>
                </a:lnSpc>
              </a:pPr>
              <a:r>
                <a:rPr lang="en-US" sz="3399">
                  <a:solidFill>
                    <a:srgbClr val="FCFCFD"/>
                  </a:solidFill>
                  <a:latin typeface="Open Sans"/>
                  <a:ea typeface="Open Sans"/>
                  <a:cs typeface="Open Sans"/>
                  <a:sym typeface="Open Sans"/>
                </a:rPr>
                <a:t>Харківської області</a:t>
              </a:r>
            </a:p>
          </p:txBody>
        </p:sp>
        <p:sp>
          <p:nvSpPr>
            <p:cNvPr name="AutoShape 15" id="15"/>
            <p:cNvSpPr/>
            <p:nvPr/>
          </p:nvSpPr>
          <p:spPr>
            <a:xfrm>
              <a:off x="50800" y="25400"/>
              <a:ext cx="9056372" cy="30182"/>
            </a:xfrm>
            <a:prstGeom prst="line">
              <a:avLst/>
            </a:prstGeom>
            <a:ln cap="flat" w="50800">
              <a:solidFill>
                <a:srgbClr val="FFDE59"/>
              </a:solidFill>
              <a:prstDash val="sysDash"/>
              <a:headEnd type="none" len="sm" w="sm"/>
              <a:tailEnd type="none" len="sm" w="sm"/>
            </a:ln>
          </p:spPr>
        </p:sp>
        <p:sp>
          <p:nvSpPr>
            <p:cNvPr name="AutoShape 16" id="16"/>
            <p:cNvSpPr/>
            <p:nvPr/>
          </p:nvSpPr>
          <p:spPr>
            <a:xfrm>
              <a:off x="50800" y="4404699"/>
              <a:ext cx="9056372" cy="0"/>
            </a:xfrm>
            <a:prstGeom prst="line">
              <a:avLst/>
            </a:prstGeom>
            <a:ln cap="flat" w="50800">
              <a:solidFill>
                <a:srgbClr val="FFDE59"/>
              </a:solidFill>
              <a:prstDash val="sysDash"/>
              <a:headEnd type="none" len="sm" w="sm"/>
              <a:tailEnd type="none" len="sm" w="sm"/>
            </a:ln>
          </p:spPr>
        </p:sp>
        <p:sp>
          <p:nvSpPr>
            <p:cNvPr name="AutoShape 17" id="17"/>
            <p:cNvSpPr/>
            <p:nvPr/>
          </p:nvSpPr>
          <p:spPr>
            <a:xfrm flipH="true">
              <a:off x="9107172" y="55582"/>
              <a:ext cx="0" cy="4349117"/>
            </a:xfrm>
            <a:prstGeom prst="line">
              <a:avLst/>
            </a:prstGeom>
            <a:ln cap="flat" w="50800">
              <a:solidFill>
                <a:srgbClr val="FFDE59"/>
              </a:solidFill>
              <a:prstDash val="sysDash"/>
              <a:headEnd type="none" len="sm" w="sm"/>
              <a:tailEnd type="none" len="sm" w="sm"/>
            </a:ln>
          </p:spPr>
        </p:sp>
        <p:sp>
          <p:nvSpPr>
            <p:cNvPr name="AutoShape 18" id="18"/>
            <p:cNvSpPr/>
            <p:nvPr/>
          </p:nvSpPr>
          <p:spPr>
            <a:xfrm>
              <a:off x="25400" y="25400"/>
              <a:ext cx="25400" cy="4379299"/>
            </a:xfrm>
            <a:prstGeom prst="line">
              <a:avLst/>
            </a:prstGeom>
            <a:ln cap="flat" w="50800">
              <a:solidFill>
                <a:srgbClr val="FFDE59"/>
              </a:solidFill>
              <a:prstDash val="sysDash"/>
              <a:headEnd type="none" len="sm" w="sm"/>
              <a:tailEnd type="none" len="sm" w="sm"/>
            </a:ln>
          </p:spPr>
        </p:sp>
      </p:grpSp>
      <p:sp>
        <p:nvSpPr>
          <p:cNvPr name="TextBox 19" id="19"/>
          <p:cNvSpPr txBox="true"/>
          <p:nvPr/>
        </p:nvSpPr>
        <p:spPr>
          <a:xfrm rot="0">
            <a:off x="17434827" y="9016260"/>
            <a:ext cx="152400" cy="238125"/>
          </a:xfrm>
          <a:prstGeom prst="rect">
            <a:avLst/>
          </a:prstGeom>
        </p:spPr>
        <p:txBody>
          <a:bodyPr anchor="t" rtlCol="false" tIns="0" lIns="0" bIns="0" rIns="0" wrap="none">
            <a:spAutoFit/>
          </a:bodyPr>
          <a:lstStyle/>
          <a:p>
            <a:pPr algn="ctr">
              <a:lnSpc>
                <a:spcPts val="6244"/>
              </a:lnSpc>
              <a:spcBef>
                <a:spcPct val="0"/>
              </a:spcBef>
            </a:pPr>
            <a:r>
              <a:rPr lang="en-US" b="true" sz="4460">
                <a:solidFill>
                  <a:srgbClr val="FFFFFF"/>
                </a:solidFill>
                <a:latin typeface="Open Sans Bold"/>
                <a:ea typeface="Open Sans Bold"/>
                <a:cs typeface="Open Sans Bold"/>
                <a:sym typeface="Open Sans Bold"/>
              </a:rPr>
              <a:t>1</a:t>
            </a:r>
          </a:p>
        </p:txBody>
      </p:sp>
      <p:sp>
        <p:nvSpPr>
          <p:cNvPr name="TextBox 20" id="20"/>
          <p:cNvSpPr txBox="true"/>
          <p:nvPr/>
        </p:nvSpPr>
        <p:spPr>
          <a:xfrm rot="0">
            <a:off x="622622" y="-95250"/>
            <a:ext cx="17042755" cy="854317"/>
          </a:xfrm>
          <a:prstGeom prst="rect">
            <a:avLst/>
          </a:prstGeom>
        </p:spPr>
        <p:txBody>
          <a:bodyPr anchor="t" rtlCol="false" tIns="0" lIns="0" bIns="0" rIns="0">
            <a:spAutoFit/>
          </a:bodyPr>
          <a:lstStyle/>
          <a:p>
            <a:pPr algn="ctr">
              <a:lnSpc>
                <a:spcPts val="6986"/>
              </a:lnSpc>
              <a:spcBef>
                <a:spcPct val="0"/>
              </a:spcBef>
            </a:pPr>
            <a:r>
              <a:rPr lang="en-US" b="true" sz="4990">
                <a:solidFill>
                  <a:srgbClr val="FFDE59"/>
                </a:solidFill>
                <a:latin typeface="Open Sans Bold"/>
                <a:ea typeface="Open Sans Bold"/>
                <a:cs typeface="Open Sans Bold"/>
                <a:sym typeface="Open Sans Bold"/>
              </a:rPr>
              <a:t>Харківське територіальне відділення МАН України</a:t>
            </a:r>
          </a:p>
        </p:txBody>
      </p:sp>
      <p:sp>
        <p:nvSpPr>
          <p:cNvPr name="TextBox 21" id="21"/>
          <p:cNvSpPr txBox="true"/>
          <p:nvPr/>
        </p:nvSpPr>
        <p:spPr>
          <a:xfrm rot="0">
            <a:off x="5699503" y="862322"/>
            <a:ext cx="6470174" cy="1313421"/>
          </a:xfrm>
          <a:prstGeom prst="rect">
            <a:avLst/>
          </a:prstGeom>
        </p:spPr>
        <p:txBody>
          <a:bodyPr anchor="t" rtlCol="false" tIns="0" lIns="0" bIns="0" rIns="0">
            <a:spAutoFit/>
          </a:bodyPr>
          <a:lstStyle/>
          <a:p>
            <a:pPr algn="ctr">
              <a:lnSpc>
                <a:spcPts val="5306"/>
              </a:lnSpc>
            </a:pPr>
            <a:r>
              <a:rPr lang="en-US" b="true" sz="3790">
                <a:solidFill>
                  <a:srgbClr val="FFDE59"/>
                </a:solidFill>
                <a:latin typeface="Open Sans Bold"/>
                <a:ea typeface="Open Sans Bold"/>
                <a:cs typeface="Open Sans Bold"/>
                <a:sym typeface="Open Sans Bold"/>
              </a:rPr>
              <a:t>МАН ЮНІОР ДОСЛІДНИК</a:t>
            </a:r>
          </a:p>
          <a:p>
            <a:pPr algn="ctr">
              <a:lnSpc>
                <a:spcPts val="5306"/>
              </a:lnSpc>
              <a:spcBef>
                <a:spcPct val="0"/>
              </a:spcBef>
            </a:pPr>
            <a:r>
              <a:rPr lang="en-US" b="true" sz="3790">
                <a:solidFill>
                  <a:srgbClr val="FFDE59"/>
                </a:solidFill>
                <a:latin typeface="Open Sans Bold"/>
                <a:ea typeface="Open Sans Bold"/>
                <a:cs typeface="Open Sans Bold"/>
                <a:sym typeface="Open Sans Bold"/>
              </a:rPr>
              <a:t>НОМІНАЦІЯ: АСТРОНОМІЯ</a:t>
            </a:r>
          </a:p>
        </p:txBody>
      </p:sp>
      <p:sp>
        <p:nvSpPr>
          <p:cNvPr name="AutoShape 22" id="22"/>
          <p:cNvSpPr/>
          <p:nvPr/>
        </p:nvSpPr>
        <p:spPr>
          <a:xfrm flipH="true">
            <a:off x="12860891" y="6200074"/>
            <a:ext cx="0" cy="3871331"/>
          </a:xfrm>
          <a:prstGeom prst="line">
            <a:avLst/>
          </a:prstGeom>
          <a:ln cap="flat" w="38100">
            <a:solidFill>
              <a:srgbClr val="FFDE59"/>
            </a:solidFill>
            <a:prstDash val="sysDash"/>
            <a:headEnd type="none" len="sm" w="sm"/>
            <a:tailEnd type="none" len="sm" w="sm"/>
          </a:ln>
        </p:spPr>
      </p:sp>
      <p:sp>
        <p:nvSpPr>
          <p:cNvPr name="TextBox 23" id="23"/>
          <p:cNvSpPr txBox="true"/>
          <p:nvPr/>
        </p:nvSpPr>
        <p:spPr>
          <a:xfrm rot="0">
            <a:off x="12956141" y="6277610"/>
            <a:ext cx="4188859" cy="3416451"/>
          </a:xfrm>
          <a:prstGeom prst="rect">
            <a:avLst/>
          </a:prstGeom>
        </p:spPr>
        <p:txBody>
          <a:bodyPr anchor="t" rtlCol="false" tIns="0" lIns="0" bIns="0" rIns="0">
            <a:spAutoFit/>
          </a:bodyPr>
          <a:lstStyle/>
          <a:p>
            <a:pPr algn="l">
              <a:lnSpc>
                <a:spcPts val="2266"/>
              </a:lnSpc>
            </a:pPr>
            <a:r>
              <a:rPr lang="en-US" sz="1619" i="true" b="true">
                <a:solidFill>
                  <a:srgbClr val="FFFFFF"/>
                </a:solidFill>
                <a:latin typeface="Open Sans Bold Italics"/>
                <a:ea typeface="Open Sans Bold Italics"/>
                <a:cs typeface="Open Sans Bold Italics"/>
                <a:sym typeface="Open Sans Bold Italics"/>
              </a:rPr>
              <a:t>Слюс</a:t>
            </a:r>
            <a:r>
              <a:rPr lang="en-US" b="true" sz="1619" i="true">
                <a:solidFill>
                  <a:srgbClr val="FFFFFF"/>
                </a:solidFill>
                <a:latin typeface="Open Sans Bold Italics"/>
                <a:ea typeface="Open Sans Bold Italics"/>
                <a:cs typeface="Open Sans Bold Italics"/>
                <a:sym typeface="Open Sans Bold Italics"/>
              </a:rPr>
              <a:t>арев Іван Григорович</a:t>
            </a:r>
            <a:r>
              <a:rPr lang="en-US" sz="1619">
                <a:solidFill>
                  <a:srgbClr val="FFFFFF"/>
                </a:solidFill>
                <a:latin typeface="Open Sans"/>
                <a:ea typeface="Open Sans"/>
                <a:cs typeface="Open Sans"/>
                <a:sym typeface="Open Sans"/>
              </a:rPr>
              <a:t>, </a:t>
            </a:r>
          </a:p>
          <a:p>
            <a:pPr algn="l">
              <a:lnSpc>
                <a:spcPts val="2266"/>
              </a:lnSpc>
            </a:pPr>
            <a:r>
              <a:rPr lang="en-US" sz="1619">
                <a:solidFill>
                  <a:srgbClr val="FFFFFF"/>
                </a:solidFill>
                <a:latin typeface="Open Sans"/>
                <a:ea typeface="Open Sans"/>
                <a:cs typeface="Open Sans"/>
                <a:sym typeface="Open Sans"/>
              </a:rPr>
              <a:t>доцент кафедри астрономії та космічної</a:t>
            </a:r>
          </a:p>
          <a:p>
            <a:pPr algn="l">
              <a:lnSpc>
                <a:spcPts val="2266"/>
              </a:lnSpc>
            </a:pPr>
            <a:r>
              <a:rPr lang="en-US" sz="1619">
                <a:solidFill>
                  <a:srgbClr val="FFFFFF"/>
                </a:solidFill>
                <a:latin typeface="Open Sans"/>
                <a:ea typeface="Open Sans"/>
                <a:cs typeface="Open Sans"/>
                <a:sym typeface="Open Sans"/>
              </a:rPr>
              <a:t>інформатики фізичного факультету Харківського національного університету імені В.Н. Каразіна, старший науковий співробітник Науково-дослідного інституту астрономії Харківського національного університету імені В.Н. Каразіна, кандидат фізико-математичних наук</a:t>
            </a:r>
          </a:p>
          <a:p>
            <a:pPr algn="l">
              <a:lnSpc>
                <a:spcPts val="2266"/>
              </a:lnSpc>
            </a:pPr>
          </a:p>
          <a:p>
            <a:pPr algn="l">
              <a:lnSpc>
                <a:spcPts val="2266"/>
              </a:lnSpc>
            </a:pPr>
          </a:p>
        </p:txBody>
      </p:sp>
    </p:spTree>
  </p:cSld>
  <p:clrMapOvr>
    <a:masterClrMapping/>
  </p:clrMapOvr>
</p:sld>
</file>

<file path=ppt/slides/slide2.xml><?xml version="1.0" encoding="utf-8"?>
<p:sld xmlns:p="http://schemas.openxmlformats.org/presentationml/2006/main" xmlns:a="http://schemas.openxmlformats.org/drawingml/2006/main">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17259300" y="9172539"/>
            <a:ext cx="369006" cy="876840"/>
          </a:xfrm>
          <a:prstGeom prst="rect">
            <a:avLst/>
          </a:prstGeom>
        </p:spPr>
        <p:txBody>
          <a:bodyPr anchor="t" rtlCol="false" tIns="0" lIns="0" bIns="0" rIns="0" wrap="none">
            <a:spAutoFit/>
          </a:bodyPr>
          <a:lstStyle/>
          <a:p>
            <a:pPr algn="ctr">
              <a:lnSpc>
                <a:spcPts val="7126"/>
              </a:lnSpc>
              <a:spcBef>
                <a:spcPct val="0"/>
              </a:spcBef>
            </a:pPr>
            <a:r>
              <a:rPr lang="en-US" b="true" sz="5090">
                <a:solidFill>
                  <a:srgbClr val="FCFCFD"/>
                </a:solidFill>
                <a:latin typeface="Open Sans Bold"/>
                <a:ea typeface="Open Sans Bold"/>
                <a:cs typeface="Open Sans Bold"/>
                <a:sym typeface="Open Sans Bold"/>
              </a:rPr>
              <a:t>2</a:t>
            </a:r>
          </a:p>
        </p:txBody>
      </p:sp>
      <p:sp>
        <p:nvSpPr>
          <p:cNvPr name="TextBox 3" id="3"/>
          <p:cNvSpPr txBox="true"/>
          <p:nvPr/>
        </p:nvSpPr>
        <p:spPr>
          <a:xfrm rot="0">
            <a:off x="731440" y="1347469"/>
            <a:ext cx="6626489" cy="5355139"/>
          </a:xfrm>
          <a:prstGeom prst="rect">
            <a:avLst/>
          </a:prstGeom>
        </p:spPr>
        <p:txBody>
          <a:bodyPr anchor="t" rtlCol="false" tIns="0" lIns="0" bIns="0" rIns="0">
            <a:spAutoFit/>
          </a:bodyPr>
          <a:lstStyle/>
          <a:p>
            <a:pPr algn="l">
              <a:lnSpc>
                <a:spcPts val="3559"/>
              </a:lnSpc>
            </a:pPr>
            <a:r>
              <a:rPr lang="en-US" sz="2542" b="true">
                <a:solidFill>
                  <a:srgbClr val="FFDE59"/>
                </a:solidFill>
                <a:latin typeface="Open Sans Bold"/>
                <a:ea typeface="Open Sans Bold"/>
                <a:cs typeface="Open Sans Bold"/>
                <a:sym typeface="Open Sans Bold"/>
              </a:rPr>
              <a:t> </a:t>
            </a:r>
            <a:r>
              <a:rPr lang="en-US" sz="2542" b="true">
                <a:solidFill>
                  <a:srgbClr val="FFDE59"/>
                </a:solidFill>
                <a:latin typeface="Open Sans Bold"/>
                <a:ea typeface="Open Sans Bold"/>
                <a:cs typeface="Open Sans Bold"/>
                <a:sym typeface="Open Sans Bold"/>
              </a:rPr>
              <a:t>Актуальність дослідження.</a:t>
            </a:r>
          </a:p>
          <a:p>
            <a:pPr algn="l">
              <a:lnSpc>
                <a:spcPts val="3559"/>
              </a:lnSpc>
            </a:pPr>
            <a:r>
              <a:rPr lang="en-US" sz="2542">
                <a:solidFill>
                  <a:srgbClr val="FFDE59"/>
                </a:solidFill>
                <a:latin typeface="Open Sans"/>
                <a:ea typeface="Open Sans"/>
                <a:cs typeface="Open Sans"/>
                <a:sym typeface="Open Sans"/>
              </a:rPr>
              <a:t>HD 139139 належить д</a:t>
            </a:r>
            <a:r>
              <a:rPr lang="en-US" sz="2542">
                <a:solidFill>
                  <a:srgbClr val="FFDE59"/>
                </a:solidFill>
                <a:latin typeface="Open Sans"/>
                <a:ea typeface="Open Sans"/>
                <a:cs typeface="Open Sans"/>
                <a:sym typeface="Open Sans"/>
              </a:rPr>
              <a:t>о небагатьох відомих зоряних систем, </a:t>
            </a:r>
            <a:r>
              <a:rPr lang="en-US" sz="2542" b="true">
                <a:solidFill>
                  <a:srgbClr val="FFDE59"/>
                </a:solidFill>
                <a:latin typeface="Open Sans Bold"/>
                <a:ea typeface="Open Sans Bold"/>
                <a:cs typeface="Open Sans Bold"/>
                <a:sym typeface="Open Sans Bold"/>
              </a:rPr>
              <a:t>у яких фіксується серія нерегулярних падінь блиску, </a:t>
            </a:r>
            <a:r>
              <a:rPr lang="en-US" sz="2542">
                <a:solidFill>
                  <a:srgbClr val="FFDE59"/>
                </a:solidFill>
                <a:latin typeface="Open Sans"/>
                <a:ea typeface="Open Sans"/>
                <a:cs typeface="Open Sans"/>
                <a:sym typeface="Open Sans"/>
              </a:rPr>
              <a:t>за формою подібних до транзитів, але без виявленої періодичності. Такі явища не описуються стандартними моделями екзопланетних систем, що підкреслює їх значення для сучасної астрофізики та потребу в подальшому вивченні</a:t>
            </a:r>
          </a:p>
          <a:p>
            <a:pPr algn="l">
              <a:lnSpc>
                <a:spcPts val="3559"/>
              </a:lnSpc>
            </a:pPr>
          </a:p>
        </p:txBody>
      </p:sp>
      <p:sp>
        <p:nvSpPr>
          <p:cNvPr name="TextBox 4" id="4"/>
          <p:cNvSpPr txBox="true"/>
          <p:nvPr/>
        </p:nvSpPr>
        <p:spPr>
          <a:xfrm rot="0">
            <a:off x="0" y="-171450"/>
            <a:ext cx="18288000" cy="1566544"/>
          </a:xfrm>
          <a:prstGeom prst="rect">
            <a:avLst/>
          </a:prstGeom>
        </p:spPr>
        <p:txBody>
          <a:bodyPr anchor="t" rtlCol="false" tIns="0" lIns="0" bIns="0" rIns="0">
            <a:spAutoFit/>
          </a:bodyPr>
          <a:lstStyle/>
          <a:p>
            <a:pPr algn="ctr">
              <a:lnSpc>
                <a:spcPts val="12880"/>
              </a:lnSpc>
            </a:pPr>
            <a:r>
              <a:rPr lang="en-US" sz="9200" b="true">
                <a:solidFill>
                  <a:srgbClr val="FFFFFF"/>
                </a:solidFill>
                <a:latin typeface="Open Sans Bold"/>
                <a:ea typeface="Open Sans Bold"/>
                <a:cs typeface="Open Sans Bold"/>
                <a:sym typeface="Open Sans Bold"/>
              </a:rPr>
              <a:t>НАУКОВИЙ</a:t>
            </a:r>
            <a:r>
              <a:rPr lang="en-US" sz="9200" b="true">
                <a:solidFill>
                  <a:srgbClr val="FCFCFD"/>
                </a:solidFill>
                <a:latin typeface="Open Sans Bold"/>
                <a:ea typeface="Open Sans Bold"/>
                <a:cs typeface="Open Sans Bold"/>
                <a:sym typeface="Open Sans Bold"/>
              </a:rPr>
              <a:t> </a:t>
            </a:r>
            <a:r>
              <a:rPr lang="en-US" sz="9200" b="true">
                <a:solidFill>
                  <a:srgbClr val="FFDE59"/>
                </a:solidFill>
                <a:latin typeface="Open Sans Bold"/>
                <a:ea typeface="Open Sans Bold"/>
                <a:cs typeface="Open Sans Bold"/>
                <a:sym typeface="Open Sans Bold"/>
              </a:rPr>
              <a:t>АПАРАТ</a:t>
            </a:r>
          </a:p>
        </p:txBody>
      </p:sp>
      <p:sp>
        <p:nvSpPr>
          <p:cNvPr name="TextBox 5" id="5"/>
          <p:cNvSpPr txBox="true"/>
          <p:nvPr/>
        </p:nvSpPr>
        <p:spPr>
          <a:xfrm rot="0">
            <a:off x="7957067" y="1750948"/>
            <a:ext cx="9302233" cy="7264692"/>
          </a:xfrm>
          <a:prstGeom prst="rect">
            <a:avLst/>
          </a:prstGeom>
        </p:spPr>
        <p:txBody>
          <a:bodyPr anchor="t" rtlCol="false" tIns="0" lIns="0" bIns="0" rIns="0">
            <a:spAutoFit/>
          </a:bodyPr>
          <a:lstStyle/>
          <a:p>
            <a:pPr algn="ctr">
              <a:lnSpc>
                <a:spcPts val="3833"/>
              </a:lnSpc>
            </a:pPr>
            <a:r>
              <a:rPr lang="en-US" sz="2738" b="true">
                <a:solidFill>
                  <a:srgbClr val="FFFFFF"/>
                </a:solidFill>
                <a:latin typeface="Open Sans Bold"/>
                <a:ea typeface="Open Sans Bold"/>
                <a:cs typeface="Open Sans Bold"/>
                <a:sym typeface="Open Sans Bold"/>
              </a:rPr>
              <a:t> </a:t>
            </a:r>
            <a:r>
              <a:rPr lang="en-US" sz="2738" b="true">
                <a:solidFill>
                  <a:srgbClr val="FFFFFF"/>
                </a:solidFill>
                <a:latin typeface="Open Sans Bold"/>
                <a:ea typeface="Open Sans Bold"/>
                <a:cs typeface="Open Sans Bold"/>
                <a:sym typeface="Open Sans Bold"/>
              </a:rPr>
              <a:t>Вивчення випадкових затемнень дозволяє:</a:t>
            </a:r>
          </a:p>
          <a:p>
            <a:pPr algn="l" marL="591243" indent="-295622" lvl="1">
              <a:lnSpc>
                <a:spcPts val="3833"/>
              </a:lnSpc>
              <a:buFont typeface="Arial"/>
              <a:buChar char="•"/>
            </a:pPr>
            <a:r>
              <a:rPr lang="en-US" sz="2738">
                <a:solidFill>
                  <a:srgbClr val="FFFFFF"/>
                </a:solidFill>
                <a:latin typeface="Open Sans"/>
                <a:ea typeface="Open Sans"/>
                <a:cs typeface="Open Sans"/>
                <a:sym typeface="Open Sans"/>
              </a:rPr>
              <a:t>уточнити уявлення про склад та динаміку дрібних тіл в околицях зір;</a:t>
            </a:r>
          </a:p>
          <a:p>
            <a:pPr algn="l" marL="591243" indent="-295622" lvl="1">
              <a:lnSpc>
                <a:spcPts val="3833"/>
              </a:lnSpc>
              <a:buFont typeface="Arial"/>
              <a:buChar char="•"/>
            </a:pPr>
            <a:r>
              <a:rPr lang="en-US" sz="2738">
                <a:solidFill>
                  <a:srgbClr val="FFFFFF"/>
                </a:solidFill>
                <a:latin typeface="Open Sans"/>
                <a:ea typeface="Open Sans"/>
                <a:cs typeface="Open Sans"/>
                <a:sym typeface="Open Sans"/>
              </a:rPr>
              <a:t>оцінити можливість існування р</a:t>
            </a:r>
            <a:r>
              <a:rPr lang="en-US" sz="2738">
                <a:solidFill>
                  <a:srgbClr val="FFFFFF"/>
                </a:solidFill>
                <a:latin typeface="Open Sans"/>
                <a:ea typeface="Open Sans"/>
                <a:cs typeface="Open Sans"/>
                <a:sym typeface="Open Sans"/>
              </a:rPr>
              <a:t>оїв уламків або пилових структур;</a:t>
            </a:r>
          </a:p>
          <a:p>
            <a:pPr algn="l" marL="591243" indent="-295622" lvl="1">
              <a:lnSpc>
                <a:spcPts val="3833"/>
              </a:lnSpc>
              <a:buFont typeface="Arial"/>
              <a:buChar char="•"/>
            </a:pPr>
            <a:r>
              <a:rPr lang="en-US" sz="2738">
                <a:solidFill>
                  <a:srgbClr val="FFFFFF"/>
                </a:solidFill>
                <a:latin typeface="Open Sans"/>
                <a:ea typeface="Open Sans"/>
                <a:cs typeface="Open Sans"/>
                <a:sym typeface="Open Sans"/>
              </a:rPr>
              <a:t>поглибити розуміння нестандартних процесів у молодих та стабільних зоряних системах;</a:t>
            </a:r>
          </a:p>
          <a:p>
            <a:pPr algn="l" marL="591243" indent="-295622" lvl="1">
              <a:lnSpc>
                <a:spcPts val="3833"/>
              </a:lnSpc>
              <a:buFont typeface="Arial"/>
              <a:buChar char="•"/>
            </a:pPr>
            <a:r>
              <a:rPr lang="en-US" sz="2738">
                <a:solidFill>
                  <a:srgbClr val="FFFFFF"/>
                </a:solidFill>
                <a:latin typeface="Open Sans"/>
                <a:ea typeface="Open Sans"/>
                <a:cs typeface="Open Sans"/>
                <a:sym typeface="Open Sans"/>
              </a:rPr>
              <a:t>удосконалити методи аналізу фотометричних даних.</a:t>
            </a:r>
          </a:p>
          <a:p>
            <a:pPr algn="l">
              <a:lnSpc>
                <a:spcPts val="3833"/>
              </a:lnSpc>
            </a:pPr>
            <a:r>
              <a:rPr lang="en-US" sz="2738">
                <a:solidFill>
                  <a:srgbClr val="FFFFFF"/>
                </a:solidFill>
                <a:latin typeface="Open Sans"/>
                <a:ea typeface="Open Sans"/>
                <a:cs typeface="Open Sans"/>
                <a:sym typeface="Open Sans"/>
              </a:rPr>
              <a:t>     Отже, обрана тема є важливою не лише в контексті пояснення поведінки окремої зорі HD 139139, а й для </a:t>
            </a:r>
            <a:r>
              <a:rPr lang="en-US" b="true" sz="2738">
                <a:solidFill>
                  <a:srgbClr val="FFFFFF"/>
                </a:solidFill>
                <a:latin typeface="Open Sans Bold"/>
                <a:ea typeface="Open Sans Bold"/>
                <a:cs typeface="Open Sans Bold"/>
                <a:sym typeface="Open Sans Bold"/>
              </a:rPr>
              <a:t>подальшого пошуку та інтерпретації подібних об’єктів</a:t>
            </a:r>
            <a:r>
              <a:rPr lang="en-US" sz="2738">
                <a:solidFill>
                  <a:srgbClr val="FFFFFF"/>
                </a:solidFill>
                <a:latin typeface="Open Sans"/>
                <a:ea typeface="Open Sans"/>
                <a:cs typeface="Open Sans"/>
                <a:sym typeface="Open Sans"/>
              </a:rPr>
              <a:t> у майбутніх космічних місіях, зокрема PLATO, TESS та інших оглядових програмах неба.</a:t>
            </a:r>
          </a:p>
          <a:p>
            <a:pPr algn="l">
              <a:lnSpc>
                <a:spcPts val="3833"/>
              </a:lnSpc>
            </a:pPr>
          </a:p>
        </p:txBody>
      </p:sp>
      <p:sp>
        <p:nvSpPr>
          <p:cNvPr name="TextBox 6" id="6"/>
          <p:cNvSpPr txBox="true"/>
          <p:nvPr/>
        </p:nvSpPr>
        <p:spPr>
          <a:xfrm rot="0">
            <a:off x="731440" y="6469333"/>
            <a:ext cx="6486568" cy="3116834"/>
          </a:xfrm>
          <a:prstGeom prst="rect">
            <a:avLst/>
          </a:prstGeom>
        </p:spPr>
        <p:txBody>
          <a:bodyPr anchor="t" rtlCol="false" tIns="0" lIns="0" bIns="0" rIns="0">
            <a:spAutoFit/>
          </a:bodyPr>
          <a:lstStyle/>
          <a:p>
            <a:pPr algn="l">
              <a:lnSpc>
                <a:spcPts val="3556"/>
              </a:lnSpc>
            </a:pPr>
            <a:r>
              <a:rPr lang="en-US" sz="2540" b="true">
                <a:solidFill>
                  <a:srgbClr val="FFFFFF"/>
                </a:solidFill>
                <a:latin typeface="Open Sans Bold"/>
                <a:ea typeface="Open Sans Bold"/>
                <a:cs typeface="Open Sans Bold"/>
                <a:sym typeface="Open Sans Bold"/>
              </a:rPr>
              <a:t>Новизна р</a:t>
            </a:r>
            <a:r>
              <a:rPr lang="en-US" b="true" sz="2540">
                <a:solidFill>
                  <a:srgbClr val="FFFFFF"/>
                </a:solidFill>
                <a:latin typeface="Open Sans Bold"/>
                <a:ea typeface="Open Sans Bold"/>
                <a:cs typeface="Open Sans Bold"/>
                <a:sym typeface="Open Sans Bold"/>
              </a:rPr>
              <a:t>оботи</a:t>
            </a:r>
            <a:r>
              <a:rPr lang="en-US" sz="2540">
                <a:solidFill>
                  <a:srgbClr val="FFFFFF"/>
                </a:solidFill>
                <a:latin typeface="Open Sans"/>
                <a:ea typeface="Open Sans"/>
                <a:cs typeface="Open Sans"/>
                <a:sym typeface="Open Sans"/>
              </a:rPr>
              <a:t> полягає у </a:t>
            </a:r>
            <a:r>
              <a:rPr lang="en-US" sz="2540">
                <a:solidFill>
                  <a:srgbClr val="FFFFFF"/>
                </a:solidFill>
                <a:latin typeface="Open Sans"/>
                <a:ea typeface="Open Sans"/>
                <a:cs typeface="Open Sans"/>
                <a:sym typeface="Open Sans"/>
              </a:rPr>
              <a:t>проведенні статистичного аналізу нерегулярних затемнень HD 139139 на основі фотометричних даних місії Kepler/K2</a:t>
            </a:r>
            <a:r>
              <a:rPr lang="en-US" sz="2540">
                <a:solidFill>
                  <a:srgbClr val="FFFFFF"/>
                </a:solidFill>
                <a:latin typeface="Open Sans"/>
                <a:ea typeface="Open Sans"/>
                <a:cs typeface="Open Sans"/>
                <a:sym typeface="Open Sans"/>
              </a:rPr>
              <a:t> та у зіставленні їхніх спостережуваних характеристик із можливими фізичними моделями їхнього походження</a:t>
            </a:r>
          </a:p>
        </p:txBody>
      </p:sp>
      <p:sp>
        <p:nvSpPr>
          <p:cNvPr name="AutoShape 7" id="7"/>
          <p:cNvSpPr/>
          <p:nvPr/>
        </p:nvSpPr>
        <p:spPr>
          <a:xfrm>
            <a:off x="648131" y="6497908"/>
            <a:ext cx="6859942" cy="0"/>
          </a:xfrm>
          <a:prstGeom prst="line">
            <a:avLst/>
          </a:prstGeom>
          <a:ln cap="flat" w="38100">
            <a:solidFill>
              <a:srgbClr val="FFDE59"/>
            </a:solidFill>
            <a:prstDash val="sysDash"/>
            <a:headEnd type="none" len="sm" w="sm"/>
            <a:tailEnd type="none" len="sm" w="sm"/>
          </a:ln>
        </p:spPr>
      </p:sp>
      <p:sp>
        <p:nvSpPr>
          <p:cNvPr name="AutoShape 8" id="8"/>
          <p:cNvSpPr/>
          <p:nvPr/>
        </p:nvSpPr>
        <p:spPr>
          <a:xfrm>
            <a:off x="629026" y="9665103"/>
            <a:ext cx="6879047" cy="0"/>
          </a:xfrm>
          <a:prstGeom prst="line">
            <a:avLst/>
          </a:prstGeom>
          <a:ln cap="flat" w="38100">
            <a:solidFill>
              <a:srgbClr val="FFDE59"/>
            </a:solidFill>
            <a:prstDash val="sysDash"/>
            <a:headEnd type="none" len="sm" w="sm"/>
            <a:tailEnd type="none" len="sm" w="sm"/>
          </a:ln>
        </p:spPr>
      </p:sp>
      <p:sp>
        <p:nvSpPr>
          <p:cNvPr name="AutoShape 9" id="9"/>
          <p:cNvSpPr/>
          <p:nvPr/>
        </p:nvSpPr>
        <p:spPr>
          <a:xfrm>
            <a:off x="7771395" y="9015640"/>
            <a:ext cx="9856924" cy="0"/>
          </a:xfrm>
          <a:prstGeom prst="line">
            <a:avLst/>
          </a:prstGeom>
          <a:ln cap="flat" w="38100">
            <a:solidFill>
              <a:srgbClr val="FFDE59"/>
            </a:solidFill>
            <a:prstDash val="sysDash"/>
            <a:headEnd type="none" len="sm" w="sm"/>
            <a:tailEnd type="none" len="sm" w="sm"/>
          </a:ln>
        </p:spPr>
      </p:sp>
      <p:sp>
        <p:nvSpPr>
          <p:cNvPr name="AutoShape 10" id="10"/>
          <p:cNvSpPr/>
          <p:nvPr/>
        </p:nvSpPr>
        <p:spPr>
          <a:xfrm flipH="true" flipV="true">
            <a:off x="7508073" y="6478858"/>
            <a:ext cx="0" cy="3186245"/>
          </a:xfrm>
          <a:prstGeom prst="line">
            <a:avLst/>
          </a:prstGeom>
          <a:ln cap="flat" w="38100">
            <a:solidFill>
              <a:srgbClr val="FFDE59"/>
            </a:solidFill>
            <a:prstDash val="sysDash"/>
            <a:headEnd type="none" len="sm" w="sm"/>
            <a:tailEnd type="none" len="sm" w="sm"/>
          </a:ln>
        </p:spPr>
      </p:sp>
      <p:sp>
        <p:nvSpPr>
          <p:cNvPr name="AutoShape 11" id="11"/>
          <p:cNvSpPr/>
          <p:nvPr/>
        </p:nvSpPr>
        <p:spPr>
          <a:xfrm flipH="true" flipV="true">
            <a:off x="629026" y="6458439"/>
            <a:ext cx="0" cy="3186245"/>
          </a:xfrm>
          <a:prstGeom prst="line">
            <a:avLst/>
          </a:prstGeom>
          <a:ln cap="flat" w="38100">
            <a:solidFill>
              <a:srgbClr val="FFDE59"/>
            </a:solidFill>
            <a:prstDash val="sysDash"/>
            <a:headEnd type="none" len="sm" w="sm"/>
            <a:tailEnd type="none" len="sm" w="sm"/>
          </a:ln>
        </p:spPr>
      </p:sp>
      <p:sp>
        <p:nvSpPr>
          <p:cNvPr name="AutoShape 12" id="12"/>
          <p:cNvSpPr/>
          <p:nvPr/>
        </p:nvSpPr>
        <p:spPr>
          <a:xfrm>
            <a:off x="17628319" y="1798573"/>
            <a:ext cx="0" cy="7217067"/>
          </a:xfrm>
          <a:prstGeom prst="line">
            <a:avLst/>
          </a:prstGeom>
          <a:ln cap="flat" w="38100">
            <a:solidFill>
              <a:srgbClr val="FFDE59"/>
            </a:solidFill>
            <a:prstDash val="sysDash"/>
            <a:headEnd type="none" len="sm" w="sm"/>
            <a:tailEnd type="none" len="sm" w="sm"/>
          </a:ln>
        </p:spPr>
      </p:sp>
      <p:sp>
        <p:nvSpPr>
          <p:cNvPr name="AutoShape 13" id="13"/>
          <p:cNvSpPr/>
          <p:nvPr/>
        </p:nvSpPr>
        <p:spPr>
          <a:xfrm flipV="true">
            <a:off x="7771395" y="1798573"/>
            <a:ext cx="0" cy="7217067"/>
          </a:xfrm>
          <a:prstGeom prst="line">
            <a:avLst/>
          </a:prstGeom>
          <a:ln cap="flat" w="38100">
            <a:solidFill>
              <a:srgbClr val="FFDE59"/>
            </a:solidFill>
            <a:prstDash val="sysDash"/>
            <a:headEnd type="none" len="sm" w="sm"/>
            <a:tailEnd type="none" len="sm" w="sm"/>
          </a:ln>
        </p:spPr>
      </p:sp>
      <p:sp>
        <p:nvSpPr>
          <p:cNvPr name="AutoShape 14" id="14"/>
          <p:cNvSpPr/>
          <p:nvPr/>
        </p:nvSpPr>
        <p:spPr>
          <a:xfrm>
            <a:off x="7771395" y="1798573"/>
            <a:ext cx="9856924" cy="0"/>
          </a:xfrm>
          <a:prstGeom prst="line">
            <a:avLst/>
          </a:prstGeom>
          <a:ln cap="flat" w="38100">
            <a:solidFill>
              <a:srgbClr val="FFDE59"/>
            </a:solidFill>
            <a:prstDash val="sysDash"/>
            <a:headEnd type="none" len="sm" w="sm"/>
            <a:tailEnd type="none" len="sm" w="sm"/>
          </a:ln>
        </p:spPr>
      </p:sp>
      <p:sp>
        <p:nvSpPr>
          <p:cNvPr name="AutoShape 15" id="15"/>
          <p:cNvSpPr/>
          <p:nvPr/>
        </p:nvSpPr>
        <p:spPr>
          <a:xfrm flipV="true">
            <a:off x="648131" y="1395094"/>
            <a:ext cx="6663358" cy="19050"/>
          </a:xfrm>
          <a:prstGeom prst="line">
            <a:avLst/>
          </a:prstGeom>
          <a:ln cap="flat" w="38100">
            <a:solidFill>
              <a:srgbClr val="FFFFFF"/>
            </a:solidFill>
            <a:prstDash val="sysDash"/>
            <a:headEnd type="none" len="sm" w="sm"/>
            <a:tailEnd type="none" len="sm" w="sm"/>
          </a:ln>
        </p:spPr>
      </p:sp>
      <p:sp>
        <p:nvSpPr>
          <p:cNvPr name="AutoShape 16" id="16"/>
          <p:cNvSpPr/>
          <p:nvPr/>
        </p:nvSpPr>
        <p:spPr>
          <a:xfrm>
            <a:off x="614714" y="6382239"/>
            <a:ext cx="6743215" cy="0"/>
          </a:xfrm>
          <a:prstGeom prst="line">
            <a:avLst/>
          </a:prstGeom>
          <a:ln cap="flat" w="38100">
            <a:solidFill>
              <a:srgbClr val="FFFFFF"/>
            </a:solidFill>
            <a:prstDash val="sysDash"/>
            <a:headEnd type="none" len="sm" w="sm"/>
            <a:tailEnd type="none" len="sm" w="sm"/>
          </a:ln>
        </p:spPr>
      </p:sp>
      <p:sp>
        <p:nvSpPr>
          <p:cNvPr name="AutoShape 17" id="17"/>
          <p:cNvSpPr/>
          <p:nvPr/>
        </p:nvSpPr>
        <p:spPr>
          <a:xfrm flipH="true" flipV="true">
            <a:off x="7311489" y="1395094"/>
            <a:ext cx="46440" cy="4889008"/>
          </a:xfrm>
          <a:prstGeom prst="line">
            <a:avLst/>
          </a:prstGeom>
          <a:ln cap="flat" w="38100">
            <a:solidFill>
              <a:srgbClr val="FFFFFF"/>
            </a:solidFill>
            <a:prstDash val="sysDash"/>
            <a:headEnd type="none" len="sm" w="sm"/>
            <a:tailEnd type="none" len="sm" w="sm"/>
          </a:ln>
        </p:spPr>
      </p:sp>
      <p:sp>
        <p:nvSpPr>
          <p:cNvPr name="AutoShape 18" id="18"/>
          <p:cNvSpPr/>
          <p:nvPr/>
        </p:nvSpPr>
        <p:spPr>
          <a:xfrm flipV="true">
            <a:off x="609976" y="1395094"/>
            <a:ext cx="0" cy="4987145"/>
          </a:xfrm>
          <a:prstGeom prst="line">
            <a:avLst/>
          </a:prstGeom>
          <a:ln cap="flat" w="38100">
            <a:solidFill>
              <a:srgbClr val="FFFFFF"/>
            </a:solidFill>
            <a:prstDash val="sysDash"/>
            <a:headEnd type="none" len="sm" w="sm"/>
            <a:tailEnd type="none" len="sm" w="sm"/>
          </a:ln>
        </p:spPr>
      </p:sp>
    </p:spTree>
  </p:cSld>
  <p:clrMapOvr>
    <a:masterClrMapping/>
  </p:clrMapOvr>
</p:sld>
</file>

<file path=ppt/slides/slide3.xml><?xml version="1.0" encoding="utf-8"?>
<p:sld xmlns:p="http://schemas.openxmlformats.org/presentationml/2006/main" xmlns:a="http://schemas.openxmlformats.org/drawingml/2006/main">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17259300" y="9153525"/>
            <a:ext cx="369006" cy="876840"/>
          </a:xfrm>
          <a:prstGeom prst="rect">
            <a:avLst/>
          </a:prstGeom>
        </p:spPr>
        <p:txBody>
          <a:bodyPr anchor="t" rtlCol="false" tIns="0" lIns="0" bIns="0" rIns="0" wrap="none">
            <a:spAutoFit/>
          </a:bodyPr>
          <a:lstStyle/>
          <a:p>
            <a:pPr algn="ctr">
              <a:lnSpc>
                <a:spcPts val="7126"/>
              </a:lnSpc>
              <a:spcBef>
                <a:spcPct val="0"/>
              </a:spcBef>
            </a:pPr>
            <a:r>
              <a:rPr lang="en-US" b="true" sz="5090">
                <a:solidFill>
                  <a:srgbClr val="FCFCFD"/>
                </a:solidFill>
                <a:latin typeface="Open Sans Bold"/>
                <a:ea typeface="Open Sans Bold"/>
                <a:cs typeface="Open Sans Bold"/>
                <a:sym typeface="Open Sans Bold"/>
              </a:rPr>
              <a:t>3</a:t>
            </a:r>
          </a:p>
        </p:txBody>
      </p:sp>
      <p:sp>
        <p:nvSpPr>
          <p:cNvPr name="TextBox 3" id="3"/>
          <p:cNvSpPr txBox="true"/>
          <p:nvPr/>
        </p:nvSpPr>
        <p:spPr>
          <a:xfrm rot="0">
            <a:off x="802848" y="2281082"/>
            <a:ext cx="8115300" cy="5380990"/>
          </a:xfrm>
          <a:prstGeom prst="rect">
            <a:avLst/>
          </a:prstGeom>
        </p:spPr>
        <p:txBody>
          <a:bodyPr anchor="t" rtlCol="false" tIns="0" lIns="0" bIns="0" rIns="0">
            <a:spAutoFit/>
          </a:bodyPr>
          <a:lstStyle/>
          <a:p>
            <a:pPr algn="l">
              <a:lnSpc>
                <a:spcPts val="4759"/>
              </a:lnSpc>
            </a:pPr>
            <a:r>
              <a:rPr lang="en-US" sz="3399" b="true">
                <a:solidFill>
                  <a:srgbClr val="FFFFFF"/>
                </a:solidFill>
                <a:latin typeface="Open Sans Bold"/>
                <a:ea typeface="Open Sans Bold"/>
                <a:cs typeface="Open Sans Bold"/>
                <a:sym typeface="Open Sans Bold"/>
              </a:rPr>
              <a:t> </a:t>
            </a:r>
            <a:r>
              <a:rPr lang="en-US" sz="3399" b="true">
                <a:solidFill>
                  <a:srgbClr val="FFDE59"/>
                </a:solidFill>
                <a:latin typeface="Open Sans Bold"/>
                <a:ea typeface="Open Sans Bold"/>
                <a:cs typeface="Open Sans Bold"/>
                <a:sym typeface="Open Sans Bold"/>
              </a:rPr>
              <a:t>Ме</a:t>
            </a:r>
            <a:r>
              <a:rPr lang="en-US" sz="3399" b="true">
                <a:solidFill>
                  <a:srgbClr val="FFDE59"/>
                </a:solidFill>
                <a:latin typeface="Open Sans Bold"/>
                <a:ea typeface="Open Sans Bold"/>
                <a:cs typeface="Open Sans Bold"/>
                <a:sym typeface="Open Sans Bold"/>
              </a:rPr>
              <a:t>та роботи.</a:t>
            </a:r>
            <a:r>
              <a:rPr lang="en-US" sz="3399" b="true">
                <a:solidFill>
                  <a:srgbClr val="FFFFFF"/>
                </a:solidFill>
                <a:latin typeface="Open Sans Bold"/>
                <a:ea typeface="Open Sans Bold"/>
                <a:cs typeface="Open Sans Bold"/>
                <a:sym typeface="Open Sans Bold"/>
              </a:rPr>
              <a:t> </a:t>
            </a:r>
            <a:r>
              <a:rPr lang="en-US" sz="3399">
                <a:solidFill>
                  <a:srgbClr val="FFFFFF"/>
                </a:solidFill>
                <a:latin typeface="Open Sans"/>
                <a:ea typeface="Open Sans"/>
                <a:cs typeface="Open Sans"/>
                <a:sym typeface="Open Sans"/>
              </a:rPr>
              <a:t>На основі аналізу фотометричних даних HD 139139 та вст</a:t>
            </a:r>
            <a:r>
              <a:rPr lang="en-US" sz="3399">
                <a:solidFill>
                  <a:srgbClr val="FFFFFF"/>
                </a:solidFill>
                <a:latin typeface="Open Sans"/>
                <a:ea typeface="Open Sans"/>
                <a:cs typeface="Open Sans"/>
                <a:sym typeface="Open Sans"/>
              </a:rPr>
              <a:t>ановлення можливих фізичних механізмів, які можуть спричиняти множинні випадкові затемнення без чіткої періодичності, показати, що HD 139139 може бути проміжним випадком між типовими «пиловими» зорями й системами уламків</a:t>
            </a:r>
          </a:p>
        </p:txBody>
      </p:sp>
      <p:sp>
        <p:nvSpPr>
          <p:cNvPr name="TextBox 4" id="4"/>
          <p:cNvSpPr txBox="true"/>
          <p:nvPr/>
        </p:nvSpPr>
        <p:spPr>
          <a:xfrm rot="0">
            <a:off x="0" y="159703"/>
            <a:ext cx="18288000" cy="1566544"/>
          </a:xfrm>
          <a:prstGeom prst="rect">
            <a:avLst/>
          </a:prstGeom>
        </p:spPr>
        <p:txBody>
          <a:bodyPr anchor="t" rtlCol="false" tIns="0" lIns="0" bIns="0" rIns="0">
            <a:spAutoFit/>
          </a:bodyPr>
          <a:lstStyle/>
          <a:p>
            <a:pPr algn="ctr">
              <a:lnSpc>
                <a:spcPts val="12880"/>
              </a:lnSpc>
            </a:pPr>
            <a:r>
              <a:rPr lang="en-US" sz="9200" b="true">
                <a:solidFill>
                  <a:srgbClr val="FCFCFD"/>
                </a:solidFill>
                <a:latin typeface="Open Sans Bold"/>
                <a:ea typeface="Open Sans Bold"/>
                <a:cs typeface="Open Sans Bold"/>
                <a:sym typeface="Open Sans Bold"/>
              </a:rPr>
              <a:t>НАУКОВИЙ </a:t>
            </a:r>
            <a:r>
              <a:rPr lang="en-US" sz="9200" b="true">
                <a:solidFill>
                  <a:srgbClr val="FFDE59"/>
                </a:solidFill>
                <a:latin typeface="Open Sans Bold"/>
                <a:ea typeface="Open Sans Bold"/>
                <a:cs typeface="Open Sans Bold"/>
                <a:sym typeface="Open Sans Bold"/>
              </a:rPr>
              <a:t>АПАРАТ</a:t>
            </a:r>
          </a:p>
        </p:txBody>
      </p:sp>
      <p:sp>
        <p:nvSpPr>
          <p:cNvPr name="AutoShape 5" id="5"/>
          <p:cNvSpPr/>
          <p:nvPr/>
        </p:nvSpPr>
        <p:spPr>
          <a:xfrm flipV="true">
            <a:off x="8918148" y="2347757"/>
            <a:ext cx="0" cy="5605597"/>
          </a:xfrm>
          <a:prstGeom prst="line">
            <a:avLst/>
          </a:prstGeom>
          <a:ln cap="flat" w="38100">
            <a:solidFill>
              <a:srgbClr val="FFFFFF"/>
            </a:solidFill>
            <a:prstDash val="sysDash"/>
            <a:headEnd type="none" len="sm" w="sm"/>
            <a:tailEnd type="none" len="sm" w="sm"/>
          </a:ln>
        </p:spPr>
      </p:sp>
      <p:sp>
        <p:nvSpPr>
          <p:cNvPr name="AutoShape 6" id="6"/>
          <p:cNvSpPr/>
          <p:nvPr/>
        </p:nvSpPr>
        <p:spPr>
          <a:xfrm flipV="true">
            <a:off x="468638" y="2347757"/>
            <a:ext cx="0" cy="5605597"/>
          </a:xfrm>
          <a:prstGeom prst="line">
            <a:avLst/>
          </a:prstGeom>
          <a:ln cap="flat" w="38100">
            <a:solidFill>
              <a:srgbClr val="FFFFFF"/>
            </a:solidFill>
            <a:prstDash val="sysDash"/>
            <a:headEnd type="none" len="sm" w="sm"/>
            <a:tailEnd type="none" len="sm" w="sm"/>
          </a:ln>
        </p:spPr>
      </p:sp>
      <p:sp>
        <p:nvSpPr>
          <p:cNvPr name="AutoShape 7" id="7"/>
          <p:cNvSpPr/>
          <p:nvPr/>
        </p:nvSpPr>
        <p:spPr>
          <a:xfrm>
            <a:off x="468638" y="2347757"/>
            <a:ext cx="8449510" cy="0"/>
          </a:xfrm>
          <a:prstGeom prst="line">
            <a:avLst/>
          </a:prstGeom>
          <a:ln cap="flat" w="38100">
            <a:solidFill>
              <a:srgbClr val="FFDE59"/>
            </a:solidFill>
            <a:prstDash val="sysDash"/>
            <a:headEnd type="none" len="sm" w="sm"/>
            <a:tailEnd type="none" len="sm" w="sm"/>
          </a:ln>
        </p:spPr>
      </p:sp>
      <p:sp>
        <p:nvSpPr>
          <p:cNvPr name="AutoShape 8" id="8"/>
          <p:cNvSpPr/>
          <p:nvPr/>
        </p:nvSpPr>
        <p:spPr>
          <a:xfrm>
            <a:off x="468638" y="7953354"/>
            <a:ext cx="8449510" cy="0"/>
          </a:xfrm>
          <a:prstGeom prst="line">
            <a:avLst/>
          </a:prstGeom>
          <a:ln cap="flat" w="38100">
            <a:solidFill>
              <a:srgbClr val="FFFFFF"/>
            </a:solidFill>
            <a:prstDash val="sysDash"/>
            <a:headEnd type="none" len="sm" w="sm"/>
            <a:tailEnd type="none" len="sm" w="sm"/>
          </a:ln>
        </p:spPr>
      </p:sp>
      <p:sp>
        <p:nvSpPr>
          <p:cNvPr name="TextBox 9" id="9"/>
          <p:cNvSpPr txBox="true"/>
          <p:nvPr/>
        </p:nvSpPr>
        <p:spPr>
          <a:xfrm rot="0">
            <a:off x="10594412" y="2025642"/>
            <a:ext cx="6199340" cy="2398547"/>
          </a:xfrm>
          <a:prstGeom prst="rect">
            <a:avLst/>
          </a:prstGeom>
        </p:spPr>
        <p:txBody>
          <a:bodyPr anchor="t" rtlCol="false" tIns="0" lIns="0" bIns="0" rIns="0">
            <a:spAutoFit/>
          </a:bodyPr>
          <a:lstStyle/>
          <a:p>
            <a:pPr algn="l">
              <a:lnSpc>
                <a:spcPts val="3840"/>
              </a:lnSpc>
            </a:pPr>
            <a:r>
              <a:rPr lang="en-US" sz="2742">
                <a:solidFill>
                  <a:srgbClr val="FFFFFF"/>
                </a:solidFill>
                <a:latin typeface="Open Sans"/>
                <a:ea typeface="Open Sans"/>
                <a:cs typeface="Open Sans"/>
                <a:sym typeface="Open Sans"/>
              </a:rPr>
              <a:t> </a:t>
            </a:r>
            <a:r>
              <a:rPr lang="en-US" sz="2742">
                <a:solidFill>
                  <a:srgbClr val="FFDE59"/>
                </a:solidFill>
                <a:latin typeface="Open Sans"/>
                <a:ea typeface="Open Sans"/>
                <a:cs typeface="Open Sans"/>
                <a:sym typeface="Open Sans"/>
              </a:rPr>
              <a:t>Предмет</a:t>
            </a:r>
            <a:r>
              <a:rPr lang="en-US" sz="2742">
                <a:solidFill>
                  <a:srgbClr val="FFDE59"/>
                </a:solidFill>
                <a:latin typeface="Open Sans"/>
                <a:ea typeface="Open Sans"/>
                <a:cs typeface="Open Sans"/>
                <a:sym typeface="Open Sans"/>
              </a:rPr>
              <a:t>ом </a:t>
            </a:r>
            <a:r>
              <a:rPr lang="en-US" sz="2742">
                <a:solidFill>
                  <a:srgbClr val="FFFFFF"/>
                </a:solidFill>
                <a:latin typeface="Open Sans"/>
                <a:ea typeface="Open Sans"/>
                <a:cs typeface="Open Sans"/>
                <a:sym typeface="Open Sans"/>
              </a:rPr>
              <a:t>дослідження є фізична природа нерегулярних падінь блиску (подій транзитного типу) в системі HD 139139 та можливі механізми їхнього виникнення</a:t>
            </a:r>
          </a:p>
        </p:txBody>
      </p:sp>
      <p:sp>
        <p:nvSpPr>
          <p:cNvPr name="AutoShape 10" id="10"/>
          <p:cNvSpPr/>
          <p:nvPr/>
        </p:nvSpPr>
        <p:spPr>
          <a:xfrm flipH="true" flipV="true">
            <a:off x="10406522" y="4599220"/>
            <a:ext cx="6387230" cy="0"/>
          </a:xfrm>
          <a:prstGeom prst="line">
            <a:avLst/>
          </a:prstGeom>
          <a:ln cap="flat" w="28575">
            <a:solidFill>
              <a:srgbClr val="FFFFFF"/>
            </a:solidFill>
            <a:prstDash val="sysDash"/>
            <a:headEnd type="none" len="sm" w="sm"/>
            <a:tailEnd type="none" len="sm" w="sm"/>
          </a:ln>
        </p:spPr>
      </p:sp>
      <p:sp>
        <p:nvSpPr>
          <p:cNvPr name="AutoShape 11" id="11"/>
          <p:cNvSpPr/>
          <p:nvPr/>
        </p:nvSpPr>
        <p:spPr>
          <a:xfrm flipV="true">
            <a:off x="10406522" y="2073267"/>
            <a:ext cx="0" cy="2525953"/>
          </a:xfrm>
          <a:prstGeom prst="line">
            <a:avLst/>
          </a:prstGeom>
          <a:ln cap="flat" w="28575">
            <a:solidFill>
              <a:srgbClr val="FFFFFF"/>
            </a:solidFill>
            <a:prstDash val="sysDash"/>
            <a:headEnd type="none" len="sm" w="sm"/>
            <a:tailEnd type="none" len="sm" w="sm"/>
          </a:ln>
        </p:spPr>
      </p:sp>
      <p:sp>
        <p:nvSpPr>
          <p:cNvPr name="AutoShape 12" id="12"/>
          <p:cNvSpPr/>
          <p:nvPr/>
        </p:nvSpPr>
        <p:spPr>
          <a:xfrm>
            <a:off x="10406522" y="2073267"/>
            <a:ext cx="6387230" cy="0"/>
          </a:xfrm>
          <a:prstGeom prst="line">
            <a:avLst/>
          </a:prstGeom>
          <a:ln cap="flat" w="28575">
            <a:solidFill>
              <a:srgbClr val="FFDE59"/>
            </a:solidFill>
            <a:prstDash val="sysDash"/>
            <a:headEnd type="none" len="sm" w="sm"/>
            <a:tailEnd type="none" len="sm" w="sm"/>
          </a:ln>
        </p:spPr>
      </p:sp>
      <p:sp>
        <p:nvSpPr>
          <p:cNvPr name="AutoShape 13" id="13"/>
          <p:cNvSpPr/>
          <p:nvPr/>
        </p:nvSpPr>
        <p:spPr>
          <a:xfrm flipV="true">
            <a:off x="16793752" y="2073267"/>
            <a:ext cx="0" cy="2525953"/>
          </a:xfrm>
          <a:prstGeom prst="line">
            <a:avLst/>
          </a:prstGeom>
          <a:ln cap="flat" w="28575">
            <a:solidFill>
              <a:srgbClr val="FFFFFF"/>
            </a:solidFill>
            <a:prstDash val="sysDash"/>
            <a:headEnd type="none" len="sm" w="sm"/>
            <a:tailEnd type="none" len="sm" w="sm"/>
          </a:ln>
        </p:spPr>
      </p:sp>
      <p:sp>
        <p:nvSpPr>
          <p:cNvPr name="TextBox 14" id="14"/>
          <p:cNvSpPr txBox="true"/>
          <p:nvPr/>
        </p:nvSpPr>
        <p:spPr>
          <a:xfrm rot="0">
            <a:off x="10572307" y="5316895"/>
            <a:ext cx="5523823" cy="2636459"/>
          </a:xfrm>
          <a:prstGeom prst="rect">
            <a:avLst/>
          </a:prstGeom>
        </p:spPr>
        <p:txBody>
          <a:bodyPr anchor="t" rtlCol="false" tIns="0" lIns="0" bIns="0" rIns="0">
            <a:spAutoFit/>
          </a:bodyPr>
          <a:lstStyle/>
          <a:p>
            <a:pPr algn="l">
              <a:lnSpc>
                <a:spcPts val="4213"/>
              </a:lnSpc>
            </a:pPr>
            <a:r>
              <a:rPr lang="en-US" sz="3009">
                <a:solidFill>
                  <a:srgbClr val="FFDE59"/>
                </a:solidFill>
                <a:latin typeface="Open Sans"/>
                <a:ea typeface="Open Sans"/>
                <a:cs typeface="Open Sans"/>
                <a:sym typeface="Open Sans"/>
              </a:rPr>
              <a:t>О</a:t>
            </a:r>
            <a:r>
              <a:rPr lang="en-US" sz="3009">
                <a:solidFill>
                  <a:srgbClr val="FFDE59"/>
                </a:solidFill>
                <a:latin typeface="Open Sans"/>
                <a:ea typeface="Open Sans"/>
                <a:cs typeface="Open Sans"/>
                <a:sym typeface="Open Sans"/>
              </a:rPr>
              <a:t>б’єктом</a:t>
            </a:r>
            <a:r>
              <a:rPr lang="en-US" sz="3009">
                <a:solidFill>
                  <a:srgbClr val="FFFFFF"/>
                </a:solidFill>
                <a:latin typeface="Open Sans"/>
                <a:ea typeface="Open Sans"/>
                <a:cs typeface="Open Sans"/>
                <a:sym typeface="Open Sans"/>
              </a:rPr>
              <a:t> дослідження є фотометрична поведінка зорі HD 139139 та її змінність у місії Kepler/K2 (розширена місія K2: 2014–2018, місія 15)</a:t>
            </a:r>
          </a:p>
        </p:txBody>
      </p:sp>
      <p:sp>
        <p:nvSpPr>
          <p:cNvPr name="AutoShape 15" id="15"/>
          <p:cNvSpPr/>
          <p:nvPr/>
        </p:nvSpPr>
        <p:spPr>
          <a:xfrm flipV="true">
            <a:off x="16379570" y="5155951"/>
            <a:ext cx="0" cy="3053020"/>
          </a:xfrm>
          <a:prstGeom prst="line">
            <a:avLst/>
          </a:prstGeom>
          <a:ln cap="flat" w="38100">
            <a:solidFill>
              <a:srgbClr val="FFFFFF"/>
            </a:solidFill>
            <a:prstDash val="sysDash"/>
            <a:headEnd type="none" len="sm" w="sm"/>
            <a:tailEnd type="none" len="sm" w="sm"/>
          </a:ln>
        </p:spPr>
      </p:sp>
      <p:sp>
        <p:nvSpPr>
          <p:cNvPr name="AutoShape 16" id="16"/>
          <p:cNvSpPr/>
          <p:nvPr/>
        </p:nvSpPr>
        <p:spPr>
          <a:xfrm flipH="true" flipV="true">
            <a:off x="10425571" y="5155951"/>
            <a:ext cx="19050" cy="3033970"/>
          </a:xfrm>
          <a:prstGeom prst="line">
            <a:avLst/>
          </a:prstGeom>
          <a:ln cap="flat" w="38100">
            <a:solidFill>
              <a:srgbClr val="FFFFFF"/>
            </a:solidFill>
            <a:prstDash val="sysDash"/>
            <a:headEnd type="none" len="sm" w="sm"/>
            <a:tailEnd type="none" len="sm" w="sm"/>
          </a:ln>
        </p:spPr>
      </p:sp>
      <p:sp>
        <p:nvSpPr>
          <p:cNvPr name="AutoShape 17" id="17"/>
          <p:cNvSpPr/>
          <p:nvPr/>
        </p:nvSpPr>
        <p:spPr>
          <a:xfrm>
            <a:off x="10425571" y="5155951"/>
            <a:ext cx="5953999" cy="0"/>
          </a:xfrm>
          <a:prstGeom prst="line">
            <a:avLst/>
          </a:prstGeom>
          <a:ln cap="flat" w="38100">
            <a:solidFill>
              <a:srgbClr val="FFDE59"/>
            </a:solidFill>
            <a:prstDash val="sysDash"/>
            <a:headEnd type="none" len="sm" w="sm"/>
            <a:tailEnd type="none" len="sm" w="sm"/>
          </a:ln>
        </p:spPr>
      </p:sp>
      <p:sp>
        <p:nvSpPr>
          <p:cNvPr name="AutoShape 18" id="18"/>
          <p:cNvSpPr/>
          <p:nvPr/>
        </p:nvSpPr>
        <p:spPr>
          <a:xfrm flipV="true">
            <a:off x="10425571" y="8208971"/>
            <a:ext cx="5953999" cy="0"/>
          </a:xfrm>
          <a:prstGeom prst="line">
            <a:avLst/>
          </a:prstGeom>
          <a:ln cap="flat" w="38100">
            <a:solidFill>
              <a:srgbClr val="FFFFFF"/>
            </a:solidFill>
            <a:prstDash val="sysDash"/>
            <a:headEnd type="none" len="sm" w="sm"/>
            <a:tailEnd type="none" len="sm" w="sm"/>
          </a:ln>
        </p:spPr>
      </p:sp>
    </p:spTree>
  </p:cSld>
  <p:clrMapOvr>
    <a:masterClrMapping/>
  </p:clrMapOvr>
</p:sld>
</file>

<file path=ppt/slides/slide4.xml><?xml version="1.0" encoding="utf-8"?>
<p:sld xmlns:p="http://schemas.openxmlformats.org/presentationml/2006/main" xmlns:a="http://schemas.openxmlformats.org/drawingml/2006/main">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17336956" y="9588947"/>
            <a:ext cx="291279" cy="698053"/>
          </a:xfrm>
          <a:prstGeom prst="rect">
            <a:avLst/>
          </a:prstGeom>
        </p:spPr>
        <p:txBody>
          <a:bodyPr anchor="t" rtlCol="false" tIns="0" lIns="0" bIns="0" rIns="0" wrap="none">
            <a:spAutoFit/>
          </a:bodyPr>
          <a:lstStyle/>
          <a:p>
            <a:pPr algn="ctr">
              <a:lnSpc>
                <a:spcPts val="5626"/>
              </a:lnSpc>
              <a:spcBef>
                <a:spcPct val="0"/>
              </a:spcBef>
            </a:pPr>
            <a:r>
              <a:rPr lang="en-US" b="true" sz="4018">
                <a:solidFill>
                  <a:srgbClr val="FCFCFD"/>
                </a:solidFill>
                <a:latin typeface="Open Sans Bold"/>
                <a:ea typeface="Open Sans Bold"/>
                <a:cs typeface="Open Sans Bold"/>
                <a:sym typeface="Open Sans Bold"/>
              </a:rPr>
              <a:t>4</a:t>
            </a:r>
          </a:p>
        </p:txBody>
      </p:sp>
      <p:sp>
        <p:nvSpPr>
          <p:cNvPr name="TextBox 3" id="3"/>
          <p:cNvSpPr txBox="true"/>
          <p:nvPr/>
        </p:nvSpPr>
        <p:spPr>
          <a:xfrm rot="0">
            <a:off x="385759" y="1858645"/>
            <a:ext cx="17585463" cy="7181215"/>
          </a:xfrm>
          <a:prstGeom prst="rect">
            <a:avLst/>
          </a:prstGeom>
        </p:spPr>
        <p:txBody>
          <a:bodyPr anchor="t" rtlCol="false" tIns="0" lIns="0" bIns="0" rIns="0">
            <a:spAutoFit/>
          </a:bodyPr>
          <a:lstStyle/>
          <a:p>
            <a:pPr algn="l">
              <a:lnSpc>
                <a:spcPts val="4759"/>
              </a:lnSpc>
            </a:pPr>
            <a:r>
              <a:rPr lang="en-US" sz="3399" b="true">
                <a:solidFill>
                  <a:srgbClr val="FFDE59"/>
                </a:solidFill>
                <a:latin typeface="Open Sans Bold"/>
                <a:ea typeface="Open Sans Bold"/>
                <a:cs typeface="Open Sans Bold"/>
                <a:sym typeface="Open Sans Bold"/>
              </a:rPr>
              <a:t>Завдання </a:t>
            </a:r>
          </a:p>
          <a:p>
            <a:pPr algn="l">
              <a:lnSpc>
                <a:spcPts val="4759"/>
              </a:lnSpc>
            </a:pPr>
            <a:r>
              <a:rPr lang="en-US" sz="3399">
                <a:solidFill>
                  <a:srgbClr val="FCFCFD"/>
                </a:solidFill>
                <a:latin typeface="Open Sans"/>
                <a:ea typeface="Open Sans"/>
                <a:cs typeface="Open Sans"/>
                <a:sym typeface="Open Sans"/>
              </a:rPr>
              <a:t>1. Проаналізувати особливості фотометрії змінних зір і природу нерегулярних падінь блиску</a:t>
            </a:r>
          </a:p>
          <a:p>
            <a:pPr algn="l">
              <a:lnSpc>
                <a:spcPts val="4759"/>
              </a:lnSpc>
            </a:pPr>
            <a:r>
              <a:rPr lang="en-US" sz="3399">
                <a:solidFill>
                  <a:srgbClr val="FCFCFD"/>
                </a:solidFill>
                <a:latin typeface="Open Sans"/>
                <a:ea typeface="Open Sans"/>
                <a:cs typeface="Open Sans"/>
                <a:sym typeface="Open Sans"/>
              </a:rPr>
              <a:t>2. Розглянути основні моделі, які можуть пояснювати випадкові події транзитного типу у зоряних системах</a:t>
            </a:r>
          </a:p>
          <a:p>
            <a:pPr algn="l">
              <a:lnSpc>
                <a:spcPts val="4759"/>
              </a:lnSpc>
            </a:pPr>
            <a:r>
              <a:rPr lang="en-US" sz="3399">
                <a:solidFill>
                  <a:srgbClr val="FCFCFD"/>
                </a:solidFill>
                <a:latin typeface="Open Sans"/>
                <a:ea typeface="Open Sans"/>
                <a:cs typeface="Open Sans"/>
                <a:sym typeface="Open Sans"/>
              </a:rPr>
              <a:t>3. Провести обробку та очищення фотометричних даних HD 139139</a:t>
            </a:r>
          </a:p>
          <a:p>
            <a:pPr algn="l">
              <a:lnSpc>
                <a:spcPts val="4759"/>
              </a:lnSpc>
            </a:pPr>
            <a:r>
              <a:rPr lang="en-US" sz="3399">
                <a:solidFill>
                  <a:srgbClr val="FCFCFD"/>
                </a:solidFill>
                <a:latin typeface="Open Sans"/>
                <a:ea typeface="Open Sans"/>
                <a:cs typeface="Open Sans"/>
                <a:sym typeface="Open Sans"/>
              </a:rPr>
              <a:t>4. Виявити та описати характерні параметри затемнень: глибини, тривалості, розподіл інтервалів між подіями</a:t>
            </a:r>
          </a:p>
          <a:p>
            <a:pPr algn="l">
              <a:lnSpc>
                <a:spcPts val="4759"/>
              </a:lnSpc>
            </a:pPr>
            <a:r>
              <a:rPr lang="en-US" sz="3399">
                <a:solidFill>
                  <a:srgbClr val="FCFCFD"/>
                </a:solidFill>
                <a:latin typeface="Open Sans"/>
                <a:ea typeface="Open Sans"/>
                <a:cs typeface="Open Sans"/>
                <a:sym typeface="Open Sans"/>
              </a:rPr>
              <a:t>5. Порівняти спостережувані властивості затемнень із можливими теоретичними моделями</a:t>
            </a:r>
          </a:p>
          <a:p>
            <a:pPr algn="l">
              <a:lnSpc>
                <a:spcPts val="4759"/>
              </a:lnSpc>
            </a:pPr>
            <a:r>
              <a:rPr lang="en-US" sz="3399">
                <a:solidFill>
                  <a:srgbClr val="FCFCFD"/>
                </a:solidFill>
                <a:latin typeface="Open Sans"/>
                <a:ea typeface="Open Sans"/>
                <a:cs typeface="Open Sans"/>
                <a:sym typeface="Open Sans"/>
              </a:rPr>
              <a:t>6. Зробити висновки щодо найбільш імовірного механізму, який відповідає </a:t>
            </a:r>
          </a:p>
          <a:p>
            <a:pPr algn="l">
              <a:lnSpc>
                <a:spcPts val="4759"/>
              </a:lnSpc>
            </a:pPr>
            <a:r>
              <a:rPr lang="en-US" sz="3399">
                <a:solidFill>
                  <a:srgbClr val="FCFCFD"/>
                </a:solidFill>
                <a:latin typeface="Open Sans"/>
                <a:ea typeface="Open Sans"/>
                <a:cs typeface="Open Sans"/>
                <a:sym typeface="Open Sans"/>
              </a:rPr>
              <a:t>поведінці системи</a:t>
            </a:r>
          </a:p>
        </p:txBody>
      </p:sp>
      <p:sp>
        <p:nvSpPr>
          <p:cNvPr name="TextBox 4" id="4"/>
          <p:cNvSpPr txBox="true"/>
          <p:nvPr/>
        </p:nvSpPr>
        <p:spPr>
          <a:xfrm rot="0">
            <a:off x="0" y="159703"/>
            <a:ext cx="18288000" cy="1566544"/>
          </a:xfrm>
          <a:prstGeom prst="rect">
            <a:avLst/>
          </a:prstGeom>
        </p:spPr>
        <p:txBody>
          <a:bodyPr anchor="t" rtlCol="false" tIns="0" lIns="0" bIns="0" rIns="0">
            <a:spAutoFit/>
          </a:bodyPr>
          <a:lstStyle/>
          <a:p>
            <a:pPr algn="ctr">
              <a:lnSpc>
                <a:spcPts val="12880"/>
              </a:lnSpc>
            </a:pPr>
            <a:r>
              <a:rPr lang="en-US" sz="9200" b="true">
                <a:solidFill>
                  <a:srgbClr val="FCFCFD"/>
                </a:solidFill>
                <a:latin typeface="Open Sans Bold"/>
                <a:ea typeface="Open Sans Bold"/>
                <a:cs typeface="Open Sans Bold"/>
                <a:sym typeface="Open Sans Bold"/>
              </a:rPr>
              <a:t>НАУКОВИЙ </a:t>
            </a:r>
            <a:r>
              <a:rPr lang="en-US" sz="9200" b="true">
                <a:solidFill>
                  <a:srgbClr val="FFDE59"/>
                </a:solidFill>
                <a:latin typeface="Open Sans Bold"/>
                <a:ea typeface="Open Sans Bold"/>
                <a:cs typeface="Open Sans Bold"/>
                <a:sym typeface="Open Sans Bold"/>
              </a:rPr>
              <a:t>АПАРАТ</a:t>
            </a:r>
          </a:p>
        </p:txBody>
      </p:sp>
      <p:sp>
        <p:nvSpPr>
          <p:cNvPr name="AutoShape 5" id="5"/>
          <p:cNvSpPr/>
          <p:nvPr/>
        </p:nvSpPr>
        <p:spPr>
          <a:xfrm flipV="true">
            <a:off x="214309" y="1726247"/>
            <a:ext cx="0" cy="7948564"/>
          </a:xfrm>
          <a:prstGeom prst="line">
            <a:avLst/>
          </a:prstGeom>
          <a:ln cap="flat" w="38100">
            <a:solidFill>
              <a:srgbClr val="FFFFFF"/>
            </a:solidFill>
            <a:prstDash val="sysDash"/>
            <a:headEnd type="none" len="sm" w="sm"/>
            <a:tailEnd type="none" len="sm" w="sm"/>
          </a:ln>
        </p:spPr>
      </p:sp>
      <p:sp>
        <p:nvSpPr>
          <p:cNvPr name="AutoShape 6" id="6"/>
          <p:cNvSpPr/>
          <p:nvPr/>
        </p:nvSpPr>
        <p:spPr>
          <a:xfrm flipV="true">
            <a:off x="17952171" y="1726247"/>
            <a:ext cx="0" cy="7948564"/>
          </a:xfrm>
          <a:prstGeom prst="line">
            <a:avLst/>
          </a:prstGeom>
          <a:ln cap="flat" w="38100">
            <a:solidFill>
              <a:srgbClr val="FFFFFF"/>
            </a:solidFill>
            <a:prstDash val="sysDash"/>
            <a:headEnd type="none" len="sm" w="sm"/>
            <a:tailEnd type="none" len="sm" w="sm"/>
          </a:ln>
        </p:spPr>
      </p:sp>
      <p:sp>
        <p:nvSpPr>
          <p:cNvPr name="AutoShape 7" id="7"/>
          <p:cNvSpPr/>
          <p:nvPr/>
        </p:nvSpPr>
        <p:spPr>
          <a:xfrm flipH="true" flipV="true">
            <a:off x="214309" y="9674811"/>
            <a:ext cx="17737863" cy="0"/>
          </a:xfrm>
          <a:prstGeom prst="line">
            <a:avLst/>
          </a:prstGeom>
          <a:ln cap="flat" w="38100">
            <a:solidFill>
              <a:srgbClr val="FFFFFF"/>
            </a:solidFill>
            <a:prstDash val="sysDash"/>
            <a:headEnd type="none" len="sm" w="sm"/>
            <a:tailEnd type="none" len="sm" w="sm"/>
          </a:ln>
        </p:spPr>
      </p:sp>
      <p:sp>
        <p:nvSpPr>
          <p:cNvPr name="AutoShape 8" id="8"/>
          <p:cNvSpPr/>
          <p:nvPr/>
        </p:nvSpPr>
        <p:spPr>
          <a:xfrm flipH="true">
            <a:off x="214309" y="1726247"/>
            <a:ext cx="17756913" cy="0"/>
          </a:xfrm>
          <a:prstGeom prst="line">
            <a:avLst/>
          </a:prstGeom>
          <a:ln cap="flat" w="38100">
            <a:solidFill>
              <a:srgbClr val="FFDE59"/>
            </a:solidFill>
            <a:prstDash val="sysDash"/>
            <a:headEnd type="none" len="sm" w="sm"/>
            <a:tailEnd type="none" len="sm" w="sm"/>
          </a:ln>
        </p:spPr>
      </p:sp>
    </p:spTree>
  </p:cSld>
  <p:clrMapOvr>
    <a:masterClrMapping/>
  </p:clrMapOvr>
</p:sld>
</file>

<file path=ppt/slides/slide5.xml><?xml version="1.0" encoding="utf-8"?>
<p:sld xmlns:p="http://schemas.openxmlformats.org/presentationml/2006/main" xmlns:a="http://schemas.openxmlformats.org/drawingml/2006/main">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17259300" y="9153525"/>
            <a:ext cx="369006" cy="876840"/>
          </a:xfrm>
          <a:prstGeom prst="rect">
            <a:avLst/>
          </a:prstGeom>
        </p:spPr>
        <p:txBody>
          <a:bodyPr anchor="t" rtlCol="false" tIns="0" lIns="0" bIns="0" rIns="0" wrap="none">
            <a:spAutoFit/>
          </a:bodyPr>
          <a:lstStyle/>
          <a:p>
            <a:pPr algn="ctr">
              <a:lnSpc>
                <a:spcPts val="7126"/>
              </a:lnSpc>
              <a:spcBef>
                <a:spcPct val="0"/>
              </a:spcBef>
            </a:pPr>
            <a:r>
              <a:rPr lang="en-US" b="true" sz="5090">
                <a:solidFill>
                  <a:srgbClr val="FCFCFD"/>
                </a:solidFill>
                <a:latin typeface="Open Sans Bold"/>
                <a:ea typeface="Open Sans Bold"/>
                <a:cs typeface="Open Sans Bold"/>
                <a:sym typeface="Open Sans Bold"/>
              </a:rPr>
              <a:t>5</a:t>
            </a:r>
          </a:p>
        </p:txBody>
      </p:sp>
      <p:sp>
        <p:nvSpPr>
          <p:cNvPr name="TextBox 3" id="3"/>
          <p:cNvSpPr txBox="true"/>
          <p:nvPr/>
        </p:nvSpPr>
        <p:spPr>
          <a:xfrm rot="0">
            <a:off x="880162" y="2534866"/>
            <a:ext cx="16230600" cy="6581140"/>
          </a:xfrm>
          <a:prstGeom prst="rect">
            <a:avLst/>
          </a:prstGeom>
        </p:spPr>
        <p:txBody>
          <a:bodyPr anchor="t" rtlCol="false" tIns="0" lIns="0" bIns="0" rIns="0">
            <a:spAutoFit/>
          </a:bodyPr>
          <a:lstStyle/>
          <a:p>
            <a:pPr algn="just">
              <a:lnSpc>
                <a:spcPts val="4759"/>
              </a:lnSpc>
            </a:pPr>
            <a:r>
              <a:rPr lang="en-US" sz="3399" b="true">
                <a:solidFill>
                  <a:srgbClr val="FFDE59"/>
                </a:solidFill>
                <a:latin typeface="Open Sans Bold"/>
                <a:ea typeface="Open Sans Bold"/>
                <a:cs typeface="Open Sans Bold"/>
                <a:sym typeface="Open Sans Bold"/>
              </a:rPr>
              <a:t>Методи дослідження. </a:t>
            </a:r>
            <a:r>
              <a:rPr lang="en-US" sz="3399">
                <a:solidFill>
                  <a:srgbClr val="FCFCFD"/>
                </a:solidFill>
                <a:latin typeface="Open Sans"/>
                <a:ea typeface="Open Sans"/>
                <a:cs typeface="Open Sans"/>
                <a:sym typeface="Open Sans"/>
              </a:rPr>
              <a:t>У роботі використано комплекс теоретичних, інформаційно-аналітичних, комп’ютерних і статистичних методів. Було здійснено аналіз та узагальнення наукової літератури з проблеми нерегулярних падінь блиску, опрацьовано відкриті фотометричні дані місії Kepler/K2 з архіву MAST, а також враховано результати подальших спостережень телескопа CHEOPS. За допомогою середовища Python і пакета Lightkurve виконано очищення, нормалізацію та аналіз кривої блиску HD 139139. Для виявлених подій визначено їхній час, глибину, тривалість та проведено порівняння з основними фізичними моделями випадкових затемнень.</a:t>
            </a:r>
          </a:p>
          <a:p>
            <a:pPr algn="just">
              <a:lnSpc>
                <a:spcPts val="4759"/>
              </a:lnSpc>
            </a:pPr>
          </a:p>
        </p:txBody>
      </p:sp>
      <p:sp>
        <p:nvSpPr>
          <p:cNvPr name="TextBox 4" id="4"/>
          <p:cNvSpPr txBox="true"/>
          <p:nvPr/>
        </p:nvSpPr>
        <p:spPr>
          <a:xfrm rot="0">
            <a:off x="0" y="159703"/>
            <a:ext cx="18288000" cy="1566544"/>
          </a:xfrm>
          <a:prstGeom prst="rect">
            <a:avLst/>
          </a:prstGeom>
        </p:spPr>
        <p:txBody>
          <a:bodyPr anchor="t" rtlCol="false" tIns="0" lIns="0" bIns="0" rIns="0">
            <a:spAutoFit/>
          </a:bodyPr>
          <a:lstStyle/>
          <a:p>
            <a:pPr algn="ctr">
              <a:lnSpc>
                <a:spcPts val="12880"/>
              </a:lnSpc>
            </a:pPr>
            <a:r>
              <a:rPr lang="en-US" sz="9200" b="true">
                <a:solidFill>
                  <a:srgbClr val="FCFCFD"/>
                </a:solidFill>
                <a:latin typeface="Open Sans Bold"/>
                <a:ea typeface="Open Sans Bold"/>
                <a:cs typeface="Open Sans Bold"/>
                <a:sym typeface="Open Sans Bold"/>
              </a:rPr>
              <a:t>НАУКОВИЙ </a:t>
            </a:r>
            <a:r>
              <a:rPr lang="en-US" sz="9200" b="true">
                <a:solidFill>
                  <a:srgbClr val="FFDE59"/>
                </a:solidFill>
                <a:latin typeface="Open Sans Bold"/>
                <a:ea typeface="Open Sans Bold"/>
                <a:cs typeface="Open Sans Bold"/>
                <a:sym typeface="Open Sans Bold"/>
              </a:rPr>
              <a:t>АПАРАТ</a:t>
            </a:r>
          </a:p>
        </p:txBody>
      </p:sp>
      <p:sp>
        <p:nvSpPr>
          <p:cNvPr name="AutoShape 5" id="5"/>
          <p:cNvSpPr/>
          <p:nvPr/>
        </p:nvSpPr>
        <p:spPr>
          <a:xfrm flipV="true">
            <a:off x="719908" y="2558016"/>
            <a:ext cx="0" cy="6557990"/>
          </a:xfrm>
          <a:prstGeom prst="line">
            <a:avLst/>
          </a:prstGeom>
          <a:ln cap="flat" w="38100">
            <a:solidFill>
              <a:srgbClr val="FFFFFF"/>
            </a:solidFill>
            <a:prstDash val="sysDash"/>
            <a:headEnd type="none" len="sm" w="sm"/>
            <a:tailEnd type="none" len="sm" w="sm"/>
          </a:ln>
        </p:spPr>
      </p:sp>
      <p:sp>
        <p:nvSpPr>
          <p:cNvPr name="AutoShape 6" id="6"/>
          <p:cNvSpPr/>
          <p:nvPr/>
        </p:nvSpPr>
        <p:spPr>
          <a:xfrm flipV="true">
            <a:off x="17259300" y="2601541"/>
            <a:ext cx="0" cy="6436611"/>
          </a:xfrm>
          <a:prstGeom prst="line">
            <a:avLst/>
          </a:prstGeom>
          <a:ln cap="flat" w="38100">
            <a:solidFill>
              <a:srgbClr val="FFFFFF"/>
            </a:solidFill>
            <a:prstDash val="sysDash"/>
            <a:headEnd type="none" len="sm" w="sm"/>
            <a:tailEnd type="none" len="sm" w="sm"/>
          </a:ln>
        </p:spPr>
      </p:sp>
      <p:sp>
        <p:nvSpPr>
          <p:cNvPr name="AutoShape 7" id="7"/>
          <p:cNvSpPr/>
          <p:nvPr/>
        </p:nvSpPr>
        <p:spPr>
          <a:xfrm flipV="true">
            <a:off x="719908" y="2558016"/>
            <a:ext cx="16539392" cy="0"/>
          </a:xfrm>
          <a:prstGeom prst="line">
            <a:avLst/>
          </a:prstGeom>
          <a:ln cap="flat" w="38100">
            <a:solidFill>
              <a:srgbClr val="FFDE59"/>
            </a:solidFill>
            <a:prstDash val="sysDash"/>
            <a:headEnd type="none" len="sm" w="sm"/>
            <a:tailEnd type="none" len="sm" w="sm"/>
          </a:ln>
        </p:spPr>
      </p:sp>
      <p:sp>
        <p:nvSpPr>
          <p:cNvPr name="AutoShape 8" id="8"/>
          <p:cNvSpPr/>
          <p:nvPr/>
        </p:nvSpPr>
        <p:spPr>
          <a:xfrm>
            <a:off x="719908" y="9116006"/>
            <a:ext cx="16539392" cy="0"/>
          </a:xfrm>
          <a:prstGeom prst="line">
            <a:avLst/>
          </a:prstGeom>
          <a:ln cap="flat" w="38100">
            <a:solidFill>
              <a:srgbClr val="FFFFFF"/>
            </a:solidFill>
            <a:prstDash val="sysDash"/>
            <a:headEnd type="none" len="sm" w="sm"/>
            <a:tailEnd type="none" len="sm" w="sm"/>
          </a:ln>
        </p:spPr>
      </p:sp>
    </p:spTree>
  </p:cSld>
  <p:clrMapOvr>
    <a:masterClrMapping/>
  </p:clrMapOvr>
</p:sld>
</file>

<file path=ppt/slides/slide6.xml><?xml version="1.0" encoding="utf-8"?>
<p:sld xmlns:p="http://schemas.openxmlformats.org/presentationml/2006/main" xmlns:a="http://schemas.openxmlformats.org/drawingml/2006/main">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325314" y="713530"/>
            <a:ext cx="17829336" cy="1008074"/>
          </a:xfrm>
          <a:prstGeom prst="rect">
            <a:avLst/>
          </a:prstGeom>
        </p:spPr>
        <p:txBody>
          <a:bodyPr anchor="t" rtlCol="false" tIns="0" lIns="0" bIns="0" rIns="0">
            <a:spAutoFit/>
          </a:bodyPr>
          <a:lstStyle/>
          <a:p>
            <a:pPr algn="l">
              <a:lnSpc>
                <a:spcPts val="7649"/>
              </a:lnSpc>
            </a:pPr>
            <a:r>
              <a:rPr lang="en-US" sz="7427">
                <a:solidFill>
                  <a:srgbClr val="FCFCFD"/>
                </a:solidFill>
                <a:latin typeface="League Spartan"/>
                <a:ea typeface="League Spartan"/>
                <a:cs typeface="League Spartan"/>
                <a:sym typeface="League Spartan"/>
              </a:rPr>
              <a:t>ФОТОМЕТРІЯ ТА </a:t>
            </a:r>
            <a:r>
              <a:rPr lang="en-US" sz="7427">
                <a:solidFill>
                  <a:srgbClr val="FFDE59"/>
                </a:solidFill>
                <a:latin typeface="League Spartan"/>
                <a:ea typeface="League Spartan"/>
                <a:cs typeface="League Spartan"/>
                <a:sym typeface="League Spartan"/>
              </a:rPr>
              <a:t>ТРАНЗИТНИЙ МЕТОД</a:t>
            </a:r>
          </a:p>
        </p:txBody>
      </p:sp>
      <p:sp>
        <p:nvSpPr>
          <p:cNvPr name="TextBox 3" id="3"/>
          <p:cNvSpPr txBox="true"/>
          <p:nvPr/>
        </p:nvSpPr>
        <p:spPr>
          <a:xfrm rot="0">
            <a:off x="17259300" y="9107560"/>
            <a:ext cx="494078" cy="1171604"/>
          </a:xfrm>
          <a:prstGeom prst="rect">
            <a:avLst/>
          </a:prstGeom>
        </p:spPr>
        <p:txBody>
          <a:bodyPr anchor="t" rtlCol="false" tIns="0" lIns="0" bIns="0" rIns="0" wrap="none">
            <a:spAutoFit/>
          </a:bodyPr>
          <a:lstStyle/>
          <a:p>
            <a:pPr algn="ctr">
              <a:lnSpc>
                <a:spcPts val="9541"/>
              </a:lnSpc>
              <a:spcBef>
                <a:spcPct val="0"/>
              </a:spcBef>
            </a:pPr>
            <a:r>
              <a:rPr lang="en-US" b="true" sz="6815">
                <a:solidFill>
                  <a:srgbClr val="FCFCFD"/>
                </a:solidFill>
                <a:latin typeface="Open Sans Bold"/>
                <a:ea typeface="Open Sans Bold"/>
                <a:cs typeface="Open Sans Bold"/>
                <a:sym typeface="Open Sans Bold"/>
              </a:rPr>
              <a:t>6</a:t>
            </a:r>
          </a:p>
        </p:txBody>
      </p:sp>
      <p:grpSp>
        <p:nvGrpSpPr>
          <p:cNvPr name="Group 4" id="4"/>
          <p:cNvGrpSpPr/>
          <p:nvPr/>
        </p:nvGrpSpPr>
        <p:grpSpPr>
          <a:xfrm rot="0">
            <a:off x="1028700" y="2768933"/>
            <a:ext cx="16107921" cy="5528769"/>
            <a:chOff x="0" y="0"/>
            <a:chExt cx="21477229" cy="7371692"/>
          </a:xfrm>
        </p:grpSpPr>
        <p:sp>
          <p:nvSpPr>
            <p:cNvPr name="TextBox 5" id="5"/>
            <p:cNvSpPr txBox="true"/>
            <p:nvPr/>
          </p:nvSpPr>
          <p:spPr>
            <a:xfrm rot="0">
              <a:off x="371904" y="284473"/>
              <a:ext cx="20774329" cy="6479839"/>
            </a:xfrm>
            <a:prstGeom prst="rect">
              <a:avLst/>
            </a:prstGeom>
          </p:spPr>
          <p:txBody>
            <a:bodyPr anchor="t" rtlCol="false" tIns="0" lIns="0" bIns="0" rIns="0">
              <a:spAutoFit/>
            </a:bodyPr>
            <a:lstStyle/>
            <a:p>
              <a:pPr algn="just">
                <a:lnSpc>
                  <a:spcPts val="4345"/>
                </a:lnSpc>
              </a:pPr>
              <a:r>
                <a:rPr lang="en-US" sz="3103">
                  <a:solidFill>
                    <a:srgbClr val="FFFFFF"/>
                  </a:solidFill>
                  <a:latin typeface="Garet"/>
                  <a:ea typeface="Garet"/>
                  <a:cs typeface="Garet"/>
                  <a:sym typeface="Garet"/>
                </a:rPr>
                <a:t>Основним інструментом у цій роботі є </a:t>
              </a:r>
              <a:r>
                <a:rPr lang="en-US" sz="3103" b="true">
                  <a:solidFill>
                    <a:srgbClr val="FFDE59"/>
                  </a:solidFill>
                  <a:latin typeface="Garet Bold"/>
                  <a:ea typeface="Garet Bold"/>
                  <a:cs typeface="Garet Bold"/>
                  <a:sym typeface="Garet Bold"/>
                </a:rPr>
                <a:t>фотометрія</a:t>
              </a:r>
              <a:r>
                <a:rPr lang="en-US" sz="3103">
                  <a:solidFill>
                    <a:srgbClr val="FFFFFF"/>
                  </a:solidFill>
                  <a:latin typeface="Garet"/>
                  <a:ea typeface="Garet"/>
                  <a:cs typeface="Garet"/>
                  <a:sym typeface="Garet"/>
                </a:rPr>
                <a:t> — вимірювання потоку випромінювання зорі в часі. Це дозволяє будувати криву блиску і бачити навіть дуже малі зміни яскравості.</a:t>
              </a:r>
            </a:p>
            <a:p>
              <a:pPr algn="just" marL="0" indent="0" lvl="0">
                <a:lnSpc>
                  <a:spcPts val="4345"/>
                </a:lnSpc>
                <a:spcBef>
                  <a:spcPct val="0"/>
                </a:spcBef>
              </a:pPr>
            </a:p>
            <a:p>
              <a:pPr algn="just" marL="0" indent="0" lvl="0">
                <a:lnSpc>
                  <a:spcPts val="4345"/>
                </a:lnSpc>
                <a:spcBef>
                  <a:spcPct val="0"/>
                </a:spcBef>
              </a:pPr>
              <a:r>
                <a:rPr lang="en-US" b="true" sz="3103" strike="noStrike" u="none">
                  <a:solidFill>
                    <a:srgbClr val="FFDE59"/>
                  </a:solidFill>
                  <a:latin typeface="Garet Bold"/>
                  <a:ea typeface="Garet Bold"/>
                  <a:cs typeface="Garet Bold"/>
                  <a:sym typeface="Garet Bold"/>
                </a:rPr>
                <a:t>Транзитний метод пошуку екзопланет</a:t>
              </a:r>
              <a:r>
                <a:rPr lang="en-US" sz="3103" strike="noStrike" u="none">
                  <a:solidFill>
                    <a:srgbClr val="FFFFFF"/>
                  </a:solidFill>
                  <a:latin typeface="Garet"/>
                  <a:ea typeface="Garet"/>
                  <a:cs typeface="Garet"/>
                  <a:sym typeface="Garet"/>
                </a:rPr>
                <a:t> базується на тому, що при проходженні планети перед диском зорі спостерігається невелике, але регулярне падіння блиску. За глибиною та тривалістю затемнення можна оцінити розмір планети та параметри її орбіти. Саме завдяки такій транзитній фотометрії було виявлено більшість відомих екзопланет.</a:t>
              </a:r>
            </a:p>
          </p:txBody>
        </p:sp>
        <p:sp>
          <p:nvSpPr>
            <p:cNvPr name="AutoShape 6" id="6"/>
            <p:cNvSpPr/>
            <p:nvPr/>
          </p:nvSpPr>
          <p:spPr>
            <a:xfrm flipH="true">
              <a:off x="25400" y="2910790"/>
              <a:ext cx="21451829" cy="0"/>
            </a:xfrm>
            <a:prstGeom prst="line">
              <a:avLst/>
            </a:prstGeom>
            <a:ln cap="flat" w="50800">
              <a:solidFill>
                <a:srgbClr val="FFDE59"/>
              </a:solidFill>
              <a:prstDash val="sysDash"/>
              <a:headEnd type="none" len="sm" w="sm"/>
              <a:tailEnd type="none" len="sm" w="sm"/>
            </a:ln>
          </p:spPr>
        </p:sp>
        <p:sp>
          <p:nvSpPr>
            <p:cNvPr name="AutoShape 7" id="7"/>
            <p:cNvSpPr/>
            <p:nvPr/>
          </p:nvSpPr>
          <p:spPr>
            <a:xfrm flipH="true">
              <a:off x="25400" y="7346292"/>
              <a:ext cx="21451829" cy="0"/>
            </a:xfrm>
            <a:prstGeom prst="line">
              <a:avLst/>
            </a:prstGeom>
            <a:ln cap="flat" w="50800">
              <a:solidFill>
                <a:srgbClr val="FFFFFF"/>
              </a:solidFill>
              <a:prstDash val="sysDash"/>
              <a:headEnd type="none" len="sm" w="sm"/>
              <a:tailEnd type="none" len="sm" w="sm"/>
            </a:ln>
          </p:spPr>
        </p:sp>
        <p:sp>
          <p:nvSpPr>
            <p:cNvPr name="AutoShape 8" id="8"/>
            <p:cNvSpPr/>
            <p:nvPr/>
          </p:nvSpPr>
          <p:spPr>
            <a:xfrm flipH="true">
              <a:off x="25400" y="25400"/>
              <a:ext cx="21451829" cy="0"/>
            </a:xfrm>
            <a:prstGeom prst="line">
              <a:avLst/>
            </a:prstGeom>
            <a:ln cap="flat" w="50800">
              <a:solidFill>
                <a:srgbClr val="FFFFFF"/>
              </a:solidFill>
              <a:prstDash val="sysDash"/>
              <a:headEnd type="none" len="sm" w="sm"/>
              <a:tailEnd type="none" len="sm" w="sm"/>
            </a:ln>
          </p:spPr>
        </p:sp>
        <p:sp>
          <p:nvSpPr>
            <p:cNvPr name="AutoShape 9" id="9"/>
            <p:cNvSpPr/>
            <p:nvPr/>
          </p:nvSpPr>
          <p:spPr>
            <a:xfrm>
              <a:off x="25400" y="25400"/>
              <a:ext cx="0" cy="7320892"/>
            </a:xfrm>
            <a:prstGeom prst="line">
              <a:avLst/>
            </a:prstGeom>
            <a:ln cap="flat" w="50800">
              <a:solidFill>
                <a:srgbClr val="FFFFFF"/>
              </a:solidFill>
              <a:prstDash val="sysDash"/>
              <a:headEnd type="none" len="sm" w="sm"/>
              <a:tailEnd type="none" len="sm" w="sm"/>
            </a:ln>
          </p:spPr>
        </p:sp>
        <p:sp>
          <p:nvSpPr>
            <p:cNvPr name="AutoShape 10" id="10"/>
            <p:cNvSpPr/>
            <p:nvPr/>
          </p:nvSpPr>
          <p:spPr>
            <a:xfrm>
              <a:off x="21451829" y="11729"/>
              <a:ext cx="0" cy="7320892"/>
            </a:xfrm>
            <a:prstGeom prst="line">
              <a:avLst/>
            </a:prstGeom>
            <a:ln cap="flat" w="50800">
              <a:solidFill>
                <a:srgbClr val="FFFFFF"/>
              </a:solidFill>
              <a:prstDash val="sysDash"/>
              <a:headEnd type="none" len="sm" w="sm"/>
              <a:tailEnd type="none" len="sm" w="sm"/>
            </a:ln>
          </p:spPr>
        </p:sp>
      </p:grpSp>
    </p:spTree>
  </p:cSld>
  <p:clrMapOvr>
    <a:masterClrMapping/>
  </p:clrMapOvr>
</p:sld>
</file>

<file path=ppt/slides/slide7.xml><?xml version="1.0" encoding="utf-8"?>
<p:sld xmlns:p="http://schemas.openxmlformats.org/presentationml/2006/main" xmlns:a="http://schemas.openxmlformats.org/drawingml/2006/main">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1632737" y="2562506"/>
            <a:ext cx="14277552" cy="5631406"/>
          </a:xfrm>
          <a:prstGeom prst="rect">
            <a:avLst/>
          </a:prstGeom>
        </p:spPr>
        <p:txBody>
          <a:bodyPr anchor="t" rtlCol="false" tIns="0" lIns="0" bIns="0" rIns="0">
            <a:spAutoFit/>
          </a:bodyPr>
          <a:lstStyle/>
          <a:p>
            <a:pPr algn="just">
              <a:lnSpc>
                <a:spcPts val="4082"/>
              </a:lnSpc>
            </a:pPr>
            <a:r>
              <a:rPr lang="en-US" sz="2916">
                <a:solidFill>
                  <a:srgbClr val="FFFFFF"/>
                </a:solidFill>
                <a:latin typeface="Garet"/>
                <a:ea typeface="Garet"/>
                <a:cs typeface="Garet"/>
                <a:sym typeface="Garet"/>
              </a:rPr>
              <a:t>  Зміни яскравості зорі можуть мати як регулярний, так і нерегулярний характер. </a:t>
            </a:r>
            <a:r>
              <a:rPr lang="en-US" sz="2916">
                <a:solidFill>
                  <a:srgbClr val="FFDE59"/>
                </a:solidFill>
                <a:latin typeface="Garet"/>
                <a:ea typeface="Garet"/>
                <a:cs typeface="Garet"/>
                <a:sym typeface="Garet"/>
              </a:rPr>
              <a:t>У випадку періодичних або майже періодичних змін</a:t>
            </a:r>
            <a:r>
              <a:rPr lang="en-US" sz="2916">
                <a:solidFill>
                  <a:srgbClr val="FFFFFF"/>
                </a:solidFill>
                <a:latin typeface="Garet"/>
                <a:ea typeface="Garet"/>
                <a:cs typeface="Garet"/>
                <a:sym typeface="Garet"/>
              </a:rPr>
              <a:t> (пульсації, орбітальні затемнення, обертання зорі з плямами) моменти мінімумів блиску повторюються з певним сталим періодом. На відміну від цього, </a:t>
            </a:r>
            <a:r>
              <a:rPr lang="en-US" sz="2916">
                <a:solidFill>
                  <a:srgbClr val="FFDE59"/>
                </a:solidFill>
                <a:latin typeface="Garet"/>
                <a:ea typeface="Garet"/>
                <a:cs typeface="Garet"/>
                <a:sym typeface="Garet"/>
              </a:rPr>
              <a:t>нерегулярні падіння блиску</a:t>
            </a:r>
            <a:r>
              <a:rPr lang="en-US" sz="2916">
                <a:solidFill>
                  <a:srgbClr val="FFFFFF"/>
                </a:solidFill>
                <a:latin typeface="Garet"/>
                <a:ea typeface="Garet"/>
                <a:cs typeface="Garet"/>
                <a:sym typeface="Garet"/>
              </a:rPr>
              <a:t> — це зниження яскравості, які виникають у, на перший погляд, випадкові моменти часу, без чіткої періодичності або з дуже складною, змінною структурою. Зазвичай подібні явища пов’язані не з внутрішніми змінами світності зорі, а з неоднорідним розподілом речовини на лінії зору — пилу, газу або уламків тіл, що частково екранують її випромінювання.</a:t>
            </a:r>
          </a:p>
          <a:p>
            <a:pPr algn="just" marL="0" indent="0" lvl="0">
              <a:lnSpc>
                <a:spcPts val="4082"/>
              </a:lnSpc>
              <a:spcBef>
                <a:spcPct val="0"/>
              </a:spcBef>
            </a:pPr>
          </a:p>
        </p:txBody>
      </p:sp>
      <p:sp>
        <p:nvSpPr>
          <p:cNvPr name="TextBox 3" id="3"/>
          <p:cNvSpPr txBox="true"/>
          <p:nvPr/>
        </p:nvSpPr>
        <p:spPr>
          <a:xfrm rot="0">
            <a:off x="331266" y="114300"/>
            <a:ext cx="17566112" cy="1970099"/>
          </a:xfrm>
          <a:prstGeom prst="rect">
            <a:avLst/>
          </a:prstGeom>
        </p:spPr>
        <p:txBody>
          <a:bodyPr anchor="t" rtlCol="false" tIns="0" lIns="0" bIns="0" rIns="0">
            <a:spAutoFit/>
          </a:bodyPr>
          <a:lstStyle/>
          <a:p>
            <a:pPr algn="ctr">
              <a:lnSpc>
                <a:spcPts val="7649"/>
              </a:lnSpc>
            </a:pPr>
            <a:r>
              <a:rPr lang="en-US" sz="7427">
                <a:solidFill>
                  <a:srgbClr val="FFDE59"/>
                </a:solidFill>
                <a:latin typeface="League Spartan"/>
                <a:ea typeface="League Spartan"/>
                <a:cs typeface="League Spartan"/>
                <a:sym typeface="League Spartan"/>
              </a:rPr>
              <a:t>НЕРЕГУЛЯРНІ ПАДІННЯ БЛИСКУ</a:t>
            </a:r>
            <a:r>
              <a:rPr lang="en-US" sz="7427">
                <a:solidFill>
                  <a:srgbClr val="FCFCFD"/>
                </a:solidFill>
                <a:latin typeface="League Spartan"/>
                <a:ea typeface="League Spartan"/>
                <a:cs typeface="League Spartan"/>
                <a:sym typeface="League Spartan"/>
              </a:rPr>
              <a:t> У ЗОРЯНИХ СИСТЕМАХ</a:t>
            </a:r>
          </a:p>
        </p:txBody>
      </p:sp>
      <p:sp>
        <p:nvSpPr>
          <p:cNvPr name="TextBox 4" id="4"/>
          <p:cNvSpPr txBox="true"/>
          <p:nvPr/>
        </p:nvSpPr>
        <p:spPr>
          <a:xfrm rot="0">
            <a:off x="17259300" y="9115425"/>
            <a:ext cx="494628" cy="1171551"/>
          </a:xfrm>
          <a:prstGeom prst="rect">
            <a:avLst/>
          </a:prstGeom>
        </p:spPr>
        <p:txBody>
          <a:bodyPr anchor="t" rtlCol="false" tIns="0" lIns="0" bIns="0" rIns="0" wrap="none">
            <a:spAutoFit/>
          </a:bodyPr>
          <a:lstStyle/>
          <a:p>
            <a:pPr algn="ctr">
              <a:lnSpc>
                <a:spcPts val="9551"/>
              </a:lnSpc>
              <a:spcBef>
                <a:spcPct val="0"/>
              </a:spcBef>
            </a:pPr>
            <a:r>
              <a:rPr lang="en-US" b="true" sz="6822">
                <a:solidFill>
                  <a:srgbClr val="FCFCFD"/>
                </a:solidFill>
                <a:latin typeface="Open Sans Bold"/>
                <a:ea typeface="Open Sans Bold"/>
                <a:cs typeface="Open Sans Bold"/>
                <a:sym typeface="Open Sans Bold"/>
              </a:rPr>
              <a:t>7</a:t>
            </a:r>
          </a:p>
        </p:txBody>
      </p:sp>
      <p:sp>
        <p:nvSpPr>
          <p:cNvPr name="AutoShape 5" id="5"/>
          <p:cNvSpPr/>
          <p:nvPr/>
        </p:nvSpPr>
        <p:spPr>
          <a:xfrm flipV="true">
            <a:off x="16147496" y="2419912"/>
            <a:ext cx="0" cy="6056016"/>
          </a:xfrm>
          <a:prstGeom prst="line">
            <a:avLst/>
          </a:prstGeom>
          <a:ln cap="flat" w="38100">
            <a:solidFill>
              <a:srgbClr val="FFDE59"/>
            </a:solidFill>
            <a:prstDash val="sysDash"/>
            <a:headEnd type="none" len="sm" w="sm"/>
            <a:tailEnd type="none" len="sm" w="sm"/>
          </a:ln>
        </p:spPr>
      </p:sp>
      <p:sp>
        <p:nvSpPr>
          <p:cNvPr name="AutoShape 6" id="6"/>
          <p:cNvSpPr/>
          <p:nvPr/>
        </p:nvSpPr>
        <p:spPr>
          <a:xfrm flipH="true">
            <a:off x="1346329" y="8475929"/>
            <a:ext cx="14801167" cy="0"/>
          </a:xfrm>
          <a:prstGeom prst="line">
            <a:avLst/>
          </a:prstGeom>
          <a:ln cap="flat" w="38100">
            <a:solidFill>
              <a:srgbClr val="FFDE59"/>
            </a:solidFill>
            <a:prstDash val="sysDash"/>
            <a:headEnd type="none" len="sm" w="sm"/>
            <a:tailEnd type="none" len="sm" w="sm"/>
          </a:ln>
        </p:spPr>
      </p:sp>
      <p:sp>
        <p:nvSpPr>
          <p:cNvPr name="AutoShape 7" id="7"/>
          <p:cNvSpPr/>
          <p:nvPr/>
        </p:nvSpPr>
        <p:spPr>
          <a:xfrm>
            <a:off x="1346329" y="2419912"/>
            <a:ext cx="0" cy="6056016"/>
          </a:xfrm>
          <a:prstGeom prst="line">
            <a:avLst/>
          </a:prstGeom>
          <a:ln cap="flat" w="38100">
            <a:solidFill>
              <a:srgbClr val="FFDE59"/>
            </a:solidFill>
            <a:prstDash val="sysDash"/>
            <a:headEnd type="none" len="sm" w="sm"/>
            <a:tailEnd type="none" len="sm" w="sm"/>
          </a:ln>
        </p:spPr>
      </p:sp>
      <p:sp>
        <p:nvSpPr>
          <p:cNvPr name="AutoShape 8" id="8"/>
          <p:cNvSpPr/>
          <p:nvPr/>
        </p:nvSpPr>
        <p:spPr>
          <a:xfrm flipH="true">
            <a:off x="1346329" y="2419912"/>
            <a:ext cx="14801167" cy="0"/>
          </a:xfrm>
          <a:prstGeom prst="line">
            <a:avLst/>
          </a:prstGeom>
          <a:ln cap="flat" w="38100">
            <a:solidFill>
              <a:srgbClr val="FFDE59"/>
            </a:solidFill>
            <a:prstDash val="sysDash"/>
            <a:headEnd type="none" len="sm" w="sm"/>
            <a:tailEnd type="none" len="sm" w="sm"/>
          </a:ln>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2361546" y="2873092"/>
            <a:ext cx="5770597" cy="5809067"/>
          </a:xfrm>
          <a:custGeom>
            <a:avLst/>
            <a:gdLst/>
            <a:ahLst/>
            <a:cxnLst/>
            <a:rect r="r" b="b" t="t" l="l"/>
            <a:pathLst>
              <a:path h="5809067" w="5770597">
                <a:moveTo>
                  <a:pt x="0" y="0"/>
                </a:moveTo>
                <a:lnTo>
                  <a:pt x="5770597" y="0"/>
                </a:lnTo>
                <a:lnTo>
                  <a:pt x="5770597" y="5809067"/>
                </a:lnTo>
                <a:lnTo>
                  <a:pt x="0" y="5809067"/>
                </a:lnTo>
                <a:lnTo>
                  <a:pt x="0" y="0"/>
                </a:lnTo>
                <a:close/>
              </a:path>
            </a:pathLst>
          </a:custGeom>
          <a:blipFill>
            <a:blip r:embed="rId2"/>
            <a:stretch>
              <a:fillRect l="0" t="0" r="0" b="0"/>
            </a:stretch>
          </a:blipFill>
        </p:spPr>
      </p:sp>
      <p:sp>
        <p:nvSpPr>
          <p:cNvPr name="TextBox 3" id="3"/>
          <p:cNvSpPr txBox="true"/>
          <p:nvPr/>
        </p:nvSpPr>
        <p:spPr>
          <a:xfrm rot="0">
            <a:off x="657355" y="2655209"/>
            <a:ext cx="10931289" cy="6304058"/>
          </a:xfrm>
          <a:prstGeom prst="rect">
            <a:avLst/>
          </a:prstGeom>
        </p:spPr>
        <p:txBody>
          <a:bodyPr anchor="t" rtlCol="false" tIns="0" lIns="0" bIns="0" rIns="0">
            <a:spAutoFit/>
          </a:bodyPr>
          <a:lstStyle/>
          <a:p>
            <a:pPr algn="just">
              <a:lnSpc>
                <a:spcPts val="2969"/>
              </a:lnSpc>
            </a:pPr>
            <a:r>
              <a:rPr lang="en-US" sz="2121">
                <a:solidFill>
                  <a:srgbClr val="FFFFFF"/>
                </a:solidFill>
                <a:latin typeface="Garet"/>
                <a:ea typeface="Garet"/>
                <a:cs typeface="Garet"/>
                <a:sym typeface="Garet"/>
              </a:rPr>
              <a:t>   </a:t>
            </a:r>
            <a:r>
              <a:rPr lang="en-US" sz="2121" b="true">
                <a:solidFill>
                  <a:srgbClr val="FFDE59"/>
                </a:solidFill>
                <a:latin typeface="Garet Bold"/>
                <a:ea typeface="Garet Bold"/>
                <a:cs typeface="Garet Bold"/>
                <a:sym typeface="Garet Bold"/>
              </a:rPr>
              <a:t>HD 139139 (EPIC 249706694)</a:t>
            </a:r>
            <a:r>
              <a:rPr lang="en-US" sz="2121">
                <a:solidFill>
                  <a:srgbClr val="FFFFFF"/>
                </a:solidFill>
                <a:latin typeface="Garet"/>
                <a:ea typeface="Garet"/>
                <a:cs typeface="Garet"/>
                <a:sym typeface="Garet"/>
              </a:rPr>
              <a:t> — зоря спектрального класу G0, масою та радіусом, близькими до сонячних параметрів. Її світність становить приблизно 1,3 L☉, а температура поверхні — близько 5900–6000 K, що робить її трохи гарячішою за Сонце. Зоря розташована на відстані приблизно 350 світлових років та належить до поля Галактики, не проявляючи ознак зоряної молодості чи надмірної активності. Інтерес до HD 139139 виник після аналізу фотометричних даних місії Kepler (K2), особливо кампанії 15, де ця зоря спостерігалася 87 днів. Саме в цих даних виявили 28 подій подій транзитного типу, які мали низку унікальних характеристик.</a:t>
            </a:r>
          </a:p>
          <a:p>
            <a:pPr algn="just">
              <a:lnSpc>
                <a:spcPts val="2969"/>
              </a:lnSpc>
            </a:pPr>
          </a:p>
          <a:p>
            <a:pPr algn="just" marL="0" indent="0" lvl="0">
              <a:lnSpc>
                <a:spcPts val="2969"/>
              </a:lnSpc>
              <a:spcBef>
                <a:spcPct val="0"/>
              </a:spcBef>
            </a:pPr>
            <a:r>
              <a:rPr lang="en-US" sz="2121">
                <a:solidFill>
                  <a:srgbClr val="FFFFFF"/>
                </a:solidFill>
                <a:latin typeface="Garet"/>
                <a:ea typeface="Garet"/>
                <a:cs typeface="Garet"/>
                <a:sym typeface="Garet"/>
              </a:rPr>
              <a:t> На відміну від типових екзопланетних транзитів, які повторюються зі сталим періодом та майже незмінними параметрами, затемнення в HD 139139 виникали випадковим чином, нагадуючи поведінку системи з великою кількістю незалежних об’єктів або нестабільних пилових структур. Статистичний аналіз показав, що розподіл часових інтервалів між подіями не узгоджується із жодною простою періодичною моделлю.</a:t>
            </a:r>
          </a:p>
        </p:txBody>
      </p:sp>
      <p:sp>
        <p:nvSpPr>
          <p:cNvPr name="TextBox 4" id="4"/>
          <p:cNvSpPr txBox="true"/>
          <p:nvPr/>
        </p:nvSpPr>
        <p:spPr>
          <a:xfrm rot="0">
            <a:off x="1028700" y="326868"/>
            <a:ext cx="15879385" cy="1970099"/>
          </a:xfrm>
          <a:prstGeom prst="rect">
            <a:avLst/>
          </a:prstGeom>
        </p:spPr>
        <p:txBody>
          <a:bodyPr anchor="t" rtlCol="false" tIns="0" lIns="0" bIns="0" rIns="0">
            <a:spAutoFit/>
          </a:bodyPr>
          <a:lstStyle/>
          <a:p>
            <a:pPr algn="ctr">
              <a:lnSpc>
                <a:spcPts val="7649"/>
              </a:lnSpc>
            </a:pPr>
            <a:r>
              <a:rPr lang="en-US" sz="7427">
                <a:solidFill>
                  <a:srgbClr val="FFDE59"/>
                </a:solidFill>
                <a:latin typeface="League Spartan"/>
                <a:ea typeface="League Spartan"/>
                <a:cs typeface="League Spartan"/>
                <a:sym typeface="League Spartan"/>
              </a:rPr>
              <a:t>HD 139139:</a:t>
            </a:r>
            <a:r>
              <a:rPr lang="en-US" sz="7427">
                <a:solidFill>
                  <a:srgbClr val="FCFCFD"/>
                </a:solidFill>
                <a:latin typeface="League Spartan"/>
                <a:ea typeface="League Spartan"/>
                <a:cs typeface="League Spartan"/>
                <a:sym typeface="League Spartan"/>
              </a:rPr>
              <a:t> ЗАГАЛЬНІ ДАНІ ТА СПОСТЕРЕЖЕННЯ </a:t>
            </a:r>
            <a:r>
              <a:rPr lang="en-US" sz="7427">
                <a:solidFill>
                  <a:srgbClr val="FFDE59"/>
                </a:solidFill>
                <a:latin typeface="League Spartan"/>
                <a:ea typeface="League Spartan"/>
                <a:cs typeface="League Spartan"/>
                <a:sym typeface="League Spartan"/>
              </a:rPr>
              <a:t>K2</a:t>
            </a:r>
          </a:p>
        </p:txBody>
      </p:sp>
      <p:sp>
        <p:nvSpPr>
          <p:cNvPr name="TextBox 5" id="5"/>
          <p:cNvSpPr txBox="true"/>
          <p:nvPr/>
        </p:nvSpPr>
        <p:spPr>
          <a:xfrm rot="0">
            <a:off x="17259300" y="9115425"/>
            <a:ext cx="494649" cy="1171591"/>
          </a:xfrm>
          <a:prstGeom prst="rect">
            <a:avLst/>
          </a:prstGeom>
        </p:spPr>
        <p:txBody>
          <a:bodyPr anchor="t" rtlCol="false" tIns="0" lIns="0" bIns="0" rIns="0" wrap="none">
            <a:spAutoFit/>
          </a:bodyPr>
          <a:lstStyle/>
          <a:p>
            <a:pPr algn="ctr">
              <a:lnSpc>
                <a:spcPts val="9552"/>
              </a:lnSpc>
              <a:spcBef>
                <a:spcPct val="0"/>
              </a:spcBef>
            </a:pPr>
            <a:r>
              <a:rPr lang="en-US" b="true" sz="6823">
                <a:solidFill>
                  <a:srgbClr val="FCFCFD"/>
                </a:solidFill>
                <a:latin typeface="Open Sans Bold"/>
                <a:ea typeface="Open Sans Bold"/>
                <a:cs typeface="Open Sans Bold"/>
                <a:sym typeface="Open Sans Bold"/>
              </a:rPr>
              <a:t>8</a:t>
            </a:r>
          </a:p>
        </p:txBody>
      </p:sp>
      <p:sp>
        <p:nvSpPr>
          <p:cNvPr name="AutoShape 6" id="6"/>
          <p:cNvSpPr/>
          <p:nvPr/>
        </p:nvSpPr>
        <p:spPr>
          <a:xfrm flipV="true">
            <a:off x="11796231" y="2493284"/>
            <a:ext cx="0" cy="6530512"/>
          </a:xfrm>
          <a:prstGeom prst="line">
            <a:avLst/>
          </a:prstGeom>
          <a:ln cap="flat" w="38100">
            <a:solidFill>
              <a:srgbClr val="FFDE59"/>
            </a:solidFill>
            <a:prstDash val="sysDash"/>
            <a:headEnd type="none" len="sm" w="sm"/>
            <a:tailEnd type="none" len="sm" w="sm"/>
          </a:ln>
        </p:spPr>
      </p:sp>
      <p:sp>
        <p:nvSpPr>
          <p:cNvPr name="AutoShape 7" id="7"/>
          <p:cNvSpPr/>
          <p:nvPr/>
        </p:nvSpPr>
        <p:spPr>
          <a:xfrm flipV="true">
            <a:off x="466725" y="2493284"/>
            <a:ext cx="0" cy="6530512"/>
          </a:xfrm>
          <a:prstGeom prst="line">
            <a:avLst/>
          </a:prstGeom>
          <a:ln cap="flat" w="38100">
            <a:solidFill>
              <a:srgbClr val="FFDE59"/>
            </a:solidFill>
            <a:prstDash val="sysDash"/>
            <a:headEnd type="none" len="sm" w="sm"/>
            <a:tailEnd type="none" len="sm" w="sm"/>
          </a:ln>
        </p:spPr>
      </p:sp>
      <p:sp>
        <p:nvSpPr>
          <p:cNvPr name="AutoShape 8" id="8"/>
          <p:cNvSpPr/>
          <p:nvPr/>
        </p:nvSpPr>
        <p:spPr>
          <a:xfrm flipV="true">
            <a:off x="466725" y="9023796"/>
            <a:ext cx="11329506" cy="0"/>
          </a:xfrm>
          <a:prstGeom prst="line">
            <a:avLst/>
          </a:prstGeom>
          <a:ln cap="flat" w="38100">
            <a:solidFill>
              <a:srgbClr val="FFDE59"/>
            </a:solidFill>
            <a:prstDash val="sysDash"/>
            <a:headEnd type="none" len="sm" w="sm"/>
            <a:tailEnd type="none" len="sm" w="sm"/>
          </a:ln>
        </p:spPr>
      </p:sp>
      <p:sp>
        <p:nvSpPr>
          <p:cNvPr name="AutoShape 9" id="9"/>
          <p:cNvSpPr/>
          <p:nvPr/>
        </p:nvSpPr>
        <p:spPr>
          <a:xfrm>
            <a:off x="466725" y="2493284"/>
            <a:ext cx="11329506" cy="0"/>
          </a:xfrm>
          <a:prstGeom prst="line">
            <a:avLst/>
          </a:prstGeom>
          <a:ln cap="flat" w="38100">
            <a:solidFill>
              <a:srgbClr val="FFDE59"/>
            </a:solidFill>
            <a:prstDash val="sysDash"/>
            <a:headEnd type="none" len="sm" w="sm"/>
            <a:tailEnd type="none" len="sm" w="sm"/>
          </a:ln>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0" y="1876433"/>
            <a:ext cx="8683158" cy="7391554"/>
          </a:xfrm>
          <a:custGeom>
            <a:avLst/>
            <a:gdLst/>
            <a:ahLst/>
            <a:cxnLst/>
            <a:rect r="r" b="b" t="t" l="l"/>
            <a:pathLst>
              <a:path h="7391554" w="8683158">
                <a:moveTo>
                  <a:pt x="0" y="0"/>
                </a:moveTo>
                <a:lnTo>
                  <a:pt x="8683158" y="0"/>
                </a:lnTo>
                <a:lnTo>
                  <a:pt x="8683158" y="7391554"/>
                </a:lnTo>
                <a:lnTo>
                  <a:pt x="0" y="7391554"/>
                </a:lnTo>
                <a:lnTo>
                  <a:pt x="0" y="0"/>
                </a:lnTo>
                <a:close/>
              </a:path>
            </a:pathLst>
          </a:custGeom>
          <a:blipFill>
            <a:blip r:embed="rId2"/>
            <a:stretch>
              <a:fillRect l="0" t="0" r="0" b="0"/>
            </a:stretch>
          </a:blipFill>
        </p:spPr>
      </p:sp>
      <p:sp>
        <p:nvSpPr>
          <p:cNvPr name="TextBox 3" id="3"/>
          <p:cNvSpPr txBox="true"/>
          <p:nvPr/>
        </p:nvSpPr>
        <p:spPr>
          <a:xfrm rot="0">
            <a:off x="1028700" y="114300"/>
            <a:ext cx="16689973" cy="1015118"/>
          </a:xfrm>
          <a:prstGeom prst="rect">
            <a:avLst/>
          </a:prstGeom>
        </p:spPr>
        <p:txBody>
          <a:bodyPr anchor="t" rtlCol="false" tIns="0" lIns="0" bIns="0" rIns="0">
            <a:spAutoFit/>
          </a:bodyPr>
          <a:lstStyle/>
          <a:p>
            <a:pPr algn="l">
              <a:lnSpc>
                <a:spcPts val="7649"/>
              </a:lnSpc>
            </a:pPr>
            <a:r>
              <a:rPr lang="en-US" sz="7427">
                <a:solidFill>
                  <a:srgbClr val="FCFCFD"/>
                </a:solidFill>
                <a:latin typeface="League Spartan"/>
                <a:ea typeface="League Spartan"/>
                <a:cs typeface="League Spartan"/>
                <a:sym typeface="League Spartan"/>
              </a:rPr>
              <a:t>МОДЕЛІ ВИПАДКОВИХ ЗАТЕМНЕНЬ</a:t>
            </a:r>
          </a:p>
        </p:txBody>
      </p:sp>
      <p:sp>
        <p:nvSpPr>
          <p:cNvPr name="TextBox 4" id="4"/>
          <p:cNvSpPr txBox="true"/>
          <p:nvPr/>
        </p:nvSpPr>
        <p:spPr>
          <a:xfrm rot="0">
            <a:off x="17072243" y="9523967"/>
            <a:ext cx="323872" cy="758247"/>
          </a:xfrm>
          <a:prstGeom prst="rect">
            <a:avLst/>
          </a:prstGeom>
        </p:spPr>
        <p:txBody>
          <a:bodyPr anchor="t" rtlCol="false" tIns="0" lIns="0" bIns="0" rIns="0" wrap="none">
            <a:spAutoFit/>
          </a:bodyPr>
          <a:lstStyle/>
          <a:p>
            <a:pPr algn="ctr">
              <a:lnSpc>
                <a:spcPts val="6243"/>
              </a:lnSpc>
              <a:spcBef>
                <a:spcPct val="0"/>
              </a:spcBef>
            </a:pPr>
            <a:r>
              <a:rPr lang="en-US" b="true" sz="4459">
                <a:solidFill>
                  <a:srgbClr val="FCFCFD"/>
                </a:solidFill>
                <a:latin typeface="Open Sans Bold"/>
                <a:ea typeface="Open Sans Bold"/>
                <a:cs typeface="Open Sans Bold"/>
                <a:sym typeface="Open Sans Bold"/>
              </a:rPr>
              <a:t>9</a:t>
            </a:r>
          </a:p>
        </p:txBody>
      </p:sp>
      <p:sp>
        <p:nvSpPr>
          <p:cNvPr name="Freeform 5" id="5"/>
          <p:cNvSpPr/>
          <p:nvPr/>
        </p:nvSpPr>
        <p:spPr>
          <a:xfrm flipH="false" flipV="false" rot="0">
            <a:off x="8683158" y="1876433"/>
            <a:ext cx="9632822" cy="1607842"/>
          </a:xfrm>
          <a:custGeom>
            <a:avLst/>
            <a:gdLst/>
            <a:ahLst/>
            <a:cxnLst/>
            <a:rect r="r" b="b" t="t" l="l"/>
            <a:pathLst>
              <a:path h="1607842" w="9632822">
                <a:moveTo>
                  <a:pt x="0" y="0"/>
                </a:moveTo>
                <a:lnTo>
                  <a:pt x="9632822" y="0"/>
                </a:lnTo>
                <a:lnTo>
                  <a:pt x="9632822" y="1607842"/>
                </a:lnTo>
                <a:lnTo>
                  <a:pt x="0" y="1607842"/>
                </a:lnTo>
                <a:lnTo>
                  <a:pt x="0" y="0"/>
                </a:lnTo>
                <a:close/>
              </a:path>
            </a:pathLst>
          </a:custGeom>
          <a:blipFill>
            <a:blip r:embed="rId3"/>
            <a:stretch>
              <a:fillRect l="0" t="0" r="0" b="0"/>
            </a:stretch>
          </a:blipFill>
        </p:spPr>
      </p:sp>
      <p:sp>
        <p:nvSpPr>
          <p:cNvPr name="Freeform 6" id="6"/>
          <p:cNvSpPr/>
          <p:nvPr/>
        </p:nvSpPr>
        <p:spPr>
          <a:xfrm flipH="false" flipV="false" rot="0">
            <a:off x="8683158" y="3484275"/>
            <a:ext cx="9632822" cy="6075650"/>
          </a:xfrm>
          <a:custGeom>
            <a:avLst/>
            <a:gdLst/>
            <a:ahLst/>
            <a:cxnLst/>
            <a:rect r="r" b="b" t="t" l="l"/>
            <a:pathLst>
              <a:path h="6075650" w="9632822">
                <a:moveTo>
                  <a:pt x="0" y="0"/>
                </a:moveTo>
                <a:lnTo>
                  <a:pt x="9632822" y="0"/>
                </a:lnTo>
                <a:lnTo>
                  <a:pt x="9632822" y="6075650"/>
                </a:lnTo>
                <a:lnTo>
                  <a:pt x="0" y="6075650"/>
                </a:lnTo>
                <a:lnTo>
                  <a:pt x="0" y="0"/>
                </a:lnTo>
                <a:close/>
              </a:path>
            </a:pathLst>
          </a:custGeom>
          <a:blipFill>
            <a:blip r:embed="rId4"/>
            <a:stretch>
              <a:fillRect l="0" t="0" r="0" b="0"/>
            </a:stretch>
          </a:blipFill>
        </p:spPr>
      </p:sp>
      <p:sp>
        <p:nvSpPr>
          <p:cNvPr name="TextBox 7" id="7"/>
          <p:cNvSpPr txBox="true"/>
          <p:nvPr/>
        </p:nvSpPr>
        <p:spPr>
          <a:xfrm rot="0">
            <a:off x="1022297" y="980922"/>
            <a:ext cx="16941853" cy="895511"/>
          </a:xfrm>
          <a:prstGeom prst="rect">
            <a:avLst/>
          </a:prstGeom>
        </p:spPr>
        <p:txBody>
          <a:bodyPr anchor="t" rtlCol="false" tIns="0" lIns="0" bIns="0" rIns="0">
            <a:spAutoFit/>
          </a:bodyPr>
          <a:lstStyle/>
          <a:p>
            <a:pPr algn="just">
              <a:lnSpc>
                <a:spcPts val="3666"/>
              </a:lnSpc>
            </a:pPr>
            <a:r>
              <a:rPr lang="en-US" sz="2618">
                <a:solidFill>
                  <a:srgbClr val="FFDE59"/>
                </a:solidFill>
                <a:latin typeface="League Spartan"/>
                <a:ea typeface="League Spartan"/>
                <a:cs typeface="League Spartan"/>
                <a:sym typeface="League Spartan"/>
              </a:rPr>
              <a:t>Таблиця 1. Основні моделі для пояснення «випадкових» затемнень у HD 139139</a:t>
            </a:r>
          </a:p>
          <a:p>
            <a:pPr algn="just">
              <a:lnSpc>
                <a:spcPts val="3666"/>
              </a:lnSpc>
            </a:pPr>
            <a:r>
              <a:rPr lang="en-US" sz="2618">
                <a:solidFill>
                  <a:srgbClr val="FFDE59"/>
                </a:solidFill>
                <a:latin typeface="League Spartan"/>
                <a:ea typeface="League Spartan"/>
                <a:cs typeface="League Spartan"/>
                <a:sym typeface="League Spartan"/>
              </a:rPr>
              <a:t>та їх узгодженість зі спостереженнями властивостей кривої блиску</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0425666" y="3140614"/>
            <a:ext cx="7538960" cy="4245943"/>
          </a:xfrm>
          <a:custGeom>
            <a:avLst/>
            <a:gdLst/>
            <a:ahLst/>
            <a:cxnLst/>
            <a:rect r="r" b="b" t="t" l="l"/>
            <a:pathLst>
              <a:path h="4245943" w="7538960">
                <a:moveTo>
                  <a:pt x="0" y="0"/>
                </a:moveTo>
                <a:lnTo>
                  <a:pt x="7538960" y="0"/>
                </a:lnTo>
                <a:lnTo>
                  <a:pt x="7538960" y="4245942"/>
                </a:lnTo>
                <a:lnTo>
                  <a:pt x="0" y="4245942"/>
                </a:lnTo>
                <a:lnTo>
                  <a:pt x="0" y="0"/>
                </a:lnTo>
                <a:close/>
              </a:path>
            </a:pathLst>
          </a:custGeom>
          <a:blipFill>
            <a:blip r:embed="rId2"/>
            <a:stretch>
              <a:fillRect l="0" t="0" r="0" b="0"/>
            </a:stretch>
          </a:blipFill>
        </p:spPr>
      </p:sp>
      <p:sp>
        <p:nvSpPr>
          <p:cNvPr name="TextBox 3" id="3"/>
          <p:cNvSpPr txBox="true"/>
          <p:nvPr/>
        </p:nvSpPr>
        <p:spPr>
          <a:xfrm rot="0">
            <a:off x="1009650" y="3102514"/>
            <a:ext cx="8471572" cy="6670711"/>
          </a:xfrm>
          <a:prstGeom prst="rect">
            <a:avLst/>
          </a:prstGeom>
        </p:spPr>
        <p:txBody>
          <a:bodyPr anchor="t" rtlCol="false" tIns="0" lIns="0" bIns="0" rIns="0">
            <a:spAutoFit/>
          </a:bodyPr>
          <a:lstStyle/>
          <a:p>
            <a:pPr algn="just">
              <a:lnSpc>
                <a:spcPts val="2973"/>
              </a:lnSpc>
            </a:pPr>
            <a:r>
              <a:rPr lang="en-US" sz="2123">
                <a:solidFill>
                  <a:srgbClr val="FFFFFF"/>
                </a:solidFill>
                <a:latin typeface="Garet"/>
                <a:ea typeface="Garet"/>
                <a:cs typeface="Garet"/>
                <a:sym typeface="Garet"/>
              </a:rPr>
              <a:t>   У статті “No random transits in CHEOPS observations of HD 139139” (Astronomy &amp; Astrophysics, 680, A78, 2023) розглядається ключове питання: </a:t>
            </a:r>
            <a:r>
              <a:rPr lang="en-US" sz="2123">
                <a:solidFill>
                  <a:srgbClr val="FFDE59"/>
                </a:solidFill>
                <a:latin typeface="Garet"/>
                <a:ea typeface="Garet"/>
                <a:cs typeface="Garet"/>
                <a:sym typeface="Garet"/>
              </a:rPr>
              <a:t>“Чи дійсно HD 139139 демонструє неперіодичні транзитоподібні падіння блиску, зафіксовані місією Kepler/K2, чи ці події могли бути пов’язані з особливостями обробки даних K2?</a:t>
            </a:r>
            <a:r>
              <a:rPr lang="en-US" sz="2123">
                <a:solidFill>
                  <a:srgbClr val="FFFFFF"/>
                </a:solidFill>
                <a:latin typeface="Garet"/>
                <a:ea typeface="Garet"/>
                <a:cs typeface="Garet"/>
                <a:sym typeface="Garet"/>
              </a:rPr>
              <a:t>” </a:t>
            </a:r>
          </a:p>
          <a:p>
            <a:pPr algn="just">
              <a:lnSpc>
                <a:spcPts val="2973"/>
              </a:lnSpc>
            </a:pPr>
            <a:r>
              <a:rPr lang="en-US" sz="2123">
                <a:solidFill>
                  <a:srgbClr val="FFFFFF"/>
                </a:solidFill>
                <a:latin typeface="Garet"/>
                <a:ea typeface="Garet"/>
                <a:cs typeface="Garet"/>
                <a:sym typeface="Garet"/>
              </a:rPr>
              <a:t>    Для перевірки цього припущення група дослідників провела нові високоточні фотометричні спостереження супутником CHEOPS, який має значно кращу стабільність та точність вимірювань порівняно з місією K2. Спостереження виконувалися у дві кампанії — у вересні 2021 року та липні 2022 року; часові вікна охопили майже 20 діб, а сумарний чистий час спостережень становив 12,75 доби. Результат виявився однозначним: жодних випадкових транзитоподібних подій CHEOPS не зафіксував — ні з глибиною на рівні 200 ppm, ні навіть слабших сигналів понад 150 ppm.</a:t>
            </a:r>
          </a:p>
          <a:p>
            <a:pPr algn="just" marL="0" indent="0" lvl="0">
              <a:lnSpc>
                <a:spcPts val="2973"/>
              </a:lnSpc>
              <a:spcBef>
                <a:spcPct val="0"/>
              </a:spcBef>
            </a:pPr>
          </a:p>
        </p:txBody>
      </p:sp>
      <p:sp>
        <p:nvSpPr>
          <p:cNvPr name="TextBox 4" id="4"/>
          <p:cNvSpPr txBox="true"/>
          <p:nvPr/>
        </p:nvSpPr>
        <p:spPr>
          <a:xfrm rot="0">
            <a:off x="1028700" y="114300"/>
            <a:ext cx="14550639" cy="2932124"/>
          </a:xfrm>
          <a:prstGeom prst="rect">
            <a:avLst/>
          </a:prstGeom>
        </p:spPr>
        <p:txBody>
          <a:bodyPr anchor="t" rtlCol="false" tIns="0" lIns="0" bIns="0" rIns="0">
            <a:spAutoFit/>
          </a:bodyPr>
          <a:lstStyle/>
          <a:p>
            <a:pPr algn="l">
              <a:lnSpc>
                <a:spcPts val="7649"/>
              </a:lnSpc>
            </a:pPr>
            <a:r>
              <a:rPr lang="en-US" sz="7427">
                <a:solidFill>
                  <a:srgbClr val="FCFCFD"/>
                </a:solidFill>
                <a:latin typeface="League Spartan"/>
                <a:ea typeface="League Spartan"/>
                <a:cs typeface="League Spartan"/>
                <a:sym typeface="League Spartan"/>
              </a:rPr>
              <a:t>РОЛЬ СПОСТЕРЕЖЕНЬ </a:t>
            </a:r>
            <a:r>
              <a:rPr lang="en-US" sz="7427">
                <a:solidFill>
                  <a:srgbClr val="FFDE59"/>
                </a:solidFill>
                <a:latin typeface="League Spartan"/>
                <a:ea typeface="League Spartan"/>
                <a:cs typeface="League Spartan"/>
                <a:sym typeface="League Spartan"/>
              </a:rPr>
              <a:t>CHEOPS</a:t>
            </a:r>
          </a:p>
          <a:p>
            <a:pPr algn="l">
              <a:lnSpc>
                <a:spcPts val="7649"/>
              </a:lnSpc>
            </a:pPr>
          </a:p>
        </p:txBody>
      </p:sp>
      <p:sp>
        <p:nvSpPr>
          <p:cNvPr name="TextBox 5" id="5"/>
          <p:cNvSpPr txBox="true"/>
          <p:nvPr/>
        </p:nvSpPr>
        <p:spPr>
          <a:xfrm rot="0">
            <a:off x="17259300" y="9172575"/>
            <a:ext cx="152400" cy="238125"/>
          </a:xfrm>
          <a:prstGeom prst="rect">
            <a:avLst/>
          </a:prstGeom>
        </p:spPr>
        <p:txBody>
          <a:bodyPr anchor="t" rtlCol="false" tIns="0" lIns="0" bIns="0" rIns="0" wrap="none">
            <a:spAutoFit/>
          </a:bodyPr>
          <a:lstStyle/>
          <a:p>
            <a:pPr algn="ctr">
              <a:lnSpc>
                <a:spcPts val="6244"/>
              </a:lnSpc>
              <a:spcBef>
                <a:spcPct val="0"/>
              </a:spcBef>
            </a:pPr>
            <a:r>
              <a:rPr lang="en-US" b="true" sz="4460">
                <a:solidFill>
                  <a:srgbClr val="FCFCFD"/>
                </a:solidFill>
                <a:latin typeface="Open Sans Bold"/>
                <a:ea typeface="Open Sans Bold"/>
                <a:cs typeface="Open Sans Bold"/>
                <a:sym typeface="Open Sans Bold"/>
              </a:rPr>
              <a:t>10</a:t>
            </a:r>
          </a:p>
        </p:txBody>
      </p:sp>
      <p:sp>
        <p:nvSpPr>
          <p:cNvPr name="AutoShape 6" id="6"/>
          <p:cNvSpPr/>
          <p:nvPr/>
        </p:nvSpPr>
        <p:spPr>
          <a:xfrm flipV="true">
            <a:off x="9797214" y="2862533"/>
            <a:ext cx="0" cy="6910692"/>
          </a:xfrm>
          <a:prstGeom prst="line">
            <a:avLst/>
          </a:prstGeom>
          <a:ln cap="flat" w="38100">
            <a:solidFill>
              <a:srgbClr val="FFDE59"/>
            </a:solidFill>
            <a:prstDash val="sysDash"/>
            <a:headEnd type="none" len="sm" w="sm"/>
            <a:tailEnd type="none" len="sm" w="sm"/>
          </a:ln>
        </p:spPr>
      </p:sp>
      <p:sp>
        <p:nvSpPr>
          <p:cNvPr name="AutoShape 7" id="7"/>
          <p:cNvSpPr/>
          <p:nvPr/>
        </p:nvSpPr>
        <p:spPr>
          <a:xfrm flipV="true">
            <a:off x="759773" y="2862533"/>
            <a:ext cx="0" cy="6910692"/>
          </a:xfrm>
          <a:prstGeom prst="line">
            <a:avLst/>
          </a:prstGeom>
          <a:ln cap="flat" w="38100">
            <a:solidFill>
              <a:srgbClr val="FFDE59"/>
            </a:solidFill>
            <a:prstDash val="sysDash"/>
            <a:headEnd type="none" len="sm" w="sm"/>
            <a:tailEnd type="none" len="sm" w="sm"/>
          </a:ln>
        </p:spPr>
      </p:sp>
      <p:sp>
        <p:nvSpPr>
          <p:cNvPr name="AutoShape 8" id="8"/>
          <p:cNvSpPr/>
          <p:nvPr/>
        </p:nvSpPr>
        <p:spPr>
          <a:xfrm flipV="true">
            <a:off x="759773" y="9773225"/>
            <a:ext cx="9037441" cy="0"/>
          </a:xfrm>
          <a:prstGeom prst="line">
            <a:avLst/>
          </a:prstGeom>
          <a:ln cap="flat" w="38100">
            <a:solidFill>
              <a:srgbClr val="FFDE59"/>
            </a:solidFill>
            <a:prstDash val="sysDash"/>
            <a:headEnd type="none" len="sm" w="sm"/>
            <a:tailEnd type="none" len="sm" w="sm"/>
          </a:ln>
        </p:spPr>
      </p:sp>
      <p:sp>
        <p:nvSpPr>
          <p:cNvPr name="AutoShape 9" id="9"/>
          <p:cNvSpPr/>
          <p:nvPr/>
        </p:nvSpPr>
        <p:spPr>
          <a:xfrm>
            <a:off x="759773" y="2862533"/>
            <a:ext cx="9037441" cy="0"/>
          </a:xfrm>
          <a:prstGeom prst="line">
            <a:avLst/>
          </a:prstGeom>
          <a:ln cap="flat" w="38100">
            <a:solidFill>
              <a:srgbClr val="FFDE59"/>
            </a:solidFill>
            <a:prstDash val="sysDash"/>
            <a:headEnd type="none" len="sm" w="sm"/>
            <a:tailEnd type="none" len="sm" w="sm"/>
          </a:ln>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640983" y="1084274"/>
            <a:ext cx="17006034" cy="3180850"/>
          </a:xfrm>
          <a:prstGeom prst="rect">
            <a:avLst/>
          </a:prstGeom>
        </p:spPr>
        <p:txBody>
          <a:bodyPr anchor="t" rtlCol="false" tIns="0" lIns="0" bIns="0" rIns="0">
            <a:spAutoFit/>
          </a:bodyPr>
          <a:lstStyle/>
          <a:p>
            <a:pPr algn="just">
              <a:lnSpc>
                <a:spcPts val="3177"/>
              </a:lnSpc>
            </a:pPr>
            <a:r>
              <a:rPr lang="en-US" sz="2269">
                <a:solidFill>
                  <a:srgbClr val="FFDE59"/>
                </a:solidFill>
                <a:latin typeface="Open Sans"/>
                <a:ea typeface="Open Sans"/>
                <a:cs typeface="Open Sans"/>
                <a:sym typeface="Open Sans"/>
              </a:rPr>
              <a:t>   </a:t>
            </a:r>
            <a:r>
              <a:rPr lang="en-US" b="true" sz="2269">
                <a:solidFill>
                  <a:srgbClr val="FFDE59"/>
                </a:solidFill>
                <a:latin typeface="Open Sans Bold"/>
                <a:ea typeface="Open Sans Bold"/>
                <a:cs typeface="Open Sans Bold"/>
                <a:sym typeface="Open Sans Bold"/>
              </a:rPr>
              <a:t>На графіку 1</a:t>
            </a:r>
            <a:r>
              <a:rPr lang="en-US" sz="2269">
                <a:solidFill>
                  <a:srgbClr val="FFDE59"/>
                </a:solidFill>
                <a:latin typeface="Open Sans"/>
                <a:ea typeface="Open Sans"/>
                <a:cs typeface="Open Sans"/>
                <a:sym typeface="Open Sans"/>
              </a:rPr>
              <a:t> подано фрагмен</a:t>
            </a:r>
            <a:r>
              <a:rPr lang="en-US" sz="2269">
                <a:solidFill>
                  <a:srgbClr val="FFDE59"/>
                </a:solidFill>
                <a:latin typeface="Open Sans"/>
                <a:ea typeface="Open Sans"/>
                <a:cs typeface="Open Sans"/>
                <a:sym typeface="Open Sans"/>
              </a:rPr>
              <a:t>т кривої блиску з</a:t>
            </a:r>
            <a:r>
              <a:rPr lang="en-US" sz="2269">
                <a:solidFill>
                  <a:srgbClr val="FFDE59"/>
                </a:solidFill>
                <a:latin typeface="Open Sans"/>
                <a:ea typeface="Open Sans"/>
                <a:cs typeface="Open Sans"/>
                <a:sym typeface="Open Sans"/>
              </a:rPr>
              <a:t>орі EPIC 249706694 (HD 139139) у сирому або попередньо не повністю обробленому вигляді. По осі ординат відкладено потік випромінювання в одиницях e⁻/s⁻¹, по осі абсцис — час спостережень. Крива демонструє помітні повільні коливання рівня потоку, дрібний шум та окремі вузькі аномальні піки. Такий характер сигналу свідчить про наявність як довготривалого тренду, так і окремих артефактних точок, що ускладнює безпосереднє виявлення короткочасних затемнень. Отже, для подальшого аналізу необхідними є очищення даних, видалення інструментального тренду та нормалізація кривої блиску.</a:t>
            </a:r>
          </a:p>
          <a:p>
            <a:pPr algn="just">
              <a:lnSpc>
                <a:spcPts val="3177"/>
              </a:lnSpc>
            </a:pPr>
            <a:r>
              <a:rPr lang="en-US" sz="2269">
                <a:solidFill>
                  <a:srgbClr val="FFDE59"/>
                </a:solidFill>
                <a:latin typeface="Open Sans"/>
                <a:ea typeface="Open Sans"/>
                <a:cs typeface="Open Sans"/>
                <a:sym typeface="Open Sans"/>
              </a:rPr>
              <a:t> </a:t>
            </a:r>
          </a:p>
          <a:p>
            <a:pPr algn="just">
              <a:lnSpc>
                <a:spcPts val="3177"/>
              </a:lnSpc>
            </a:pPr>
          </a:p>
        </p:txBody>
      </p:sp>
      <p:sp>
        <p:nvSpPr>
          <p:cNvPr name="Freeform 3" id="3"/>
          <p:cNvSpPr/>
          <p:nvPr/>
        </p:nvSpPr>
        <p:spPr>
          <a:xfrm flipH="false" flipV="false" rot="0">
            <a:off x="2983027" y="4101918"/>
            <a:ext cx="12321947" cy="5526841"/>
          </a:xfrm>
          <a:custGeom>
            <a:avLst/>
            <a:gdLst/>
            <a:ahLst/>
            <a:cxnLst/>
            <a:rect r="r" b="b" t="t" l="l"/>
            <a:pathLst>
              <a:path h="5526841" w="12321947">
                <a:moveTo>
                  <a:pt x="0" y="0"/>
                </a:moveTo>
                <a:lnTo>
                  <a:pt x="12321946" y="0"/>
                </a:lnTo>
                <a:lnTo>
                  <a:pt x="12321946" y="5526841"/>
                </a:lnTo>
                <a:lnTo>
                  <a:pt x="0" y="5526841"/>
                </a:lnTo>
                <a:lnTo>
                  <a:pt x="0" y="0"/>
                </a:lnTo>
                <a:close/>
              </a:path>
            </a:pathLst>
          </a:custGeom>
          <a:blipFill>
            <a:blip r:embed="rId2"/>
            <a:stretch>
              <a:fillRect l="0" t="0" r="0" b="0"/>
            </a:stretch>
          </a:blipFill>
        </p:spPr>
      </p:sp>
      <p:sp>
        <p:nvSpPr>
          <p:cNvPr name="TextBox 4" id="4"/>
          <p:cNvSpPr txBox="true"/>
          <p:nvPr/>
        </p:nvSpPr>
        <p:spPr>
          <a:xfrm rot="0">
            <a:off x="1868681" y="114300"/>
            <a:ext cx="14550639" cy="1008074"/>
          </a:xfrm>
          <a:prstGeom prst="rect">
            <a:avLst/>
          </a:prstGeom>
        </p:spPr>
        <p:txBody>
          <a:bodyPr anchor="t" rtlCol="false" tIns="0" lIns="0" bIns="0" rIns="0">
            <a:spAutoFit/>
          </a:bodyPr>
          <a:lstStyle/>
          <a:p>
            <a:pPr algn="ctr">
              <a:lnSpc>
                <a:spcPts val="7649"/>
              </a:lnSpc>
            </a:pPr>
            <a:r>
              <a:rPr lang="en-US" sz="7427">
                <a:solidFill>
                  <a:srgbClr val="FCFCFD"/>
                </a:solidFill>
                <a:latin typeface="League Spartan"/>
                <a:ea typeface="League Spartan"/>
                <a:cs typeface="League Spartan"/>
                <a:sym typeface="League Spartan"/>
              </a:rPr>
              <a:t>МЕТОДИКА ОБРОБКИ ДАНИХ</a:t>
            </a:r>
          </a:p>
        </p:txBody>
      </p:sp>
      <p:sp>
        <p:nvSpPr>
          <p:cNvPr name="TextBox 5" id="5"/>
          <p:cNvSpPr txBox="true"/>
          <p:nvPr/>
        </p:nvSpPr>
        <p:spPr>
          <a:xfrm rot="0">
            <a:off x="17259300" y="9204389"/>
            <a:ext cx="152400" cy="238125"/>
          </a:xfrm>
          <a:prstGeom prst="rect">
            <a:avLst/>
          </a:prstGeom>
        </p:spPr>
        <p:txBody>
          <a:bodyPr anchor="t" rtlCol="false" tIns="0" lIns="0" bIns="0" rIns="0" wrap="none">
            <a:spAutoFit/>
          </a:bodyPr>
          <a:lstStyle/>
          <a:p>
            <a:pPr algn="ctr">
              <a:lnSpc>
                <a:spcPts val="6244"/>
              </a:lnSpc>
              <a:spcBef>
                <a:spcPct val="0"/>
              </a:spcBef>
            </a:pPr>
            <a:r>
              <a:rPr lang="en-US" b="true" sz="4460">
                <a:solidFill>
                  <a:srgbClr val="FCFCFD"/>
                </a:solidFill>
                <a:latin typeface="Open Sans Bold"/>
                <a:ea typeface="Open Sans Bold"/>
                <a:cs typeface="Open Sans Bold"/>
                <a:sym typeface="Open Sans Bold"/>
              </a:rPr>
              <a:t>11</a:t>
            </a:r>
          </a:p>
        </p:txBody>
      </p:sp>
      <p:sp>
        <p:nvSpPr>
          <p:cNvPr name="TextBox 6" id="6"/>
          <p:cNvSpPr txBox="true"/>
          <p:nvPr/>
        </p:nvSpPr>
        <p:spPr>
          <a:xfrm rot="0">
            <a:off x="1625302" y="3727273"/>
            <a:ext cx="7734419" cy="374645"/>
          </a:xfrm>
          <a:prstGeom prst="rect">
            <a:avLst/>
          </a:prstGeom>
        </p:spPr>
        <p:txBody>
          <a:bodyPr anchor="t" rtlCol="false" tIns="0" lIns="0" bIns="0" rIns="0">
            <a:spAutoFit/>
          </a:bodyPr>
          <a:lstStyle/>
          <a:p>
            <a:pPr algn="ctr">
              <a:lnSpc>
                <a:spcPts val="2877"/>
              </a:lnSpc>
              <a:spcBef>
                <a:spcPct val="0"/>
              </a:spcBef>
            </a:pPr>
            <a:r>
              <a:rPr lang="en-US" sz="2793" u="sng">
                <a:solidFill>
                  <a:srgbClr val="FFFFFF"/>
                </a:solidFill>
                <a:latin typeface="League Spartan"/>
                <a:ea typeface="League Spartan"/>
                <a:cs typeface="League Spartan"/>
                <a:sym typeface="League Spartan"/>
              </a:rPr>
              <a:t>&gt;</a:t>
            </a:r>
            <a:r>
              <a:rPr lang="en-US" sz="2793" u="sng">
                <a:solidFill>
                  <a:srgbClr val="FFFFFF"/>
                </a:solidFill>
                <a:latin typeface="League Spartan"/>
                <a:ea typeface="League Spartan"/>
                <a:cs typeface="League Spartan"/>
                <a:sym typeface="League Spartan"/>
                <a:hlinkClick r:id="rId3" tooltip="https://drive.google.com/file/d/1d_VrZ5mFC5ZoEkjkwZB2Gqz3ua8OFx0F/view?usp=sharing"/>
              </a:rPr>
              <a:t>ПОВНИЙ АНАЛІЗ ГРАФІКА</a:t>
            </a:r>
            <a:r>
              <a:rPr lang="en-US" sz="2793" u="sng">
                <a:solidFill>
                  <a:srgbClr val="FFFFFF"/>
                </a:solidFill>
                <a:latin typeface="League Spartan"/>
                <a:ea typeface="League Spartan"/>
                <a:cs typeface="League Spartan"/>
                <a:sym typeface="League Spartan"/>
              </a:rPr>
              <a:t>&lt;</a:t>
            </a:r>
          </a:p>
        </p:txBody>
      </p:sp>
      <p:sp>
        <p:nvSpPr>
          <p:cNvPr name="TextBox 7" id="7"/>
          <p:cNvSpPr txBox="true"/>
          <p:nvPr/>
        </p:nvSpPr>
        <p:spPr>
          <a:xfrm rot="0">
            <a:off x="5411167" y="9706610"/>
            <a:ext cx="7465665" cy="580390"/>
          </a:xfrm>
          <a:prstGeom prst="rect">
            <a:avLst/>
          </a:prstGeom>
        </p:spPr>
        <p:txBody>
          <a:bodyPr anchor="t" rtlCol="false" tIns="0" lIns="0" bIns="0" rIns="0">
            <a:spAutoFit/>
          </a:bodyPr>
          <a:lstStyle/>
          <a:p>
            <a:pPr algn="ctr">
              <a:lnSpc>
                <a:spcPts val="4759"/>
              </a:lnSpc>
            </a:pPr>
            <a:r>
              <a:rPr lang="en-US" sz="3399" b="true">
                <a:solidFill>
                  <a:srgbClr val="FFDE59"/>
                </a:solidFill>
                <a:latin typeface="Open Sans Bold"/>
                <a:ea typeface="Open Sans Bold"/>
                <a:cs typeface="Open Sans Bold"/>
                <a:sym typeface="Open Sans Bold"/>
              </a:rPr>
              <a:t>Графік 1.</a:t>
            </a:r>
            <a:r>
              <a:rPr lang="en-US" sz="3399">
                <a:solidFill>
                  <a:srgbClr val="FFDE59"/>
                </a:solidFill>
                <a:latin typeface="Open Sans"/>
                <a:ea typeface="Open Sans"/>
                <a:cs typeface="Open Sans"/>
                <a:sym typeface="Open Sans"/>
              </a:rPr>
              <a:t> “Сирий” графік </a:t>
            </a:r>
            <a:r>
              <a:rPr lang="en-US" sz="3399" b="true">
                <a:solidFill>
                  <a:srgbClr val="FFDE59"/>
                </a:solidFill>
                <a:latin typeface="Open Sans Bold"/>
                <a:ea typeface="Open Sans Bold"/>
                <a:cs typeface="Open Sans Bold"/>
                <a:sym typeface="Open Sans Bold"/>
              </a:rPr>
              <a:t>HD139139</a:t>
            </a:r>
          </a:p>
        </p:txBody>
      </p:sp>
      <p:sp>
        <p:nvSpPr>
          <p:cNvPr name="TextBox 8" id="8"/>
          <p:cNvSpPr txBox="true"/>
          <p:nvPr/>
        </p:nvSpPr>
        <p:spPr>
          <a:xfrm rot="0">
            <a:off x="11980590" y="3620334"/>
            <a:ext cx="3684905" cy="481584"/>
          </a:xfrm>
          <a:prstGeom prst="rect">
            <a:avLst/>
          </a:prstGeom>
        </p:spPr>
        <p:txBody>
          <a:bodyPr anchor="t" rtlCol="false" tIns="0" lIns="0" bIns="0" rIns="0">
            <a:spAutoFit/>
          </a:bodyPr>
          <a:lstStyle/>
          <a:p>
            <a:pPr algn="ctr">
              <a:lnSpc>
                <a:spcPts val="3906"/>
              </a:lnSpc>
            </a:pPr>
            <a:r>
              <a:rPr lang="en-US" sz="2790" u="sng">
                <a:solidFill>
                  <a:srgbClr val="FFFFFF"/>
                </a:solidFill>
                <a:latin typeface="Open Sans"/>
                <a:ea typeface="Open Sans"/>
                <a:cs typeface="Open Sans"/>
                <a:sym typeface="Open Sans"/>
                <a:hlinkClick r:id="rId4" tooltip="https://drive.google.com/file/d/171gYMyu54N0oggf4AhtDF4qNhcK2Vl9Y/view?usp=sharing"/>
              </a:rPr>
              <a:t>&gt;CSV </a:t>
            </a:r>
            <a:r>
              <a:rPr lang="en-US" sz="2790" u="sng">
                <a:solidFill>
                  <a:srgbClr val="FFFFFF"/>
                </a:solidFill>
                <a:latin typeface="Open Sans"/>
                <a:ea typeface="Open Sans"/>
                <a:cs typeface="Open Sans"/>
                <a:sym typeface="Open Sans"/>
                <a:hlinkClick r:id="rId5" tooltip="https://drive.google.com/file/d/171gYMyu54N0oggf4AhtDF4qNhcK2Vl9Y/view?usp=sharing"/>
              </a:rPr>
              <a:t>ФАЙЛ ГРАФІКУ&lt;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0689812" y="2280794"/>
            <a:ext cx="7274814" cy="5732075"/>
          </a:xfrm>
          <a:custGeom>
            <a:avLst/>
            <a:gdLst/>
            <a:ahLst/>
            <a:cxnLst/>
            <a:rect r="r" b="b" t="t" l="l"/>
            <a:pathLst>
              <a:path h="5732075" w="7274814">
                <a:moveTo>
                  <a:pt x="0" y="0"/>
                </a:moveTo>
                <a:lnTo>
                  <a:pt x="7274814" y="0"/>
                </a:lnTo>
                <a:lnTo>
                  <a:pt x="7274814" y="5732074"/>
                </a:lnTo>
                <a:lnTo>
                  <a:pt x="0" y="5732074"/>
                </a:lnTo>
                <a:lnTo>
                  <a:pt x="0" y="0"/>
                </a:lnTo>
                <a:close/>
              </a:path>
            </a:pathLst>
          </a:custGeom>
          <a:blipFill>
            <a:blip r:embed="rId2"/>
            <a:stretch>
              <a:fillRect l="0" t="0" r="0" b="0"/>
            </a:stretch>
          </a:blipFill>
        </p:spPr>
      </p:sp>
      <p:sp>
        <p:nvSpPr>
          <p:cNvPr name="TextBox 3" id="3"/>
          <p:cNvSpPr txBox="true"/>
          <p:nvPr/>
        </p:nvSpPr>
        <p:spPr>
          <a:xfrm rot="0">
            <a:off x="1868681" y="114300"/>
            <a:ext cx="14550639" cy="1008074"/>
          </a:xfrm>
          <a:prstGeom prst="rect">
            <a:avLst/>
          </a:prstGeom>
        </p:spPr>
        <p:txBody>
          <a:bodyPr anchor="t" rtlCol="false" tIns="0" lIns="0" bIns="0" rIns="0">
            <a:spAutoFit/>
          </a:bodyPr>
          <a:lstStyle/>
          <a:p>
            <a:pPr algn="ctr">
              <a:lnSpc>
                <a:spcPts val="7649"/>
              </a:lnSpc>
            </a:pPr>
            <a:r>
              <a:rPr lang="en-US" sz="7427">
                <a:solidFill>
                  <a:srgbClr val="FCFCFD"/>
                </a:solidFill>
                <a:latin typeface="League Spartan"/>
                <a:ea typeface="League Spartan"/>
                <a:cs typeface="League Spartan"/>
                <a:sym typeface="League Spartan"/>
              </a:rPr>
              <a:t>МЕТОДИКА ОБРОБКИ ДАНИХ</a:t>
            </a:r>
          </a:p>
        </p:txBody>
      </p:sp>
      <p:sp>
        <p:nvSpPr>
          <p:cNvPr name="TextBox 4" id="4"/>
          <p:cNvSpPr txBox="true"/>
          <p:nvPr/>
        </p:nvSpPr>
        <p:spPr>
          <a:xfrm rot="0">
            <a:off x="17259300" y="9204389"/>
            <a:ext cx="152400" cy="238125"/>
          </a:xfrm>
          <a:prstGeom prst="rect">
            <a:avLst/>
          </a:prstGeom>
        </p:spPr>
        <p:txBody>
          <a:bodyPr anchor="t" rtlCol="false" tIns="0" lIns="0" bIns="0" rIns="0" wrap="none">
            <a:spAutoFit/>
          </a:bodyPr>
          <a:lstStyle/>
          <a:p>
            <a:pPr algn="ctr">
              <a:lnSpc>
                <a:spcPts val="6244"/>
              </a:lnSpc>
              <a:spcBef>
                <a:spcPct val="0"/>
              </a:spcBef>
            </a:pPr>
            <a:r>
              <a:rPr lang="en-US" b="true" sz="4460">
                <a:solidFill>
                  <a:srgbClr val="FCFCFD"/>
                </a:solidFill>
                <a:latin typeface="Open Sans Bold"/>
                <a:ea typeface="Open Sans Bold"/>
                <a:cs typeface="Open Sans Bold"/>
                <a:sym typeface="Open Sans Bold"/>
              </a:rPr>
              <a:t>12</a:t>
            </a:r>
          </a:p>
        </p:txBody>
      </p:sp>
      <p:sp>
        <p:nvSpPr>
          <p:cNvPr name="TextBox 5" id="5"/>
          <p:cNvSpPr txBox="true"/>
          <p:nvPr/>
        </p:nvSpPr>
        <p:spPr>
          <a:xfrm rot="0">
            <a:off x="10460010" y="8873224"/>
            <a:ext cx="7734419" cy="736595"/>
          </a:xfrm>
          <a:prstGeom prst="rect">
            <a:avLst/>
          </a:prstGeom>
        </p:spPr>
        <p:txBody>
          <a:bodyPr anchor="t" rtlCol="false" tIns="0" lIns="0" bIns="0" rIns="0">
            <a:spAutoFit/>
          </a:bodyPr>
          <a:lstStyle/>
          <a:p>
            <a:pPr algn="ctr">
              <a:lnSpc>
                <a:spcPts val="2877"/>
              </a:lnSpc>
              <a:spcBef>
                <a:spcPct val="0"/>
              </a:spcBef>
            </a:pPr>
            <a:r>
              <a:rPr lang="en-US" b="true" sz="2793">
                <a:solidFill>
                  <a:srgbClr val="FFFFFF"/>
                </a:solidFill>
                <a:latin typeface="Open Sans Bold"/>
                <a:ea typeface="Open Sans Bold"/>
                <a:cs typeface="Open Sans Bold"/>
                <a:sym typeface="Open Sans Bold"/>
              </a:rPr>
              <a:t>РИС. 1. </a:t>
            </a:r>
            <a:r>
              <a:rPr lang="en-US" sz="2793">
                <a:solidFill>
                  <a:srgbClr val="FFFFFF"/>
                </a:solidFill>
                <a:latin typeface="Open Sans"/>
                <a:ea typeface="Open Sans"/>
                <a:cs typeface="Open Sans"/>
                <a:sym typeface="Open Sans"/>
              </a:rPr>
              <a:t>КОД ДЛЯ РОБОТИ В </a:t>
            </a:r>
            <a:r>
              <a:rPr lang="en-US" b="true" sz="2793">
                <a:solidFill>
                  <a:srgbClr val="FFFFFF"/>
                </a:solidFill>
                <a:latin typeface="Open Sans Bold"/>
                <a:ea typeface="Open Sans Bold"/>
                <a:cs typeface="Open Sans Bold"/>
                <a:sym typeface="Open Sans Bold"/>
              </a:rPr>
              <a:t>PYTHON</a:t>
            </a:r>
          </a:p>
          <a:p>
            <a:pPr algn="ctr">
              <a:lnSpc>
                <a:spcPts val="2877"/>
              </a:lnSpc>
              <a:spcBef>
                <a:spcPct val="0"/>
              </a:spcBef>
            </a:pPr>
          </a:p>
        </p:txBody>
      </p:sp>
      <p:sp>
        <p:nvSpPr>
          <p:cNvPr name="TextBox 6" id="6"/>
          <p:cNvSpPr txBox="true"/>
          <p:nvPr/>
        </p:nvSpPr>
        <p:spPr>
          <a:xfrm rot="0">
            <a:off x="385910" y="1970552"/>
            <a:ext cx="9936437" cy="8170124"/>
          </a:xfrm>
          <a:prstGeom prst="rect">
            <a:avLst/>
          </a:prstGeom>
        </p:spPr>
        <p:txBody>
          <a:bodyPr anchor="t" rtlCol="false" tIns="0" lIns="0" bIns="0" rIns="0">
            <a:spAutoFit/>
          </a:bodyPr>
          <a:lstStyle/>
          <a:p>
            <a:pPr algn="just">
              <a:lnSpc>
                <a:spcPts val="3278"/>
              </a:lnSpc>
            </a:pPr>
            <a:r>
              <a:rPr lang="en-US" sz="2341">
                <a:solidFill>
                  <a:srgbClr val="FFDE59"/>
                </a:solidFill>
                <a:latin typeface="Open Sans"/>
                <a:ea typeface="Open Sans"/>
                <a:cs typeface="Open Sans"/>
                <a:sym typeface="Open Sans"/>
              </a:rPr>
              <a:t>    </a:t>
            </a:r>
            <a:r>
              <a:rPr lang="en-US" sz="2341">
                <a:solidFill>
                  <a:srgbClr val="FFDE59"/>
                </a:solidFill>
                <a:latin typeface="Open Sans"/>
                <a:ea typeface="Open Sans"/>
                <a:cs typeface="Open Sans"/>
                <a:sym typeface="Open Sans"/>
              </a:rPr>
              <a:t>У сирих даних Kepler/K2 присутні рух телескопа, стрибки потоку, космічні промені, інструментальні тренди, тому виконується попереднє очищення. </a:t>
            </a:r>
          </a:p>
          <a:p>
            <a:pPr algn="just">
              <a:lnSpc>
                <a:spcPts val="3278"/>
              </a:lnSpc>
            </a:pPr>
            <a:r>
              <a:rPr lang="en-US" sz="2341">
                <a:solidFill>
                  <a:srgbClr val="FFDE59"/>
                </a:solidFill>
                <a:latin typeface="Open Sans"/>
                <a:ea typeface="Open Sans"/>
                <a:cs typeface="Open Sans"/>
                <a:sym typeface="Open Sans"/>
              </a:rPr>
              <a:t> Нормалізація переводить інтенсивність у відносні одиниці, що дозволяє досліджувати дрібні коливання потоку (порядку сотень ppm).</a:t>
            </a:r>
          </a:p>
          <a:p>
            <a:pPr algn="just">
              <a:lnSpc>
                <a:spcPts val="3278"/>
              </a:lnSpc>
            </a:pPr>
            <a:r>
              <a:rPr lang="en-US" sz="2341">
                <a:solidFill>
                  <a:srgbClr val="FFDE59"/>
                </a:solidFill>
                <a:latin typeface="Open Sans"/>
                <a:ea typeface="Open Sans"/>
                <a:cs typeface="Open Sans"/>
                <a:sym typeface="Open Sans"/>
              </a:rPr>
              <a:t>   Дані місії K2 мають значні повільні тренди через періодичні корекції орієнтації телескопа. Для їх видалення застосовується ковзне згладжування. Отримана крива є «пласкою» і придатною для пошуку транзитоподібних подій.</a:t>
            </a:r>
          </a:p>
          <a:p>
            <a:pPr algn="just">
              <a:lnSpc>
                <a:spcPts val="3278"/>
              </a:lnSpc>
            </a:pPr>
            <a:r>
              <a:rPr lang="en-US" sz="2341">
                <a:solidFill>
                  <a:srgbClr val="FFDE59"/>
                </a:solidFill>
                <a:latin typeface="Open Sans"/>
                <a:ea typeface="Open Sans"/>
                <a:cs typeface="Open Sans"/>
                <a:sym typeface="Open Sans"/>
              </a:rPr>
              <a:t>   Падіння блиску вважаються значущими, якщо потік опускається нижче певного порогу відхилення. Далі точки групуються в окремі події. Для кожної події визначають: час мінімуму, глибину падіння (у ppm), тривалість. </a:t>
            </a:r>
          </a:p>
          <a:p>
            <a:pPr algn="just">
              <a:lnSpc>
                <a:spcPts val="3278"/>
              </a:lnSpc>
            </a:pPr>
            <a:r>
              <a:rPr lang="en-US" sz="2341">
                <a:solidFill>
                  <a:srgbClr val="FFDE59"/>
                </a:solidFill>
                <a:latin typeface="Open Sans"/>
                <a:ea typeface="Open Sans"/>
                <a:cs typeface="Open Sans"/>
                <a:sym typeface="Open Sans"/>
              </a:rPr>
              <a:t>  Щоб перевірити, чи події утворюють орбітальний період, обчислюються різниці між їхнім часом спостережень. На рисунку 1 показано код для роботи в Python, за допомогою якого було отримано файл HD139139_K2C15_flattened_lightcurve.csv для подальшого аналізу. </a:t>
            </a:r>
          </a:p>
          <a:p>
            <a:pPr algn="just">
              <a:lnSpc>
                <a:spcPts val="3278"/>
              </a:lnSpc>
            </a:pPr>
          </a:p>
        </p:txBody>
      </p:sp>
      <p:sp>
        <p:nvSpPr>
          <p:cNvPr name="AutoShape 7" id="7"/>
          <p:cNvSpPr/>
          <p:nvPr/>
        </p:nvSpPr>
        <p:spPr>
          <a:xfrm flipV="true">
            <a:off x="10460010" y="1772348"/>
            <a:ext cx="0" cy="8176007"/>
          </a:xfrm>
          <a:prstGeom prst="line">
            <a:avLst/>
          </a:prstGeom>
          <a:ln cap="flat" w="38100">
            <a:solidFill>
              <a:srgbClr val="FFFFFF"/>
            </a:solidFill>
            <a:prstDash val="sysDash"/>
            <a:headEnd type="none" len="sm" w="sm"/>
            <a:tailEnd type="none" len="sm" w="sm"/>
          </a:ln>
        </p:spPr>
      </p:sp>
      <p:sp>
        <p:nvSpPr>
          <p:cNvPr name="AutoShape 8" id="8"/>
          <p:cNvSpPr/>
          <p:nvPr/>
        </p:nvSpPr>
        <p:spPr>
          <a:xfrm flipV="true">
            <a:off x="248248" y="1772348"/>
            <a:ext cx="0" cy="8176007"/>
          </a:xfrm>
          <a:prstGeom prst="line">
            <a:avLst/>
          </a:prstGeom>
          <a:ln cap="flat" w="38100">
            <a:solidFill>
              <a:srgbClr val="FFFFFF"/>
            </a:solidFill>
            <a:prstDash val="sysDash"/>
            <a:headEnd type="none" len="sm" w="sm"/>
            <a:tailEnd type="none" len="sm" w="sm"/>
          </a:ln>
        </p:spPr>
      </p:sp>
      <p:sp>
        <p:nvSpPr>
          <p:cNvPr name="AutoShape 9" id="9"/>
          <p:cNvSpPr/>
          <p:nvPr/>
        </p:nvSpPr>
        <p:spPr>
          <a:xfrm flipV="true">
            <a:off x="248248" y="1772348"/>
            <a:ext cx="10211762" cy="0"/>
          </a:xfrm>
          <a:prstGeom prst="line">
            <a:avLst/>
          </a:prstGeom>
          <a:ln cap="flat" w="38100">
            <a:solidFill>
              <a:srgbClr val="FFFFFF"/>
            </a:solidFill>
            <a:prstDash val="sysDash"/>
            <a:headEnd type="none" len="sm" w="sm"/>
            <a:tailEnd type="none" len="sm" w="sm"/>
          </a:ln>
        </p:spPr>
      </p:sp>
      <p:sp>
        <p:nvSpPr>
          <p:cNvPr name="AutoShape 10" id="10"/>
          <p:cNvSpPr/>
          <p:nvPr/>
        </p:nvSpPr>
        <p:spPr>
          <a:xfrm flipV="true">
            <a:off x="258673" y="9967405"/>
            <a:ext cx="10211762" cy="0"/>
          </a:xfrm>
          <a:prstGeom prst="line">
            <a:avLst/>
          </a:prstGeom>
          <a:ln cap="flat" w="38100">
            <a:solidFill>
              <a:srgbClr val="FFFFFF"/>
            </a:solidFill>
            <a:prstDash val="sysDash"/>
            <a:headEnd type="none" len="sm" w="sm"/>
            <a:tailEnd type="none" len="sm" w="sm"/>
          </a:ln>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9190662" y="3078671"/>
            <a:ext cx="8908649" cy="4217688"/>
          </a:xfrm>
          <a:custGeom>
            <a:avLst/>
            <a:gdLst/>
            <a:ahLst/>
            <a:cxnLst/>
            <a:rect r="r" b="b" t="t" l="l"/>
            <a:pathLst>
              <a:path h="4217688" w="8908649">
                <a:moveTo>
                  <a:pt x="0" y="0"/>
                </a:moveTo>
                <a:lnTo>
                  <a:pt x="8908649" y="0"/>
                </a:lnTo>
                <a:lnTo>
                  <a:pt x="8908649" y="4217689"/>
                </a:lnTo>
                <a:lnTo>
                  <a:pt x="0" y="4217689"/>
                </a:lnTo>
                <a:lnTo>
                  <a:pt x="0" y="0"/>
                </a:lnTo>
                <a:close/>
              </a:path>
            </a:pathLst>
          </a:custGeom>
          <a:blipFill>
            <a:blip r:embed="rId2"/>
            <a:stretch>
              <a:fillRect l="0" t="0" r="0" b="0"/>
            </a:stretch>
          </a:blipFill>
        </p:spPr>
      </p:sp>
      <p:sp>
        <p:nvSpPr>
          <p:cNvPr name="TextBox 3" id="3"/>
          <p:cNvSpPr txBox="true"/>
          <p:nvPr/>
        </p:nvSpPr>
        <p:spPr>
          <a:xfrm rot="0">
            <a:off x="912117" y="2619418"/>
            <a:ext cx="7690380" cy="6920168"/>
          </a:xfrm>
          <a:prstGeom prst="rect">
            <a:avLst/>
          </a:prstGeom>
        </p:spPr>
        <p:txBody>
          <a:bodyPr anchor="t" rtlCol="false" tIns="0" lIns="0" bIns="0" rIns="0">
            <a:spAutoFit/>
          </a:bodyPr>
          <a:lstStyle/>
          <a:p>
            <a:pPr algn="just" marL="0" indent="0" lvl="0">
              <a:lnSpc>
                <a:spcPts val="3923"/>
              </a:lnSpc>
              <a:spcBef>
                <a:spcPct val="0"/>
              </a:spcBef>
            </a:pPr>
            <a:r>
              <a:rPr lang="en-US" sz="2802">
                <a:solidFill>
                  <a:srgbClr val="FFFFFF"/>
                </a:solidFill>
                <a:latin typeface="Garet"/>
                <a:ea typeface="Garet"/>
                <a:cs typeface="Garet"/>
                <a:sym typeface="Garet"/>
              </a:rPr>
              <a:t> </a:t>
            </a:r>
            <a:r>
              <a:rPr lang="en-US" b="true" sz="2802">
                <a:solidFill>
                  <a:srgbClr val="FFDE59"/>
                </a:solidFill>
                <a:latin typeface="Garet Bold"/>
                <a:ea typeface="Garet Bold"/>
                <a:cs typeface="Garet Bold"/>
                <a:sym typeface="Garet Bold"/>
              </a:rPr>
              <a:t>На графіку</a:t>
            </a:r>
            <a:r>
              <a:rPr lang="en-US" b="true" sz="2802">
                <a:solidFill>
                  <a:srgbClr val="FFDE59"/>
                </a:solidFill>
                <a:latin typeface="Garet Bold"/>
                <a:ea typeface="Garet Bold"/>
                <a:cs typeface="Garet Bold"/>
                <a:sym typeface="Garet Bold"/>
              </a:rPr>
              <a:t> 2</a:t>
            </a:r>
            <a:r>
              <a:rPr lang="en-US" sz="2802">
                <a:solidFill>
                  <a:srgbClr val="FFFFFF"/>
                </a:solidFill>
                <a:latin typeface="Garet"/>
                <a:ea typeface="Garet"/>
                <a:cs typeface="Garet"/>
                <a:sym typeface="Garet"/>
              </a:rPr>
              <a:t> подано вирівняну (нормалізовану) криву блиску зорі HD 139139, отриману за результатами фотометричних спостережень у кампанії C15 місії K2. По осі абсцис відкладено час спостережень (у добах від початку кампанії), по осі ординат — нормалізований потік, тобто відношення виміряної яскравості до середнього значення. Таким чином, значення потоку коливаються навколо рівня 1,0, що відповідає середньому блиску зорі.</a:t>
            </a:r>
          </a:p>
          <a:p>
            <a:pPr algn="just" marL="0" indent="0" lvl="0">
              <a:lnSpc>
                <a:spcPts val="3923"/>
              </a:lnSpc>
              <a:spcBef>
                <a:spcPct val="0"/>
              </a:spcBef>
            </a:pPr>
          </a:p>
        </p:txBody>
      </p:sp>
      <p:sp>
        <p:nvSpPr>
          <p:cNvPr name="TextBox 4" id="4"/>
          <p:cNvSpPr txBox="true"/>
          <p:nvPr/>
        </p:nvSpPr>
        <p:spPr>
          <a:xfrm rot="0">
            <a:off x="1868681" y="100800"/>
            <a:ext cx="14550639" cy="1970099"/>
          </a:xfrm>
          <a:prstGeom prst="rect">
            <a:avLst/>
          </a:prstGeom>
        </p:spPr>
        <p:txBody>
          <a:bodyPr anchor="t" rtlCol="false" tIns="0" lIns="0" bIns="0" rIns="0">
            <a:spAutoFit/>
          </a:bodyPr>
          <a:lstStyle/>
          <a:p>
            <a:pPr algn="ctr">
              <a:lnSpc>
                <a:spcPts val="7649"/>
              </a:lnSpc>
            </a:pPr>
            <a:r>
              <a:rPr lang="en-US" sz="7427">
                <a:solidFill>
                  <a:srgbClr val="FCFCFD"/>
                </a:solidFill>
                <a:latin typeface="League Spartan"/>
                <a:ea typeface="League Spartan"/>
                <a:cs typeface="League Spartan"/>
                <a:sym typeface="League Spartan"/>
              </a:rPr>
              <a:t>ОСОБЛИВОСТІ КРИВОЇ БЛИСКУ </a:t>
            </a:r>
            <a:r>
              <a:rPr lang="en-US" sz="7427">
                <a:solidFill>
                  <a:srgbClr val="FFDE59"/>
                </a:solidFill>
                <a:latin typeface="League Spartan"/>
                <a:ea typeface="League Spartan"/>
                <a:cs typeface="League Spartan"/>
                <a:sym typeface="League Spartan"/>
              </a:rPr>
              <a:t>HD 139139</a:t>
            </a:r>
          </a:p>
        </p:txBody>
      </p:sp>
      <p:sp>
        <p:nvSpPr>
          <p:cNvPr name="TextBox 5" id="5"/>
          <p:cNvSpPr txBox="true"/>
          <p:nvPr/>
        </p:nvSpPr>
        <p:spPr>
          <a:xfrm rot="0">
            <a:off x="17259300" y="9134833"/>
            <a:ext cx="490315" cy="1152521"/>
          </a:xfrm>
          <a:prstGeom prst="rect">
            <a:avLst/>
          </a:prstGeom>
        </p:spPr>
        <p:txBody>
          <a:bodyPr anchor="t" rtlCol="false" tIns="0" lIns="0" bIns="0" rIns="0" wrap="none">
            <a:spAutoFit/>
          </a:bodyPr>
          <a:lstStyle/>
          <a:p>
            <a:pPr algn="ctr">
              <a:lnSpc>
                <a:spcPts val="9469"/>
              </a:lnSpc>
              <a:spcBef>
                <a:spcPct val="0"/>
              </a:spcBef>
            </a:pPr>
            <a:r>
              <a:rPr lang="en-US" b="true" sz="6764">
                <a:solidFill>
                  <a:srgbClr val="FCFCFD"/>
                </a:solidFill>
                <a:latin typeface="Open Sans Bold"/>
                <a:ea typeface="Open Sans Bold"/>
                <a:cs typeface="Open Sans Bold"/>
                <a:sym typeface="Open Sans Bold"/>
              </a:rPr>
              <a:t>13</a:t>
            </a:r>
          </a:p>
        </p:txBody>
      </p:sp>
      <p:sp>
        <p:nvSpPr>
          <p:cNvPr name="TextBox 6" id="6"/>
          <p:cNvSpPr txBox="true"/>
          <p:nvPr/>
        </p:nvSpPr>
        <p:spPr>
          <a:xfrm rot="0">
            <a:off x="10419501" y="7518314"/>
            <a:ext cx="7434625" cy="1011319"/>
          </a:xfrm>
          <a:prstGeom prst="rect">
            <a:avLst/>
          </a:prstGeom>
        </p:spPr>
        <p:txBody>
          <a:bodyPr anchor="t" rtlCol="false" tIns="0" lIns="0" bIns="0" rIns="0">
            <a:spAutoFit/>
          </a:bodyPr>
          <a:lstStyle/>
          <a:p>
            <a:pPr algn="r">
              <a:lnSpc>
                <a:spcPts val="4108"/>
              </a:lnSpc>
            </a:pPr>
            <a:r>
              <a:rPr lang="en-US" sz="2934" b="true">
                <a:solidFill>
                  <a:srgbClr val="FFDE59"/>
                </a:solidFill>
                <a:latin typeface="Open Sans Bold"/>
                <a:ea typeface="Open Sans Bold"/>
                <a:cs typeface="Open Sans Bold"/>
                <a:sym typeface="Open Sans Bold"/>
              </a:rPr>
              <a:t>Графік </a:t>
            </a:r>
            <a:r>
              <a:rPr lang="en-US" b="true" sz="2934">
                <a:solidFill>
                  <a:srgbClr val="FFDE59"/>
                </a:solidFill>
                <a:latin typeface="Open Sans Bold"/>
                <a:ea typeface="Open Sans Bold"/>
                <a:cs typeface="Open Sans Bold"/>
                <a:sym typeface="Open Sans Bold"/>
              </a:rPr>
              <a:t>2.</a:t>
            </a:r>
            <a:r>
              <a:rPr lang="en-US" sz="2934">
                <a:solidFill>
                  <a:srgbClr val="FFDE59"/>
                </a:solidFill>
                <a:latin typeface="Open Sans"/>
                <a:ea typeface="Open Sans"/>
                <a:cs typeface="Open Sans"/>
                <a:sym typeface="Open Sans"/>
              </a:rPr>
              <a:t> Нормалізована крива блиску зорі </a:t>
            </a:r>
            <a:r>
              <a:rPr lang="en-US" b="true" sz="2934">
                <a:solidFill>
                  <a:srgbClr val="FFDE59"/>
                </a:solidFill>
                <a:latin typeface="Open Sans Bold"/>
                <a:ea typeface="Open Sans Bold"/>
                <a:cs typeface="Open Sans Bold"/>
                <a:sym typeface="Open Sans Bold"/>
              </a:rPr>
              <a:t>HD 139139</a:t>
            </a:r>
          </a:p>
        </p:txBody>
      </p:sp>
      <p:sp>
        <p:nvSpPr>
          <p:cNvPr name="AutoShape 7" id="7"/>
          <p:cNvSpPr/>
          <p:nvPr/>
        </p:nvSpPr>
        <p:spPr>
          <a:xfrm flipV="true">
            <a:off x="8819187" y="2529220"/>
            <a:ext cx="0" cy="6530512"/>
          </a:xfrm>
          <a:prstGeom prst="line">
            <a:avLst/>
          </a:prstGeom>
          <a:ln cap="flat" w="38100">
            <a:solidFill>
              <a:srgbClr val="FFDE59"/>
            </a:solidFill>
            <a:prstDash val="sysDash"/>
            <a:headEnd type="none" len="sm" w="sm"/>
            <a:tailEnd type="none" len="sm" w="sm"/>
          </a:ln>
        </p:spPr>
      </p:sp>
      <p:sp>
        <p:nvSpPr>
          <p:cNvPr name="AutoShape 8" id="8"/>
          <p:cNvSpPr/>
          <p:nvPr/>
        </p:nvSpPr>
        <p:spPr>
          <a:xfrm flipV="true">
            <a:off x="695427" y="2529220"/>
            <a:ext cx="0" cy="6530512"/>
          </a:xfrm>
          <a:prstGeom prst="line">
            <a:avLst/>
          </a:prstGeom>
          <a:ln cap="flat" w="38100">
            <a:solidFill>
              <a:srgbClr val="FFDE59"/>
            </a:solidFill>
            <a:prstDash val="sysDash"/>
            <a:headEnd type="none" len="sm" w="sm"/>
            <a:tailEnd type="none" len="sm" w="sm"/>
          </a:ln>
        </p:spPr>
      </p:sp>
      <p:sp>
        <p:nvSpPr>
          <p:cNvPr name="AutoShape 9" id="9"/>
          <p:cNvSpPr/>
          <p:nvPr/>
        </p:nvSpPr>
        <p:spPr>
          <a:xfrm>
            <a:off x="695427" y="9059731"/>
            <a:ext cx="8123760" cy="0"/>
          </a:xfrm>
          <a:prstGeom prst="line">
            <a:avLst/>
          </a:prstGeom>
          <a:ln cap="flat" w="38100">
            <a:solidFill>
              <a:srgbClr val="FFDE59"/>
            </a:solidFill>
            <a:prstDash val="sysDash"/>
            <a:headEnd type="none" len="sm" w="sm"/>
            <a:tailEnd type="none" len="sm" w="sm"/>
          </a:ln>
        </p:spPr>
      </p:sp>
      <p:sp>
        <p:nvSpPr>
          <p:cNvPr name="AutoShape 10" id="10"/>
          <p:cNvSpPr/>
          <p:nvPr/>
        </p:nvSpPr>
        <p:spPr>
          <a:xfrm flipV="true">
            <a:off x="695427" y="2529220"/>
            <a:ext cx="8123760" cy="0"/>
          </a:xfrm>
          <a:prstGeom prst="line">
            <a:avLst/>
          </a:prstGeom>
          <a:ln cap="flat" w="38100">
            <a:solidFill>
              <a:srgbClr val="FFDE59"/>
            </a:solidFill>
            <a:prstDash val="sysDash"/>
            <a:headEnd type="none" len="sm" w="sm"/>
            <a:tailEnd type="none" len="sm" w="sm"/>
          </a:ln>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0116639" y="3856470"/>
            <a:ext cx="7789409" cy="3690232"/>
          </a:xfrm>
          <a:custGeom>
            <a:avLst/>
            <a:gdLst/>
            <a:ahLst/>
            <a:cxnLst/>
            <a:rect r="r" b="b" t="t" l="l"/>
            <a:pathLst>
              <a:path h="3690232" w="7789409">
                <a:moveTo>
                  <a:pt x="0" y="0"/>
                </a:moveTo>
                <a:lnTo>
                  <a:pt x="7789408" y="0"/>
                </a:lnTo>
                <a:lnTo>
                  <a:pt x="7789408" y="3690233"/>
                </a:lnTo>
                <a:lnTo>
                  <a:pt x="0" y="3690233"/>
                </a:lnTo>
                <a:lnTo>
                  <a:pt x="0" y="0"/>
                </a:lnTo>
                <a:close/>
              </a:path>
            </a:pathLst>
          </a:custGeom>
          <a:blipFill>
            <a:blip r:embed="rId2"/>
            <a:stretch>
              <a:fillRect l="0" t="0" r="0" b="0"/>
            </a:stretch>
          </a:blipFill>
        </p:spPr>
      </p:sp>
      <p:sp>
        <p:nvSpPr>
          <p:cNvPr name="TextBox 3" id="3"/>
          <p:cNvSpPr txBox="true"/>
          <p:nvPr/>
        </p:nvSpPr>
        <p:spPr>
          <a:xfrm rot="0">
            <a:off x="264267" y="95250"/>
            <a:ext cx="18023733" cy="1658850"/>
          </a:xfrm>
          <a:prstGeom prst="rect">
            <a:avLst/>
          </a:prstGeom>
        </p:spPr>
        <p:txBody>
          <a:bodyPr anchor="t" rtlCol="false" tIns="0" lIns="0" bIns="0" rIns="0">
            <a:spAutoFit/>
          </a:bodyPr>
          <a:lstStyle/>
          <a:p>
            <a:pPr algn="ctr">
              <a:lnSpc>
                <a:spcPts val="6433"/>
              </a:lnSpc>
            </a:pPr>
            <a:r>
              <a:rPr lang="en-US" sz="6245">
                <a:solidFill>
                  <a:srgbClr val="FCFCFD"/>
                </a:solidFill>
                <a:latin typeface="League Spartan"/>
                <a:ea typeface="League Spartan"/>
                <a:cs typeface="League Spartan"/>
                <a:sym typeface="League Spartan"/>
              </a:rPr>
              <a:t>РЕЗУЛЬТАТИ АНАЛІЗУ: </a:t>
            </a:r>
          </a:p>
          <a:p>
            <a:pPr algn="ctr">
              <a:lnSpc>
                <a:spcPts val="6433"/>
              </a:lnSpc>
            </a:pPr>
            <a:r>
              <a:rPr lang="en-US" sz="6245">
                <a:solidFill>
                  <a:srgbClr val="FFDE59"/>
                </a:solidFill>
                <a:latin typeface="League Spartan"/>
                <a:ea typeface="League Spartan"/>
                <a:cs typeface="League Spartan"/>
                <a:sym typeface="League Spartan"/>
              </a:rPr>
              <a:t>КРИВА БЛИСКУ</a:t>
            </a:r>
            <a:r>
              <a:rPr lang="en-US" sz="6245">
                <a:solidFill>
                  <a:srgbClr val="FCFCFD"/>
                </a:solidFill>
                <a:latin typeface="League Spartan"/>
                <a:ea typeface="League Spartan"/>
                <a:cs typeface="League Spartan"/>
                <a:sym typeface="League Spartan"/>
              </a:rPr>
              <a:t> ТА </a:t>
            </a:r>
            <a:r>
              <a:rPr lang="en-US" sz="6245">
                <a:solidFill>
                  <a:srgbClr val="FFDE59"/>
                </a:solidFill>
                <a:latin typeface="League Spartan"/>
                <a:ea typeface="League Spartan"/>
                <a:cs typeface="League Spartan"/>
                <a:sym typeface="League Spartan"/>
              </a:rPr>
              <a:t>ГЛИБИНИ ПОДІЙ</a:t>
            </a:r>
          </a:p>
        </p:txBody>
      </p:sp>
      <p:sp>
        <p:nvSpPr>
          <p:cNvPr name="TextBox 4" id="4"/>
          <p:cNvSpPr txBox="true"/>
          <p:nvPr/>
        </p:nvSpPr>
        <p:spPr>
          <a:xfrm rot="0">
            <a:off x="17259300" y="9172575"/>
            <a:ext cx="152400" cy="238125"/>
          </a:xfrm>
          <a:prstGeom prst="rect">
            <a:avLst/>
          </a:prstGeom>
        </p:spPr>
        <p:txBody>
          <a:bodyPr anchor="t" rtlCol="false" tIns="0" lIns="0" bIns="0" rIns="0" wrap="none">
            <a:spAutoFit/>
          </a:bodyPr>
          <a:lstStyle/>
          <a:p>
            <a:pPr algn="ctr">
              <a:lnSpc>
                <a:spcPts val="6244"/>
              </a:lnSpc>
              <a:spcBef>
                <a:spcPct val="0"/>
              </a:spcBef>
            </a:pPr>
            <a:r>
              <a:rPr lang="en-US" b="true" sz="4460">
                <a:solidFill>
                  <a:srgbClr val="FCFCFD"/>
                </a:solidFill>
                <a:latin typeface="Open Sans Bold"/>
                <a:ea typeface="Open Sans Bold"/>
                <a:cs typeface="Open Sans Bold"/>
                <a:sym typeface="Open Sans Bold"/>
              </a:rPr>
              <a:t>14</a:t>
            </a:r>
          </a:p>
        </p:txBody>
      </p:sp>
      <p:sp>
        <p:nvSpPr>
          <p:cNvPr name="TextBox 5" id="5"/>
          <p:cNvSpPr txBox="true"/>
          <p:nvPr/>
        </p:nvSpPr>
        <p:spPr>
          <a:xfrm rot="0">
            <a:off x="11311554" y="7677926"/>
            <a:ext cx="6594404" cy="1082258"/>
          </a:xfrm>
          <a:prstGeom prst="rect">
            <a:avLst/>
          </a:prstGeom>
        </p:spPr>
        <p:txBody>
          <a:bodyPr anchor="t" rtlCol="false" tIns="0" lIns="0" bIns="0" rIns="0">
            <a:spAutoFit/>
          </a:bodyPr>
          <a:lstStyle/>
          <a:p>
            <a:pPr algn="r">
              <a:lnSpc>
                <a:spcPts val="4397"/>
              </a:lnSpc>
            </a:pPr>
            <a:r>
              <a:rPr lang="en-US" b="true" sz="3141">
                <a:solidFill>
                  <a:srgbClr val="FFDE59"/>
                </a:solidFill>
                <a:latin typeface="Open Sans Bold"/>
                <a:ea typeface="Open Sans Bold"/>
                <a:cs typeface="Open Sans Bold"/>
                <a:sym typeface="Open Sans Bold"/>
              </a:rPr>
              <a:t>Графік </a:t>
            </a:r>
            <a:r>
              <a:rPr lang="en-US" b="true" sz="3141">
                <a:solidFill>
                  <a:srgbClr val="FFDE59"/>
                </a:solidFill>
                <a:latin typeface="Open Sans Bold"/>
                <a:ea typeface="Open Sans Bold"/>
                <a:cs typeface="Open Sans Bold"/>
                <a:sym typeface="Open Sans Bold"/>
              </a:rPr>
              <a:t>2</a:t>
            </a:r>
            <a:r>
              <a:rPr lang="en-US" sz="3141">
                <a:solidFill>
                  <a:srgbClr val="FFDE59"/>
                </a:solidFill>
                <a:latin typeface="Open Sans"/>
                <a:ea typeface="Open Sans"/>
                <a:cs typeface="Open Sans"/>
                <a:sym typeface="Open Sans"/>
              </a:rPr>
              <a:t>. Нормалізована крива блиску зорі </a:t>
            </a:r>
            <a:r>
              <a:rPr lang="en-US" b="true" sz="3141">
                <a:solidFill>
                  <a:srgbClr val="FFDE59"/>
                </a:solidFill>
                <a:latin typeface="Open Sans Bold"/>
                <a:ea typeface="Open Sans Bold"/>
                <a:cs typeface="Open Sans Bold"/>
                <a:sym typeface="Open Sans Bold"/>
              </a:rPr>
              <a:t>HD 139139</a:t>
            </a:r>
          </a:p>
        </p:txBody>
      </p:sp>
      <p:sp>
        <p:nvSpPr>
          <p:cNvPr name="TextBox 6" id="6"/>
          <p:cNvSpPr txBox="true"/>
          <p:nvPr/>
        </p:nvSpPr>
        <p:spPr>
          <a:xfrm rot="0">
            <a:off x="536731" y="2823570"/>
            <a:ext cx="8840768" cy="7221609"/>
          </a:xfrm>
          <a:prstGeom prst="rect">
            <a:avLst/>
          </a:prstGeom>
        </p:spPr>
        <p:txBody>
          <a:bodyPr anchor="t" rtlCol="false" tIns="0" lIns="0" bIns="0" rIns="0">
            <a:spAutoFit/>
          </a:bodyPr>
          <a:lstStyle/>
          <a:p>
            <a:pPr algn="just">
              <a:lnSpc>
                <a:spcPts val="3058"/>
              </a:lnSpc>
            </a:pPr>
            <a:r>
              <a:rPr lang="en-US" sz="2184">
                <a:solidFill>
                  <a:srgbClr val="FFFFFF"/>
                </a:solidFill>
                <a:latin typeface="Open Sans"/>
                <a:ea typeface="Open Sans"/>
                <a:cs typeface="Open Sans"/>
                <a:sym typeface="Open Sans"/>
              </a:rPr>
              <a:t> </a:t>
            </a:r>
            <a:r>
              <a:rPr lang="en-US" sz="2184">
                <a:solidFill>
                  <a:srgbClr val="FFFFFF"/>
                </a:solidFill>
                <a:latin typeface="Open Sans"/>
                <a:ea typeface="Open Sans"/>
                <a:cs typeface="Open Sans"/>
                <a:sym typeface="Open Sans"/>
              </a:rPr>
              <a:t>Після вилучення довг</a:t>
            </a:r>
            <a:r>
              <a:rPr lang="en-US" sz="2184">
                <a:solidFill>
                  <a:srgbClr val="FFFFFF"/>
                </a:solidFill>
                <a:latin typeface="Open Sans"/>
                <a:ea typeface="Open Sans"/>
                <a:cs typeface="Open Sans"/>
                <a:sym typeface="Open Sans"/>
              </a:rPr>
              <a:t>отривалих трендів (flattening) крива блиску виглядає загалом «пласкою»:</a:t>
            </a:r>
          </a:p>
          <a:p>
            <a:pPr algn="just" marL="471673" indent="-235836" lvl="1">
              <a:lnSpc>
                <a:spcPts val="3058"/>
              </a:lnSpc>
              <a:buFont typeface="Arial"/>
              <a:buChar char="•"/>
            </a:pPr>
            <a:r>
              <a:rPr lang="en-US" sz="2184">
                <a:solidFill>
                  <a:srgbClr val="FFFFFF"/>
                </a:solidFill>
                <a:latin typeface="Open Sans"/>
                <a:ea typeface="Open Sans"/>
                <a:cs typeface="Open Sans"/>
                <a:sym typeface="Open Sans"/>
              </a:rPr>
              <a:t>середнє значення потоку близьке до 1,0;</a:t>
            </a:r>
          </a:p>
          <a:p>
            <a:pPr algn="just" marL="471673" indent="-235836" lvl="1">
              <a:lnSpc>
                <a:spcPts val="3058"/>
              </a:lnSpc>
              <a:buFont typeface="Arial"/>
              <a:buChar char="•"/>
            </a:pPr>
            <a:r>
              <a:rPr lang="en-US" sz="2184">
                <a:solidFill>
                  <a:srgbClr val="FFFFFF"/>
                </a:solidFill>
                <a:latin typeface="Open Sans"/>
                <a:ea typeface="Open Sans"/>
                <a:cs typeface="Open Sans"/>
                <a:sym typeface="Open Sans"/>
              </a:rPr>
              <a:t>розкид окремих точок навколо цього значення невеликий і знаходиться на рівні приблизно 10⁻³ (десяті та соті відсотка), що відповідає очікуваному рівню фотометричного шуму для місії K2 для зорі такої яскравості.</a:t>
            </a:r>
          </a:p>
          <a:p>
            <a:pPr algn="just">
              <a:lnSpc>
                <a:spcPts val="3058"/>
              </a:lnSpc>
            </a:pPr>
          </a:p>
          <a:p>
            <a:pPr algn="just">
              <a:lnSpc>
                <a:spcPts val="3058"/>
              </a:lnSpc>
            </a:pPr>
            <a:r>
              <a:rPr lang="en-US" sz="2184">
                <a:solidFill>
                  <a:srgbClr val="FFFFFF"/>
                </a:solidFill>
                <a:latin typeface="Open Sans"/>
                <a:ea typeface="Open Sans"/>
                <a:cs typeface="Open Sans"/>
                <a:sym typeface="Open Sans"/>
              </a:rPr>
              <a:t> Візуально шум виглядає близьким до випадкового («білого»): відхилення вгору і вниз мають приблизно однакову амплітуду та частоту, без явно вираженої асиметрії. Важливо, що довготривалого зростання чи спадання яскравості не спостерігається — це означає, що корекція інструментальних трендів виконана коректно, і подальший аналіз можна зосередити на короткочасних подіях.</a:t>
            </a:r>
          </a:p>
          <a:p>
            <a:pPr algn="just">
              <a:lnSpc>
                <a:spcPts val="3058"/>
              </a:lnSpc>
            </a:pPr>
            <a:r>
              <a:rPr lang="en-US" sz="2184">
                <a:solidFill>
                  <a:srgbClr val="FFFFFF"/>
                </a:solidFill>
                <a:latin typeface="Open Sans"/>
                <a:ea typeface="Open Sans"/>
                <a:cs typeface="Open Sans"/>
                <a:sym typeface="Open Sans"/>
              </a:rPr>
              <a:t> Попри загалом рівну криву, на фоні шуму видно окремі локальні падіння потоку — точки (або невеликі групи точок), які лежать помітно нижче за середнє значення.</a:t>
            </a:r>
          </a:p>
          <a:p>
            <a:pPr algn="just">
              <a:lnSpc>
                <a:spcPts val="3058"/>
              </a:lnSpc>
            </a:pPr>
          </a:p>
        </p:txBody>
      </p:sp>
      <p:sp>
        <p:nvSpPr>
          <p:cNvPr name="AutoShape 7" id="7"/>
          <p:cNvSpPr/>
          <p:nvPr/>
        </p:nvSpPr>
        <p:spPr>
          <a:xfrm flipH="true" flipV="true">
            <a:off x="9729924" y="2449502"/>
            <a:ext cx="19050" cy="7467039"/>
          </a:xfrm>
          <a:prstGeom prst="line">
            <a:avLst/>
          </a:prstGeom>
          <a:ln cap="flat" w="38100">
            <a:solidFill>
              <a:srgbClr val="FFDE59"/>
            </a:solidFill>
            <a:prstDash val="sysDash"/>
            <a:headEnd type="none" len="sm" w="sm"/>
            <a:tailEnd type="none" len="sm" w="sm"/>
          </a:ln>
        </p:spPr>
      </p:sp>
      <p:sp>
        <p:nvSpPr>
          <p:cNvPr name="AutoShape 8" id="8"/>
          <p:cNvSpPr/>
          <p:nvPr/>
        </p:nvSpPr>
        <p:spPr>
          <a:xfrm flipH="true" flipV="true">
            <a:off x="232793" y="2529679"/>
            <a:ext cx="12424" cy="7386862"/>
          </a:xfrm>
          <a:prstGeom prst="line">
            <a:avLst/>
          </a:prstGeom>
          <a:ln cap="flat" w="38100">
            <a:solidFill>
              <a:srgbClr val="FFDE59"/>
            </a:solidFill>
            <a:prstDash val="sysDash"/>
            <a:headEnd type="none" len="sm" w="sm"/>
            <a:tailEnd type="none" len="sm" w="sm"/>
          </a:ln>
        </p:spPr>
      </p:sp>
      <p:sp>
        <p:nvSpPr>
          <p:cNvPr name="AutoShape 9" id="9"/>
          <p:cNvSpPr/>
          <p:nvPr/>
        </p:nvSpPr>
        <p:spPr>
          <a:xfrm>
            <a:off x="289116" y="2529645"/>
            <a:ext cx="9459858" cy="0"/>
          </a:xfrm>
          <a:prstGeom prst="line">
            <a:avLst/>
          </a:prstGeom>
          <a:ln cap="flat" w="38100">
            <a:solidFill>
              <a:srgbClr val="FFDE59"/>
            </a:solidFill>
            <a:prstDash val="sysDash"/>
            <a:headEnd type="none" len="sm" w="sm"/>
            <a:tailEnd type="none" len="sm" w="sm"/>
          </a:ln>
        </p:spPr>
      </p:sp>
      <p:sp>
        <p:nvSpPr>
          <p:cNvPr name="AutoShape 10" id="10"/>
          <p:cNvSpPr/>
          <p:nvPr/>
        </p:nvSpPr>
        <p:spPr>
          <a:xfrm>
            <a:off x="245217" y="9916541"/>
            <a:ext cx="9459858" cy="0"/>
          </a:xfrm>
          <a:prstGeom prst="line">
            <a:avLst/>
          </a:prstGeom>
          <a:ln cap="flat" w="38100">
            <a:solidFill>
              <a:srgbClr val="FFDE59"/>
            </a:solidFill>
            <a:prstDash val="sysDash"/>
            <a:headEnd type="none" len="sm" w="sm"/>
            <a:tailEnd type="none" len="sm" w="sm"/>
          </a:ln>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0" y="2416859"/>
            <a:ext cx="11368407" cy="5453283"/>
          </a:xfrm>
          <a:custGeom>
            <a:avLst/>
            <a:gdLst/>
            <a:ahLst/>
            <a:cxnLst/>
            <a:rect r="r" b="b" t="t" l="l"/>
            <a:pathLst>
              <a:path h="5453283" w="11368407">
                <a:moveTo>
                  <a:pt x="0" y="0"/>
                </a:moveTo>
                <a:lnTo>
                  <a:pt x="11368407" y="0"/>
                </a:lnTo>
                <a:lnTo>
                  <a:pt x="11368407" y="5453282"/>
                </a:lnTo>
                <a:lnTo>
                  <a:pt x="0" y="5453282"/>
                </a:lnTo>
                <a:lnTo>
                  <a:pt x="0" y="0"/>
                </a:lnTo>
                <a:close/>
              </a:path>
            </a:pathLst>
          </a:custGeom>
          <a:blipFill>
            <a:blip r:embed="rId2"/>
            <a:stretch>
              <a:fillRect l="0" t="0" r="0" b="0"/>
            </a:stretch>
          </a:blipFill>
        </p:spPr>
      </p:sp>
      <p:sp>
        <p:nvSpPr>
          <p:cNvPr name="TextBox 3" id="3"/>
          <p:cNvSpPr txBox="true"/>
          <p:nvPr/>
        </p:nvSpPr>
        <p:spPr>
          <a:xfrm rot="0">
            <a:off x="17259300" y="9172575"/>
            <a:ext cx="152400" cy="238125"/>
          </a:xfrm>
          <a:prstGeom prst="rect">
            <a:avLst/>
          </a:prstGeom>
        </p:spPr>
        <p:txBody>
          <a:bodyPr anchor="t" rtlCol="false" tIns="0" lIns="0" bIns="0" rIns="0" wrap="none">
            <a:spAutoFit/>
          </a:bodyPr>
          <a:lstStyle/>
          <a:p>
            <a:pPr algn="ctr">
              <a:lnSpc>
                <a:spcPts val="6244"/>
              </a:lnSpc>
              <a:spcBef>
                <a:spcPct val="0"/>
              </a:spcBef>
            </a:pPr>
            <a:r>
              <a:rPr lang="en-US" b="true" sz="4460">
                <a:solidFill>
                  <a:srgbClr val="FCFCFD"/>
                </a:solidFill>
                <a:latin typeface="Open Sans Bold"/>
                <a:ea typeface="Open Sans Bold"/>
                <a:cs typeface="Open Sans Bold"/>
                <a:sym typeface="Open Sans Bold"/>
              </a:rPr>
              <a:t>15</a:t>
            </a:r>
          </a:p>
        </p:txBody>
      </p:sp>
      <p:sp>
        <p:nvSpPr>
          <p:cNvPr name="TextBox 4" id="4"/>
          <p:cNvSpPr txBox="true"/>
          <p:nvPr/>
        </p:nvSpPr>
        <p:spPr>
          <a:xfrm rot="0">
            <a:off x="174607" y="8046902"/>
            <a:ext cx="9896057" cy="1012190"/>
          </a:xfrm>
          <a:prstGeom prst="rect">
            <a:avLst/>
          </a:prstGeom>
        </p:spPr>
        <p:txBody>
          <a:bodyPr anchor="t" rtlCol="false" tIns="0" lIns="0" bIns="0" rIns="0">
            <a:spAutoFit/>
          </a:bodyPr>
          <a:lstStyle/>
          <a:p>
            <a:pPr algn="l">
              <a:lnSpc>
                <a:spcPts val="4060"/>
              </a:lnSpc>
            </a:pPr>
            <a:r>
              <a:rPr lang="en-US" sz="2900" b="true">
                <a:solidFill>
                  <a:srgbClr val="FFDE59"/>
                </a:solidFill>
                <a:latin typeface="Open Sans Bold"/>
                <a:ea typeface="Open Sans Bold"/>
                <a:cs typeface="Open Sans Bold"/>
                <a:sym typeface="Open Sans Bold"/>
              </a:rPr>
              <a:t>Графік </a:t>
            </a:r>
            <a:r>
              <a:rPr lang="en-US" sz="2900" b="true">
                <a:solidFill>
                  <a:srgbClr val="FFDE59"/>
                </a:solidFill>
                <a:latin typeface="Open Sans Bold"/>
                <a:ea typeface="Open Sans Bold"/>
                <a:cs typeface="Open Sans Bold"/>
                <a:sym typeface="Open Sans Bold"/>
              </a:rPr>
              <a:t>3.</a:t>
            </a:r>
            <a:r>
              <a:rPr lang="en-US" sz="2900">
                <a:solidFill>
                  <a:srgbClr val="FFDE59"/>
                </a:solidFill>
                <a:latin typeface="Open Sans"/>
                <a:ea typeface="Open Sans"/>
                <a:cs typeface="Open Sans"/>
                <a:sym typeface="Open Sans"/>
              </a:rPr>
              <a:t> Уся нормалізована крива блиску </a:t>
            </a:r>
            <a:r>
              <a:rPr lang="en-US" sz="2900" b="true">
                <a:solidFill>
                  <a:srgbClr val="FFDE59"/>
                </a:solidFill>
                <a:latin typeface="Open Sans Bold"/>
                <a:ea typeface="Open Sans Bold"/>
                <a:cs typeface="Open Sans Bold"/>
                <a:sym typeface="Open Sans Bold"/>
              </a:rPr>
              <a:t>HD 139139</a:t>
            </a:r>
            <a:r>
              <a:rPr lang="en-US" sz="2900">
                <a:solidFill>
                  <a:srgbClr val="FFDE59"/>
                </a:solidFill>
                <a:latin typeface="Open Sans"/>
                <a:ea typeface="Open Sans"/>
                <a:cs typeface="Open Sans"/>
                <a:sym typeface="Open Sans"/>
              </a:rPr>
              <a:t> з позначеними падіннями потоку</a:t>
            </a:r>
          </a:p>
        </p:txBody>
      </p:sp>
      <p:sp>
        <p:nvSpPr>
          <p:cNvPr name="TextBox 5" id="5"/>
          <p:cNvSpPr txBox="true"/>
          <p:nvPr/>
        </p:nvSpPr>
        <p:spPr>
          <a:xfrm rot="0">
            <a:off x="-128595" y="318432"/>
            <a:ext cx="18034553" cy="1658850"/>
          </a:xfrm>
          <a:prstGeom prst="rect">
            <a:avLst/>
          </a:prstGeom>
        </p:spPr>
        <p:txBody>
          <a:bodyPr anchor="t" rtlCol="false" tIns="0" lIns="0" bIns="0" rIns="0">
            <a:spAutoFit/>
          </a:bodyPr>
          <a:lstStyle/>
          <a:p>
            <a:pPr algn="ctr">
              <a:lnSpc>
                <a:spcPts val="6433"/>
              </a:lnSpc>
            </a:pPr>
            <a:r>
              <a:rPr lang="en-US" sz="6245">
                <a:solidFill>
                  <a:srgbClr val="FCFCFD"/>
                </a:solidFill>
                <a:latin typeface="League Spartan"/>
                <a:ea typeface="League Spartan"/>
                <a:cs typeface="League Spartan"/>
                <a:sym typeface="League Spartan"/>
              </a:rPr>
              <a:t>РЕЗУЛЬТАТИ АНАЛІЗУ: </a:t>
            </a:r>
          </a:p>
          <a:p>
            <a:pPr algn="ctr">
              <a:lnSpc>
                <a:spcPts val="6433"/>
              </a:lnSpc>
            </a:pPr>
            <a:r>
              <a:rPr lang="en-US" sz="6245">
                <a:solidFill>
                  <a:srgbClr val="FFDE59"/>
                </a:solidFill>
                <a:latin typeface="League Spartan"/>
                <a:ea typeface="League Spartan"/>
                <a:cs typeface="League Spartan"/>
                <a:sym typeface="League Spartan"/>
              </a:rPr>
              <a:t>КРИВА БЛИСКУ</a:t>
            </a:r>
            <a:r>
              <a:rPr lang="en-US" sz="6245">
                <a:solidFill>
                  <a:srgbClr val="FCFCFD"/>
                </a:solidFill>
                <a:latin typeface="League Spartan"/>
                <a:ea typeface="League Spartan"/>
                <a:cs typeface="League Spartan"/>
                <a:sym typeface="League Spartan"/>
              </a:rPr>
              <a:t> ТА </a:t>
            </a:r>
            <a:r>
              <a:rPr lang="en-US" sz="6245">
                <a:solidFill>
                  <a:srgbClr val="FFDE59"/>
                </a:solidFill>
                <a:latin typeface="League Spartan"/>
                <a:ea typeface="League Spartan"/>
                <a:cs typeface="League Spartan"/>
                <a:sym typeface="League Spartan"/>
              </a:rPr>
              <a:t>ГЛИБИНИ ПОДІЙ</a:t>
            </a:r>
          </a:p>
        </p:txBody>
      </p:sp>
      <p:sp>
        <p:nvSpPr>
          <p:cNvPr name="TextBox 6" id="6"/>
          <p:cNvSpPr txBox="true"/>
          <p:nvPr/>
        </p:nvSpPr>
        <p:spPr>
          <a:xfrm rot="0">
            <a:off x="11497148" y="2378759"/>
            <a:ext cx="6408810" cy="7414233"/>
          </a:xfrm>
          <a:prstGeom prst="rect">
            <a:avLst/>
          </a:prstGeom>
        </p:spPr>
        <p:txBody>
          <a:bodyPr anchor="t" rtlCol="false" tIns="0" lIns="0" bIns="0" rIns="0">
            <a:spAutoFit/>
          </a:bodyPr>
          <a:lstStyle/>
          <a:p>
            <a:pPr algn="just">
              <a:lnSpc>
                <a:spcPts val="2941"/>
              </a:lnSpc>
            </a:pPr>
            <a:r>
              <a:rPr lang="en-US" sz="2101">
                <a:solidFill>
                  <a:srgbClr val="FFFFFF"/>
                </a:solidFill>
                <a:latin typeface="Open Sans"/>
                <a:ea typeface="Open Sans"/>
                <a:cs typeface="Open Sans"/>
                <a:sym typeface="Open Sans"/>
              </a:rPr>
              <a:t>  </a:t>
            </a:r>
            <a:r>
              <a:rPr lang="en-US" sz="2101" b="true">
                <a:solidFill>
                  <a:srgbClr val="FFFFFF"/>
                </a:solidFill>
                <a:latin typeface="Open Sans Bold"/>
                <a:ea typeface="Open Sans Bold"/>
                <a:cs typeface="Open Sans Bold"/>
                <a:sym typeface="Open Sans Bold"/>
              </a:rPr>
              <a:t>На графіку 3</a:t>
            </a:r>
            <a:r>
              <a:rPr lang="en-US" sz="2101">
                <a:solidFill>
                  <a:srgbClr val="FFFFFF"/>
                </a:solidFill>
                <a:latin typeface="Open Sans"/>
                <a:ea typeface="Open Sans"/>
                <a:cs typeface="Open Sans"/>
                <a:sym typeface="Open Sans"/>
              </a:rPr>
              <a:t> показано всю н</a:t>
            </a:r>
            <a:r>
              <a:rPr lang="en-US" sz="2101">
                <a:solidFill>
                  <a:srgbClr val="FFFFFF"/>
                </a:solidFill>
                <a:latin typeface="Open Sans"/>
                <a:ea typeface="Open Sans"/>
                <a:cs typeface="Open Sans"/>
                <a:sym typeface="Open Sans"/>
              </a:rPr>
              <a:t>ормалізовану криву блиску зорі HD 139139 та результат автоматичного пошуку локальних падінь потоку. Пунктирна лінія відповідає пороговому рівню 4σ, а виділені точки позначають не всі візуально помітні мінімуми, а лише найбільш статистично значущі події, що задовольняють прийнятий критерій відбору.</a:t>
            </a:r>
          </a:p>
          <a:p>
            <a:pPr algn="just">
              <a:lnSpc>
                <a:spcPts val="2941"/>
              </a:lnSpc>
            </a:pPr>
          </a:p>
          <a:p>
            <a:pPr algn="just">
              <a:lnSpc>
                <a:spcPts val="2941"/>
              </a:lnSpc>
            </a:pPr>
            <a:r>
              <a:rPr lang="en-US" sz="2101">
                <a:solidFill>
                  <a:srgbClr val="FFFFFF"/>
                </a:solidFill>
                <a:latin typeface="Open Sans"/>
                <a:ea typeface="Open Sans"/>
                <a:cs typeface="Open Sans"/>
                <a:sym typeface="Open Sans"/>
              </a:rPr>
              <a:t>  Наявність на кривій не лише від’ємних, а й додатних відхилень свідчить про те, що сигнал містить залишкову фонову варіативність, яка може бути пов’язана з інструментальними ефектами, неповністю усуненим трендом, зміною рівня шуму або, можливо, слабкою власною змінністю зорі. Тому цей графік слід розглядати як демонстрацію найбільш надійних кандидатів на локальні падіння блиску на фоні збереженої варіативності сигналу.</a:t>
            </a:r>
          </a:p>
          <a:p>
            <a:pPr algn="just">
              <a:lnSpc>
                <a:spcPts val="2941"/>
              </a:lnSpc>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0" y="2460854"/>
            <a:ext cx="11184973" cy="5365292"/>
          </a:xfrm>
          <a:custGeom>
            <a:avLst/>
            <a:gdLst/>
            <a:ahLst/>
            <a:cxnLst/>
            <a:rect r="r" b="b" t="t" l="l"/>
            <a:pathLst>
              <a:path h="5365292" w="11184973">
                <a:moveTo>
                  <a:pt x="0" y="0"/>
                </a:moveTo>
                <a:lnTo>
                  <a:pt x="11184973" y="0"/>
                </a:lnTo>
                <a:lnTo>
                  <a:pt x="11184973" y="5365292"/>
                </a:lnTo>
                <a:lnTo>
                  <a:pt x="0" y="5365292"/>
                </a:lnTo>
                <a:lnTo>
                  <a:pt x="0" y="0"/>
                </a:lnTo>
                <a:close/>
              </a:path>
            </a:pathLst>
          </a:custGeom>
          <a:blipFill>
            <a:blip r:embed="rId2"/>
            <a:stretch>
              <a:fillRect l="0" t="0" r="0" b="0"/>
            </a:stretch>
          </a:blipFill>
        </p:spPr>
      </p:sp>
      <p:sp>
        <p:nvSpPr>
          <p:cNvPr name="TextBox 3" id="3"/>
          <p:cNvSpPr txBox="true"/>
          <p:nvPr/>
        </p:nvSpPr>
        <p:spPr>
          <a:xfrm rot="0">
            <a:off x="17259300" y="9172575"/>
            <a:ext cx="152400" cy="238125"/>
          </a:xfrm>
          <a:prstGeom prst="rect">
            <a:avLst/>
          </a:prstGeom>
        </p:spPr>
        <p:txBody>
          <a:bodyPr anchor="t" rtlCol="false" tIns="0" lIns="0" bIns="0" rIns="0" wrap="none">
            <a:spAutoFit/>
          </a:bodyPr>
          <a:lstStyle/>
          <a:p>
            <a:pPr algn="ctr">
              <a:lnSpc>
                <a:spcPts val="6244"/>
              </a:lnSpc>
              <a:spcBef>
                <a:spcPct val="0"/>
              </a:spcBef>
            </a:pPr>
            <a:r>
              <a:rPr lang="en-US" b="true" sz="4460">
                <a:solidFill>
                  <a:srgbClr val="FCFCFD"/>
                </a:solidFill>
                <a:latin typeface="Open Sans Bold"/>
                <a:ea typeface="Open Sans Bold"/>
                <a:cs typeface="Open Sans Bold"/>
                <a:sym typeface="Open Sans Bold"/>
              </a:rPr>
              <a:t>16</a:t>
            </a:r>
          </a:p>
        </p:txBody>
      </p:sp>
      <p:sp>
        <p:nvSpPr>
          <p:cNvPr name="TextBox 4" id="4"/>
          <p:cNvSpPr txBox="true"/>
          <p:nvPr/>
        </p:nvSpPr>
        <p:spPr>
          <a:xfrm rot="0">
            <a:off x="-128595" y="318432"/>
            <a:ext cx="18034553" cy="1658850"/>
          </a:xfrm>
          <a:prstGeom prst="rect">
            <a:avLst/>
          </a:prstGeom>
        </p:spPr>
        <p:txBody>
          <a:bodyPr anchor="t" rtlCol="false" tIns="0" lIns="0" bIns="0" rIns="0">
            <a:spAutoFit/>
          </a:bodyPr>
          <a:lstStyle/>
          <a:p>
            <a:pPr algn="ctr">
              <a:lnSpc>
                <a:spcPts val="6433"/>
              </a:lnSpc>
            </a:pPr>
            <a:r>
              <a:rPr lang="en-US" sz="6245">
                <a:solidFill>
                  <a:srgbClr val="FCFCFD"/>
                </a:solidFill>
                <a:latin typeface="League Spartan"/>
                <a:ea typeface="League Spartan"/>
                <a:cs typeface="League Spartan"/>
                <a:sym typeface="League Spartan"/>
              </a:rPr>
              <a:t>РЕЗУЛЬТАТИ АНАЛІЗУ: </a:t>
            </a:r>
          </a:p>
          <a:p>
            <a:pPr algn="ctr">
              <a:lnSpc>
                <a:spcPts val="6433"/>
              </a:lnSpc>
            </a:pPr>
            <a:r>
              <a:rPr lang="en-US" sz="6245">
                <a:solidFill>
                  <a:srgbClr val="FFDE59"/>
                </a:solidFill>
                <a:latin typeface="League Spartan"/>
                <a:ea typeface="League Spartan"/>
                <a:cs typeface="League Spartan"/>
                <a:sym typeface="League Spartan"/>
              </a:rPr>
              <a:t>КРИВА БЛИСКУ</a:t>
            </a:r>
            <a:r>
              <a:rPr lang="en-US" sz="6245">
                <a:solidFill>
                  <a:srgbClr val="FCFCFD"/>
                </a:solidFill>
                <a:latin typeface="League Spartan"/>
                <a:ea typeface="League Spartan"/>
                <a:cs typeface="League Spartan"/>
                <a:sym typeface="League Spartan"/>
              </a:rPr>
              <a:t> ТА </a:t>
            </a:r>
            <a:r>
              <a:rPr lang="en-US" sz="6245">
                <a:solidFill>
                  <a:srgbClr val="FFDE59"/>
                </a:solidFill>
                <a:latin typeface="League Spartan"/>
                <a:ea typeface="League Spartan"/>
                <a:cs typeface="League Spartan"/>
                <a:sym typeface="League Spartan"/>
              </a:rPr>
              <a:t>ГЛИБИНИ ПОДІЙ</a:t>
            </a:r>
          </a:p>
        </p:txBody>
      </p:sp>
      <p:sp>
        <p:nvSpPr>
          <p:cNvPr name="TextBox 5" id="5"/>
          <p:cNvSpPr txBox="true"/>
          <p:nvPr/>
        </p:nvSpPr>
        <p:spPr>
          <a:xfrm rot="0">
            <a:off x="129971" y="8031964"/>
            <a:ext cx="11055002" cy="1012190"/>
          </a:xfrm>
          <a:prstGeom prst="rect">
            <a:avLst/>
          </a:prstGeom>
        </p:spPr>
        <p:txBody>
          <a:bodyPr anchor="t" rtlCol="false" tIns="0" lIns="0" bIns="0" rIns="0">
            <a:spAutoFit/>
          </a:bodyPr>
          <a:lstStyle/>
          <a:p>
            <a:pPr algn="l">
              <a:lnSpc>
                <a:spcPts val="4060"/>
              </a:lnSpc>
            </a:pPr>
            <a:r>
              <a:rPr lang="en-US" sz="2900" b="true">
                <a:solidFill>
                  <a:srgbClr val="FFDE59"/>
                </a:solidFill>
                <a:latin typeface="Open Sans Bold"/>
                <a:ea typeface="Open Sans Bold"/>
                <a:cs typeface="Open Sans Bold"/>
                <a:sym typeface="Open Sans Bold"/>
              </a:rPr>
              <a:t>Графік </a:t>
            </a:r>
            <a:r>
              <a:rPr lang="en-US" sz="2900" b="true">
                <a:solidFill>
                  <a:srgbClr val="FFDE59"/>
                </a:solidFill>
                <a:latin typeface="Open Sans Bold"/>
                <a:ea typeface="Open Sans Bold"/>
                <a:cs typeface="Open Sans Bold"/>
                <a:sym typeface="Open Sans Bold"/>
              </a:rPr>
              <a:t>4.</a:t>
            </a:r>
            <a:r>
              <a:rPr lang="en-US" sz="2900">
                <a:solidFill>
                  <a:srgbClr val="FFDE59"/>
                </a:solidFill>
                <a:latin typeface="Open Sans"/>
                <a:ea typeface="Open Sans"/>
                <a:cs typeface="Open Sans"/>
                <a:sym typeface="Open Sans"/>
              </a:rPr>
              <a:t> Збільшений фрагмент кривої блиску з виявленими подіями затемнення</a:t>
            </a:r>
          </a:p>
        </p:txBody>
      </p:sp>
      <p:sp>
        <p:nvSpPr>
          <p:cNvPr name="TextBox 6" id="6"/>
          <p:cNvSpPr txBox="true"/>
          <p:nvPr/>
        </p:nvSpPr>
        <p:spPr>
          <a:xfrm rot="0">
            <a:off x="11333511" y="2403704"/>
            <a:ext cx="6750250" cy="7415530"/>
          </a:xfrm>
          <a:prstGeom prst="rect">
            <a:avLst/>
          </a:prstGeom>
        </p:spPr>
        <p:txBody>
          <a:bodyPr anchor="t" rtlCol="false" tIns="0" lIns="0" bIns="0" rIns="0">
            <a:spAutoFit/>
          </a:bodyPr>
          <a:lstStyle/>
          <a:p>
            <a:pPr algn="just">
              <a:lnSpc>
                <a:spcPts val="3920"/>
              </a:lnSpc>
            </a:pPr>
            <a:r>
              <a:rPr lang="en-US" sz="2800">
                <a:solidFill>
                  <a:srgbClr val="FFFFFF"/>
                </a:solidFill>
                <a:latin typeface="Open Sans"/>
                <a:ea typeface="Open Sans"/>
                <a:cs typeface="Open Sans"/>
                <a:sym typeface="Open Sans"/>
              </a:rPr>
              <a:t>  На з</a:t>
            </a:r>
            <a:r>
              <a:rPr lang="en-US" sz="2800">
                <a:solidFill>
                  <a:srgbClr val="FFFFFF"/>
                </a:solidFill>
                <a:latin typeface="Open Sans"/>
                <a:ea typeface="Open Sans"/>
                <a:cs typeface="Open Sans"/>
                <a:sym typeface="Open Sans"/>
              </a:rPr>
              <a:t>більшеному фрагменті видно, що виявлені падіння блиску формуються кількома сусідніми точками, тобто мають характер короткочасної реальної події, а не одиничного шумового викиду. Водночас навіть на цьому масштабі помітно, що крива блиску зберігає фонові коливання як у бік зменшення, так і в бік збільшення потоку, тому автоматично виділені події слід інтерпретувати як найбільш надійні локальні мінімуми на тлі залишкової варіативності сигналу.</a:t>
            </a:r>
          </a:p>
          <a:p>
            <a:pPr algn="just">
              <a:lnSpc>
                <a:spcPts val="3920"/>
              </a:lnSpc>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0" y="2524813"/>
            <a:ext cx="9272251" cy="5237373"/>
          </a:xfrm>
          <a:custGeom>
            <a:avLst/>
            <a:gdLst/>
            <a:ahLst/>
            <a:cxnLst/>
            <a:rect r="r" b="b" t="t" l="l"/>
            <a:pathLst>
              <a:path h="5237373" w="9272251">
                <a:moveTo>
                  <a:pt x="0" y="0"/>
                </a:moveTo>
                <a:lnTo>
                  <a:pt x="9272251" y="0"/>
                </a:lnTo>
                <a:lnTo>
                  <a:pt x="9272251" y="5237374"/>
                </a:lnTo>
                <a:lnTo>
                  <a:pt x="0" y="5237374"/>
                </a:lnTo>
                <a:lnTo>
                  <a:pt x="0" y="0"/>
                </a:lnTo>
                <a:close/>
              </a:path>
            </a:pathLst>
          </a:custGeom>
          <a:blipFill>
            <a:blip r:embed="rId2"/>
            <a:stretch>
              <a:fillRect l="0" t="0" r="0" b="0"/>
            </a:stretch>
          </a:blipFill>
        </p:spPr>
      </p:sp>
      <p:sp>
        <p:nvSpPr>
          <p:cNvPr name="TextBox 3" id="3"/>
          <p:cNvSpPr txBox="true"/>
          <p:nvPr/>
        </p:nvSpPr>
        <p:spPr>
          <a:xfrm rot="0">
            <a:off x="17259300" y="9172575"/>
            <a:ext cx="152400" cy="238125"/>
          </a:xfrm>
          <a:prstGeom prst="rect">
            <a:avLst/>
          </a:prstGeom>
        </p:spPr>
        <p:txBody>
          <a:bodyPr anchor="t" rtlCol="false" tIns="0" lIns="0" bIns="0" rIns="0" wrap="none">
            <a:spAutoFit/>
          </a:bodyPr>
          <a:lstStyle/>
          <a:p>
            <a:pPr algn="ctr">
              <a:lnSpc>
                <a:spcPts val="6244"/>
              </a:lnSpc>
              <a:spcBef>
                <a:spcPct val="0"/>
              </a:spcBef>
            </a:pPr>
            <a:r>
              <a:rPr lang="en-US" b="true" sz="4460">
                <a:solidFill>
                  <a:srgbClr val="FCFCFD"/>
                </a:solidFill>
                <a:latin typeface="Open Sans Bold"/>
                <a:ea typeface="Open Sans Bold"/>
                <a:cs typeface="Open Sans Bold"/>
                <a:sym typeface="Open Sans Bold"/>
              </a:rPr>
              <a:t>17</a:t>
            </a:r>
          </a:p>
        </p:txBody>
      </p:sp>
      <p:sp>
        <p:nvSpPr>
          <p:cNvPr name="TextBox 4" id="4"/>
          <p:cNvSpPr txBox="true"/>
          <p:nvPr/>
        </p:nvSpPr>
        <p:spPr>
          <a:xfrm rot="0">
            <a:off x="0" y="7935698"/>
            <a:ext cx="9665941" cy="496973"/>
          </a:xfrm>
          <a:prstGeom prst="rect">
            <a:avLst/>
          </a:prstGeom>
        </p:spPr>
        <p:txBody>
          <a:bodyPr anchor="t" rtlCol="false" tIns="0" lIns="0" bIns="0" rIns="0">
            <a:spAutoFit/>
          </a:bodyPr>
          <a:lstStyle/>
          <a:p>
            <a:pPr algn="ctr">
              <a:lnSpc>
                <a:spcPts val="4107"/>
              </a:lnSpc>
            </a:pPr>
            <a:r>
              <a:rPr lang="en-US" sz="2934" b="true">
                <a:solidFill>
                  <a:srgbClr val="FFDE59"/>
                </a:solidFill>
                <a:latin typeface="Open Sans Bold"/>
                <a:ea typeface="Open Sans Bold"/>
                <a:cs typeface="Open Sans Bold"/>
                <a:sym typeface="Open Sans Bold"/>
              </a:rPr>
              <a:t>Графік 5.</a:t>
            </a:r>
            <a:r>
              <a:rPr lang="en-US" sz="2934">
                <a:solidFill>
                  <a:srgbClr val="FFDE59"/>
                </a:solidFill>
                <a:latin typeface="Open Sans"/>
                <a:ea typeface="Open Sans"/>
                <a:cs typeface="Open Sans"/>
                <a:sym typeface="Open Sans"/>
              </a:rPr>
              <a:t> Глибини виявлених падінь блиску у ppm</a:t>
            </a:r>
          </a:p>
        </p:txBody>
      </p:sp>
      <p:sp>
        <p:nvSpPr>
          <p:cNvPr name="TextBox 5" id="5"/>
          <p:cNvSpPr txBox="true"/>
          <p:nvPr/>
        </p:nvSpPr>
        <p:spPr>
          <a:xfrm rot="0">
            <a:off x="191021" y="190852"/>
            <a:ext cx="17905958" cy="1658850"/>
          </a:xfrm>
          <a:prstGeom prst="rect">
            <a:avLst/>
          </a:prstGeom>
        </p:spPr>
        <p:txBody>
          <a:bodyPr anchor="t" rtlCol="false" tIns="0" lIns="0" bIns="0" rIns="0">
            <a:spAutoFit/>
          </a:bodyPr>
          <a:lstStyle/>
          <a:p>
            <a:pPr algn="ctr">
              <a:lnSpc>
                <a:spcPts val="6433"/>
              </a:lnSpc>
            </a:pPr>
            <a:r>
              <a:rPr lang="en-US" sz="6245">
                <a:solidFill>
                  <a:srgbClr val="FCFCFD"/>
                </a:solidFill>
                <a:latin typeface="League Spartan"/>
                <a:ea typeface="League Spartan"/>
                <a:cs typeface="League Spartan"/>
                <a:sym typeface="League Spartan"/>
              </a:rPr>
              <a:t>РЕЗУЛЬТАТИ АНАЛІЗУ: </a:t>
            </a:r>
          </a:p>
          <a:p>
            <a:pPr algn="ctr">
              <a:lnSpc>
                <a:spcPts val="6433"/>
              </a:lnSpc>
            </a:pPr>
            <a:r>
              <a:rPr lang="en-US" sz="6245">
                <a:solidFill>
                  <a:srgbClr val="FFDE59"/>
                </a:solidFill>
                <a:latin typeface="League Spartan"/>
                <a:ea typeface="League Spartan"/>
                <a:cs typeface="League Spartan"/>
                <a:sym typeface="League Spartan"/>
              </a:rPr>
              <a:t>КРИВА БЛИСКУ</a:t>
            </a:r>
            <a:r>
              <a:rPr lang="en-US" sz="6245">
                <a:solidFill>
                  <a:srgbClr val="FCFCFD"/>
                </a:solidFill>
                <a:latin typeface="League Spartan"/>
                <a:ea typeface="League Spartan"/>
                <a:cs typeface="League Spartan"/>
                <a:sym typeface="League Spartan"/>
              </a:rPr>
              <a:t> ТА </a:t>
            </a:r>
            <a:r>
              <a:rPr lang="en-US" sz="6245">
                <a:solidFill>
                  <a:srgbClr val="FFDE59"/>
                </a:solidFill>
                <a:latin typeface="League Spartan"/>
                <a:ea typeface="League Spartan"/>
                <a:cs typeface="League Spartan"/>
                <a:sym typeface="League Spartan"/>
              </a:rPr>
              <a:t>ГЛИБИНИ ПАДІНЬ</a:t>
            </a:r>
          </a:p>
        </p:txBody>
      </p:sp>
      <p:sp>
        <p:nvSpPr>
          <p:cNvPr name="TextBox 6" id="6"/>
          <p:cNvSpPr txBox="true"/>
          <p:nvPr/>
        </p:nvSpPr>
        <p:spPr>
          <a:xfrm rot="0">
            <a:off x="9559358" y="2467663"/>
            <a:ext cx="8346600" cy="4443730"/>
          </a:xfrm>
          <a:prstGeom prst="rect">
            <a:avLst/>
          </a:prstGeom>
        </p:spPr>
        <p:txBody>
          <a:bodyPr anchor="t" rtlCol="false" tIns="0" lIns="0" bIns="0" rIns="0">
            <a:spAutoFit/>
          </a:bodyPr>
          <a:lstStyle/>
          <a:p>
            <a:pPr algn="just">
              <a:lnSpc>
                <a:spcPts val="3919"/>
              </a:lnSpc>
            </a:pPr>
            <a:r>
              <a:rPr lang="en-US" sz="2799" b="true">
                <a:solidFill>
                  <a:srgbClr val="FFFFFF"/>
                </a:solidFill>
                <a:latin typeface="Open Sans Bold"/>
                <a:ea typeface="Open Sans Bold"/>
                <a:cs typeface="Open Sans Bold"/>
                <a:sym typeface="Open Sans Bold"/>
              </a:rPr>
              <a:t>На графіку 5</a:t>
            </a:r>
            <a:r>
              <a:rPr lang="en-US" sz="2799">
                <a:solidFill>
                  <a:srgbClr val="FFFFFF"/>
                </a:solidFill>
                <a:latin typeface="Open Sans"/>
                <a:ea typeface="Open Sans"/>
                <a:cs typeface="Open Sans"/>
                <a:sym typeface="Open Sans"/>
              </a:rPr>
              <a:t> подано глибини виявлених подій. У межах застосованого </a:t>
            </a:r>
            <a:r>
              <a:rPr lang="en-US" sz="2799">
                <a:solidFill>
                  <a:srgbClr val="FFFFFF"/>
                </a:solidFill>
                <a:latin typeface="Open Sans"/>
                <a:ea typeface="Open Sans"/>
                <a:cs typeface="Open Sans"/>
                <a:sym typeface="Open Sans"/>
              </a:rPr>
              <a:t>критерію 4σ вони лежать приблизно в діапазоні 356–508 ppm, що відповідає дуже малим, але статистично помітним зниженням потоку. Варіативність глибин вказує на те, що виділені події не є повністю тотожними за амплітудою, а отже, не зводяться до механічного повторення одного й того самого профілю.</a:t>
            </a:r>
          </a:p>
        </p:txBody>
      </p:sp>
      <p:sp>
        <p:nvSpPr>
          <p:cNvPr name="TextBox 7" id="7"/>
          <p:cNvSpPr txBox="true"/>
          <p:nvPr/>
        </p:nvSpPr>
        <p:spPr>
          <a:xfrm rot="0">
            <a:off x="335888" y="9311195"/>
            <a:ext cx="6279991" cy="514350"/>
          </a:xfrm>
          <a:prstGeom prst="rect">
            <a:avLst/>
          </a:prstGeom>
        </p:spPr>
        <p:txBody>
          <a:bodyPr anchor="t" rtlCol="false" tIns="0" lIns="0" bIns="0" rIns="0">
            <a:spAutoFit/>
          </a:bodyPr>
          <a:lstStyle/>
          <a:p>
            <a:pPr algn="ctr">
              <a:lnSpc>
                <a:spcPts val="4200"/>
              </a:lnSpc>
            </a:pPr>
            <a:r>
              <a:rPr lang="en-US" sz="3000" u="sng">
                <a:solidFill>
                  <a:srgbClr val="FFFFFF"/>
                </a:solidFill>
                <a:latin typeface="Open Sans"/>
                <a:ea typeface="Open Sans"/>
                <a:cs typeface="Open Sans"/>
                <a:sym typeface="Open Sans"/>
              </a:rPr>
              <a:t>&gt;</a:t>
            </a:r>
            <a:r>
              <a:rPr lang="en-US" sz="3000" u="sng">
                <a:solidFill>
                  <a:srgbClr val="FFFFFF"/>
                </a:solidFill>
                <a:latin typeface="Open Sans"/>
                <a:ea typeface="Open Sans"/>
                <a:cs typeface="Open Sans"/>
                <a:sym typeface="Open Sans"/>
                <a:hlinkClick r:id="rId3" tooltip="https://drive.google.com/file/d/10Kk9sZ4mWYjgZEHQj17RwJE3WIGEx_0m/view?usp=sharing"/>
              </a:rPr>
              <a:t>ПОВНИЙ </a:t>
            </a:r>
            <a:r>
              <a:rPr lang="en-US" sz="3000" u="sng">
                <a:solidFill>
                  <a:srgbClr val="FFFFFF"/>
                </a:solidFill>
                <a:latin typeface="Open Sans"/>
                <a:ea typeface="Open Sans"/>
                <a:cs typeface="Open Sans"/>
                <a:sym typeface="Open Sans"/>
              </a:rPr>
              <a:t>АНАЛІЗ ГРАФІКІВ 3,4,5&lt;</a:t>
            </a:r>
          </a:p>
        </p:txBody>
      </p:sp>
      <p:sp>
        <p:nvSpPr>
          <p:cNvPr name="TextBox 8" id="8"/>
          <p:cNvSpPr txBox="true"/>
          <p:nvPr/>
        </p:nvSpPr>
        <p:spPr>
          <a:xfrm rot="0">
            <a:off x="6902762" y="9311196"/>
            <a:ext cx="4278789" cy="514350"/>
          </a:xfrm>
          <a:prstGeom prst="rect">
            <a:avLst/>
          </a:prstGeom>
        </p:spPr>
        <p:txBody>
          <a:bodyPr anchor="t" rtlCol="false" tIns="0" lIns="0" bIns="0" rIns="0">
            <a:spAutoFit/>
          </a:bodyPr>
          <a:lstStyle/>
          <a:p>
            <a:pPr algn="ctr">
              <a:lnSpc>
                <a:spcPts val="4200"/>
              </a:lnSpc>
            </a:pPr>
            <a:r>
              <a:rPr lang="en-US" sz="3000" u="sng">
                <a:solidFill>
                  <a:srgbClr val="FFFFFF"/>
                </a:solidFill>
                <a:latin typeface="Open Sans"/>
                <a:ea typeface="Open Sans"/>
                <a:cs typeface="Open Sans"/>
                <a:sym typeface="Open Sans"/>
                <a:hlinkClick r:id="rId4" tooltip="https://drive.google.com/file/d/1xj2H8mv8V8toRh5SE8Bg7XOoAFwqWvQn/view?usp=sharing"/>
              </a:rPr>
              <a:t>&gt;CSV ФАЙЛ ГРАФІКУ 4&lt;</a:t>
            </a:r>
          </a:p>
        </p:txBody>
      </p:sp>
      <p:sp>
        <p:nvSpPr>
          <p:cNvPr name="TextBox 9" id="9"/>
          <p:cNvSpPr txBox="true"/>
          <p:nvPr/>
        </p:nvSpPr>
        <p:spPr>
          <a:xfrm rot="0">
            <a:off x="11467301" y="9311196"/>
            <a:ext cx="4278789" cy="514350"/>
          </a:xfrm>
          <a:prstGeom prst="rect">
            <a:avLst/>
          </a:prstGeom>
        </p:spPr>
        <p:txBody>
          <a:bodyPr anchor="t" rtlCol="false" tIns="0" lIns="0" bIns="0" rIns="0">
            <a:spAutoFit/>
          </a:bodyPr>
          <a:lstStyle/>
          <a:p>
            <a:pPr algn="ctr">
              <a:lnSpc>
                <a:spcPts val="4200"/>
              </a:lnSpc>
            </a:pPr>
            <a:r>
              <a:rPr lang="en-US" sz="3000" u="sng">
                <a:solidFill>
                  <a:srgbClr val="FFFFFF"/>
                </a:solidFill>
                <a:latin typeface="Open Sans"/>
                <a:ea typeface="Open Sans"/>
                <a:cs typeface="Open Sans"/>
                <a:sym typeface="Open Sans"/>
                <a:hlinkClick r:id="rId5" tooltip="https://drive.google.com/file/d/1V6RCS7xvne1OtHtFAQZvZMQbVS0jgAip/view?usp=sharing"/>
              </a:rPr>
              <a:t>&gt;CSV ФАЙЛ ГРАФІКУ 5&lt;</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0" y="2280910"/>
            <a:ext cx="9366347" cy="5725179"/>
          </a:xfrm>
          <a:custGeom>
            <a:avLst/>
            <a:gdLst/>
            <a:ahLst/>
            <a:cxnLst/>
            <a:rect r="r" b="b" t="t" l="l"/>
            <a:pathLst>
              <a:path h="5725179" w="9366347">
                <a:moveTo>
                  <a:pt x="0" y="0"/>
                </a:moveTo>
                <a:lnTo>
                  <a:pt x="9366347" y="0"/>
                </a:lnTo>
                <a:lnTo>
                  <a:pt x="9366347" y="5725180"/>
                </a:lnTo>
                <a:lnTo>
                  <a:pt x="0" y="5725180"/>
                </a:lnTo>
                <a:lnTo>
                  <a:pt x="0" y="0"/>
                </a:lnTo>
                <a:close/>
              </a:path>
            </a:pathLst>
          </a:custGeom>
          <a:blipFill>
            <a:blip r:embed="rId2"/>
            <a:stretch>
              <a:fillRect l="0" t="0" r="0" b="0"/>
            </a:stretch>
          </a:blipFill>
        </p:spPr>
      </p:sp>
      <p:sp>
        <p:nvSpPr>
          <p:cNvPr name="TextBox 3" id="3"/>
          <p:cNvSpPr txBox="true"/>
          <p:nvPr/>
        </p:nvSpPr>
        <p:spPr>
          <a:xfrm rot="0">
            <a:off x="17259300" y="9172575"/>
            <a:ext cx="152400" cy="238125"/>
          </a:xfrm>
          <a:prstGeom prst="rect">
            <a:avLst/>
          </a:prstGeom>
        </p:spPr>
        <p:txBody>
          <a:bodyPr anchor="t" rtlCol="false" tIns="0" lIns="0" bIns="0" rIns="0" wrap="none">
            <a:spAutoFit/>
          </a:bodyPr>
          <a:lstStyle/>
          <a:p>
            <a:pPr algn="ctr">
              <a:lnSpc>
                <a:spcPts val="6244"/>
              </a:lnSpc>
              <a:spcBef>
                <a:spcPct val="0"/>
              </a:spcBef>
            </a:pPr>
            <a:r>
              <a:rPr lang="en-US" b="true" sz="4460">
                <a:solidFill>
                  <a:srgbClr val="FCFCFD"/>
                </a:solidFill>
                <a:latin typeface="Open Sans Bold"/>
                <a:ea typeface="Open Sans Bold"/>
                <a:cs typeface="Open Sans Bold"/>
                <a:sym typeface="Open Sans Bold"/>
              </a:rPr>
              <a:t>18</a:t>
            </a:r>
          </a:p>
        </p:txBody>
      </p:sp>
      <p:sp>
        <p:nvSpPr>
          <p:cNvPr name="TextBox 4" id="4"/>
          <p:cNvSpPr txBox="true"/>
          <p:nvPr/>
        </p:nvSpPr>
        <p:spPr>
          <a:xfrm rot="0">
            <a:off x="191021" y="8191275"/>
            <a:ext cx="9175326" cy="496973"/>
          </a:xfrm>
          <a:prstGeom prst="rect">
            <a:avLst/>
          </a:prstGeom>
        </p:spPr>
        <p:txBody>
          <a:bodyPr anchor="t" rtlCol="false" tIns="0" lIns="0" bIns="0" rIns="0">
            <a:spAutoFit/>
          </a:bodyPr>
          <a:lstStyle/>
          <a:p>
            <a:pPr algn="l">
              <a:lnSpc>
                <a:spcPts val="4107"/>
              </a:lnSpc>
            </a:pPr>
            <a:r>
              <a:rPr lang="en-US" sz="2934" b="true">
                <a:solidFill>
                  <a:srgbClr val="FFDE59"/>
                </a:solidFill>
                <a:latin typeface="Open Sans Bold"/>
                <a:ea typeface="Open Sans Bold"/>
                <a:cs typeface="Open Sans Bold"/>
                <a:sym typeface="Open Sans Bold"/>
              </a:rPr>
              <a:t>Гістограма 1. </a:t>
            </a:r>
            <a:r>
              <a:rPr lang="en-US" sz="2934">
                <a:solidFill>
                  <a:srgbClr val="FFDE59"/>
                </a:solidFill>
                <a:latin typeface="Open Sans"/>
                <a:ea typeface="Open Sans"/>
                <a:cs typeface="Open Sans"/>
                <a:sym typeface="Open Sans"/>
              </a:rPr>
              <a:t>Глибин виявлених падінь блиску</a:t>
            </a:r>
          </a:p>
        </p:txBody>
      </p:sp>
      <p:sp>
        <p:nvSpPr>
          <p:cNvPr name="TextBox 5" id="5"/>
          <p:cNvSpPr txBox="true"/>
          <p:nvPr/>
        </p:nvSpPr>
        <p:spPr>
          <a:xfrm rot="0">
            <a:off x="191021" y="190852"/>
            <a:ext cx="17905958" cy="1658850"/>
          </a:xfrm>
          <a:prstGeom prst="rect">
            <a:avLst/>
          </a:prstGeom>
        </p:spPr>
        <p:txBody>
          <a:bodyPr anchor="t" rtlCol="false" tIns="0" lIns="0" bIns="0" rIns="0">
            <a:spAutoFit/>
          </a:bodyPr>
          <a:lstStyle/>
          <a:p>
            <a:pPr algn="ctr">
              <a:lnSpc>
                <a:spcPts val="6433"/>
              </a:lnSpc>
            </a:pPr>
            <a:r>
              <a:rPr lang="en-US" sz="6245">
                <a:solidFill>
                  <a:srgbClr val="FCFCFD"/>
                </a:solidFill>
                <a:latin typeface="League Spartan"/>
                <a:ea typeface="League Spartan"/>
                <a:cs typeface="League Spartan"/>
                <a:sym typeface="League Spartan"/>
              </a:rPr>
              <a:t>РЕЗУЛЬТАТИ АНАЛІЗУ: </a:t>
            </a:r>
          </a:p>
          <a:p>
            <a:pPr algn="ctr">
              <a:lnSpc>
                <a:spcPts val="6433"/>
              </a:lnSpc>
            </a:pPr>
            <a:r>
              <a:rPr lang="en-US" sz="6245">
                <a:solidFill>
                  <a:srgbClr val="FFDE59"/>
                </a:solidFill>
                <a:latin typeface="League Spartan"/>
                <a:ea typeface="League Spartan"/>
                <a:cs typeface="League Spartan"/>
                <a:sym typeface="League Spartan"/>
              </a:rPr>
              <a:t>ГІСТОГРАМИ</a:t>
            </a:r>
          </a:p>
        </p:txBody>
      </p:sp>
      <p:sp>
        <p:nvSpPr>
          <p:cNvPr name="TextBox 6" id="6"/>
          <p:cNvSpPr txBox="true"/>
          <p:nvPr/>
        </p:nvSpPr>
        <p:spPr>
          <a:xfrm rot="0">
            <a:off x="9532662" y="2233285"/>
            <a:ext cx="7901474" cy="3226569"/>
          </a:xfrm>
          <a:prstGeom prst="rect">
            <a:avLst/>
          </a:prstGeom>
        </p:spPr>
        <p:txBody>
          <a:bodyPr anchor="t" rtlCol="false" tIns="0" lIns="0" bIns="0" rIns="0">
            <a:spAutoFit/>
          </a:bodyPr>
          <a:lstStyle/>
          <a:p>
            <a:pPr algn="just">
              <a:lnSpc>
                <a:spcPts val="4332"/>
              </a:lnSpc>
            </a:pPr>
            <a:r>
              <a:rPr lang="en-US" sz="3094">
                <a:solidFill>
                  <a:srgbClr val="FFFFFF"/>
                </a:solidFill>
                <a:latin typeface="Open Sans"/>
                <a:ea typeface="Open Sans"/>
                <a:cs typeface="Open Sans"/>
                <a:sym typeface="Open Sans"/>
              </a:rPr>
              <a:t>   </a:t>
            </a:r>
            <a:r>
              <a:rPr lang="en-US" sz="3094" b="true">
                <a:solidFill>
                  <a:srgbClr val="FFFFFF"/>
                </a:solidFill>
                <a:latin typeface="Open Sans Bold"/>
                <a:ea typeface="Open Sans Bold"/>
                <a:cs typeface="Open Sans Bold"/>
                <a:sym typeface="Open Sans Bold"/>
              </a:rPr>
              <a:t>На гістограмі 1</a:t>
            </a:r>
            <a:r>
              <a:rPr lang="en-US" sz="3094">
                <a:solidFill>
                  <a:srgbClr val="FFFFFF"/>
                </a:solidFill>
                <a:latin typeface="Open Sans"/>
                <a:ea typeface="Open Sans"/>
                <a:cs typeface="Open Sans"/>
                <a:sym typeface="Open Sans"/>
              </a:rPr>
              <a:t> показано розподіл глибин подій у ppm. Більшість виявлених за</a:t>
            </a:r>
            <a:r>
              <a:rPr lang="en-US" sz="3094">
                <a:solidFill>
                  <a:srgbClr val="FFFFFF"/>
                </a:solidFill>
                <a:latin typeface="Open Sans"/>
                <a:ea typeface="Open Sans"/>
                <a:cs typeface="Open Sans"/>
                <a:sym typeface="Open Sans"/>
              </a:rPr>
              <a:t>темнень має глибину порядку кількох сотень ppm, що відповідає дуже малим, але статистично помітним зниженням потоку.</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17259300" y="9172575"/>
            <a:ext cx="152400" cy="238125"/>
          </a:xfrm>
          <a:prstGeom prst="rect">
            <a:avLst/>
          </a:prstGeom>
        </p:spPr>
        <p:txBody>
          <a:bodyPr anchor="t" rtlCol="false" tIns="0" lIns="0" bIns="0" rIns="0" wrap="none">
            <a:spAutoFit/>
          </a:bodyPr>
          <a:lstStyle/>
          <a:p>
            <a:pPr algn="ctr">
              <a:lnSpc>
                <a:spcPts val="6244"/>
              </a:lnSpc>
              <a:spcBef>
                <a:spcPct val="0"/>
              </a:spcBef>
            </a:pPr>
            <a:r>
              <a:rPr lang="en-US" b="true" sz="4460">
                <a:solidFill>
                  <a:srgbClr val="FCFCFD"/>
                </a:solidFill>
                <a:latin typeface="Open Sans Bold"/>
                <a:ea typeface="Open Sans Bold"/>
                <a:cs typeface="Open Sans Bold"/>
                <a:sym typeface="Open Sans Bold"/>
              </a:rPr>
              <a:t>19</a:t>
            </a:r>
          </a:p>
        </p:txBody>
      </p:sp>
      <p:sp>
        <p:nvSpPr>
          <p:cNvPr name="TextBox 3" id="3"/>
          <p:cNvSpPr txBox="true"/>
          <p:nvPr/>
        </p:nvSpPr>
        <p:spPr>
          <a:xfrm rot="0">
            <a:off x="0" y="8246977"/>
            <a:ext cx="10334361" cy="496973"/>
          </a:xfrm>
          <a:prstGeom prst="rect">
            <a:avLst/>
          </a:prstGeom>
        </p:spPr>
        <p:txBody>
          <a:bodyPr anchor="t" rtlCol="false" tIns="0" lIns="0" bIns="0" rIns="0">
            <a:spAutoFit/>
          </a:bodyPr>
          <a:lstStyle/>
          <a:p>
            <a:pPr algn="l">
              <a:lnSpc>
                <a:spcPts val="4107"/>
              </a:lnSpc>
            </a:pPr>
            <a:r>
              <a:rPr lang="en-US" sz="2934" b="true">
                <a:solidFill>
                  <a:srgbClr val="FFDE59"/>
                </a:solidFill>
                <a:latin typeface="Open Sans Bold"/>
                <a:ea typeface="Open Sans Bold"/>
                <a:cs typeface="Open Sans Bold"/>
                <a:sym typeface="Open Sans Bold"/>
              </a:rPr>
              <a:t>Гістограма 2. </a:t>
            </a:r>
            <a:r>
              <a:rPr lang="en-US" sz="2934">
                <a:solidFill>
                  <a:srgbClr val="FFDE59"/>
                </a:solidFill>
                <a:latin typeface="Open Sans"/>
                <a:ea typeface="Open Sans"/>
                <a:cs typeface="Open Sans"/>
                <a:sym typeface="Open Sans"/>
              </a:rPr>
              <a:t>Інтервалів між виявленими подіями</a:t>
            </a:r>
            <a:r>
              <a:rPr lang="en-US" sz="2934" b="true">
                <a:solidFill>
                  <a:srgbClr val="FFDE59"/>
                </a:solidFill>
                <a:latin typeface="Open Sans Bold"/>
                <a:ea typeface="Open Sans Bold"/>
                <a:cs typeface="Open Sans Bold"/>
                <a:sym typeface="Open Sans Bold"/>
              </a:rPr>
              <a:t> </a:t>
            </a:r>
          </a:p>
        </p:txBody>
      </p:sp>
      <p:sp>
        <p:nvSpPr>
          <p:cNvPr name="TextBox 4" id="4"/>
          <p:cNvSpPr txBox="true"/>
          <p:nvPr/>
        </p:nvSpPr>
        <p:spPr>
          <a:xfrm rot="0">
            <a:off x="191021" y="190852"/>
            <a:ext cx="17905958" cy="1658850"/>
          </a:xfrm>
          <a:prstGeom prst="rect">
            <a:avLst/>
          </a:prstGeom>
        </p:spPr>
        <p:txBody>
          <a:bodyPr anchor="t" rtlCol="false" tIns="0" lIns="0" bIns="0" rIns="0">
            <a:spAutoFit/>
          </a:bodyPr>
          <a:lstStyle/>
          <a:p>
            <a:pPr algn="ctr">
              <a:lnSpc>
                <a:spcPts val="6433"/>
              </a:lnSpc>
            </a:pPr>
            <a:r>
              <a:rPr lang="en-US" sz="6245">
                <a:solidFill>
                  <a:srgbClr val="FCFCFD"/>
                </a:solidFill>
                <a:latin typeface="League Spartan"/>
                <a:ea typeface="League Spartan"/>
                <a:cs typeface="League Spartan"/>
                <a:sym typeface="League Spartan"/>
              </a:rPr>
              <a:t>РЕЗУЛЬТАТИ АНАЛІЗУ: </a:t>
            </a:r>
          </a:p>
          <a:p>
            <a:pPr algn="ctr">
              <a:lnSpc>
                <a:spcPts val="6433"/>
              </a:lnSpc>
            </a:pPr>
            <a:r>
              <a:rPr lang="en-US" sz="6245">
                <a:solidFill>
                  <a:srgbClr val="FFDE59"/>
                </a:solidFill>
                <a:latin typeface="League Spartan"/>
                <a:ea typeface="League Spartan"/>
                <a:cs typeface="League Spartan"/>
                <a:sym typeface="League Spartan"/>
              </a:rPr>
              <a:t>ГІСТОГРАМИ</a:t>
            </a:r>
          </a:p>
        </p:txBody>
      </p:sp>
      <p:sp>
        <p:nvSpPr>
          <p:cNvPr name="TextBox 5" id="5"/>
          <p:cNvSpPr txBox="true"/>
          <p:nvPr/>
        </p:nvSpPr>
        <p:spPr>
          <a:xfrm rot="0">
            <a:off x="9562066" y="2233285"/>
            <a:ext cx="8343893" cy="3226569"/>
          </a:xfrm>
          <a:prstGeom prst="rect">
            <a:avLst/>
          </a:prstGeom>
        </p:spPr>
        <p:txBody>
          <a:bodyPr anchor="t" rtlCol="false" tIns="0" lIns="0" bIns="0" rIns="0">
            <a:spAutoFit/>
          </a:bodyPr>
          <a:lstStyle/>
          <a:p>
            <a:pPr algn="just">
              <a:lnSpc>
                <a:spcPts val="4332"/>
              </a:lnSpc>
            </a:pPr>
            <a:r>
              <a:rPr lang="en-US" sz="3094">
                <a:solidFill>
                  <a:srgbClr val="FFFFFF"/>
                </a:solidFill>
                <a:latin typeface="Open Sans"/>
                <a:ea typeface="Open Sans"/>
                <a:cs typeface="Open Sans"/>
                <a:sym typeface="Open Sans"/>
              </a:rPr>
              <a:t>  Ця </a:t>
            </a:r>
            <a:r>
              <a:rPr lang="en-US" sz="3094" b="true">
                <a:solidFill>
                  <a:srgbClr val="FFFFFF"/>
                </a:solidFill>
                <a:latin typeface="Open Sans Bold"/>
                <a:ea typeface="Open Sans Bold"/>
                <a:cs typeface="Open Sans Bold"/>
                <a:sym typeface="Open Sans Bold"/>
              </a:rPr>
              <a:t>гістограма 2</a:t>
            </a:r>
            <a:r>
              <a:rPr lang="en-US" sz="3094">
                <a:solidFill>
                  <a:srgbClr val="FFFFFF"/>
                </a:solidFill>
                <a:latin typeface="Open Sans"/>
                <a:ea typeface="Open Sans"/>
                <a:cs typeface="Open Sans"/>
                <a:sym typeface="Open Sans"/>
              </a:rPr>
              <a:t> ілюструє розподіл часових ін</a:t>
            </a:r>
            <a:r>
              <a:rPr lang="en-US" sz="3094">
                <a:solidFill>
                  <a:srgbClr val="FFFFFF"/>
                </a:solidFill>
                <a:latin typeface="Open Sans"/>
                <a:ea typeface="Open Sans"/>
                <a:cs typeface="Open Sans"/>
                <a:sym typeface="Open Sans"/>
              </a:rPr>
              <a:t>тервалів між послідовними </a:t>
            </a:r>
            <a:r>
              <a:rPr lang="en-US" sz="3094">
                <a:solidFill>
                  <a:srgbClr val="FFFFFF"/>
                </a:solidFill>
                <a:latin typeface="Open Sans"/>
                <a:ea typeface="Open Sans"/>
                <a:cs typeface="Open Sans"/>
                <a:sym typeface="Open Sans"/>
              </a:rPr>
              <a:t>по</a:t>
            </a:r>
            <a:r>
              <a:rPr lang="en-US" sz="3094">
                <a:solidFill>
                  <a:srgbClr val="FFFFFF"/>
                </a:solidFill>
                <a:latin typeface="Open Sans"/>
                <a:ea typeface="Open Sans"/>
                <a:cs typeface="Open Sans"/>
                <a:sym typeface="Open Sans"/>
              </a:rPr>
              <a:t>діями. Відсутність одного чітко вираженого максимуму свідчить про те, що події не демонструють простої періодичності.</a:t>
            </a:r>
          </a:p>
        </p:txBody>
      </p:sp>
      <p:sp>
        <p:nvSpPr>
          <p:cNvPr name="Freeform 6" id="6"/>
          <p:cNvSpPr/>
          <p:nvPr/>
        </p:nvSpPr>
        <p:spPr>
          <a:xfrm flipH="false" flipV="false" rot="0">
            <a:off x="0" y="2280910"/>
            <a:ext cx="9366347" cy="5725179"/>
          </a:xfrm>
          <a:custGeom>
            <a:avLst/>
            <a:gdLst/>
            <a:ahLst/>
            <a:cxnLst/>
            <a:rect r="r" b="b" t="t" l="l"/>
            <a:pathLst>
              <a:path h="5725179" w="9366347">
                <a:moveTo>
                  <a:pt x="0" y="0"/>
                </a:moveTo>
                <a:lnTo>
                  <a:pt x="9366347" y="0"/>
                </a:lnTo>
                <a:lnTo>
                  <a:pt x="9366347" y="5725180"/>
                </a:lnTo>
                <a:lnTo>
                  <a:pt x="0" y="5725180"/>
                </a:lnTo>
                <a:lnTo>
                  <a:pt x="0" y="0"/>
                </a:lnTo>
                <a:close/>
              </a:path>
            </a:pathLst>
          </a:custGeom>
          <a:blipFill>
            <a:blip r:embed="rId2"/>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17259300" y="9172575"/>
            <a:ext cx="152400" cy="238125"/>
          </a:xfrm>
          <a:prstGeom prst="rect">
            <a:avLst/>
          </a:prstGeom>
        </p:spPr>
        <p:txBody>
          <a:bodyPr anchor="t" rtlCol="false" tIns="0" lIns="0" bIns="0" rIns="0" wrap="none">
            <a:spAutoFit/>
          </a:bodyPr>
          <a:lstStyle/>
          <a:p>
            <a:pPr algn="ctr">
              <a:lnSpc>
                <a:spcPts val="6244"/>
              </a:lnSpc>
              <a:spcBef>
                <a:spcPct val="0"/>
              </a:spcBef>
            </a:pPr>
            <a:r>
              <a:rPr lang="en-US" b="true" sz="4460">
                <a:solidFill>
                  <a:srgbClr val="FCFCFD"/>
                </a:solidFill>
                <a:latin typeface="Open Sans Bold"/>
                <a:ea typeface="Open Sans Bold"/>
                <a:cs typeface="Open Sans Bold"/>
                <a:sym typeface="Open Sans Bold"/>
              </a:rPr>
              <a:t>20</a:t>
            </a:r>
          </a:p>
        </p:txBody>
      </p:sp>
      <p:sp>
        <p:nvSpPr>
          <p:cNvPr name="TextBox 3" id="3"/>
          <p:cNvSpPr txBox="true"/>
          <p:nvPr/>
        </p:nvSpPr>
        <p:spPr>
          <a:xfrm rot="0">
            <a:off x="0" y="8195639"/>
            <a:ext cx="8236264" cy="496973"/>
          </a:xfrm>
          <a:prstGeom prst="rect">
            <a:avLst/>
          </a:prstGeom>
        </p:spPr>
        <p:txBody>
          <a:bodyPr anchor="t" rtlCol="false" tIns="0" lIns="0" bIns="0" rIns="0">
            <a:spAutoFit/>
          </a:bodyPr>
          <a:lstStyle/>
          <a:p>
            <a:pPr algn="ctr">
              <a:lnSpc>
                <a:spcPts val="4107"/>
              </a:lnSpc>
            </a:pPr>
            <a:r>
              <a:rPr lang="en-US" sz="2934" b="true">
                <a:solidFill>
                  <a:srgbClr val="FFDE59"/>
                </a:solidFill>
                <a:latin typeface="Open Sans Bold"/>
                <a:ea typeface="Open Sans Bold"/>
                <a:cs typeface="Open Sans Bold"/>
                <a:sym typeface="Open Sans Bold"/>
              </a:rPr>
              <a:t>Гістограма 3.</a:t>
            </a:r>
            <a:r>
              <a:rPr lang="en-US" sz="2934">
                <a:solidFill>
                  <a:srgbClr val="FFDE59"/>
                </a:solidFill>
                <a:latin typeface="Open Sans"/>
                <a:ea typeface="Open Sans"/>
                <a:cs typeface="Open Sans"/>
                <a:sym typeface="Open Sans"/>
              </a:rPr>
              <a:t> Тривалості виявленних подій</a:t>
            </a:r>
          </a:p>
        </p:txBody>
      </p:sp>
      <p:sp>
        <p:nvSpPr>
          <p:cNvPr name="TextBox 4" id="4"/>
          <p:cNvSpPr txBox="true"/>
          <p:nvPr/>
        </p:nvSpPr>
        <p:spPr>
          <a:xfrm rot="0">
            <a:off x="191021" y="190852"/>
            <a:ext cx="17905958" cy="1658850"/>
          </a:xfrm>
          <a:prstGeom prst="rect">
            <a:avLst/>
          </a:prstGeom>
        </p:spPr>
        <p:txBody>
          <a:bodyPr anchor="t" rtlCol="false" tIns="0" lIns="0" bIns="0" rIns="0">
            <a:spAutoFit/>
          </a:bodyPr>
          <a:lstStyle/>
          <a:p>
            <a:pPr algn="ctr">
              <a:lnSpc>
                <a:spcPts val="6433"/>
              </a:lnSpc>
            </a:pPr>
            <a:r>
              <a:rPr lang="en-US" sz="6245">
                <a:solidFill>
                  <a:srgbClr val="FCFCFD"/>
                </a:solidFill>
                <a:latin typeface="League Spartan"/>
                <a:ea typeface="League Spartan"/>
                <a:cs typeface="League Spartan"/>
                <a:sym typeface="League Spartan"/>
              </a:rPr>
              <a:t>РЕЗУЛЬТАТИ АНАЛІЗУ: </a:t>
            </a:r>
          </a:p>
          <a:p>
            <a:pPr algn="ctr">
              <a:lnSpc>
                <a:spcPts val="6433"/>
              </a:lnSpc>
            </a:pPr>
            <a:r>
              <a:rPr lang="en-US" sz="6245">
                <a:solidFill>
                  <a:srgbClr val="FFDE59"/>
                </a:solidFill>
                <a:latin typeface="League Spartan"/>
                <a:ea typeface="League Spartan"/>
                <a:cs typeface="League Spartan"/>
                <a:sym typeface="League Spartan"/>
              </a:rPr>
              <a:t>ГІСТОГРАМИ</a:t>
            </a:r>
          </a:p>
        </p:txBody>
      </p:sp>
      <p:sp>
        <p:nvSpPr>
          <p:cNvPr name="TextBox 5" id="5"/>
          <p:cNvSpPr txBox="true"/>
          <p:nvPr/>
        </p:nvSpPr>
        <p:spPr>
          <a:xfrm rot="0">
            <a:off x="9562066" y="2233285"/>
            <a:ext cx="8020563" cy="2683644"/>
          </a:xfrm>
          <a:prstGeom prst="rect">
            <a:avLst/>
          </a:prstGeom>
        </p:spPr>
        <p:txBody>
          <a:bodyPr anchor="t" rtlCol="false" tIns="0" lIns="0" bIns="0" rIns="0">
            <a:spAutoFit/>
          </a:bodyPr>
          <a:lstStyle/>
          <a:p>
            <a:pPr algn="just">
              <a:lnSpc>
                <a:spcPts val="4332"/>
              </a:lnSpc>
            </a:pPr>
            <a:r>
              <a:rPr lang="en-US" sz="3094" b="true">
                <a:solidFill>
                  <a:srgbClr val="FFFFFF"/>
                </a:solidFill>
                <a:latin typeface="Open Sans Bold"/>
                <a:ea typeface="Open Sans Bold"/>
                <a:cs typeface="Open Sans Bold"/>
                <a:sym typeface="Open Sans Bold"/>
              </a:rPr>
              <a:t> На гістограмі 3</a:t>
            </a:r>
            <a:r>
              <a:rPr lang="en-US" sz="3094">
                <a:solidFill>
                  <a:srgbClr val="FFFFFF"/>
                </a:solidFill>
                <a:latin typeface="Open Sans"/>
                <a:ea typeface="Open Sans"/>
                <a:cs typeface="Open Sans"/>
                <a:sym typeface="Open Sans"/>
              </a:rPr>
              <a:t> наведено </a:t>
            </a:r>
            <a:r>
              <a:rPr lang="en-US" sz="3094">
                <a:solidFill>
                  <a:srgbClr val="FFFFFF"/>
                </a:solidFill>
                <a:latin typeface="Open Sans"/>
                <a:ea typeface="Open Sans"/>
                <a:cs typeface="Open Sans"/>
                <a:sym typeface="Open Sans"/>
              </a:rPr>
              <a:t>розподіл тривалостей подій у годинах. Виявлені падіння блиску є короткочасними, що узгоджується з їх інтерпретацією як подій транзитного типу.</a:t>
            </a:r>
          </a:p>
        </p:txBody>
      </p:sp>
      <p:sp>
        <p:nvSpPr>
          <p:cNvPr name="Freeform 6" id="6"/>
          <p:cNvSpPr/>
          <p:nvPr/>
        </p:nvSpPr>
        <p:spPr>
          <a:xfrm flipH="false" flipV="false" rot="0">
            <a:off x="0" y="2280910"/>
            <a:ext cx="9366347" cy="5725179"/>
          </a:xfrm>
          <a:custGeom>
            <a:avLst/>
            <a:gdLst/>
            <a:ahLst/>
            <a:cxnLst/>
            <a:rect r="r" b="b" t="t" l="l"/>
            <a:pathLst>
              <a:path h="5725179" w="9366347">
                <a:moveTo>
                  <a:pt x="0" y="0"/>
                </a:moveTo>
                <a:lnTo>
                  <a:pt x="9366347" y="0"/>
                </a:lnTo>
                <a:lnTo>
                  <a:pt x="9366347" y="5725180"/>
                </a:lnTo>
                <a:lnTo>
                  <a:pt x="0" y="5725180"/>
                </a:lnTo>
                <a:lnTo>
                  <a:pt x="0" y="0"/>
                </a:lnTo>
                <a:close/>
              </a:path>
            </a:pathLst>
          </a:custGeom>
          <a:blipFill>
            <a:blip r:embed="rId2"/>
            <a:stretch>
              <a:fillRect l="0" t="0" r="0" b="0"/>
            </a:stretch>
          </a:blipFill>
        </p:spPr>
      </p:sp>
      <p:sp>
        <p:nvSpPr>
          <p:cNvPr name="TextBox 7" id="7"/>
          <p:cNvSpPr txBox="true"/>
          <p:nvPr/>
        </p:nvSpPr>
        <p:spPr>
          <a:xfrm rot="0">
            <a:off x="9507629" y="5288404"/>
            <a:ext cx="8589350" cy="2507869"/>
          </a:xfrm>
          <a:prstGeom prst="rect">
            <a:avLst/>
          </a:prstGeom>
        </p:spPr>
        <p:txBody>
          <a:bodyPr anchor="t" rtlCol="false" tIns="0" lIns="0" bIns="0" rIns="0">
            <a:spAutoFit/>
          </a:bodyPr>
          <a:lstStyle/>
          <a:p>
            <a:pPr algn="just">
              <a:lnSpc>
                <a:spcPts val="4046"/>
              </a:lnSpc>
            </a:pPr>
            <a:r>
              <a:rPr lang="en-US" sz="2890" b="true">
                <a:solidFill>
                  <a:srgbClr val="FFFFFF"/>
                </a:solidFill>
                <a:latin typeface="Open Sans Bold"/>
                <a:ea typeface="Open Sans Bold"/>
                <a:cs typeface="Open Sans Bold"/>
                <a:sym typeface="Open Sans Bold"/>
              </a:rPr>
              <a:t>  </a:t>
            </a:r>
            <a:r>
              <a:rPr lang="en-US" sz="2890" b="true">
                <a:solidFill>
                  <a:srgbClr val="FFDE59"/>
                </a:solidFill>
                <a:latin typeface="Open Sans Bold"/>
                <a:ea typeface="Open Sans Bold"/>
                <a:cs typeface="Open Sans Bold"/>
                <a:sym typeface="Open Sans Bold"/>
              </a:rPr>
              <a:t>К</a:t>
            </a:r>
            <a:r>
              <a:rPr lang="en-US" b="true" sz="2890">
                <a:solidFill>
                  <a:srgbClr val="FFDE59"/>
                </a:solidFill>
                <a:latin typeface="Open Sans Bold"/>
                <a:ea typeface="Open Sans Bold"/>
                <a:cs typeface="Open Sans Bold"/>
                <a:sym typeface="Open Sans Bold"/>
              </a:rPr>
              <a:t>оротке узагальнення даних. </a:t>
            </a:r>
          </a:p>
          <a:p>
            <a:pPr algn="just">
              <a:lnSpc>
                <a:spcPts val="4046"/>
              </a:lnSpc>
            </a:pPr>
            <a:r>
              <a:rPr lang="en-US" b="true" sz="2890">
                <a:solidFill>
                  <a:srgbClr val="FFFFFF"/>
                </a:solidFill>
                <a:latin typeface="Open Sans Bold"/>
                <a:ea typeface="Open Sans Bold"/>
                <a:cs typeface="Open Sans Bold"/>
                <a:sym typeface="Open Sans Bold"/>
              </a:rPr>
              <a:t> </a:t>
            </a:r>
            <a:r>
              <a:rPr lang="en-US" sz="2890">
                <a:solidFill>
                  <a:srgbClr val="FFFFFF"/>
                </a:solidFill>
                <a:latin typeface="Open Sans"/>
                <a:ea typeface="Open Sans"/>
                <a:cs typeface="Open Sans"/>
                <a:sym typeface="Open Sans"/>
              </a:rPr>
              <a:t>За застосованого критерію 4σ виділено 8  найвиразніших багатоточкових подій. Їхні глибини лежать приблизно в межах від 356 до 508 ppm, а тривалості — від 1.0 до 3.9 год.</a:t>
            </a:r>
          </a:p>
        </p:txBody>
      </p:sp>
      <p:sp>
        <p:nvSpPr>
          <p:cNvPr name="TextBox 8" id="8"/>
          <p:cNvSpPr txBox="true"/>
          <p:nvPr/>
        </p:nvSpPr>
        <p:spPr>
          <a:xfrm rot="0">
            <a:off x="6900942" y="9191625"/>
            <a:ext cx="4486116" cy="580390"/>
          </a:xfrm>
          <a:prstGeom prst="rect">
            <a:avLst/>
          </a:prstGeom>
        </p:spPr>
        <p:txBody>
          <a:bodyPr anchor="t" rtlCol="false" tIns="0" lIns="0" bIns="0" rIns="0">
            <a:spAutoFit/>
          </a:bodyPr>
          <a:lstStyle/>
          <a:p>
            <a:pPr algn="ctr">
              <a:lnSpc>
                <a:spcPts val="4759"/>
              </a:lnSpc>
            </a:pPr>
            <a:r>
              <a:rPr lang="en-US" sz="3399" u="sng">
                <a:solidFill>
                  <a:srgbClr val="FFFFFF"/>
                </a:solidFill>
                <a:latin typeface="Open Sans"/>
                <a:ea typeface="Open Sans"/>
                <a:cs typeface="Open Sans"/>
                <a:sym typeface="Open Sans"/>
                <a:hlinkClick r:id="rId3" tooltip="https://drive.google.com/file/d/1qx-_AsiFMAbO59-LT6_92aLSApL5nax8/view?usp=sharing"/>
              </a:rPr>
              <a:t>&gt;АНАЛІЗ ГІСТОГРАМ&lt;</a:t>
            </a:r>
          </a:p>
        </p:txBody>
      </p:sp>
    </p:spTree>
  </p:cSld>
  <p:clrMapOvr>
    <a:masterClrMapping/>
  </p:clrMapOvr>
</p:sld>
</file>

<file path=ppt/slides/slide21.xml><?xml version="1.0" encoding="utf-8"?>
<p:sld xmlns:p="http://schemas.openxmlformats.org/presentationml/2006/main" xmlns:a="http://schemas.openxmlformats.org/drawingml/2006/main">
  <p:cSld>
    <p:bg>
      <p:bgPr>
        <a:solidFill>
          <a:srgbClr val="000000"/>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343826" y="1412482"/>
          <a:ext cx="16724665" cy="8682763"/>
        </p:xfrm>
        <a:graphic>
          <a:graphicData uri="http://schemas.openxmlformats.org/drawingml/2006/table">
            <a:tbl>
              <a:tblPr/>
              <a:tblGrid>
                <a:gridCol w="3745417"/>
                <a:gridCol w="3983167"/>
                <a:gridCol w="4507404"/>
                <a:gridCol w="4488677"/>
              </a:tblGrid>
              <a:tr h="936212">
                <a:tc>
                  <a:txBody>
                    <a:bodyPr anchor="t" rtlCol="false"/>
                    <a:lstStyle/>
                    <a:p>
                      <a:pPr algn="ctr">
                        <a:lnSpc>
                          <a:spcPts val="2659"/>
                        </a:lnSpc>
                        <a:defRPr/>
                      </a:pPr>
                      <a:r>
                        <a:rPr lang="en-US" b="true" sz="1899">
                          <a:solidFill>
                            <a:srgbClr val="FFDE59"/>
                          </a:solidFill>
                          <a:latin typeface="League Spartan"/>
                          <a:ea typeface="League Spartan"/>
                          <a:cs typeface="League Spartan"/>
                          <a:sym typeface="League Spartan"/>
                        </a:rPr>
                        <a:t>CHEOPS (Alonso et al., 2023)</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799"/>
                        </a:lnSpc>
                        <a:defRPr/>
                      </a:pPr>
                      <a:r>
                        <a:rPr lang="en-US" b="true" sz="1999">
                          <a:solidFill>
                            <a:srgbClr val="FFDE59"/>
                          </a:solidFill>
                          <a:latin typeface="League Spartan"/>
                          <a:ea typeface="League Spartan"/>
                          <a:cs typeface="League Spartan"/>
                          <a:sym typeface="League Spartan"/>
                        </a:rPr>
                        <a:t>Параметр</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659"/>
                        </a:lnSpc>
                        <a:defRPr/>
                      </a:pPr>
                      <a:r>
                        <a:rPr lang="en-US" b="true" sz="1899">
                          <a:solidFill>
                            <a:srgbClr val="FFDE59"/>
                          </a:solidFill>
                          <a:latin typeface="League Spartan"/>
                          <a:ea typeface="League Spartan"/>
                          <a:cs typeface="League Spartan"/>
                          <a:sym typeface="League Spartan"/>
                        </a:rPr>
                        <a:t>K2 (Rappaport et al., 2019)</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659"/>
                        </a:lnSpc>
                        <a:defRPr/>
                      </a:pPr>
                      <a:r>
                        <a:rPr lang="en-US" b="true" sz="1899">
                          <a:solidFill>
                            <a:srgbClr val="FFDE59"/>
                          </a:solidFill>
                          <a:latin typeface="League Spartan"/>
                          <a:ea typeface="League Spartan"/>
                          <a:cs typeface="League Spartan"/>
                          <a:sym typeface="League Spartan"/>
                        </a:rPr>
                        <a:t>Власний відбір</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r>
              <a:tr h="1224573">
                <a:tc>
                  <a:txBody>
                    <a:bodyPr anchor="t" rtlCol="false"/>
                    <a:lstStyle/>
                    <a:p>
                      <a:pPr algn="ctr">
                        <a:lnSpc>
                          <a:spcPts val="2659"/>
                        </a:lnSpc>
                        <a:defRPr/>
                      </a:pPr>
                      <a:r>
                        <a:rPr lang="en-US" sz="1899">
                          <a:solidFill>
                            <a:srgbClr val="FFFFFF"/>
                          </a:solidFill>
                          <a:latin typeface="League Spartan"/>
                          <a:ea typeface="League Spartan"/>
                          <a:cs typeface="League Spartan"/>
                          <a:sym typeface="League Spartan"/>
                        </a:rPr>
                        <a:t>12,75 доби у двох кампаніях 2021 і 2022 рр.</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799"/>
                        </a:lnSpc>
                        <a:defRPr/>
                      </a:pPr>
                      <a:r>
                        <a:rPr lang="en-US" b="true" sz="1999">
                          <a:solidFill>
                            <a:srgbClr val="FFDE59"/>
                          </a:solidFill>
                          <a:latin typeface="League Spartan"/>
                          <a:ea typeface="League Spartan"/>
                          <a:cs typeface="League Spartan"/>
                          <a:sym typeface="League Spartan"/>
                        </a:rPr>
                        <a:t>Тривалість спостережень</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659"/>
                        </a:lnSpc>
                        <a:defRPr/>
                      </a:pPr>
                      <a:r>
                        <a:rPr lang="en-US" sz="1899">
                          <a:solidFill>
                            <a:srgbClr val="FFFFFF"/>
                          </a:solidFill>
                          <a:latin typeface="League Spartan"/>
                          <a:ea typeface="League Spartan"/>
                          <a:cs typeface="League Spartan"/>
                          <a:sym typeface="League Spartan"/>
                        </a:rPr>
                        <a:t>87 діб (Campaign 15, 2017)</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659"/>
                        </a:lnSpc>
                        <a:defRPr/>
                      </a:pPr>
                      <a:r>
                        <a:rPr lang="en-US" sz="1899">
                          <a:solidFill>
                            <a:srgbClr val="FFFFFF"/>
                          </a:solidFill>
                          <a:latin typeface="League Spartan"/>
                          <a:ea typeface="League Spartan"/>
                          <a:cs typeface="League Spartan"/>
                          <a:sym typeface="League Spartan"/>
                        </a:rPr>
                        <a:t>той самий набір K2 C15</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r>
              <a:tr h="936212">
                <a:tc>
                  <a:txBody>
                    <a:bodyPr anchor="t" rtlCol="false"/>
                    <a:lstStyle/>
                    <a:p>
                      <a:pPr algn="ctr">
                        <a:lnSpc>
                          <a:spcPts val="2659"/>
                        </a:lnSpc>
                        <a:defRPr/>
                      </a:pPr>
                      <a:r>
                        <a:rPr lang="en-US" sz="1899">
                          <a:solidFill>
                            <a:srgbClr val="FFFFFF"/>
                          </a:solidFill>
                          <a:latin typeface="League Spartan"/>
                          <a:ea typeface="League Spartan"/>
                          <a:cs typeface="League Spartan"/>
                          <a:sym typeface="League Spartan"/>
                        </a:rPr>
                        <a:t>0 подій</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799"/>
                        </a:lnSpc>
                        <a:defRPr/>
                      </a:pPr>
                      <a:r>
                        <a:rPr lang="en-US" b="true" sz="1999">
                          <a:solidFill>
                            <a:srgbClr val="FFDE59"/>
                          </a:solidFill>
                          <a:latin typeface="League Spartan"/>
                          <a:ea typeface="League Spartan"/>
                          <a:cs typeface="League Spartan"/>
                          <a:sym typeface="League Spartan"/>
                        </a:rPr>
                        <a:t>Кількість подій</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659"/>
                        </a:lnSpc>
                        <a:defRPr/>
                      </a:pPr>
                      <a:r>
                        <a:rPr lang="en-US" sz="1899">
                          <a:solidFill>
                            <a:srgbClr val="FFFFFF"/>
                          </a:solidFill>
                          <a:latin typeface="League Spartan"/>
                          <a:ea typeface="League Spartan"/>
                          <a:cs typeface="League Spartan"/>
                          <a:sym typeface="League Spartan"/>
                        </a:rPr>
                        <a:t>28 транзитоподібних подій</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659"/>
                        </a:lnSpc>
                        <a:defRPr/>
                      </a:pPr>
                      <a:r>
                        <a:rPr lang="en-US" sz="1899">
                          <a:solidFill>
                            <a:srgbClr val="FFFFFF"/>
                          </a:solidFill>
                          <a:latin typeface="League Spartan"/>
                          <a:ea typeface="League Spartan"/>
                          <a:cs typeface="League Spartan"/>
                          <a:sym typeface="League Spartan"/>
                        </a:rPr>
                        <a:t>8 найвиразніших подій</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r>
              <a:tr h="1511583">
                <a:tc>
                  <a:txBody>
                    <a:bodyPr anchor="t" rtlCol="false"/>
                    <a:lstStyle/>
                    <a:p>
                      <a:pPr algn="ctr">
                        <a:lnSpc>
                          <a:spcPts val="2659"/>
                        </a:lnSpc>
                        <a:defRPr/>
                      </a:pPr>
                      <a:r>
                        <a:rPr lang="en-US" sz="1899">
                          <a:solidFill>
                            <a:srgbClr val="FFFFFF"/>
                          </a:solidFill>
                          <a:latin typeface="League Spartan"/>
                          <a:ea typeface="League Spartan"/>
                          <a:cs typeface="League Spartan"/>
                          <a:sym typeface="League Spartan"/>
                        </a:rPr>
                        <a:t>чутливість достатня для подій понад 150 ppm і тривалістю понад 1,5 год</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799"/>
                        </a:lnSpc>
                        <a:defRPr/>
                      </a:pPr>
                      <a:r>
                        <a:rPr lang="en-US" b="true" sz="1999">
                          <a:solidFill>
                            <a:srgbClr val="FFDE59"/>
                          </a:solidFill>
                          <a:latin typeface="League Spartan"/>
                          <a:ea typeface="League Spartan"/>
                          <a:cs typeface="League Spartan"/>
                          <a:sym typeface="League Spartan"/>
                        </a:rPr>
                        <a:t>Критерій відбору</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380"/>
                        </a:lnSpc>
                        <a:defRPr/>
                      </a:pPr>
                      <a:r>
                        <a:rPr lang="en-US" sz="1700">
                          <a:solidFill>
                            <a:srgbClr val="FFFFFF"/>
                          </a:solidFill>
                          <a:latin typeface="League Spartan"/>
                          <a:ea typeface="League Spartan"/>
                          <a:cs typeface="League Spartan"/>
                          <a:sym typeface="League Spartan"/>
                        </a:rPr>
                        <a:t>події, описані авторами за аналізом K2</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659"/>
                        </a:lnSpc>
                        <a:defRPr/>
                      </a:pPr>
                      <a:r>
                        <a:rPr lang="en-US" sz="1899">
                          <a:solidFill>
                            <a:srgbClr val="FFFFFF"/>
                          </a:solidFill>
                          <a:latin typeface="League Spartan"/>
                          <a:ea typeface="League Spartan"/>
                          <a:cs typeface="League Spartan"/>
                          <a:sym typeface="League Spartan"/>
                        </a:rPr>
                        <a:t>поріг 4σ та не менше двох сусідніх точок</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r>
              <a:tr h="1090636">
                <a:tc>
                  <a:txBody>
                    <a:bodyPr anchor="t" rtlCol="false"/>
                    <a:lstStyle/>
                    <a:p>
                      <a:pPr algn="ctr">
                        <a:lnSpc>
                          <a:spcPts val="2659"/>
                        </a:lnSpc>
                        <a:defRPr/>
                      </a:pPr>
                      <a:r>
                        <a:rPr lang="en-US" sz="1899">
                          <a:solidFill>
                            <a:srgbClr val="FFFFFF"/>
                          </a:solidFill>
                          <a:latin typeface="League Spartan"/>
                          <a:ea typeface="League Spartan"/>
                          <a:cs typeface="League Spartan"/>
                          <a:sym typeface="League Spartan"/>
                        </a:rPr>
                        <a:t>подій &gt;150 ppm не виявлено</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799"/>
                        </a:lnSpc>
                        <a:defRPr/>
                      </a:pPr>
                      <a:r>
                        <a:rPr lang="en-US" b="true" sz="1999" strike="noStrike" u="none">
                          <a:solidFill>
                            <a:srgbClr val="FFDE59"/>
                          </a:solidFill>
                          <a:latin typeface="Arimo Bold"/>
                          <a:ea typeface="Arimo Bold"/>
                          <a:cs typeface="Arimo Bold"/>
                          <a:sym typeface="Arimo Bold"/>
                        </a:rPr>
                        <a:t>Глибина подій</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380"/>
                        </a:lnSpc>
                        <a:defRPr/>
                      </a:pPr>
                      <a:r>
                        <a:rPr lang="en-US" sz="1700">
                          <a:solidFill>
                            <a:srgbClr val="FFFFFF"/>
                          </a:solidFill>
                          <a:latin typeface="League Spartan"/>
                          <a:ea typeface="League Spartan"/>
                          <a:cs typeface="League Spartan"/>
                          <a:sym typeface="League Spartan"/>
                        </a:rPr>
                        <a:t>здебільшого близько 200 ± 80 ppm</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659"/>
                        </a:lnSpc>
                        <a:defRPr/>
                      </a:pPr>
                      <a:r>
                        <a:rPr lang="en-US" sz="1899">
                          <a:solidFill>
                            <a:srgbClr val="FFFFFF"/>
                          </a:solidFill>
                          <a:latin typeface="League Spartan"/>
                          <a:ea typeface="League Spartan"/>
                          <a:cs typeface="League Spartan"/>
                          <a:sym typeface="League Spartan"/>
                        </a:rPr>
                        <a:t>приблизно 356–508 ppm</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r>
              <a:tr h="936212">
                <a:tc>
                  <a:txBody>
                    <a:bodyPr anchor="t" rtlCol="false"/>
                    <a:lstStyle/>
                    <a:p>
                      <a:pPr algn="ctr">
                        <a:lnSpc>
                          <a:spcPts val="2659"/>
                        </a:lnSpc>
                        <a:defRPr/>
                      </a:pPr>
                      <a:r>
                        <a:rPr lang="en-US" sz="1899">
                          <a:solidFill>
                            <a:srgbClr val="FFFFFF"/>
                          </a:solidFill>
                          <a:latin typeface="League Spartan"/>
                          <a:ea typeface="League Spartan"/>
                          <a:cs typeface="League Spartan"/>
                          <a:sym typeface="League Spartan"/>
                        </a:rPr>
                        <a:t>подібних подій не зафіксовано</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799"/>
                        </a:lnSpc>
                        <a:defRPr/>
                      </a:pPr>
                      <a:r>
                        <a:rPr lang="en-US" b="true" sz="1999">
                          <a:solidFill>
                            <a:srgbClr val="FFDE59"/>
                          </a:solidFill>
                          <a:latin typeface="League Spartan"/>
                          <a:ea typeface="League Spartan"/>
                          <a:cs typeface="League Spartan"/>
                          <a:sym typeface="League Spartan"/>
                        </a:rPr>
                        <a:t>Тривалість подій</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380"/>
                        </a:lnSpc>
                        <a:defRPr/>
                      </a:pPr>
                      <a:r>
                        <a:rPr lang="en-US" sz="1700">
                          <a:solidFill>
                            <a:srgbClr val="FFFFFF"/>
                          </a:solidFill>
                          <a:latin typeface="League Spartan"/>
                          <a:ea typeface="League Spartan"/>
                          <a:cs typeface="League Spartan"/>
                          <a:sym typeface="League Spartan"/>
                        </a:rPr>
                        <a:t>близько 0,7–8,2 год</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659"/>
                        </a:lnSpc>
                        <a:defRPr/>
                      </a:pPr>
                      <a:r>
                        <a:rPr lang="en-US" sz="1899">
                          <a:solidFill>
                            <a:srgbClr val="FFFFFF"/>
                          </a:solidFill>
                          <a:latin typeface="League Spartan"/>
                          <a:ea typeface="League Spartan"/>
                          <a:cs typeface="League Spartan"/>
                          <a:sym typeface="League Spartan"/>
                        </a:rPr>
                        <a:t>приблизно 1–4 год</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r>
              <a:tr h="870595">
                <a:tc>
                  <a:txBody>
                    <a:bodyPr anchor="t" rtlCol="false"/>
                    <a:lstStyle/>
                    <a:p>
                      <a:pPr algn="ctr">
                        <a:lnSpc>
                          <a:spcPts val="2659"/>
                        </a:lnSpc>
                        <a:defRPr/>
                      </a:pPr>
                      <a:r>
                        <a:rPr lang="en-US" sz="1899">
                          <a:solidFill>
                            <a:srgbClr val="FFFFFF"/>
                          </a:solidFill>
                          <a:latin typeface="League Spartan"/>
                          <a:ea typeface="League Spartan"/>
                          <a:cs typeface="League Spartan"/>
                          <a:sym typeface="League Spartan"/>
                        </a:rPr>
                        <a:t>підтвердження не отримано</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799"/>
                        </a:lnSpc>
                        <a:defRPr/>
                      </a:pPr>
                      <a:r>
                        <a:rPr lang="en-US" b="true" sz="1999">
                          <a:solidFill>
                            <a:srgbClr val="FFDE59"/>
                          </a:solidFill>
                          <a:latin typeface="League Spartan"/>
                          <a:ea typeface="League Spartan"/>
                          <a:cs typeface="League Spartan"/>
                          <a:sym typeface="League Spartan"/>
                        </a:rPr>
                        <a:t>Періодичність</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380"/>
                        </a:lnSpc>
                        <a:defRPr/>
                      </a:pPr>
                      <a:r>
                        <a:rPr lang="en-US" sz="1700">
                          <a:solidFill>
                            <a:srgbClr val="FFFFFF"/>
                          </a:solidFill>
                          <a:latin typeface="League Spartan"/>
                          <a:ea typeface="League Spartan"/>
                          <a:cs typeface="League Spartan"/>
                          <a:sym typeface="League Spartan"/>
                        </a:rPr>
                        <a:t>не виявлена</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659"/>
                        </a:lnSpc>
                        <a:defRPr/>
                      </a:pPr>
                      <a:r>
                        <a:rPr lang="en-US" sz="1899">
                          <a:solidFill>
                            <a:srgbClr val="FFFFFF"/>
                          </a:solidFill>
                          <a:latin typeface="League Spartan"/>
                          <a:ea typeface="League Spartan"/>
                          <a:cs typeface="League Spartan"/>
                          <a:sym typeface="League Spartan"/>
                        </a:rPr>
                        <a:t>не виявлена</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r>
              <a:tr h="1176739">
                <a:tc>
                  <a:txBody>
                    <a:bodyPr anchor="t" rtlCol="false"/>
                    <a:lstStyle/>
                    <a:p>
                      <a:pPr algn="ctr">
                        <a:lnSpc>
                          <a:spcPts val="2659"/>
                        </a:lnSpc>
                        <a:defRPr/>
                      </a:pPr>
                      <a:r>
                        <a:rPr lang="en-US" sz="1899">
                          <a:solidFill>
                            <a:srgbClr val="FFFFFF"/>
                          </a:solidFill>
                          <a:latin typeface="League Spartan"/>
                          <a:ea typeface="League Spartan"/>
                          <a:cs typeface="League Spartan"/>
                          <a:sym typeface="League Spartan"/>
                        </a:rPr>
                        <a:t>у пізніших спостереженнях явище не підтвердилося</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799"/>
                        </a:lnSpc>
                        <a:defRPr/>
                      </a:pPr>
                      <a:r>
                        <a:rPr lang="en-US" b="true" sz="1999">
                          <a:solidFill>
                            <a:srgbClr val="FFDE59"/>
                          </a:solidFill>
                          <a:latin typeface="League Spartan"/>
                          <a:ea typeface="League Spartan"/>
                          <a:cs typeface="League Spartan"/>
                          <a:sym typeface="League Spartan"/>
                        </a:rPr>
                        <a:t>Інтерпретація</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380"/>
                        </a:lnSpc>
                        <a:defRPr/>
                      </a:pPr>
                      <a:r>
                        <a:rPr lang="en-US" sz="1700">
                          <a:solidFill>
                            <a:srgbClr val="FFFFFF"/>
                          </a:solidFill>
                          <a:latin typeface="League Spartan"/>
                          <a:ea typeface="League Spartan"/>
                          <a:cs typeface="League Spartan"/>
                          <a:sym typeface="League Spartan"/>
                        </a:rPr>
                        <a:t>у K2 події є, але їх природа залишається незрозумілою</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659"/>
                        </a:lnSpc>
                        <a:defRPr/>
                      </a:pPr>
                      <a:r>
                        <a:rPr lang="en-US" sz="1899">
                          <a:solidFill>
                            <a:srgbClr val="FFFFFF"/>
                          </a:solidFill>
                          <a:latin typeface="League Spartan"/>
                          <a:ea typeface="League Spartan"/>
                          <a:cs typeface="League Spartan"/>
                          <a:sym typeface="League Spartan"/>
                        </a:rPr>
                        <a:t>алгоритм виділяє найнадійніші та найглибші події</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r>
            </a:tbl>
          </a:graphicData>
        </a:graphic>
      </p:graphicFrame>
      <p:sp>
        <p:nvSpPr>
          <p:cNvPr name="TextBox 3" id="3"/>
          <p:cNvSpPr txBox="true"/>
          <p:nvPr/>
        </p:nvSpPr>
        <p:spPr>
          <a:xfrm rot="0">
            <a:off x="17259300" y="9172575"/>
            <a:ext cx="152400" cy="238125"/>
          </a:xfrm>
          <a:prstGeom prst="rect">
            <a:avLst/>
          </a:prstGeom>
        </p:spPr>
        <p:txBody>
          <a:bodyPr anchor="t" rtlCol="false" tIns="0" lIns="0" bIns="0" rIns="0" wrap="none">
            <a:spAutoFit/>
          </a:bodyPr>
          <a:lstStyle/>
          <a:p>
            <a:pPr algn="ctr">
              <a:lnSpc>
                <a:spcPts val="6244"/>
              </a:lnSpc>
              <a:spcBef>
                <a:spcPct val="0"/>
              </a:spcBef>
            </a:pPr>
            <a:r>
              <a:rPr lang="en-US" b="true" sz="4460">
                <a:solidFill>
                  <a:srgbClr val="FCFCFD"/>
                </a:solidFill>
                <a:latin typeface="Open Sans Bold"/>
                <a:ea typeface="Open Sans Bold"/>
                <a:cs typeface="Open Sans Bold"/>
                <a:sym typeface="Open Sans Bold"/>
              </a:rPr>
              <a:t>21</a:t>
            </a:r>
          </a:p>
        </p:txBody>
      </p:sp>
      <p:sp>
        <p:nvSpPr>
          <p:cNvPr name="TextBox 4" id="4"/>
          <p:cNvSpPr txBox="true"/>
          <p:nvPr/>
        </p:nvSpPr>
        <p:spPr>
          <a:xfrm rot="0">
            <a:off x="191021" y="190852"/>
            <a:ext cx="17905958" cy="849225"/>
          </a:xfrm>
          <a:prstGeom prst="rect">
            <a:avLst/>
          </a:prstGeom>
        </p:spPr>
        <p:txBody>
          <a:bodyPr anchor="t" rtlCol="false" tIns="0" lIns="0" bIns="0" rIns="0">
            <a:spAutoFit/>
          </a:bodyPr>
          <a:lstStyle/>
          <a:p>
            <a:pPr algn="ctr">
              <a:lnSpc>
                <a:spcPts val="6433"/>
              </a:lnSpc>
            </a:pPr>
            <a:r>
              <a:rPr lang="en-US" sz="6245">
                <a:solidFill>
                  <a:srgbClr val="FCFCFD"/>
                </a:solidFill>
                <a:latin typeface="League Spartan"/>
                <a:ea typeface="League Spartan"/>
                <a:cs typeface="League Spartan"/>
                <a:sym typeface="League Spartan"/>
              </a:rPr>
              <a:t>ПОРІВНЯННЯ ДАНИХ </a:t>
            </a:r>
            <a:r>
              <a:rPr lang="en-US" sz="6245">
                <a:solidFill>
                  <a:srgbClr val="FFDE59"/>
                </a:solidFill>
                <a:latin typeface="League Spartan"/>
                <a:ea typeface="League Spartan"/>
                <a:cs typeface="League Spartan"/>
                <a:sym typeface="League Spartan"/>
              </a:rPr>
              <a:t>K2</a:t>
            </a:r>
            <a:r>
              <a:rPr lang="en-US" sz="6245">
                <a:solidFill>
                  <a:srgbClr val="FCFCFD"/>
                </a:solidFill>
                <a:latin typeface="League Spartan"/>
                <a:ea typeface="League Spartan"/>
                <a:cs typeface="League Spartan"/>
                <a:sym typeface="League Spartan"/>
              </a:rPr>
              <a:t> ТА </a:t>
            </a:r>
            <a:r>
              <a:rPr lang="en-US" sz="6245">
                <a:solidFill>
                  <a:srgbClr val="FFDE59"/>
                </a:solidFill>
                <a:latin typeface="League Spartan"/>
                <a:ea typeface="League Spartan"/>
                <a:cs typeface="League Spartan"/>
                <a:sym typeface="League Spartan"/>
              </a:rPr>
              <a:t>CHEOPS</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0" y="1893551"/>
            <a:ext cx="9144000" cy="5589270"/>
          </a:xfrm>
          <a:custGeom>
            <a:avLst/>
            <a:gdLst/>
            <a:ahLst/>
            <a:cxnLst/>
            <a:rect r="r" b="b" t="t" l="l"/>
            <a:pathLst>
              <a:path h="5589270" w="9144000">
                <a:moveTo>
                  <a:pt x="0" y="0"/>
                </a:moveTo>
                <a:lnTo>
                  <a:pt x="9144000" y="0"/>
                </a:lnTo>
                <a:lnTo>
                  <a:pt x="9144000" y="5589270"/>
                </a:lnTo>
                <a:lnTo>
                  <a:pt x="0" y="5589270"/>
                </a:lnTo>
                <a:lnTo>
                  <a:pt x="0" y="0"/>
                </a:lnTo>
                <a:close/>
              </a:path>
            </a:pathLst>
          </a:custGeom>
          <a:blipFill>
            <a:blip r:embed="rId2"/>
            <a:stretch>
              <a:fillRect l="0" t="0" r="0" b="0"/>
            </a:stretch>
          </a:blipFill>
        </p:spPr>
      </p:sp>
      <p:sp>
        <p:nvSpPr>
          <p:cNvPr name="TextBox 3" id="3"/>
          <p:cNvSpPr txBox="true"/>
          <p:nvPr/>
        </p:nvSpPr>
        <p:spPr>
          <a:xfrm rot="0">
            <a:off x="17259300" y="9172575"/>
            <a:ext cx="152400" cy="238125"/>
          </a:xfrm>
          <a:prstGeom prst="rect">
            <a:avLst/>
          </a:prstGeom>
        </p:spPr>
        <p:txBody>
          <a:bodyPr anchor="t" rtlCol="false" tIns="0" lIns="0" bIns="0" rIns="0" wrap="none">
            <a:spAutoFit/>
          </a:bodyPr>
          <a:lstStyle/>
          <a:p>
            <a:pPr algn="ctr">
              <a:lnSpc>
                <a:spcPts val="6244"/>
              </a:lnSpc>
              <a:spcBef>
                <a:spcPct val="0"/>
              </a:spcBef>
            </a:pPr>
            <a:r>
              <a:rPr lang="en-US" b="true" sz="4460">
                <a:solidFill>
                  <a:srgbClr val="FCFCFD"/>
                </a:solidFill>
                <a:latin typeface="Open Sans Bold"/>
                <a:ea typeface="Open Sans Bold"/>
                <a:cs typeface="Open Sans Bold"/>
                <a:sym typeface="Open Sans Bold"/>
              </a:rPr>
              <a:t>22</a:t>
            </a:r>
          </a:p>
        </p:txBody>
      </p:sp>
      <p:sp>
        <p:nvSpPr>
          <p:cNvPr name="TextBox 4" id="4"/>
          <p:cNvSpPr txBox="true"/>
          <p:nvPr/>
        </p:nvSpPr>
        <p:spPr>
          <a:xfrm rot="0">
            <a:off x="191021" y="190852"/>
            <a:ext cx="17905958" cy="849225"/>
          </a:xfrm>
          <a:prstGeom prst="rect">
            <a:avLst/>
          </a:prstGeom>
        </p:spPr>
        <p:txBody>
          <a:bodyPr anchor="t" rtlCol="false" tIns="0" lIns="0" bIns="0" rIns="0">
            <a:spAutoFit/>
          </a:bodyPr>
          <a:lstStyle/>
          <a:p>
            <a:pPr algn="ctr">
              <a:lnSpc>
                <a:spcPts val="6433"/>
              </a:lnSpc>
            </a:pPr>
            <a:r>
              <a:rPr lang="en-US" sz="6245">
                <a:solidFill>
                  <a:srgbClr val="FCFCFD"/>
                </a:solidFill>
                <a:latin typeface="League Spartan"/>
                <a:ea typeface="League Spartan"/>
                <a:cs typeface="League Spartan"/>
                <a:sym typeface="League Spartan"/>
              </a:rPr>
              <a:t>ПОРІВНЯННЯ ДАНИХ </a:t>
            </a:r>
            <a:r>
              <a:rPr lang="en-US" sz="6245">
                <a:solidFill>
                  <a:srgbClr val="FFDE59"/>
                </a:solidFill>
                <a:latin typeface="League Spartan"/>
                <a:ea typeface="League Spartan"/>
                <a:cs typeface="League Spartan"/>
                <a:sym typeface="League Spartan"/>
              </a:rPr>
              <a:t>K2</a:t>
            </a:r>
            <a:r>
              <a:rPr lang="en-US" sz="6245">
                <a:solidFill>
                  <a:srgbClr val="FCFCFD"/>
                </a:solidFill>
                <a:latin typeface="League Spartan"/>
                <a:ea typeface="League Spartan"/>
                <a:cs typeface="League Spartan"/>
                <a:sym typeface="League Spartan"/>
              </a:rPr>
              <a:t> ТА </a:t>
            </a:r>
            <a:r>
              <a:rPr lang="en-US" sz="6245">
                <a:solidFill>
                  <a:srgbClr val="FFDE59"/>
                </a:solidFill>
                <a:latin typeface="League Spartan"/>
                <a:ea typeface="League Spartan"/>
                <a:cs typeface="League Spartan"/>
                <a:sym typeface="League Spartan"/>
              </a:rPr>
              <a:t>CHEOPS</a:t>
            </a:r>
          </a:p>
        </p:txBody>
      </p:sp>
      <p:sp>
        <p:nvSpPr>
          <p:cNvPr name="TextBox 5" id="5"/>
          <p:cNvSpPr txBox="true"/>
          <p:nvPr/>
        </p:nvSpPr>
        <p:spPr>
          <a:xfrm rot="0">
            <a:off x="0" y="7760441"/>
            <a:ext cx="9624711" cy="1011323"/>
          </a:xfrm>
          <a:prstGeom prst="rect">
            <a:avLst/>
          </a:prstGeom>
        </p:spPr>
        <p:txBody>
          <a:bodyPr anchor="t" rtlCol="false" tIns="0" lIns="0" bIns="0" rIns="0">
            <a:spAutoFit/>
          </a:bodyPr>
          <a:lstStyle/>
          <a:p>
            <a:pPr algn="l">
              <a:lnSpc>
                <a:spcPts val="4107"/>
              </a:lnSpc>
            </a:pPr>
            <a:r>
              <a:rPr lang="en-US" sz="2934" b="true">
                <a:solidFill>
                  <a:srgbClr val="FFDE59"/>
                </a:solidFill>
                <a:latin typeface="Open Sans Bold"/>
                <a:ea typeface="Open Sans Bold"/>
                <a:cs typeface="Open Sans Bold"/>
                <a:sym typeface="Open Sans Bold"/>
              </a:rPr>
              <a:t>Гістограма 4.</a:t>
            </a:r>
            <a:r>
              <a:rPr lang="en-US" sz="2934">
                <a:solidFill>
                  <a:srgbClr val="FFDE59"/>
                </a:solidFill>
                <a:latin typeface="Open Sans"/>
                <a:ea typeface="Open Sans"/>
                <a:cs typeface="Open Sans"/>
                <a:sym typeface="Open Sans"/>
              </a:rPr>
              <a:t> Порівняння кількості подій за даними K2, власного автоматичного відбору та CHEOPS</a:t>
            </a:r>
          </a:p>
        </p:txBody>
      </p:sp>
      <p:sp>
        <p:nvSpPr>
          <p:cNvPr name="TextBox 6" id="6"/>
          <p:cNvSpPr txBox="true"/>
          <p:nvPr/>
        </p:nvSpPr>
        <p:spPr>
          <a:xfrm rot="0">
            <a:off x="759696" y="9039860"/>
            <a:ext cx="16206460" cy="1180465"/>
          </a:xfrm>
          <a:prstGeom prst="rect">
            <a:avLst/>
          </a:prstGeom>
        </p:spPr>
        <p:txBody>
          <a:bodyPr anchor="t" rtlCol="false" tIns="0" lIns="0" bIns="0" rIns="0">
            <a:spAutoFit/>
          </a:bodyPr>
          <a:lstStyle/>
          <a:p>
            <a:pPr algn="ctr">
              <a:lnSpc>
                <a:spcPts val="4759"/>
              </a:lnSpc>
            </a:pPr>
            <a:r>
              <a:rPr lang="en-US" sz="3399" u="sng">
                <a:solidFill>
                  <a:srgbClr val="FFFFFF"/>
                </a:solidFill>
                <a:latin typeface="Open Sans"/>
                <a:ea typeface="Open Sans"/>
                <a:cs typeface="Open Sans"/>
                <a:sym typeface="Open Sans"/>
                <a:hlinkClick r:id="rId3" tooltip="https://drive.google.com/file/d/1B8CKfqVmLwZunkDO2MVy-jljPv7yr98h/view?usp=sharing"/>
              </a:rPr>
              <a:t>&gt;ПОРІВНЯННЯ ДАНИХ K2, ВЛАСНОГО ВІДБОРУ ТА СПОСТЕРЕЖЕНЬ CHEOPS </a:t>
            </a:r>
          </a:p>
          <a:p>
            <a:pPr algn="ctr">
              <a:lnSpc>
                <a:spcPts val="4759"/>
              </a:lnSpc>
            </a:pPr>
            <a:r>
              <a:rPr lang="en-US" sz="3399" u="sng">
                <a:solidFill>
                  <a:srgbClr val="FFFFFF"/>
                </a:solidFill>
                <a:latin typeface="Open Sans"/>
                <a:ea typeface="Open Sans"/>
                <a:cs typeface="Open Sans"/>
                <a:sym typeface="Open Sans"/>
                <a:hlinkClick r:id="rId4" tooltip="https://drive.google.com/file/d/1B8CKfqVmLwZunkDO2MVy-jljPv7yr98h/view?usp=sharing"/>
              </a:rPr>
              <a:t>ДЛЯ HD 139139&lt;</a:t>
            </a:r>
          </a:p>
        </p:txBody>
      </p:sp>
      <p:sp>
        <p:nvSpPr>
          <p:cNvPr name="TextBox 7" id="7"/>
          <p:cNvSpPr txBox="true"/>
          <p:nvPr/>
        </p:nvSpPr>
        <p:spPr>
          <a:xfrm rot="0">
            <a:off x="9259329" y="1640292"/>
            <a:ext cx="8837651" cy="6048161"/>
          </a:xfrm>
          <a:prstGeom prst="rect">
            <a:avLst/>
          </a:prstGeom>
        </p:spPr>
        <p:txBody>
          <a:bodyPr anchor="t" rtlCol="false" tIns="0" lIns="0" bIns="0" rIns="0">
            <a:spAutoFit/>
          </a:bodyPr>
          <a:lstStyle/>
          <a:p>
            <a:pPr algn="just">
              <a:lnSpc>
                <a:spcPts val="3686"/>
              </a:lnSpc>
            </a:pPr>
            <a:r>
              <a:rPr lang="en-US" sz="2633" b="true">
                <a:solidFill>
                  <a:srgbClr val="FFDE59"/>
                </a:solidFill>
                <a:latin typeface="Open Sans Bold"/>
                <a:ea typeface="Open Sans Bold"/>
                <a:cs typeface="Open Sans Bold"/>
                <a:sym typeface="Open Sans Bold"/>
              </a:rPr>
              <a:t>Узагальнення. </a:t>
            </a:r>
            <a:r>
              <a:rPr lang="en-US" sz="2633">
                <a:solidFill>
                  <a:srgbClr val="FFFFFF"/>
                </a:solidFill>
                <a:latin typeface="Open Sans"/>
                <a:ea typeface="Open Sans"/>
                <a:cs typeface="Open Sans"/>
                <a:sym typeface="Open Sans"/>
              </a:rPr>
              <a:t>П</a:t>
            </a:r>
            <a:r>
              <a:rPr lang="en-US" sz="2633">
                <a:solidFill>
                  <a:srgbClr val="FFFFFF"/>
                </a:solidFill>
                <a:latin typeface="Open Sans"/>
                <a:ea typeface="Open Sans"/>
                <a:cs typeface="Open Sans"/>
                <a:sym typeface="Open Sans"/>
              </a:rPr>
              <a:t>орівняльна таблиця та гістограма 4 показують, що результати власного автоматичного пошуку не суперечать загальному висновку статті за даними K2, однак відображають лише найбільш глибокі й статистично надійні падіння блиску. Саме тому автоматичний відбір виділяє 8 подій, тоді як у статті за K2 описано 28 транзитоподібних мінімумів. Спостереження CHEOPS, виконані через кілька років після кампанії K2, не виявили подібних подій, що може свідчити або про тимчасовий характер явища, або про те, що в пізніший період затемнення стали слабшими за межу виявлення, або про наявність специфічних особливостей обробки даних K2.</a:t>
            </a:r>
          </a:p>
        </p:txBody>
      </p:sp>
    </p:spTree>
  </p:cSld>
  <p:clrMapOvr>
    <a:masterClrMapping/>
  </p:clrMapOvr>
</p:sld>
</file>

<file path=ppt/slides/slide23.xml><?xml version="1.0" encoding="utf-8"?>
<p:sld xmlns:p="http://schemas.openxmlformats.org/presentationml/2006/main" xmlns:a="http://schemas.openxmlformats.org/drawingml/2006/main">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17269063" y="9172575"/>
            <a:ext cx="152400" cy="238125"/>
          </a:xfrm>
          <a:prstGeom prst="rect">
            <a:avLst/>
          </a:prstGeom>
        </p:spPr>
        <p:txBody>
          <a:bodyPr anchor="t" rtlCol="false" tIns="0" lIns="0" bIns="0" rIns="0" wrap="none">
            <a:spAutoFit/>
          </a:bodyPr>
          <a:lstStyle/>
          <a:p>
            <a:pPr algn="ctr">
              <a:lnSpc>
                <a:spcPts val="6244"/>
              </a:lnSpc>
              <a:spcBef>
                <a:spcPct val="0"/>
              </a:spcBef>
            </a:pPr>
            <a:r>
              <a:rPr lang="en-US" b="true" sz="4460">
                <a:solidFill>
                  <a:srgbClr val="FCFCFD"/>
                </a:solidFill>
                <a:latin typeface="Open Sans Bold"/>
                <a:ea typeface="Open Sans Bold"/>
                <a:cs typeface="Open Sans Bold"/>
                <a:sym typeface="Open Sans Bold"/>
              </a:rPr>
              <a:t>23</a:t>
            </a:r>
          </a:p>
        </p:txBody>
      </p:sp>
      <p:sp>
        <p:nvSpPr>
          <p:cNvPr name="TextBox 3" id="3"/>
          <p:cNvSpPr txBox="true"/>
          <p:nvPr/>
        </p:nvSpPr>
        <p:spPr>
          <a:xfrm rot="0">
            <a:off x="851832" y="2272450"/>
            <a:ext cx="16556006" cy="6788193"/>
          </a:xfrm>
          <a:prstGeom prst="rect">
            <a:avLst/>
          </a:prstGeom>
        </p:spPr>
        <p:txBody>
          <a:bodyPr anchor="t" rtlCol="false" tIns="0" lIns="0" bIns="0" rIns="0">
            <a:spAutoFit/>
          </a:bodyPr>
          <a:lstStyle/>
          <a:p>
            <a:pPr algn="just">
              <a:lnSpc>
                <a:spcPts val="3847"/>
              </a:lnSpc>
            </a:pPr>
            <a:r>
              <a:rPr lang="en-US" sz="2748">
                <a:solidFill>
                  <a:srgbClr val="FCFCFD"/>
                </a:solidFill>
                <a:latin typeface="League Spartan"/>
                <a:ea typeface="League Spartan"/>
                <a:cs typeface="League Spartan"/>
                <a:sym typeface="League Spartan"/>
              </a:rPr>
              <a:t> </a:t>
            </a:r>
            <a:r>
              <a:rPr lang="en-US" sz="2748">
                <a:solidFill>
                  <a:srgbClr val="FCFCFD"/>
                </a:solidFill>
                <a:latin typeface="League Spartan"/>
                <a:ea typeface="League Spartan"/>
                <a:cs typeface="League Spartan"/>
                <a:sym typeface="League Spartan"/>
              </a:rPr>
              <a:t>У роботі було узагальнено сучасн</a:t>
            </a:r>
            <a:r>
              <a:rPr lang="en-US" sz="2748">
                <a:solidFill>
                  <a:srgbClr val="FCFCFD"/>
                </a:solidFill>
                <a:latin typeface="League Spartan"/>
                <a:ea typeface="League Spartan"/>
                <a:cs typeface="League Spartan"/>
                <a:sym typeface="League Spartan"/>
              </a:rPr>
              <a:t>і методи фотометрії та наведено характеристику нерегулярних фотометричних сигналів у зоряних системах. Показано, що космічна фотометрія у поєднанні зі статистичним аналізом кривих блиску є важливим інструментом пошуку нетипових явищ. HD 139139 є одним із найбільш показових прикладів того, як сучасні методи аналізу фотометрії здатні виявляти об’єкти з аномальною поведінкою кривої блиску.</a:t>
            </a:r>
          </a:p>
          <a:p>
            <a:pPr algn="just">
              <a:lnSpc>
                <a:spcPts val="3847"/>
              </a:lnSpc>
            </a:pPr>
            <a:r>
              <a:rPr lang="en-US" sz="2748">
                <a:solidFill>
                  <a:srgbClr val="FCFCFD"/>
                </a:solidFill>
                <a:latin typeface="League Spartan"/>
                <a:ea typeface="League Spartan"/>
                <a:cs typeface="League Spartan"/>
                <a:sym typeface="League Spartan"/>
              </a:rPr>
              <a:t> Таким чином, HD 139139 залишається однією з найзагадковіших зоряних систем сучасної екзопланетної астрономії. Вивчення її випадкових затемнень створює підґрунтя для розвитку нових моделей, покращення інструментів фотометричного аналізу та розширення розуміння динаміки пилових і планетних структур у зоряних системах. Подальші спостереження, особливо за допомогою CHEOPS, TESS або наземних телескопів високої точності,  необхідні для остаточного встановлення природи цього явища.</a:t>
            </a:r>
          </a:p>
          <a:p>
            <a:pPr algn="just">
              <a:lnSpc>
                <a:spcPts val="3847"/>
              </a:lnSpc>
            </a:pPr>
            <a:r>
              <a:rPr lang="en-US" sz="2748">
                <a:solidFill>
                  <a:srgbClr val="FCFCFD"/>
                </a:solidFill>
                <a:latin typeface="League Spartan"/>
                <a:ea typeface="League Spartan"/>
                <a:cs typeface="League Spartan"/>
                <a:sym typeface="League Spartan"/>
              </a:rPr>
              <a:t> Отримані результати можуть бути використані для подальших досліджень подібних аномальних систем та сприяти розробці нових методів обробки фотометричних спостережень.</a:t>
            </a:r>
          </a:p>
        </p:txBody>
      </p:sp>
      <p:sp>
        <p:nvSpPr>
          <p:cNvPr name="AutoShape 4" id="4"/>
          <p:cNvSpPr/>
          <p:nvPr/>
        </p:nvSpPr>
        <p:spPr>
          <a:xfrm flipH="true" flipV="true">
            <a:off x="17592392" y="2049134"/>
            <a:ext cx="0" cy="7209166"/>
          </a:xfrm>
          <a:prstGeom prst="line">
            <a:avLst/>
          </a:prstGeom>
          <a:ln cap="flat" w="38100">
            <a:solidFill>
              <a:srgbClr val="FFDE59"/>
            </a:solidFill>
            <a:prstDash val="sysDash"/>
            <a:headEnd type="none" len="sm" w="sm"/>
            <a:tailEnd type="none" len="sm" w="sm"/>
          </a:ln>
        </p:spPr>
      </p:sp>
      <p:sp>
        <p:nvSpPr>
          <p:cNvPr name="TextBox 5" id="5"/>
          <p:cNvSpPr txBox="true"/>
          <p:nvPr/>
        </p:nvSpPr>
        <p:spPr>
          <a:xfrm rot="0">
            <a:off x="6126004" y="159703"/>
            <a:ext cx="6035993" cy="1566544"/>
          </a:xfrm>
          <a:prstGeom prst="rect">
            <a:avLst/>
          </a:prstGeom>
        </p:spPr>
        <p:txBody>
          <a:bodyPr anchor="t" rtlCol="false" tIns="0" lIns="0" bIns="0" rIns="0">
            <a:spAutoFit/>
          </a:bodyPr>
          <a:lstStyle/>
          <a:p>
            <a:pPr algn="ctr">
              <a:lnSpc>
                <a:spcPts val="12880"/>
              </a:lnSpc>
            </a:pPr>
            <a:r>
              <a:rPr lang="en-US" b="true" sz="9200">
                <a:solidFill>
                  <a:srgbClr val="FFDE59"/>
                </a:solidFill>
                <a:latin typeface="Open Sans Bold"/>
                <a:ea typeface="Open Sans Bold"/>
                <a:cs typeface="Open Sans Bold"/>
                <a:sym typeface="Open Sans Bold"/>
              </a:rPr>
              <a:t>Висновки</a:t>
            </a:r>
          </a:p>
        </p:txBody>
      </p:sp>
      <p:sp>
        <p:nvSpPr>
          <p:cNvPr name="AutoShape 6" id="6"/>
          <p:cNvSpPr/>
          <p:nvPr/>
        </p:nvSpPr>
        <p:spPr>
          <a:xfrm flipV="true">
            <a:off x="685800" y="2049134"/>
            <a:ext cx="9785" cy="7209166"/>
          </a:xfrm>
          <a:prstGeom prst="line">
            <a:avLst/>
          </a:prstGeom>
          <a:ln cap="flat" w="38100">
            <a:solidFill>
              <a:srgbClr val="FFDE59"/>
            </a:solidFill>
            <a:prstDash val="sysDash"/>
            <a:headEnd type="none" len="sm" w="sm"/>
            <a:tailEnd type="none" len="sm" w="sm"/>
          </a:ln>
        </p:spPr>
      </p:sp>
      <p:sp>
        <p:nvSpPr>
          <p:cNvPr name="AutoShape 7" id="7"/>
          <p:cNvSpPr/>
          <p:nvPr/>
        </p:nvSpPr>
        <p:spPr>
          <a:xfrm flipH="true">
            <a:off x="695585" y="2049134"/>
            <a:ext cx="16896874" cy="0"/>
          </a:xfrm>
          <a:prstGeom prst="line">
            <a:avLst/>
          </a:prstGeom>
          <a:ln cap="flat" w="38100">
            <a:solidFill>
              <a:srgbClr val="FFDE59"/>
            </a:solidFill>
            <a:prstDash val="sysDash"/>
            <a:headEnd type="none" len="sm" w="sm"/>
            <a:tailEnd type="none" len="sm" w="sm"/>
          </a:ln>
        </p:spPr>
      </p:sp>
      <p:sp>
        <p:nvSpPr>
          <p:cNvPr name="AutoShape 8" id="8"/>
          <p:cNvSpPr/>
          <p:nvPr/>
        </p:nvSpPr>
        <p:spPr>
          <a:xfrm flipH="true" flipV="true">
            <a:off x="695585" y="9220200"/>
            <a:ext cx="16896874" cy="19050"/>
          </a:xfrm>
          <a:prstGeom prst="line">
            <a:avLst/>
          </a:prstGeom>
          <a:ln cap="flat" w="38100">
            <a:solidFill>
              <a:srgbClr val="FFDE59"/>
            </a:solidFill>
            <a:prstDash val="sysDash"/>
            <a:headEnd type="none" len="sm" w="sm"/>
            <a:tailEnd type="none" len="sm" w="sm"/>
          </a:ln>
        </p:spPr>
      </p:sp>
    </p:spTree>
  </p:cSld>
  <p:clrMapOvr>
    <a:masterClrMapping/>
  </p:clrMapOvr>
</p:sld>
</file>

<file path=ppt/slides/slide24.xml><?xml version="1.0" encoding="utf-8"?>
<p:sld xmlns:p="http://schemas.openxmlformats.org/presentationml/2006/main" xmlns:a="http://schemas.openxmlformats.org/drawingml/2006/main">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1028700" y="714372"/>
            <a:ext cx="16612553" cy="1008074"/>
          </a:xfrm>
          <a:prstGeom prst="rect">
            <a:avLst/>
          </a:prstGeom>
        </p:spPr>
        <p:txBody>
          <a:bodyPr anchor="t" rtlCol="false" tIns="0" lIns="0" bIns="0" rIns="0">
            <a:spAutoFit/>
          </a:bodyPr>
          <a:lstStyle/>
          <a:p>
            <a:pPr algn="l">
              <a:lnSpc>
                <a:spcPts val="7649"/>
              </a:lnSpc>
            </a:pPr>
            <a:r>
              <a:rPr lang="en-US" sz="7427">
                <a:solidFill>
                  <a:srgbClr val="FFDE59"/>
                </a:solidFill>
                <a:latin typeface="League Spartan"/>
                <a:ea typeface="League Spartan"/>
                <a:cs typeface="League Spartan"/>
                <a:sym typeface="League Spartan"/>
              </a:rPr>
              <a:t>СПИСОК ВИКОРИСТАНИХ ДЖЕРЕЛ</a:t>
            </a:r>
          </a:p>
        </p:txBody>
      </p:sp>
      <p:sp>
        <p:nvSpPr>
          <p:cNvPr name="TextBox 3" id="3"/>
          <p:cNvSpPr txBox="true"/>
          <p:nvPr/>
        </p:nvSpPr>
        <p:spPr>
          <a:xfrm rot="0">
            <a:off x="17259300" y="9172575"/>
            <a:ext cx="152400" cy="238125"/>
          </a:xfrm>
          <a:prstGeom prst="rect">
            <a:avLst/>
          </a:prstGeom>
        </p:spPr>
        <p:txBody>
          <a:bodyPr anchor="t" rtlCol="false" tIns="0" lIns="0" bIns="0" rIns="0" wrap="none">
            <a:spAutoFit/>
          </a:bodyPr>
          <a:lstStyle/>
          <a:p>
            <a:pPr algn="ctr">
              <a:lnSpc>
                <a:spcPts val="6244"/>
              </a:lnSpc>
              <a:spcBef>
                <a:spcPct val="0"/>
              </a:spcBef>
            </a:pPr>
            <a:r>
              <a:rPr lang="en-US" b="true" sz="4460">
                <a:solidFill>
                  <a:srgbClr val="FCFCFD"/>
                </a:solidFill>
                <a:latin typeface="Open Sans Bold"/>
                <a:ea typeface="Open Sans Bold"/>
                <a:cs typeface="Open Sans Bold"/>
                <a:sym typeface="Open Sans Bold"/>
              </a:rPr>
              <a:t>24</a:t>
            </a:r>
          </a:p>
        </p:txBody>
      </p:sp>
      <p:sp>
        <p:nvSpPr>
          <p:cNvPr name="TextBox 4" id="4"/>
          <p:cNvSpPr txBox="true"/>
          <p:nvPr/>
        </p:nvSpPr>
        <p:spPr>
          <a:xfrm rot="0">
            <a:off x="710137" y="2041524"/>
            <a:ext cx="16931115" cy="7759701"/>
          </a:xfrm>
          <a:prstGeom prst="rect">
            <a:avLst/>
          </a:prstGeom>
        </p:spPr>
        <p:txBody>
          <a:bodyPr anchor="t" rtlCol="false" tIns="0" lIns="0" bIns="0" rIns="0">
            <a:spAutoFit/>
          </a:bodyPr>
          <a:lstStyle/>
          <a:p>
            <a:pPr algn="l">
              <a:lnSpc>
                <a:spcPts val="3849"/>
              </a:lnSpc>
            </a:pPr>
            <a:r>
              <a:rPr lang="en-US" sz="2749">
                <a:solidFill>
                  <a:srgbClr val="FCFCFD"/>
                </a:solidFill>
                <a:latin typeface="League Spartan"/>
                <a:ea typeface="League Spartan"/>
                <a:cs typeface="League Spartan"/>
                <a:sym typeface="League Spartan"/>
              </a:rPr>
              <a:t>https://www.aanda.org/articles/aa/full_html/2023/12/aa47779-23/aa47779- 23.html</a:t>
            </a:r>
          </a:p>
          <a:p>
            <a:pPr algn="l">
              <a:lnSpc>
                <a:spcPts val="3849"/>
              </a:lnSpc>
            </a:pPr>
            <a:r>
              <a:rPr lang="en-US" sz="2749">
                <a:solidFill>
                  <a:srgbClr val="FCFCFD"/>
                </a:solidFill>
                <a:latin typeface="League Spartan"/>
                <a:ea typeface="League Spartan"/>
                <a:cs typeface="League Spartan"/>
                <a:sym typeface="League Spartan"/>
              </a:rPr>
              <a:t>https://www.scientificamerican.com/article/astronomers-dont-know-what-to- make-of-this-incredibly-bizarre-star/</a:t>
            </a:r>
          </a:p>
          <a:p>
            <a:pPr algn="l">
              <a:lnSpc>
                <a:spcPts val="3849"/>
              </a:lnSpc>
            </a:pPr>
            <a:r>
              <a:rPr lang="en-US" sz="2749">
                <a:solidFill>
                  <a:srgbClr val="FCFCFD"/>
                </a:solidFill>
                <a:latin typeface="League Spartan"/>
                <a:ea typeface="League Spartan"/>
                <a:cs typeface="League Spartan"/>
                <a:sym typeface="League Spartan"/>
              </a:rPr>
              <a:t>https://24tv.ua/tech/yak-znayti-tatuyin-noviy-metod-poshuku-planet- novini-tehnologiy_n1792277</a:t>
            </a:r>
          </a:p>
          <a:p>
            <a:pPr algn="l">
              <a:lnSpc>
                <a:spcPts val="3849"/>
              </a:lnSpc>
            </a:pPr>
            <a:r>
              <a:rPr lang="en-US" sz="2749">
                <a:solidFill>
                  <a:srgbClr val="FCFCFD"/>
                </a:solidFill>
                <a:latin typeface="League Spartan"/>
                <a:ea typeface="League Spartan"/>
                <a:cs typeface="League Spartan"/>
                <a:sym typeface="League Spartan"/>
              </a:rPr>
              <a:t>https://archive.stsci.edu/files/live/sites/mast/files/home/missions-and- data/kepler/_documents/archive_manual.pdf</a:t>
            </a:r>
          </a:p>
          <a:p>
            <a:pPr algn="l">
              <a:lnSpc>
                <a:spcPts val="3849"/>
              </a:lnSpc>
            </a:pPr>
            <a:r>
              <a:rPr lang="en-US" sz="2749">
                <a:solidFill>
                  <a:srgbClr val="FCFCFD"/>
                </a:solidFill>
                <a:latin typeface="League Spartan"/>
                <a:ea typeface="League Spartan"/>
                <a:cs typeface="League Spartan"/>
                <a:sym typeface="League Spartan"/>
              </a:rPr>
              <a:t>https://doi.org/10.1093/mnras/stz1807</a:t>
            </a:r>
          </a:p>
          <a:p>
            <a:pPr algn="l">
              <a:lnSpc>
                <a:spcPts val="3849"/>
              </a:lnSpc>
            </a:pPr>
            <a:r>
              <a:rPr lang="en-US" sz="2749">
                <a:solidFill>
                  <a:srgbClr val="FCFCFD"/>
                </a:solidFill>
                <a:latin typeface="League Spartan"/>
                <a:ea typeface="League Spartan"/>
                <a:cs typeface="League Spartan"/>
                <a:sym typeface="League Spartan"/>
              </a:rPr>
              <a:t>https://arxiv.org/abs/1910.02846</a:t>
            </a:r>
          </a:p>
          <a:p>
            <a:pPr algn="l">
              <a:lnSpc>
                <a:spcPts val="3849"/>
              </a:lnSpc>
            </a:pPr>
            <a:r>
              <a:rPr lang="en-US" sz="2749">
                <a:solidFill>
                  <a:srgbClr val="FCFCFD"/>
                </a:solidFill>
                <a:latin typeface="League Spartan"/>
                <a:ea typeface="League Spartan"/>
                <a:cs typeface="League Spartan"/>
                <a:sym typeface="League Spartan"/>
              </a:rPr>
              <a:t>Alonso R. et al. No random transits in CHEOPS observations of HD 139139.</a:t>
            </a:r>
          </a:p>
          <a:p>
            <a:pPr algn="l">
              <a:lnSpc>
                <a:spcPts val="3849"/>
              </a:lnSpc>
            </a:pPr>
            <a:r>
              <a:rPr lang="en-US" sz="2749">
                <a:solidFill>
                  <a:srgbClr val="FCFCFD"/>
                </a:solidFill>
                <a:latin typeface="League Spartan"/>
                <a:ea typeface="League Spartan"/>
                <a:cs typeface="League Spartan"/>
                <a:sym typeface="League Spartan"/>
              </a:rPr>
              <a:t>A&amp;A. 2023.</a:t>
            </a:r>
          </a:p>
          <a:p>
            <a:pPr algn="l">
              <a:lnSpc>
                <a:spcPts val="3849"/>
              </a:lnSpc>
            </a:pPr>
            <a:r>
              <a:rPr lang="en-US" sz="2749">
                <a:solidFill>
                  <a:srgbClr val="FCFCFD"/>
                </a:solidFill>
                <a:latin typeface="League Spartan"/>
                <a:ea typeface="League Spartan"/>
                <a:cs typeface="League Spartan"/>
                <a:sym typeface="League Spartan"/>
              </a:rPr>
              <a:t>Rappaport S., Zhou G., Vanderburg A., Gary B. L., Croll B., Levine A., Brady</a:t>
            </a:r>
          </a:p>
          <a:p>
            <a:pPr algn="l">
              <a:lnSpc>
                <a:spcPts val="3849"/>
              </a:lnSpc>
            </a:pPr>
            <a:r>
              <a:rPr lang="en-US" sz="2749">
                <a:solidFill>
                  <a:srgbClr val="FCFCFD"/>
                </a:solidFill>
                <a:latin typeface="League Spartan"/>
                <a:ea typeface="League Spartan"/>
                <a:cs typeface="League Spartan"/>
                <a:sym typeface="League Spartan"/>
              </a:rPr>
              <a:t>T. (2019). The Random Transiter – EPIC 249706694/HD 139139. Monthly</a:t>
            </a:r>
          </a:p>
          <a:p>
            <a:pPr algn="l">
              <a:lnSpc>
                <a:spcPts val="3849"/>
              </a:lnSpc>
            </a:pPr>
            <a:r>
              <a:rPr lang="en-US" sz="2749">
                <a:solidFill>
                  <a:srgbClr val="FCFCFD"/>
                </a:solidFill>
                <a:latin typeface="League Spartan"/>
                <a:ea typeface="League Spartan"/>
                <a:cs typeface="League Spartan"/>
                <a:sym typeface="League Spartan"/>
              </a:rPr>
              <a:t>Notices of the Royal Astronomical Society, 488(2), 2455–2474.</a:t>
            </a:r>
          </a:p>
          <a:p>
            <a:pPr algn="l">
              <a:lnSpc>
                <a:spcPts val="3849"/>
              </a:lnSpc>
            </a:pPr>
            <a:r>
              <a:rPr lang="en-US" sz="2749">
                <a:solidFill>
                  <a:srgbClr val="FCFCFD"/>
                </a:solidFill>
                <a:latin typeface="League Spartan"/>
                <a:ea typeface="League Spartan"/>
                <a:cs typeface="League Spartan"/>
                <a:sym typeface="League Spartan"/>
              </a:rPr>
              <a:t>Schneider J. (2019). What is transiting HD 139139? Research Notes of the</a:t>
            </a:r>
          </a:p>
          <a:p>
            <a:pPr algn="l">
              <a:lnSpc>
                <a:spcPts val="3849"/>
              </a:lnSpc>
            </a:pPr>
            <a:r>
              <a:rPr lang="en-US" sz="2749">
                <a:solidFill>
                  <a:srgbClr val="FCFCFD"/>
                </a:solidFill>
                <a:latin typeface="League Spartan"/>
                <a:ea typeface="League Spartan"/>
                <a:cs typeface="League Spartan"/>
                <a:sym typeface="League Spartan"/>
              </a:rPr>
              <a:t>AAS, 3(10), 143.(arXiv:1910.02846)</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1028700" y="714372"/>
            <a:ext cx="16612553" cy="1008074"/>
          </a:xfrm>
          <a:prstGeom prst="rect">
            <a:avLst/>
          </a:prstGeom>
        </p:spPr>
        <p:txBody>
          <a:bodyPr anchor="t" rtlCol="false" tIns="0" lIns="0" bIns="0" rIns="0">
            <a:spAutoFit/>
          </a:bodyPr>
          <a:lstStyle/>
          <a:p>
            <a:pPr algn="ctr">
              <a:lnSpc>
                <a:spcPts val="7649"/>
              </a:lnSpc>
            </a:pPr>
            <a:r>
              <a:rPr lang="en-US" sz="7427">
                <a:solidFill>
                  <a:srgbClr val="FFDE59"/>
                </a:solidFill>
                <a:latin typeface="League Spartan"/>
                <a:ea typeface="League Spartan"/>
                <a:cs typeface="League Spartan"/>
                <a:sym typeface="League Spartan"/>
              </a:rPr>
              <a:t>ДОДАТКИ</a:t>
            </a:r>
          </a:p>
        </p:txBody>
      </p:sp>
      <p:sp>
        <p:nvSpPr>
          <p:cNvPr name="TextBox 3" id="3"/>
          <p:cNvSpPr txBox="true"/>
          <p:nvPr/>
        </p:nvSpPr>
        <p:spPr>
          <a:xfrm rot="0">
            <a:off x="17259300" y="9172575"/>
            <a:ext cx="152400" cy="238125"/>
          </a:xfrm>
          <a:prstGeom prst="rect">
            <a:avLst/>
          </a:prstGeom>
        </p:spPr>
        <p:txBody>
          <a:bodyPr anchor="t" rtlCol="false" tIns="0" lIns="0" bIns="0" rIns="0" wrap="none">
            <a:spAutoFit/>
          </a:bodyPr>
          <a:lstStyle/>
          <a:p>
            <a:pPr algn="ctr">
              <a:lnSpc>
                <a:spcPts val="6244"/>
              </a:lnSpc>
              <a:spcBef>
                <a:spcPct val="0"/>
              </a:spcBef>
            </a:pPr>
            <a:r>
              <a:rPr lang="en-US" b="true" sz="4460">
                <a:solidFill>
                  <a:srgbClr val="FCFCFD"/>
                </a:solidFill>
                <a:latin typeface="Open Sans Bold"/>
                <a:ea typeface="Open Sans Bold"/>
                <a:cs typeface="Open Sans Bold"/>
                <a:sym typeface="Open Sans Bold"/>
              </a:rPr>
              <a:t>25</a:t>
            </a:r>
          </a:p>
        </p:txBody>
      </p:sp>
      <p:sp>
        <p:nvSpPr>
          <p:cNvPr name="TextBox 4" id="4"/>
          <p:cNvSpPr txBox="true"/>
          <p:nvPr/>
        </p:nvSpPr>
        <p:spPr>
          <a:xfrm rot="0">
            <a:off x="508817" y="1684347"/>
            <a:ext cx="14647552" cy="7531855"/>
          </a:xfrm>
          <a:prstGeom prst="rect">
            <a:avLst/>
          </a:prstGeom>
        </p:spPr>
        <p:txBody>
          <a:bodyPr anchor="t" rtlCol="false" tIns="0" lIns="0" bIns="0" rIns="0">
            <a:spAutoFit/>
          </a:bodyPr>
          <a:lstStyle/>
          <a:p>
            <a:pPr algn="l">
              <a:lnSpc>
                <a:spcPts val="2758"/>
              </a:lnSpc>
            </a:pPr>
            <a:r>
              <a:rPr lang="en-US" sz="1970">
                <a:solidFill>
                  <a:srgbClr val="FCFCFD"/>
                </a:solidFill>
                <a:latin typeface="League Spartan"/>
                <a:ea typeface="League Spartan"/>
                <a:cs typeface="League Spartan"/>
                <a:sym typeface="League Spartan"/>
              </a:rPr>
              <a:t>слайд 11</a:t>
            </a:r>
          </a:p>
          <a:p>
            <a:pPr algn="l">
              <a:lnSpc>
                <a:spcPts val="2758"/>
              </a:lnSpc>
            </a:pPr>
            <a:r>
              <a:rPr lang="en-US" sz="1970">
                <a:solidFill>
                  <a:srgbClr val="FCFCFD"/>
                </a:solidFill>
                <a:latin typeface="League Spartan"/>
                <a:ea typeface="League Spartan"/>
                <a:cs typeface="League Spartan"/>
                <a:sym typeface="League Spartan"/>
              </a:rPr>
              <a:t>Аналіз графіка сирої кривої блиску HD 139139 (EPIC 249706694)</a:t>
            </a:r>
          </a:p>
          <a:p>
            <a:pPr algn="l">
              <a:lnSpc>
                <a:spcPts val="2758"/>
              </a:lnSpc>
            </a:pPr>
            <a:r>
              <a:rPr lang="en-US" sz="1970" u="sng">
                <a:solidFill>
                  <a:srgbClr val="FCFCFD"/>
                </a:solidFill>
                <a:latin typeface="League Spartan"/>
                <a:ea typeface="League Spartan"/>
                <a:cs typeface="League Spartan"/>
                <a:sym typeface="League Spartan"/>
                <a:hlinkClick r:id="rId2" tooltip="https://drive.google.com/file/d/1d_VrZ5mFC5ZoEkjkwZB2Gqz3ua8OFx0F/view?usp=sharing"/>
              </a:rPr>
              <a:t>https://drive.google.com/file/d/1d_VrZ5mFC5ZoEkjkwZB2Gqz3ua8OFx0F/view?usp=sharing</a:t>
            </a:r>
          </a:p>
          <a:p>
            <a:pPr algn="l">
              <a:lnSpc>
                <a:spcPts val="2758"/>
              </a:lnSpc>
            </a:pPr>
          </a:p>
          <a:p>
            <a:pPr algn="l">
              <a:lnSpc>
                <a:spcPts val="2758"/>
              </a:lnSpc>
            </a:pPr>
            <a:r>
              <a:rPr lang="en-US" sz="1970">
                <a:solidFill>
                  <a:srgbClr val="FCFCFD"/>
                </a:solidFill>
                <a:latin typeface="League Spartan"/>
                <a:ea typeface="League Spartan"/>
                <a:cs typeface="League Spartan"/>
                <a:sym typeface="League Spartan"/>
              </a:rPr>
              <a:t>файл із таблицею </a:t>
            </a:r>
          </a:p>
          <a:p>
            <a:pPr algn="l">
              <a:lnSpc>
                <a:spcPts val="2758"/>
              </a:lnSpc>
            </a:pPr>
            <a:r>
              <a:rPr lang="en-US" sz="1970" u="sng">
                <a:solidFill>
                  <a:srgbClr val="FCFCFD"/>
                </a:solidFill>
                <a:latin typeface="League Spartan"/>
                <a:ea typeface="League Spartan"/>
                <a:cs typeface="League Spartan"/>
                <a:sym typeface="League Spartan"/>
                <a:hlinkClick r:id="rId3" tooltip="https://drive.google.com/file/d/171gYMyu54N0oggf4AhtDF4qNhcK2Vl9Y/view?usp=sharing"/>
              </a:rPr>
              <a:t>https://drive.google.com/file/d/171gYMyu54N0oggf4AhtDF4qNhcK2Vl9Y/view?usp=sharing</a:t>
            </a:r>
          </a:p>
          <a:p>
            <a:pPr algn="l">
              <a:lnSpc>
                <a:spcPts val="2758"/>
              </a:lnSpc>
            </a:pPr>
          </a:p>
          <a:p>
            <a:pPr algn="l">
              <a:lnSpc>
                <a:spcPts val="2758"/>
              </a:lnSpc>
            </a:pPr>
            <a:r>
              <a:rPr lang="en-US" sz="1970">
                <a:solidFill>
                  <a:srgbClr val="FCFCFD"/>
                </a:solidFill>
                <a:latin typeface="League Spartan"/>
                <a:ea typeface="League Spartan"/>
                <a:cs typeface="League Spartan"/>
                <a:sym typeface="League Spartan"/>
              </a:rPr>
              <a:t>слайд 15, 16, 17</a:t>
            </a:r>
          </a:p>
          <a:p>
            <a:pPr algn="l">
              <a:lnSpc>
                <a:spcPts val="2758"/>
              </a:lnSpc>
            </a:pPr>
            <a:r>
              <a:rPr lang="en-US" sz="1970">
                <a:solidFill>
                  <a:srgbClr val="FCFCFD"/>
                </a:solidFill>
                <a:latin typeface="League Spartan"/>
                <a:ea typeface="League Spartan"/>
                <a:cs typeface="League Spartan"/>
                <a:sym typeface="League Spartan"/>
              </a:rPr>
              <a:t>Графіки пошуку падінь блиску для HD 139139 за даними K2 Campaign 15</a:t>
            </a:r>
          </a:p>
          <a:p>
            <a:pPr algn="l">
              <a:lnSpc>
                <a:spcPts val="2758"/>
              </a:lnSpc>
            </a:pPr>
            <a:r>
              <a:rPr lang="en-US" sz="1970" u="sng">
                <a:solidFill>
                  <a:srgbClr val="FCFCFD"/>
                </a:solidFill>
                <a:latin typeface="League Spartan"/>
                <a:ea typeface="League Spartan"/>
                <a:cs typeface="League Spartan"/>
                <a:sym typeface="League Spartan"/>
                <a:hlinkClick r:id="rId4" tooltip="https://drive.google.com/file/d/10Kk9sZ4mWYjgZEHQj17RwJE3WIGEx_0m/view?usp=sharing"/>
              </a:rPr>
              <a:t>https://drive.google.com/file/d/10Kk9sZ4mWYjgZEHQj17RwJE3WIGEx_0m/view?usp=sharing</a:t>
            </a:r>
          </a:p>
          <a:p>
            <a:pPr algn="l">
              <a:lnSpc>
                <a:spcPts val="2758"/>
              </a:lnSpc>
            </a:pPr>
          </a:p>
          <a:p>
            <a:pPr algn="l">
              <a:lnSpc>
                <a:spcPts val="2758"/>
              </a:lnSpc>
            </a:pPr>
            <a:r>
              <a:rPr lang="en-US" sz="1970">
                <a:solidFill>
                  <a:srgbClr val="FCFCFD"/>
                </a:solidFill>
                <a:latin typeface="League Spartan"/>
                <a:ea typeface="League Spartan"/>
                <a:cs typeface="League Spartan"/>
                <a:sym typeface="League Spartan"/>
              </a:rPr>
              <a:t>файл із таблицями</a:t>
            </a:r>
          </a:p>
          <a:p>
            <a:pPr algn="l">
              <a:lnSpc>
                <a:spcPts val="2758"/>
              </a:lnSpc>
            </a:pPr>
            <a:r>
              <a:rPr lang="en-US" sz="1970" u="sng">
                <a:solidFill>
                  <a:srgbClr val="FCFCFD"/>
                </a:solidFill>
                <a:latin typeface="League Spartan"/>
                <a:ea typeface="League Spartan"/>
                <a:cs typeface="League Spartan"/>
                <a:sym typeface="League Spartan"/>
                <a:hlinkClick r:id="rId5" tooltip="https://drive.google.com/file/d/1xj2H8mv8V8toRh5SE8Bg7XOoAFwqWvQn/view?usp=sharing"/>
              </a:rPr>
              <a:t>https://drive.google.com/file/d/1xj2H8mv8V8toRh5SE8Bg7XOoAFwqWvQn/view?usp=sharing</a:t>
            </a:r>
          </a:p>
          <a:p>
            <a:pPr algn="l">
              <a:lnSpc>
                <a:spcPts val="2758"/>
              </a:lnSpc>
            </a:pPr>
            <a:r>
              <a:rPr lang="en-US" sz="1970" u="sng">
                <a:solidFill>
                  <a:srgbClr val="FCFCFD"/>
                </a:solidFill>
                <a:latin typeface="League Spartan"/>
                <a:ea typeface="League Spartan"/>
                <a:cs typeface="League Spartan"/>
                <a:sym typeface="League Spartan"/>
                <a:hlinkClick r:id="rId6" tooltip="https://drive.google.com/file/d/1V6RCS7xvne1OtHtFAQZvZMQbVS0jgAip/view?usp=sharing"/>
              </a:rPr>
              <a:t>https://drive.google.com/file/d/1V6RCS7xvne1OtHtFAQZvZMQbVS0jgAip/view?usp=sharing</a:t>
            </a:r>
          </a:p>
          <a:p>
            <a:pPr algn="l">
              <a:lnSpc>
                <a:spcPts val="2758"/>
              </a:lnSpc>
            </a:pPr>
          </a:p>
          <a:p>
            <a:pPr algn="l">
              <a:lnSpc>
                <a:spcPts val="2758"/>
              </a:lnSpc>
            </a:pPr>
            <a:r>
              <a:rPr lang="en-US" sz="1970">
                <a:solidFill>
                  <a:srgbClr val="FCFCFD"/>
                </a:solidFill>
                <a:latin typeface="League Spartan"/>
                <a:ea typeface="League Spartan"/>
                <a:cs typeface="League Spartan"/>
                <a:sym typeface="League Spartan"/>
              </a:rPr>
              <a:t>слайд 18,19, 20 </a:t>
            </a:r>
          </a:p>
          <a:p>
            <a:pPr algn="l">
              <a:lnSpc>
                <a:spcPts val="2758"/>
              </a:lnSpc>
            </a:pPr>
            <a:r>
              <a:rPr lang="en-US" sz="1970">
                <a:solidFill>
                  <a:srgbClr val="FCFCFD"/>
                </a:solidFill>
                <a:latin typeface="League Spartan"/>
                <a:ea typeface="League Spartan"/>
                <a:cs typeface="League Spartan"/>
                <a:sym typeface="League Spartan"/>
              </a:rPr>
              <a:t>Гістограми для виявлених падінь блиску HD 139139</a:t>
            </a:r>
          </a:p>
          <a:p>
            <a:pPr algn="l">
              <a:lnSpc>
                <a:spcPts val="2758"/>
              </a:lnSpc>
            </a:pPr>
            <a:r>
              <a:rPr lang="en-US" sz="1970" u="sng">
                <a:solidFill>
                  <a:srgbClr val="FCFCFD"/>
                </a:solidFill>
                <a:latin typeface="League Spartan"/>
                <a:ea typeface="League Spartan"/>
                <a:cs typeface="League Spartan"/>
                <a:sym typeface="League Spartan"/>
                <a:hlinkClick r:id="rId7" tooltip="https://drive.google.com/file/d/1qx-_AsiFMAbO59-LT6_92aLSApL5nax8/view?usp=sharing"/>
              </a:rPr>
              <a:t>https://drive.google.com/file/d/1qx-_AsiFMAbO59-LT6_92aLSApL5nax8/view?usp=sharing</a:t>
            </a:r>
          </a:p>
          <a:p>
            <a:pPr algn="l">
              <a:lnSpc>
                <a:spcPts val="2758"/>
              </a:lnSpc>
            </a:pPr>
          </a:p>
          <a:p>
            <a:pPr algn="l">
              <a:lnSpc>
                <a:spcPts val="2758"/>
              </a:lnSpc>
            </a:pPr>
            <a:r>
              <a:rPr lang="en-US" sz="1970">
                <a:solidFill>
                  <a:srgbClr val="FCFCFD"/>
                </a:solidFill>
                <a:latin typeface="League Spartan"/>
                <a:ea typeface="League Spartan"/>
                <a:cs typeface="League Spartan"/>
                <a:sym typeface="League Spartan"/>
              </a:rPr>
              <a:t>слайд 21, 22</a:t>
            </a:r>
          </a:p>
          <a:p>
            <a:pPr algn="l">
              <a:lnSpc>
                <a:spcPts val="2758"/>
              </a:lnSpc>
            </a:pPr>
            <a:r>
              <a:rPr lang="en-US" sz="1970">
                <a:solidFill>
                  <a:srgbClr val="FCFCFD"/>
                </a:solidFill>
                <a:latin typeface="League Spartan"/>
                <a:ea typeface="League Spartan"/>
                <a:cs typeface="League Spartan"/>
                <a:sym typeface="League Spartan"/>
              </a:rPr>
              <a:t>Порівняння даних K2, власного відбору та спостережень CHEOPS для HD 139139</a:t>
            </a:r>
          </a:p>
          <a:p>
            <a:pPr algn="l">
              <a:lnSpc>
                <a:spcPts val="2758"/>
              </a:lnSpc>
            </a:pPr>
            <a:r>
              <a:rPr lang="en-US" sz="1970" u="sng">
                <a:solidFill>
                  <a:srgbClr val="FCFCFD"/>
                </a:solidFill>
                <a:latin typeface="League Spartan"/>
                <a:ea typeface="League Spartan"/>
                <a:cs typeface="League Spartan"/>
                <a:sym typeface="League Spartan"/>
                <a:hlinkClick r:id="rId8" tooltip="https://drive.google.com/file/d/1B8CKfqVmLwZunkDO2MVy-jljPv7yr98h/view?usp=sharing"/>
              </a:rPr>
              <a:t>https://drive.google.com/file/d/1B8CKfqVmLwZunkDO2MVy-jljPv7yr98h/view?usp=sharing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DAHG7jWMXfQ</dc:identifier>
  <dcterms:modified xsi:type="dcterms:W3CDTF">2011-08-01T06:04:30Z</dcterms:modified>
  <cp:revision>1</cp:revision>
  <dc:title>hd139139манJUNIOR</dc:title>
</cp:coreProperties>
</file>