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Шолтіс Мирослава"/>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7AD87D2-172E-41FD-979C-E34F6B7D9FE4}">
  <a:tblStyle styleId="{E7AD87D2-172E-41FD-979C-E34F6B7D9FE4}" styleName="Table_0">
    <a:wholeTbl>
      <a:tcTxStyle>
        <a:font>
          <a:latin typeface="Arial"/>
          <a:ea typeface="Arial"/>
          <a:cs typeface="Arial"/>
        </a:font>
        <a:srgbClr val="000000"/>
      </a:tcTxStyle>
      <a:tcStyle>
        <a:tcBdr>
          <a:left>
            <a:ln cap="flat" cmpd="sng" w="8475">
              <a:solidFill>
                <a:srgbClr val="808080"/>
              </a:solidFill>
              <a:prstDash val="solid"/>
              <a:round/>
              <a:headEnd len="sm" w="sm" type="none"/>
              <a:tailEnd len="sm" w="sm" type="none"/>
            </a:ln>
          </a:left>
          <a:right>
            <a:ln cap="flat" cmpd="sng" w="8475">
              <a:solidFill>
                <a:srgbClr val="808080"/>
              </a:solidFill>
              <a:prstDash val="solid"/>
              <a:round/>
              <a:headEnd len="sm" w="sm" type="none"/>
              <a:tailEnd len="sm" w="sm" type="none"/>
            </a:ln>
          </a:right>
          <a:top>
            <a:ln cap="flat" cmpd="sng" w="8475">
              <a:solidFill>
                <a:srgbClr val="808080"/>
              </a:solidFill>
              <a:prstDash val="solid"/>
              <a:round/>
              <a:headEnd len="sm" w="sm" type="none"/>
              <a:tailEnd len="sm" w="sm" type="none"/>
            </a:ln>
          </a:top>
          <a:bottom>
            <a:ln cap="flat" cmpd="sng" w="8475">
              <a:solidFill>
                <a:srgbClr val="808080"/>
              </a:solidFill>
              <a:prstDash val="solid"/>
              <a:round/>
              <a:headEnd len="sm" w="sm" type="none"/>
              <a:tailEnd len="sm" w="sm" type="none"/>
            </a:ln>
          </a:bottom>
          <a:insideH>
            <a:ln cap="flat" cmpd="sng" w="8475">
              <a:solidFill>
                <a:srgbClr val="808080"/>
              </a:solidFill>
              <a:prstDash val="solid"/>
              <a:round/>
              <a:headEnd len="sm" w="sm" type="none"/>
              <a:tailEnd len="sm" w="sm" type="none"/>
            </a:ln>
          </a:insideH>
          <a:insideV>
            <a:ln cap="flat" cmpd="sng" w="8475">
              <a:solidFill>
                <a:srgbClr val="80808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schemas.openxmlformats.org/officeDocument/2006/relationships/slide" Target="slides/slide15.xml"/><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commentAuthors" Target="commentAuthors.xml"/><Relationship Id="rId19" Type="http://schemas.openxmlformats.org/officeDocument/2006/relationships/slide" Target="slides/slide12.xml"/><Relationship Id="rId6" Type="http://schemas.openxmlformats.org/officeDocument/2006/relationships/slideMaster" Target="slideMasters/slideMaster1.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4-15T17:10:19.668">
    <p:pos x="6000" y="0"/>
    <p:text>Музей "Батьківська хата"</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65deb60b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d65deb60b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d65deb60b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d65deb60b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d65deb60b7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d65deb60b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d65deb60b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d65deb60b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d65deb60b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d65deb60b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d65deb60b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d65deb60b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65deb60b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d65deb60b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d65deb60b7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d65deb60b7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65deb60b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d65deb60b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65deb60b7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d65deb60b7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65deb60b7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d65deb60b7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d65deb60b7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d65deb60b7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65deb60b7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d65deb60b7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d65deb60b7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d65deb60b7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d65deb60b7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d65deb60b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6.jpg"/><Relationship Id="rId5" Type="http://schemas.openxmlformats.org/officeDocument/2006/relationships/image" Target="../media/image7.jpg"/><Relationship Id="rId6"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2.png"/><Relationship Id="rId5" Type="http://schemas.openxmlformats.org/officeDocument/2006/relationships/image" Target="../media/image10.jpg"/><Relationship Id="rId6" Type="http://schemas.openxmlformats.org/officeDocument/2006/relationships/image" Target="../media/image1.jpg"/><Relationship Id="rId7"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3.jpg"/><Relationship Id="rId5" Type="http://schemas.openxmlformats.org/officeDocument/2006/relationships/image" Target="../media/image12.jpg"/><Relationship Id="rId6"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jpg"/><Relationship Id="rId5"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0.jpg"/><Relationship Id="rId5"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1.jpg"/><Relationship Id="rId5"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hyperlink" Target="https://uk.wikipedia.org/wiki/%D0%A2%D1%8F%D1%87%D1%96%D0%B2%D1%81%D1%8C%D0%BA%D0%B8%D0%B9_%D1%80%D0%B0%D0%B9%D0%BE%D0%BD_(1953%E2%80%942020)" TargetMode="External"/><Relationship Id="rId5" Type="http://schemas.openxmlformats.org/officeDocument/2006/relationships/hyperlink" Target="https://uk.wikipedia.org/wiki/%D0%A2%D1%8F%D1%87%D1%96%D0%B2%D1%81%D1%8C%D0%BA%D0%B8%D0%B9_%D1%80%D0%B0%D0%B9%D0%BE%D0%BD_(1953%E2%80%942020)" TargetMode="External"/><Relationship Id="rId6" Type="http://schemas.openxmlformats.org/officeDocument/2006/relationships/hyperlink" Target="https://banosh.com.ua/mashyna-chasu/zakarpatskyj-dialekt-istoriya-ta-osoblyvosti-kolorytnoyi-govirky-pro-yaki-vy-mogly-ne-znaty/" TargetMode="External"/><Relationship Id="rId7" Type="http://schemas.openxmlformats.org/officeDocument/2006/relationships/hyperlink" Target="https://banosh.com.ua/mashyna-chasu/zakarpatskyj-dialekt-istoriya-ta-osoblyvosti-kolorytnoyi-govirky-pro-yaki-vy-mogly-ne-znat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36950"/>
            <a:ext cx="8520600" cy="1834800"/>
          </a:xfrm>
          <a:prstGeom prst="rect">
            <a:avLst/>
          </a:prstGeom>
          <a:solidFill>
            <a:srgbClr val="F5F5F5">
              <a:alpha val="64020"/>
            </a:srgbClr>
          </a:solidFill>
        </p:spPr>
        <p:txBody>
          <a:bodyPr anchorCtr="0" anchor="b" bIns="91425" lIns="91425" spcFirstLastPara="1" rIns="91425" wrap="square" tIns="91425">
            <a:noAutofit/>
          </a:bodyPr>
          <a:lstStyle/>
          <a:p>
            <a:pPr indent="0" lvl="0" marL="0" rtl="0" algn="ctr">
              <a:spcBef>
                <a:spcPts val="0"/>
              </a:spcBef>
              <a:spcAft>
                <a:spcPts val="0"/>
              </a:spcAft>
              <a:buNone/>
            </a:pPr>
            <a:r>
              <a:rPr lang="uk" sz="1600">
                <a:latin typeface="Times New Roman"/>
                <a:ea typeface="Times New Roman"/>
                <a:cs typeface="Times New Roman"/>
                <a:sym typeface="Times New Roman"/>
              </a:rPr>
              <a:t>Всеукраїнський інтерактивний конкурс «МАН-Юніор Дослідник»</a:t>
            </a:r>
            <a:endParaRPr sz="1600">
              <a:latin typeface="Times New Roman"/>
              <a:ea typeface="Times New Roman"/>
              <a:cs typeface="Times New Roman"/>
              <a:sym typeface="Times New Roman"/>
            </a:endParaRPr>
          </a:p>
          <a:p>
            <a:pPr indent="0" lvl="0" marL="0" rtl="0" algn="ctr">
              <a:spcBef>
                <a:spcPts val="0"/>
              </a:spcBef>
              <a:spcAft>
                <a:spcPts val="0"/>
              </a:spcAft>
              <a:buNone/>
            </a:pPr>
            <a:r>
              <a:rPr lang="uk" sz="1600">
                <a:latin typeface="Times New Roman"/>
                <a:ea typeface="Times New Roman"/>
                <a:cs typeface="Times New Roman"/>
                <a:sym typeface="Times New Roman"/>
              </a:rPr>
              <a:t>Номінація «Історик-Юніор» </a:t>
            </a:r>
            <a:endParaRPr sz="1900">
              <a:latin typeface="Times New Roman"/>
              <a:ea typeface="Times New Roman"/>
              <a:cs typeface="Times New Roman"/>
              <a:sym typeface="Times New Roman"/>
            </a:endParaRPr>
          </a:p>
          <a:p>
            <a:pPr indent="0" lvl="0" marL="0" rtl="0" algn="ctr">
              <a:spcBef>
                <a:spcPts val="1200"/>
              </a:spcBef>
              <a:spcAft>
                <a:spcPts val="1200"/>
              </a:spcAft>
              <a:buNone/>
            </a:pPr>
            <a:r>
              <a:rPr b="1" lang="uk" sz="2200">
                <a:latin typeface="Times New Roman"/>
                <a:ea typeface="Times New Roman"/>
                <a:cs typeface="Times New Roman"/>
                <a:sym typeface="Times New Roman"/>
              </a:rPr>
              <a:t>Побутова лексика села Брустури як відображення багатовікових українсько-румунсько-угорсько-німецьких мовних контактів (на прикладі назв кухонного начиння)</a:t>
            </a:r>
            <a:endParaRPr b="1" sz="2200">
              <a:latin typeface="Times New Roman"/>
              <a:ea typeface="Times New Roman"/>
              <a:cs typeface="Times New Roman"/>
              <a:sym typeface="Times New Roman"/>
            </a:endParaRPr>
          </a:p>
        </p:txBody>
      </p:sp>
      <p:sp>
        <p:nvSpPr>
          <p:cNvPr id="55" name="Google Shape;55;p13"/>
          <p:cNvSpPr txBox="1"/>
          <p:nvPr>
            <p:ph idx="1" type="subTitle"/>
          </p:nvPr>
        </p:nvSpPr>
        <p:spPr>
          <a:xfrm>
            <a:off x="311700" y="3039350"/>
            <a:ext cx="8520600" cy="1497600"/>
          </a:xfrm>
          <a:prstGeom prst="rect">
            <a:avLst/>
          </a:prstGeom>
          <a:solidFill>
            <a:srgbClr val="F5F5F5">
              <a:alpha val="64020"/>
            </a:srgbClr>
          </a:solidFill>
        </p:spPr>
        <p:txBody>
          <a:bodyPr anchorCtr="0" anchor="t" bIns="91425" lIns="91425" spcFirstLastPara="1" rIns="91425" wrap="square" tIns="91425">
            <a:normAutofit fontScale="25000" lnSpcReduction="20000"/>
          </a:bodyPr>
          <a:lstStyle/>
          <a:p>
            <a:pPr indent="0" lvl="0" marL="0" rtl="0" algn="just">
              <a:lnSpc>
                <a:spcPct val="100000"/>
              </a:lnSpc>
              <a:spcBef>
                <a:spcPts val="1200"/>
              </a:spcBef>
              <a:spcAft>
                <a:spcPts val="0"/>
              </a:spcAft>
              <a:buNone/>
            </a:pPr>
            <a:r>
              <a:rPr b="1" lang="uk" sz="7100">
                <a:solidFill>
                  <a:schemeClr val="dk1"/>
                </a:solidFill>
                <a:latin typeface="Times New Roman"/>
                <a:ea typeface="Times New Roman"/>
                <a:cs typeface="Times New Roman"/>
                <a:sym typeface="Times New Roman"/>
              </a:rPr>
              <a:t>Виконавець:</a:t>
            </a:r>
            <a:r>
              <a:rPr lang="uk" sz="7100">
                <a:solidFill>
                  <a:schemeClr val="dk1"/>
                </a:solidFill>
                <a:latin typeface="Times New Roman"/>
                <a:ea typeface="Times New Roman"/>
                <a:cs typeface="Times New Roman"/>
                <a:sym typeface="Times New Roman"/>
              </a:rPr>
              <a:t> Онофрій Богдана, учениця 10 класу Брустурянського ОЗЗСО І-ІІІ ступенів Усть-Чорнянської селищної ради Закарпатської області</a:t>
            </a:r>
            <a:endParaRPr sz="7100">
              <a:solidFill>
                <a:schemeClr val="dk1"/>
              </a:solidFill>
              <a:latin typeface="Times New Roman"/>
              <a:ea typeface="Times New Roman"/>
              <a:cs typeface="Times New Roman"/>
              <a:sym typeface="Times New Roman"/>
            </a:endParaRPr>
          </a:p>
          <a:p>
            <a:pPr indent="0" lvl="0" marL="0" rtl="0" algn="just">
              <a:lnSpc>
                <a:spcPct val="100000"/>
              </a:lnSpc>
              <a:spcBef>
                <a:spcPts val="1200"/>
              </a:spcBef>
              <a:spcAft>
                <a:spcPts val="0"/>
              </a:spcAft>
              <a:buNone/>
            </a:pPr>
            <a:r>
              <a:rPr b="1" lang="uk" sz="7100">
                <a:solidFill>
                  <a:schemeClr val="dk1"/>
                </a:solidFill>
                <a:latin typeface="Times New Roman"/>
                <a:ea typeface="Times New Roman"/>
                <a:cs typeface="Times New Roman"/>
                <a:sym typeface="Times New Roman"/>
              </a:rPr>
              <a:t>Науковий керівник:</a:t>
            </a:r>
            <a:r>
              <a:rPr lang="uk" sz="7100">
                <a:solidFill>
                  <a:schemeClr val="dk1"/>
                </a:solidFill>
                <a:latin typeface="Times New Roman"/>
                <a:ea typeface="Times New Roman"/>
                <a:cs typeface="Times New Roman"/>
                <a:sym typeface="Times New Roman"/>
              </a:rPr>
              <a:t> Шолтіс Мирослава Василівна, практичний психолог Брустурянського ОЗЗСО І-ІІІ ступенів Усть-Чорнянської селищної ради Закарпатської області</a:t>
            </a:r>
            <a:endParaRPr sz="7100">
              <a:solidFill>
                <a:schemeClr val="dk1"/>
              </a:solidFill>
              <a:latin typeface="Times New Roman"/>
              <a:ea typeface="Times New Roman"/>
              <a:cs typeface="Times New Roman"/>
              <a:sym typeface="Times New Roman"/>
            </a:endParaRPr>
          </a:p>
          <a:p>
            <a:pPr indent="0" lvl="0" marL="0" marR="0" rtl="0" algn="ctr">
              <a:spcBef>
                <a:spcPts val="120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ctrTitle"/>
          </p:nvPr>
        </p:nvSpPr>
        <p:spPr>
          <a:xfrm>
            <a:off x="500400" y="406400"/>
            <a:ext cx="8143200" cy="1656300"/>
          </a:xfrm>
          <a:prstGeom prst="rect">
            <a:avLst/>
          </a:prstGeom>
          <a:solidFill>
            <a:srgbClr val="F5F5F5">
              <a:alpha val="64020"/>
            </a:srgbClr>
          </a:solidFill>
        </p:spPr>
        <p:txBody>
          <a:bodyPr anchorCtr="0" anchor="b" bIns="91425" lIns="91425" spcFirstLastPara="1" rIns="91425" wrap="square" tIns="91425">
            <a:normAutofit/>
          </a:bodyPr>
          <a:lstStyle/>
          <a:p>
            <a:pPr indent="0" lvl="0" marL="0" rtl="0" algn="just">
              <a:spcBef>
                <a:spcPts val="1200"/>
              </a:spcBef>
              <a:spcAft>
                <a:spcPts val="1200"/>
              </a:spcAft>
              <a:buNone/>
            </a:pPr>
            <a:r>
              <a:rPr b="1" lang="uk" sz="2000">
                <a:latin typeface="Times New Roman"/>
                <a:ea typeface="Times New Roman"/>
                <a:cs typeface="Times New Roman"/>
                <a:sym typeface="Times New Roman"/>
              </a:rPr>
              <a:t>Мета дослідження:</a:t>
            </a:r>
            <a:r>
              <a:rPr lang="uk" sz="2000">
                <a:latin typeface="Times New Roman"/>
                <a:ea typeface="Times New Roman"/>
                <a:cs typeface="Times New Roman"/>
                <a:sym typeface="Times New Roman"/>
              </a:rPr>
              <a:t> на основі аналізу назв кухонного начиння в говірці села Брустури виявити, пояснити походження та систематизувати лексичні запозичення румунського, угорського та німецького походження.</a:t>
            </a:r>
            <a:endParaRPr sz="1400">
              <a:latin typeface="Times New Roman"/>
              <a:ea typeface="Times New Roman"/>
              <a:cs typeface="Times New Roman"/>
              <a:sym typeface="Times New Roman"/>
            </a:endParaRPr>
          </a:p>
        </p:txBody>
      </p:sp>
      <p:sp>
        <p:nvSpPr>
          <p:cNvPr id="61" name="Google Shape;61;p14"/>
          <p:cNvSpPr txBox="1"/>
          <p:nvPr>
            <p:ph idx="1" type="subTitle"/>
          </p:nvPr>
        </p:nvSpPr>
        <p:spPr>
          <a:xfrm>
            <a:off x="374650" y="2349500"/>
            <a:ext cx="8457600" cy="2343000"/>
          </a:xfrm>
          <a:prstGeom prst="rect">
            <a:avLst/>
          </a:prstGeom>
          <a:solidFill>
            <a:srgbClr val="F5F5F5">
              <a:alpha val="64020"/>
            </a:srgbClr>
          </a:solidFill>
        </p:spPr>
        <p:txBody>
          <a:bodyPr anchorCtr="0" anchor="t" bIns="91425" lIns="91425" spcFirstLastPara="1" rIns="91425" wrap="square" tIns="91425">
            <a:normAutofit fontScale="25000" lnSpcReduction="10000"/>
          </a:bodyPr>
          <a:lstStyle/>
          <a:p>
            <a:pPr indent="0" lvl="0" marL="0" rtl="0" algn="just">
              <a:spcBef>
                <a:spcPts val="1200"/>
              </a:spcBef>
              <a:spcAft>
                <a:spcPts val="0"/>
              </a:spcAft>
              <a:buNone/>
            </a:pPr>
            <a:r>
              <a:rPr b="1" lang="uk" sz="8000">
                <a:solidFill>
                  <a:schemeClr val="dk1"/>
                </a:solidFill>
                <a:latin typeface="Times New Roman"/>
                <a:ea typeface="Times New Roman"/>
                <a:cs typeface="Times New Roman"/>
                <a:sym typeface="Times New Roman"/>
              </a:rPr>
              <a:t>Завдання дослідження:</a:t>
            </a:r>
            <a:endParaRPr b="1" sz="8000">
              <a:solidFill>
                <a:schemeClr val="dk1"/>
              </a:solidFill>
              <a:latin typeface="Times New Roman"/>
              <a:ea typeface="Times New Roman"/>
              <a:cs typeface="Times New Roman"/>
              <a:sym typeface="Times New Roman"/>
            </a:endParaRPr>
          </a:p>
          <a:p>
            <a:pPr indent="-355600" lvl="0" marL="457200" rtl="0" algn="just">
              <a:spcBef>
                <a:spcPts val="1200"/>
              </a:spcBef>
              <a:spcAft>
                <a:spcPts val="0"/>
              </a:spcAft>
              <a:buClr>
                <a:schemeClr val="dk1"/>
              </a:buClr>
              <a:buSzPct val="100000"/>
              <a:buFont typeface="Times New Roman"/>
              <a:buChar char="●"/>
            </a:pPr>
            <a:r>
              <a:rPr lang="uk" sz="8000">
                <a:solidFill>
                  <a:schemeClr val="dk1"/>
                </a:solidFill>
                <a:latin typeface="Times New Roman"/>
                <a:ea typeface="Times New Roman"/>
                <a:cs typeface="Times New Roman"/>
                <a:sym typeface="Times New Roman"/>
              </a:rPr>
              <a:t>сформувати реєстр назв кухонного начиння, що функціонують у мовленні мешканців села Брустури;</a:t>
            </a:r>
            <a:endParaRPr sz="8000">
              <a:solidFill>
                <a:schemeClr val="dk1"/>
              </a:solidFill>
              <a:latin typeface="Times New Roman"/>
              <a:ea typeface="Times New Roman"/>
              <a:cs typeface="Times New Roman"/>
              <a:sym typeface="Times New Roman"/>
            </a:endParaRPr>
          </a:p>
          <a:p>
            <a:pPr indent="-355600" lvl="0" marL="457200" rtl="0" algn="just">
              <a:spcBef>
                <a:spcPts val="0"/>
              </a:spcBef>
              <a:spcAft>
                <a:spcPts val="0"/>
              </a:spcAft>
              <a:buClr>
                <a:schemeClr val="dk1"/>
              </a:buClr>
              <a:buSzPct val="100000"/>
              <a:buFont typeface="Times New Roman"/>
              <a:buChar char="●"/>
            </a:pPr>
            <a:r>
              <a:rPr lang="uk" sz="8000">
                <a:solidFill>
                  <a:schemeClr val="dk1"/>
                </a:solidFill>
                <a:latin typeface="Times New Roman"/>
                <a:ea typeface="Times New Roman"/>
                <a:cs typeface="Times New Roman"/>
                <a:sym typeface="Times New Roman"/>
              </a:rPr>
              <a:t>здійснити етимологічний аналіз зібраного матеріалу для розмежування питомої слов’янської лексики та запозичень;</a:t>
            </a:r>
            <a:endParaRPr sz="8000">
              <a:solidFill>
                <a:schemeClr val="dk1"/>
              </a:solidFill>
              <a:latin typeface="Times New Roman"/>
              <a:ea typeface="Times New Roman"/>
              <a:cs typeface="Times New Roman"/>
              <a:sym typeface="Times New Roman"/>
            </a:endParaRPr>
          </a:p>
          <a:p>
            <a:pPr indent="-355600" lvl="0" marL="457200" rtl="0" algn="just">
              <a:spcBef>
                <a:spcPts val="0"/>
              </a:spcBef>
              <a:spcAft>
                <a:spcPts val="0"/>
              </a:spcAft>
              <a:buClr>
                <a:schemeClr val="dk1"/>
              </a:buClr>
              <a:buSzPct val="100000"/>
              <a:buFont typeface="Times New Roman"/>
              <a:buChar char="●"/>
            </a:pPr>
            <a:r>
              <a:rPr lang="uk" sz="8000">
                <a:solidFill>
                  <a:schemeClr val="dk1"/>
                </a:solidFill>
                <a:latin typeface="Times New Roman"/>
                <a:ea typeface="Times New Roman"/>
                <a:cs typeface="Times New Roman"/>
                <a:sym typeface="Times New Roman"/>
              </a:rPr>
              <a:t>визначити історико-культурні чинники, що сприяли проникненню іншомовної лексики в побут мешканців.</a:t>
            </a:r>
            <a:endParaRPr sz="7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289300" y="349250"/>
            <a:ext cx="5854800" cy="4286400"/>
          </a:xfrm>
          <a:prstGeom prst="rect">
            <a:avLst/>
          </a:prstGeom>
          <a:solidFill>
            <a:srgbClr val="F5F5F5">
              <a:alpha val="64020"/>
            </a:srgbClr>
          </a:solidFill>
        </p:spPr>
        <p:txBody>
          <a:bodyPr anchorCtr="0" anchor="ctr" bIns="91425" lIns="91425" spcFirstLastPara="1" rIns="91425" wrap="square" tIns="91425">
            <a:normAutofit/>
          </a:bodyPr>
          <a:lstStyle/>
          <a:p>
            <a:pPr indent="0" lvl="0" marL="0" rtl="0" algn="just">
              <a:spcBef>
                <a:spcPts val="1200"/>
              </a:spcBef>
              <a:spcAft>
                <a:spcPts val="0"/>
              </a:spcAft>
              <a:buNone/>
            </a:pPr>
            <a:r>
              <a:rPr b="1" lang="uk" sz="2400">
                <a:latin typeface="Times New Roman"/>
                <a:ea typeface="Times New Roman"/>
                <a:cs typeface="Times New Roman"/>
                <a:sym typeface="Times New Roman"/>
              </a:rPr>
              <a:t>Об’єкт дослідження:</a:t>
            </a:r>
            <a:r>
              <a:rPr lang="uk" sz="2400">
                <a:latin typeface="Times New Roman"/>
                <a:ea typeface="Times New Roman"/>
                <a:cs typeface="Times New Roman"/>
                <a:sym typeface="Times New Roman"/>
              </a:rPr>
              <a:t> побутова лексика говірки села Брустури Тячівського району Закарпатської області.</a:t>
            </a:r>
            <a:endParaRPr sz="2400">
              <a:latin typeface="Times New Roman"/>
              <a:ea typeface="Times New Roman"/>
              <a:cs typeface="Times New Roman"/>
              <a:sym typeface="Times New Roman"/>
            </a:endParaRPr>
          </a:p>
          <a:p>
            <a:pPr indent="0" lvl="0" marL="0" rtl="0" algn="just">
              <a:spcBef>
                <a:spcPts val="1200"/>
              </a:spcBef>
              <a:spcAft>
                <a:spcPts val="1200"/>
              </a:spcAft>
              <a:buNone/>
            </a:pPr>
            <a:r>
              <a:rPr b="1" lang="uk" sz="2400">
                <a:latin typeface="Times New Roman"/>
                <a:ea typeface="Times New Roman"/>
                <a:cs typeface="Times New Roman"/>
                <a:sym typeface="Times New Roman"/>
              </a:rPr>
              <a:t>Предмет дослідження:                                </a:t>
            </a:r>
            <a:r>
              <a:rPr lang="uk" sz="2400">
                <a:latin typeface="Times New Roman"/>
                <a:ea typeface="Times New Roman"/>
                <a:cs typeface="Times New Roman"/>
                <a:sym typeface="Times New Roman"/>
              </a:rPr>
              <a:t>лексико-семантичні, етимологічні та структурно-граматичні особливості назв кухонного начиння, що виникли в результаті багатовікової мовної взаємодії.</a:t>
            </a:r>
            <a:endParaRPr sz="2400">
              <a:latin typeface="Times New Roman"/>
              <a:ea typeface="Times New Roman"/>
              <a:cs typeface="Times New Roman"/>
              <a:sym typeface="Times New Roman"/>
            </a:endParaRPr>
          </a:p>
        </p:txBody>
      </p:sp>
      <p:pic>
        <p:nvPicPr>
          <p:cNvPr id="67" name="Google Shape;67;p15"/>
          <p:cNvPicPr preferRelativeResize="0"/>
          <p:nvPr/>
        </p:nvPicPr>
        <p:blipFill>
          <a:blip r:embed="rId4">
            <a:alphaModFix/>
          </a:blip>
          <a:stretch>
            <a:fillRect/>
          </a:stretch>
        </p:blipFill>
        <p:spPr>
          <a:xfrm>
            <a:off x="8399125" y="4178300"/>
            <a:ext cx="744875" cy="965200"/>
          </a:xfrm>
          <a:prstGeom prst="rect">
            <a:avLst/>
          </a:prstGeom>
          <a:noFill/>
          <a:ln>
            <a:noFill/>
          </a:ln>
        </p:spPr>
      </p:pic>
      <p:pic>
        <p:nvPicPr>
          <p:cNvPr id="68" name="Google Shape;68;p15"/>
          <p:cNvPicPr preferRelativeResize="0"/>
          <p:nvPr/>
        </p:nvPicPr>
        <p:blipFill>
          <a:blip r:embed="rId5">
            <a:alphaModFix/>
          </a:blip>
          <a:stretch>
            <a:fillRect/>
          </a:stretch>
        </p:blipFill>
        <p:spPr>
          <a:xfrm>
            <a:off x="0" y="136201"/>
            <a:ext cx="3029175" cy="2065974"/>
          </a:xfrm>
          <a:prstGeom prst="rect">
            <a:avLst/>
          </a:prstGeom>
          <a:noFill/>
          <a:ln>
            <a:noFill/>
          </a:ln>
        </p:spPr>
      </p:pic>
      <p:pic>
        <p:nvPicPr>
          <p:cNvPr id="69" name="Google Shape;69;p15" title="1744902232381.jpg"/>
          <p:cNvPicPr preferRelativeResize="0"/>
          <p:nvPr/>
        </p:nvPicPr>
        <p:blipFill rotWithShape="1">
          <a:blip r:embed="rId6">
            <a:alphaModFix/>
          </a:blip>
          <a:srcRect b="37027" l="0" r="0" t="13551"/>
          <a:stretch/>
        </p:blipFill>
        <p:spPr>
          <a:xfrm>
            <a:off x="0" y="2571750"/>
            <a:ext cx="3029175" cy="2202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pic>
        <p:nvPicPr>
          <p:cNvPr id="74" name="Google Shape;74;p16" title="1769779668637.jpg"/>
          <p:cNvPicPr preferRelativeResize="0"/>
          <p:nvPr/>
        </p:nvPicPr>
        <p:blipFill>
          <a:blip r:embed="rId4">
            <a:alphaModFix/>
          </a:blip>
          <a:stretch>
            <a:fillRect/>
          </a:stretch>
        </p:blipFill>
        <p:spPr>
          <a:xfrm>
            <a:off x="5827726" y="2740825"/>
            <a:ext cx="3203547" cy="2402675"/>
          </a:xfrm>
          <a:prstGeom prst="rect">
            <a:avLst/>
          </a:prstGeom>
          <a:noFill/>
          <a:ln>
            <a:noFill/>
          </a:ln>
        </p:spPr>
      </p:pic>
      <p:pic>
        <p:nvPicPr>
          <p:cNvPr id="75" name="Google Shape;75;p16" title="1769779647538.jpg"/>
          <p:cNvPicPr preferRelativeResize="0"/>
          <p:nvPr/>
        </p:nvPicPr>
        <p:blipFill>
          <a:blip r:embed="rId5">
            <a:alphaModFix/>
          </a:blip>
          <a:stretch>
            <a:fillRect/>
          </a:stretch>
        </p:blipFill>
        <p:spPr>
          <a:xfrm>
            <a:off x="5715008" y="0"/>
            <a:ext cx="3428992" cy="2571750"/>
          </a:xfrm>
          <a:prstGeom prst="rect">
            <a:avLst/>
          </a:prstGeom>
          <a:noFill/>
          <a:ln>
            <a:noFill/>
          </a:ln>
        </p:spPr>
      </p:pic>
      <p:pic>
        <p:nvPicPr>
          <p:cNvPr id="76" name="Google Shape;76;p16" title="1744902232381.jpg"/>
          <p:cNvPicPr preferRelativeResize="0"/>
          <p:nvPr/>
        </p:nvPicPr>
        <p:blipFill rotWithShape="1">
          <a:blip r:embed="rId6">
            <a:alphaModFix/>
          </a:blip>
          <a:srcRect b="0" l="0" r="16339" t="11237"/>
          <a:stretch/>
        </p:blipFill>
        <p:spPr>
          <a:xfrm>
            <a:off x="0" y="0"/>
            <a:ext cx="4803900" cy="5143500"/>
          </a:xfrm>
          <a:prstGeom prst="rect">
            <a:avLst/>
          </a:prstGeom>
          <a:noFill/>
          <a:ln>
            <a:noFill/>
          </a:ln>
        </p:spPr>
      </p:pic>
      <p:sp>
        <p:nvSpPr>
          <p:cNvPr id="77" name="Google Shape;77;p16"/>
          <p:cNvSpPr txBox="1"/>
          <p:nvPr>
            <p:ph type="ctrTitle"/>
          </p:nvPr>
        </p:nvSpPr>
        <p:spPr>
          <a:xfrm>
            <a:off x="0" y="0"/>
            <a:ext cx="4803900" cy="5143500"/>
          </a:xfrm>
          <a:prstGeom prst="rect">
            <a:avLst/>
          </a:prstGeom>
          <a:solidFill>
            <a:srgbClr val="F5F5F5">
              <a:alpha val="64020"/>
            </a:srgbClr>
          </a:solidFill>
        </p:spPr>
        <p:txBody>
          <a:bodyPr anchorCtr="0" anchor="b" bIns="91425" lIns="91425" spcFirstLastPara="1" rIns="91425" wrap="square" tIns="91425">
            <a:noAutofit/>
          </a:bodyPr>
          <a:lstStyle/>
          <a:p>
            <a:pPr indent="0" lvl="0" marL="0" rtl="0" algn="ctr">
              <a:spcBef>
                <a:spcPts val="0"/>
              </a:spcBef>
              <a:spcAft>
                <a:spcPts val="1800"/>
              </a:spcAft>
              <a:buNone/>
            </a:pPr>
            <a:r>
              <a:rPr lang="uk" sz="2300">
                <a:latin typeface="Times New Roman"/>
                <a:ea typeface="Times New Roman"/>
                <a:cs typeface="Times New Roman"/>
                <a:sym typeface="Times New Roman"/>
              </a:rPr>
              <a:t>  </a:t>
            </a:r>
            <a:r>
              <a:rPr lang="uk" sz="2300">
                <a:latin typeface="Times New Roman"/>
                <a:ea typeface="Times New Roman"/>
                <a:cs typeface="Times New Roman"/>
                <a:sym typeface="Times New Roman"/>
              </a:rPr>
              <a:t>Говірка села Брустури (Лопухів) Тячівського району Закарпаття є унікальним прикладом мікросистеми, що сформувалася на перетині українського (гуцульсько-бойківського), румунського, угорського та німецького мовних впливів. Найбільш проникним для запозичень є лексичний шар, пов’язаний із матеріальною культурою та повсякденним побутом, зокрема назви кухонного начиння.</a:t>
            </a:r>
            <a:endParaRPr sz="23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81" name="Shape 81"/>
        <p:cNvGrpSpPr/>
        <p:nvPr/>
      </p:nvGrpSpPr>
      <p:grpSpPr>
        <a:xfrm>
          <a:off x="0" y="0"/>
          <a:ext cx="0" cy="0"/>
          <a:chOff x="0" y="0"/>
          <a:chExt cx="0" cy="0"/>
        </a:xfrm>
      </p:grpSpPr>
      <p:sp>
        <p:nvSpPr>
          <p:cNvPr id="82" name="Google Shape;82;p17"/>
          <p:cNvSpPr txBox="1"/>
          <p:nvPr>
            <p:ph type="ctrTitle"/>
          </p:nvPr>
        </p:nvSpPr>
        <p:spPr>
          <a:xfrm>
            <a:off x="2082450" y="542925"/>
            <a:ext cx="5518200" cy="4086300"/>
          </a:xfrm>
          <a:prstGeom prst="rect">
            <a:avLst/>
          </a:prstGeom>
          <a:solidFill>
            <a:srgbClr val="F5F5F5">
              <a:alpha val="64020"/>
            </a:srgbClr>
          </a:solidFill>
        </p:spPr>
        <p:txBody>
          <a:bodyPr anchorCtr="0" anchor="b" bIns="91425" lIns="91425" spcFirstLastPara="1" rIns="91425" wrap="square" tIns="91425">
            <a:normAutofit/>
          </a:bodyPr>
          <a:lstStyle/>
          <a:p>
            <a:pPr indent="0" lvl="0" marL="0" rtl="0" algn="ctr">
              <a:spcBef>
                <a:spcPts val="0"/>
              </a:spcBef>
              <a:spcAft>
                <a:spcPts val="0"/>
              </a:spcAft>
              <a:buNone/>
            </a:pPr>
            <a:r>
              <a:rPr b="1" lang="uk" sz="2233">
                <a:latin typeface="Times New Roman"/>
                <a:ea typeface="Times New Roman"/>
                <a:cs typeface="Times New Roman"/>
                <a:sym typeface="Times New Roman"/>
              </a:rPr>
              <a:t>Мадяризми (гунґаризми)</a:t>
            </a:r>
            <a:endParaRPr b="1" sz="2233">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Бограч</a:t>
            </a:r>
            <a:r>
              <a:rPr lang="uk" sz="1600">
                <a:latin typeface="Times New Roman"/>
                <a:ea typeface="Times New Roman"/>
                <a:cs typeface="Times New Roman"/>
                <a:sym typeface="Times New Roman"/>
              </a:rPr>
              <a:t> — традиційний казан для приготування їжі або м'ясний суп, приготований у ньому.</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Леквар</a:t>
            </a:r>
            <a:r>
              <a:rPr lang="uk" sz="1600">
                <a:latin typeface="Times New Roman"/>
                <a:ea typeface="Times New Roman"/>
                <a:cs typeface="Times New Roman"/>
                <a:sym typeface="Times New Roman"/>
              </a:rPr>
              <a:t> — дуже густе повидло (зазвичай сливове).</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Лабош</a:t>
            </a:r>
            <a:r>
              <a:rPr lang="uk" sz="1600">
                <a:latin typeface="Times New Roman"/>
                <a:ea typeface="Times New Roman"/>
                <a:cs typeface="Times New Roman"/>
                <a:sym typeface="Times New Roman"/>
              </a:rPr>
              <a:t> — низька каструля з широким дном, часто чавунна.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Паприка</a:t>
            </a:r>
            <a:r>
              <a:rPr lang="uk" sz="1600">
                <a:latin typeface="Times New Roman"/>
                <a:ea typeface="Times New Roman"/>
                <a:cs typeface="Times New Roman"/>
                <a:sym typeface="Times New Roman"/>
              </a:rPr>
              <a:t> — мелений солодкий або гострий перець.</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Погар</a:t>
            </a:r>
            <a:r>
              <a:rPr lang="uk" sz="1600">
                <a:latin typeface="Times New Roman"/>
                <a:ea typeface="Times New Roman"/>
                <a:cs typeface="Times New Roman"/>
                <a:sym typeface="Times New Roman"/>
              </a:rPr>
              <a:t> — склянка або келих.</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Танджур </a:t>
            </a:r>
            <a:r>
              <a:rPr lang="uk" sz="1600">
                <a:latin typeface="Times New Roman"/>
                <a:ea typeface="Times New Roman"/>
                <a:cs typeface="Times New Roman"/>
                <a:sym typeface="Times New Roman"/>
              </a:rPr>
              <a:t>— тарілка, зазвичай неглибока.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Шерпеня</a:t>
            </a:r>
            <a:r>
              <a:rPr lang="uk" sz="1600">
                <a:latin typeface="Times New Roman"/>
                <a:ea typeface="Times New Roman"/>
                <a:cs typeface="Times New Roman"/>
                <a:sym typeface="Times New Roman"/>
              </a:rPr>
              <a:t> — глибока тарілка або сковорідка.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Варош </a:t>
            </a:r>
            <a:r>
              <a:rPr lang="uk" sz="1600">
                <a:latin typeface="Times New Roman"/>
                <a:ea typeface="Times New Roman"/>
                <a:cs typeface="Times New Roman"/>
                <a:sym typeface="Times New Roman"/>
              </a:rPr>
              <a:t>— місто.</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Газда</a:t>
            </a:r>
            <a:r>
              <a:rPr lang="uk" sz="1600">
                <a:latin typeface="Times New Roman"/>
                <a:ea typeface="Times New Roman"/>
                <a:cs typeface="Times New Roman"/>
                <a:sym typeface="Times New Roman"/>
              </a:rPr>
              <a:t> — хазяїн, господар.</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Легінь</a:t>
            </a:r>
            <a:r>
              <a:rPr lang="uk" sz="1600">
                <a:latin typeface="Times New Roman"/>
                <a:ea typeface="Times New Roman"/>
                <a:cs typeface="Times New Roman"/>
                <a:sym typeface="Times New Roman"/>
              </a:rPr>
              <a:t> — парубок, хлопець.</a:t>
            </a:r>
            <a:endParaRPr sz="1600">
              <a:latin typeface="Times New Roman"/>
              <a:ea typeface="Times New Roman"/>
              <a:cs typeface="Times New Roman"/>
              <a:sym typeface="Times New Roman"/>
            </a:endParaRPr>
          </a:p>
        </p:txBody>
      </p:sp>
      <p:pic>
        <p:nvPicPr>
          <p:cNvPr id="83" name="Google Shape;83;p17" title="1752400371043.jpg"/>
          <p:cNvPicPr preferRelativeResize="0"/>
          <p:nvPr/>
        </p:nvPicPr>
        <p:blipFill>
          <a:blip r:embed="rId5">
            <a:alphaModFix/>
          </a:blip>
          <a:stretch>
            <a:fillRect/>
          </a:stretch>
        </p:blipFill>
        <p:spPr>
          <a:xfrm>
            <a:off x="28275" y="2592461"/>
            <a:ext cx="1891929" cy="2571750"/>
          </a:xfrm>
          <a:prstGeom prst="rect">
            <a:avLst/>
          </a:prstGeom>
          <a:noFill/>
          <a:ln>
            <a:noFill/>
          </a:ln>
        </p:spPr>
      </p:pic>
      <p:pic>
        <p:nvPicPr>
          <p:cNvPr id="84" name="Google Shape;84;p17" title="1773612420412.jpg"/>
          <p:cNvPicPr preferRelativeResize="0"/>
          <p:nvPr/>
        </p:nvPicPr>
        <p:blipFill>
          <a:blip r:embed="rId6">
            <a:alphaModFix/>
          </a:blip>
          <a:stretch>
            <a:fillRect/>
          </a:stretch>
        </p:blipFill>
        <p:spPr>
          <a:xfrm>
            <a:off x="0" y="0"/>
            <a:ext cx="1948474" cy="2571749"/>
          </a:xfrm>
          <a:prstGeom prst="rect">
            <a:avLst/>
          </a:prstGeom>
          <a:noFill/>
          <a:ln>
            <a:noFill/>
          </a:ln>
        </p:spPr>
      </p:pic>
      <p:pic>
        <p:nvPicPr>
          <p:cNvPr id="85" name="Google Shape;85;p17" title="IMG20260415101418.jpg"/>
          <p:cNvPicPr preferRelativeResize="0"/>
          <p:nvPr/>
        </p:nvPicPr>
        <p:blipFill rotWithShape="1">
          <a:blip r:embed="rId7">
            <a:alphaModFix/>
          </a:blip>
          <a:srcRect b="0" l="7648" r="13667" t="13194"/>
          <a:stretch/>
        </p:blipFill>
        <p:spPr>
          <a:xfrm>
            <a:off x="7600646" y="1436688"/>
            <a:ext cx="1543354" cy="22701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8"/>
          <p:cNvSpPr txBox="1"/>
          <p:nvPr>
            <p:ph type="ctrTitle"/>
          </p:nvPr>
        </p:nvSpPr>
        <p:spPr>
          <a:xfrm>
            <a:off x="1937700" y="525450"/>
            <a:ext cx="5268600" cy="4092600"/>
          </a:xfrm>
          <a:prstGeom prst="rect">
            <a:avLst/>
          </a:prstGeom>
          <a:solidFill>
            <a:srgbClr val="F5F5F5">
              <a:alpha val="64020"/>
            </a:srgbClr>
          </a:solidFill>
        </p:spPr>
        <p:txBody>
          <a:bodyPr anchorCtr="0" anchor="b" bIns="91425" lIns="91425" spcFirstLastPara="1" rIns="91425" wrap="square" tIns="91425">
            <a:noAutofit/>
          </a:bodyPr>
          <a:lstStyle/>
          <a:p>
            <a:pPr indent="0" lvl="0" marL="0" rtl="0" algn="ctr">
              <a:spcBef>
                <a:spcPts val="0"/>
              </a:spcBef>
              <a:spcAft>
                <a:spcPts val="0"/>
              </a:spcAft>
              <a:buNone/>
            </a:pPr>
            <a:r>
              <a:rPr b="1" lang="uk" sz="2000">
                <a:latin typeface="Times New Roman"/>
                <a:ea typeface="Times New Roman"/>
                <a:cs typeface="Times New Roman"/>
                <a:sym typeface="Times New Roman"/>
              </a:rPr>
              <a:t>Румунізми</a:t>
            </a:r>
            <a:endParaRPr b="1" sz="20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Бринза</a:t>
            </a:r>
            <a:r>
              <a:rPr lang="uk" sz="1600">
                <a:latin typeface="Times New Roman"/>
                <a:ea typeface="Times New Roman"/>
                <a:cs typeface="Times New Roman"/>
                <a:sym typeface="Times New Roman"/>
              </a:rPr>
              <a:t> — солений овечий сир.</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Фріга</a:t>
            </a:r>
            <a:r>
              <a:rPr lang="uk" sz="1600">
                <a:latin typeface="Times New Roman"/>
                <a:ea typeface="Times New Roman"/>
                <a:cs typeface="Times New Roman"/>
                <a:sym typeface="Times New Roman"/>
              </a:rPr>
              <a:t> — страва з розплавленої бринзи та солонини.</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Мелай </a:t>
            </a:r>
            <a:r>
              <a:rPr lang="uk" sz="1600">
                <a:latin typeface="Times New Roman"/>
                <a:ea typeface="Times New Roman"/>
                <a:cs typeface="Times New Roman"/>
                <a:sym typeface="Times New Roman"/>
              </a:rPr>
              <a:t>— кукурудза, кукурудзяне борошно або виріб із нього.</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Бербениця</a:t>
            </a:r>
            <a:r>
              <a:rPr lang="uk" sz="1600">
                <a:latin typeface="Times New Roman"/>
                <a:ea typeface="Times New Roman"/>
                <a:cs typeface="Times New Roman"/>
                <a:sym typeface="Times New Roman"/>
              </a:rPr>
              <a:t> — дерев'яна бочка для зберігання бринзи.</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Гелета</a:t>
            </a:r>
            <a:r>
              <a:rPr lang="uk" sz="1600">
                <a:latin typeface="Times New Roman"/>
                <a:ea typeface="Times New Roman"/>
                <a:cs typeface="Times New Roman"/>
                <a:sym typeface="Times New Roman"/>
              </a:rPr>
              <a:t> — дерев’яне відро для доїння овець.</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Путина</a:t>
            </a:r>
            <a:r>
              <a:rPr lang="uk" sz="1600">
                <a:latin typeface="Times New Roman"/>
                <a:ea typeface="Times New Roman"/>
                <a:cs typeface="Times New Roman"/>
                <a:sym typeface="Times New Roman"/>
              </a:rPr>
              <a:t> — велика дерев'яна діжка.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Фінджа</a:t>
            </a:r>
            <a:r>
              <a:rPr lang="uk" sz="1600">
                <a:latin typeface="Times New Roman"/>
                <a:ea typeface="Times New Roman"/>
                <a:cs typeface="Times New Roman"/>
                <a:sym typeface="Times New Roman"/>
              </a:rPr>
              <a:t> — чашка.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Токан</a:t>
            </a:r>
            <a:r>
              <a:rPr lang="uk" sz="1600">
                <a:latin typeface="Times New Roman"/>
                <a:ea typeface="Times New Roman"/>
                <a:cs typeface="Times New Roman"/>
                <a:sym typeface="Times New Roman"/>
              </a:rPr>
              <a:t> — страва з кукурудзяної каші з м'ясом або сиром.</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Тайстра</a:t>
            </a:r>
            <a:r>
              <a:rPr lang="uk" sz="1600">
                <a:latin typeface="Times New Roman"/>
                <a:ea typeface="Times New Roman"/>
                <a:cs typeface="Times New Roman"/>
                <a:sym typeface="Times New Roman"/>
              </a:rPr>
              <a:t> — велика торба або сумка..</a:t>
            </a:r>
            <a:endParaRPr sz="1600">
              <a:latin typeface="Times New Roman"/>
              <a:ea typeface="Times New Roman"/>
              <a:cs typeface="Times New Roman"/>
              <a:sym typeface="Times New Roman"/>
            </a:endParaRPr>
          </a:p>
          <a:p>
            <a:pPr indent="-330200" lvl="0" marL="457200" rtl="0" algn="l">
              <a:lnSpc>
                <a:spcPct val="115000"/>
              </a:lnSpc>
              <a:spcBef>
                <a:spcPts val="0"/>
              </a:spcBef>
              <a:spcAft>
                <a:spcPts val="0"/>
              </a:spcAft>
              <a:buClr>
                <a:schemeClr val="dk1"/>
              </a:buClr>
              <a:buSzPts val="1600"/>
              <a:buAutoNum type="arabicPeriod"/>
            </a:pPr>
            <a:r>
              <a:rPr b="1" lang="uk" sz="1600">
                <a:latin typeface="Times New Roman"/>
                <a:ea typeface="Times New Roman"/>
                <a:cs typeface="Times New Roman"/>
                <a:sym typeface="Times New Roman"/>
              </a:rPr>
              <a:t>Спуза</a:t>
            </a:r>
            <a:r>
              <a:rPr lang="uk" sz="1600">
                <a:latin typeface="Times New Roman"/>
                <a:ea typeface="Times New Roman"/>
                <a:cs typeface="Times New Roman"/>
                <a:sym typeface="Times New Roman"/>
              </a:rPr>
              <a:t> — гарячий попіл у печі для запікання</a:t>
            </a:r>
            <a:endParaRPr sz="1600">
              <a:latin typeface="Times New Roman"/>
              <a:ea typeface="Times New Roman"/>
              <a:cs typeface="Times New Roman"/>
              <a:sym typeface="Times New Roman"/>
            </a:endParaRPr>
          </a:p>
        </p:txBody>
      </p:sp>
      <p:pic>
        <p:nvPicPr>
          <p:cNvPr id="91" name="Google Shape;91;p18" title="IMG-feb715ee3dc6452d18fa60af6a2ebd21-V.jpg"/>
          <p:cNvPicPr preferRelativeResize="0"/>
          <p:nvPr/>
        </p:nvPicPr>
        <p:blipFill rotWithShape="1">
          <a:blip r:embed="rId4">
            <a:alphaModFix/>
          </a:blip>
          <a:srcRect b="0" l="19143" r="9080" t="0"/>
          <a:stretch/>
        </p:blipFill>
        <p:spPr>
          <a:xfrm>
            <a:off x="7206300" y="740799"/>
            <a:ext cx="1928801" cy="3582800"/>
          </a:xfrm>
          <a:prstGeom prst="rect">
            <a:avLst/>
          </a:prstGeom>
          <a:noFill/>
          <a:ln>
            <a:noFill/>
          </a:ln>
        </p:spPr>
      </p:pic>
      <p:pic>
        <p:nvPicPr>
          <p:cNvPr id="92" name="Google Shape;92;p18" title="IMG-611c4086885296b53ffa3a7cdcac8f6c-V.jpg"/>
          <p:cNvPicPr preferRelativeResize="0"/>
          <p:nvPr/>
        </p:nvPicPr>
        <p:blipFill rotWithShape="1">
          <a:blip r:embed="rId5">
            <a:alphaModFix/>
          </a:blip>
          <a:srcRect b="15307" l="0" r="22185" t="19136"/>
          <a:stretch/>
        </p:blipFill>
        <p:spPr>
          <a:xfrm>
            <a:off x="0" y="2754594"/>
            <a:ext cx="1928799" cy="2166656"/>
          </a:xfrm>
          <a:prstGeom prst="rect">
            <a:avLst/>
          </a:prstGeom>
          <a:noFill/>
          <a:ln>
            <a:noFill/>
          </a:ln>
        </p:spPr>
      </p:pic>
      <p:pic>
        <p:nvPicPr>
          <p:cNvPr id="93" name="Google Shape;93;p18" title="IMG20260415101237.jpg"/>
          <p:cNvPicPr preferRelativeResize="0"/>
          <p:nvPr/>
        </p:nvPicPr>
        <p:blipFill>
          <a:blip r:embed="rId6">
            <a:alphaModFix/>
          </a:blip>
          <a:stretch>
            <a:fillRect/>
          </a:stretch>
        </p:blipFill>
        <p:spPr>
          <a:xfrm>
            <a:off x="0" y="0"/>
            <a:ext cx="1928801" cy="2571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sp>
        <p:nvSpPr>
          <p:cNvPr id="98" name="Google Shape;98;p19"/>
          <p:cNvSpPr txBox="1"/>
          <p:nvPr>
            <p:ph type="title"/>
          </p:nvPr>
        </p:nvSpPr>
        <p:spPr>
          <a:xfrm>
            <a:off x="4232100" y="166350"/>
            <a:ext cx="4911900" cy="4810800"/>
          </a:xfrm>
          <a:prstGeom prst="rect">
            <a:avLst/>
          </a:prstGeom>
          <a:solidFill>
            <a:srgbClr val="F5F5F5">
              <a:alpha val="64020"/>
            </a:srgbClr>
          </a:solidFill>
        </p:spPr>
        <p:txBody>
          <a:bodyPr anchorCtr="0" anchor="t" bIns="91425" lIns="91425" spcFirstLastPara="1" rIns="91425" wrap="square" tIns="91425">
            <a:normAutofit/>
          </a:bodyPr>
          <a:lstStyle/>
          <a:p>
            <a:pPr indent="0" lvl="0" marL="0" rtl="0" algn="ctr">
              <a:spcBef>
                <a:spcPts val="0"/>
              </a:spcBef>
              <a:spcAft>
                <a:spcPts val="0"/>
              </a:spcAft>
              <a:buNone/>
            </a:pPr>
            <a:r>
              <a:rPr b="1" lang="uk" sz="2300">
                <a:latin typeface="Times New Roman"/>
                <a:ea typeface="Times New Roman"/>
                <a:cs typeface="Times New Roman"/>
                <a:sym typeface="Times New Roman"/>
              </a:rPr>
              <a:t>Германізми</a:t>
            </a:r>
            <a:endParaRPr b="1" sz="23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Фандел</a:t>
            </a:r>
            <a:r>
              <a:rPr lang="uk" sz="1900">
                <a:latin typeface="Times New Roman"/>
                <a:ea typeface="Times New Roman"/>
                <a:cs typeface="Times New Roman"/>
                <a:sym typeface="Times New Roman"/>
              </a:rPr>
              <a:t> — невелика сковорідка.</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Фірталь</a:t>
            </a:r>
            <a:r>
              <a:rPr lang="uk" sz="1900">
                <a:latin typeface="Times New Roman"/>
                <a:ea typeface="Times New Roman"/>
                <a:cs typeface="Times New Roman"/>
                <a:sym typeface="Times New Roman"/>
              </a:rPr>
              <a:t> — чверть (міра об’єму, часу або години).</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Шіковно</a:t>
            </a:r>
            <a:r>
              <a:rPr lang="uk" sz="1900">
                <a:latin typeface="Times New Roman"/>
                <a:ea typeface="Times New Roman"/>
                <a:cs typeface="Times New Roman"/>
                <a:sym typeface="Times New Roman"/>
              </a:rPr>
              <a:t> — спритно.</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Шубер</a:t>
            </a:r>
            <a:r>
              <a:rPr lang="uk" sz="1900">
                <a:latin typeface="Times New Roman"/>
                <a:ea typeface="Times New Roman"/>
                <a:cs typeface="Times New Roman"/>
                <a:sym typeface="Times New Roman"/>
              </a:rPr>
              <a:t> — заслінка в кухонній печі.</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Шваблик</a:t>
            </a:r>
            <a:r>
              <a:rPr lang="uk" sz="1900">
                <a:latin typeface="Times New Roman"/>
                <a:ea typeface="Times New Roman"/>
                <a:cs typeface="Times New Roman"/>
                <a:sym typeface="Times New Roman"/>
              </a:rPr>
              <a:t>— сірник.</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Фриштик</a:t>
            </a:r>
            <a:r>
              <a:rPr lang="uk" sz="1900">
                <a:latin typeface="Times New Roman"/>
                <a:ea typeface="Times New Roman"/>
                <a:cs typeface="Times New Roman"/>
                <a:sym typeface="Times New Roman"/>
              </a:rPr>
              <a:t> — сніданок.</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Фляшка</a:t>
            </a:r>
            <a:r>
              <a:rPr lang="uk" sz="1900">
                <a:latin typeface="Times New Roman"/>
                <a:ea typeface="Times New Roman"/>
                <a:cs typeface="Times New Roman"/>
                <a:sym typeface="Times New Roman"/>
              </a:rPr>
              <a:t> — пляшка для напоїв.</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Кіфлик</a:t>
            </a:r>
            <a:r>
              <a:rPr lang="uk" sz="1900">
                <a:latin typeface="Times New Roman"/>
                <a:ea typeface="Times New Roman"/>
                <a:cs typeface="Times New Roman"/>
                <a:sym typeface="Times New Roman"/>
              </a:rPr>
              <a:t> — випічка у формі рогалика.</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Канта</a:t>
            </a:r>
            <a:r>
              <a:rPr lang="uk" sz="1900">
                <a:latin typeface="Times New Roman"/>
                <a:ea typeface="Times New Roman"/>
                <a:cs typeface="Times New Roman"/>
                <a:sym typeface="Times New Roman"/>
              </a:rPr>
              <a:t> — глечик.</a:t>
            </a:r>
            <a:endParaRPr sz="1900">
              <a:latin typeface="Times New Roman"/>
              <a:ea typeface="Times New Roman"/>
              <a:cs typeface="Times New Roman"/>
              <a:sym typeface="Times New Roman"/>
            </a:endParaRPr>
          </a:p>
          <a:p>
            <a:pPr indent="-349250" lvl="0" marL="457200" rtl="0" algn="l">
              <a:lnSpc>
                <a:spcPct val="115000"/>
              </a:lnSpc>
              <a:spcBef>
                <a:spcPts val="0"/>
              </a:spcBef>
              <a:spcAft>
                <a:spcPts val="0"/>
              </a:spcAft>
              <a:buClr>
                <a:schemeClr val="dk1"/>
              </a:buClr>
              <a:buSzPts val="1900"/>
              <a:buAutoNum type="arabicPeriod"/>
            </a:pPr>
            <a:r>
              <a:rPr b="1" lang="uk" sz="1900">
                <a:latin typeface="Times New Roman"/>
                <a:ea typeface="Times New Roman"/>
                <a:cs typeface="Times New Roman"/>
                <a:sym typeface="Times New Roman"/>
              </a:rPr>
              <a:t>Рішкаша</a:t>
            </a:r>
            <a:r>
              <a:rPr lang="uk" sz="1900">
                <a:latin typeface="Times New Roman"/>
                <a:ea typeface="Times New Roman"/>
                <a:cs typeface="Times New Roman"/>
                <a:sym typeface="Times New Roman"/>
              </a:rPr>
              <a:t>— рис.</a:t>
            </a:r>
            <a:endParaRPr sz="1900">
              <a:latin typeface="Times New Roman"/>
              <a:ea typeface="Times New Roman"/>
              <a:cs typeface="Times New Roman"/>
              <a:sym typeface="Times New Roman"/>
            </a:endParaRPr>
          </a:p>
        </p:txBody>
      </p:sp>
      <p:pic>
        <p:nvPicPr>
          <p:cNvPr id="99" name="Google Shape;99;p19" title="IMG-23ef18ef38360d53cd15a3a4d03b6fb1-V.jpg"/>
          <p:cNvPicPr preferRelativeResize="0"/>
          <p:nvPr/>
        </p:nvPicPr>
        <p:blipFill rotWithShape="1">
          <a:blip r:embed="rId4">
            <a:alphaModFix/>
          </a:blip>
          <a:srcRect b="11946" l="0" r="7936" t="37091"/>
          <a:stretch/>
        </p:blipFill>
        <p:spPr>
          <a:xfrm>
            <a:off x="0" y="166350"/>
            <a:ext cx="3365151" cy="2405400"/>
          </a:xfrm>
          <a:prstGeom prst="rect">
            <a:avLst/>
          </a:prstGeom>
          <a:noFill/>
          <a:ln>
            <a:noFill/>
          </a:ln>
        </p:spPr>
      </p:pic>
      <p:pic>
        <p:nvPicPr>
          <p:cNvPr id="100" name="Google Shape;100;p19" title="IMG-07971464bffc17278d5966b720b91d88-V.jpg"/>
          <p:cNvPicPr preferRelativeResize="0"/>
          <p:nvPr/>
        </p:nvPicPr>
        <p:blipFill rotWithShape="1">
          <a:blip r:embed="rId5">
            <a:alphaModFix/>
          </a:blip>
          <a:srcRect b="14437" l="0" r="0" t="23417"/>
          <a:stretch/>
        </p:blipFill>
        <p:spPr>
          <a:xfrm>
            <a:off x="0" y="2571750"/>
            <a:ext cx="3103431" cy="25717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graphicFrame>
        <p:nvGraphicFramePr>
          <p:cNvPr id="105" name="Google Shape;105;p20"/>
          <p:cNvGraphicFramePr/>
          <p:nvPr/>
        </p:nvGraphicFramePr>
        <p:xfrm>
          <a:off x="1594025" y="145713"/>
          <a:ext cx="3000000" cy="3000000"/>
        </p:xfrm>
        <a:graphic>
          <a:graphicData uri="http://schemas.openxmlformats.org/drawingml/2006/table">
            <a:tbl>
              <a:tblPr>
                <a:noFill/>
                <a:tableStyleId>{E7AD87D2-172E-41FD-979C-E34F6B7D9FE4}</a:tableStyleId>
              </a:tblPr>
              <a:tblGrid>
                <a:gridCol w="2000425"/>
                <a:gridCol w="4841350"/>
              </a:tblGrid>
              <a:tr h="1092525">
                <a:tc>
                  <a:txBody>
                    <a:bodyPr/>
                    <a:lstStyle/>
                    <a:p>
                      <a:pPr indent="0" lvl="0" marL="0" rtl="0" algn="ctr">
                        <a:spcBef>
                          <a:spcPts val="0"/>
                        </a:spcBef>
                        <a:spcAft>
                          <a:spcPts val="1200"/>
                        </a:spcAft>
                        <a:buNone/>
                      </a:pPr>
                      <a:r>
                        <a:rPr b="1" lang="uk" sz="2000">
                          <a:latin typeface="Times New Roman"/>
                          <a:ea typeface="Times New Roman"/>
                          <a:cs typeface="Times New Roman"/>
                          <a:sym typeface="Times New Roman"/>
                        </a:rPr>
                        <a:t>Літературна назва</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uk" sz="2000">
                          <a:latin typeface="Times New Roman"/>
                          <a:ea typeface="Times New Roman"/>
                          <a:cs typeface="Times New Roman"/>
                          <a:sym typeface="Times New Roman"/>
                        </a:rPr>
                        <a:t>Місцеві відповідники </a:t>
                      </a:r>
                      <a:endParaRPr b="1" sz="2000">
                        <a:latin typeface="Times New Roman"/>
                        <a:ea typeface="Times New Roman"/>
                        <a:cs typeface="Times New Roman"/>
                        <a:sym typeface="Times New Roman"/>
                      </a:endParaRPr>
                    </a:p>
                    <a:p>
                      <a:pPr indent="0" lvl="0" marL="0" rtl="0" algn="ctr">
                        <a:spcBef>
                          <a:spcPts val="1200"/>
                        </a:spcBef>
                        <a:spcAft>
                          <a:spcPts val="1200"/>
                        </a:spcAft>
                        <a:buNone/>
                      </a:pPr>
                      <a:r>
                        <a:rPr b="1" lang="uk" sz="2000">
                          <a:latin typeface="Times New Roman"/>
                          <a:ea typeface="Times New Roman"/>
                          <a:cs typeface="Times New Roman"/>
                          <a:sym typeface="Times New Roman"/>
                        </a:rPr>
                        <a:t>(діалектні форми)</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r>
              <a:tr h="1092525">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Шафа для посуду</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Креденц, полиця (висока частотність), тумбочка, антрасоль</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r>
              <a:tr h="823475">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Кришка</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Фідьовка / фітьовка / федьовка, покришка, покривок</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r>
              <a:tr h="823475">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Сковорідка</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Фандел, тиґаня, палачінтовка, сковорода</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r>
              <a:tr h="497825">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Каструля</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c>
                  <a:txBody>
                    <a:bodyPr/>
                    <a:lstStyle/>
                    <a:p>
                      <a:pPr indent="0" lvl="0" marL="0" rtl="0" algn="just">
                        <a:spcBef>
                          <a:spcPts val="0"/>
                        </a:spcBef>
                        <a:spcAft>
                          <a:spcPts val="1200"/>
                        </a:spcAft>
                        <a:buNone/>
                      </a:pPr>
                      <a:r>
                        <a:rPr b="1" lang="uk" sz="2000">
                          <a:latin typeface="Times New Roman"/>
                          <a:ea typeface="Times New Roman"/>
                          <a:cs typeface="Times New Roman"/>
                          <a:sym typeface="Times New Roman"/>
                        </a:rPr>
                        <a:t>Горниць (абсолютне домінування), горшки, шерпиня</a:t>
                      </a:r>
                      <a:endParaRPr b="1" sz="2000">
                        <a:latin typeface="Times New Roman"/>
                        <a:ea typeface="Times New Roman"/>
                        <a:cs typeface="Times New Roman"/>
                        <a:sym typeface="Times New Roman"/>
                      </a:endParaRPr>
                    </a:p>
                  </a:txBody>
                  <a:tcPr marT="63500" marB="63500" marR="63500" marL="63500">
                    <a:lnL cap="flat" cmpd="sng" w="8475">
                      <a:solidFill>
                        <a:srgbClr val="808080"/>
                      </a:solidFill>
                      <a:prstDash val="solid"/>
                      <a:round/>
                      <a:headEnd len="sm" w="sm" type="none"/>
                      <a:tailEnd len="sm" w="sm" type="none"/>
                    </a:lnL>
                    <a:lnR cap="flat" cmpd="sng" w="8475">
                      <a:solidFill>
                        <a:srgbClr val="808080"/>
                      </a:solidFill>
                      <a:prstDash val="solid"/>
                      <a:round/>
                      <a:headEnd len="sm" w="sm" type="none"/>
                      <a:tailEnd len="sm" w="sm" type="none"/>
                    </a:lnR>
                    <a:lnT cap="flat" cmpd="sng" w="8475">
                      <a:solidFill>
                        <a:srgbClr val="808080"/>
                      </a:solidFill>
                      <a:prstDash val="solid"/>
                      <a:round/>
                      <a:headEnd len="sm" w="sm" type="none"/>
                      <a:tailEnd len="sm" w="sm" type="none"/>
                    </a:lnT>
                    <a:lnB cap="flat" cmpd="sng" w="8475">
                      <a:solidFill>
                        <a:srgbClr val="80808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pic>
        <p:nvPicPr>
          <p:cNvPr descr="Діаграма відповідей у Формах. Назва запитання: Які давні назви посуду Ви пам'ятаєте? Напишіть назви.. Кількість відповідей: 29 відповідей." id="110" name="Google Shape;110;p21" title="Які давні назви посуду Ви пам'ятаєте? Напишіть назви."/>
          <p:cNvPicPr preferRelativeResize="0"/>
          <p:nvPr/>
        </p:nvPicPr>
        <p:blipFill rotWithShape="1">
          <a:blip r:embed="rId4">
            <a:alphaModFix/>
          </a:blip>
          <a:srcRect b="0" l="2477" r="0" t="0"/>
          <a:stretch/>
        </p:blipFill>
        <p:spPr>
          <a:xfrm>
            <a:off x="82875" y="382588"/>
            <a:ext cx="8978248" cy="4378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pic>
        <p:nvPicPr>
          <p:cNvPr descr="Діаграма відповідей у Формах. Назва запитання: Чи є у вас вдома старий посуд, назву якого Ви хотіли б зберегти для історії села? Напишіть назву.. Кількість відповідей: 29 відповідей." id="115" name="Google Shape;115;p22" title="Чи є у вас вдома старий посуд, назву якого Ви хотіли б зберегти для історії села? Напишіть назву."/>
          <p:cNvPicPr preferRelativeResize="0"/>
          <p:nvPr/>
        </p:nvPicPr>
        <p:blipFill rotWithShape="1">
          <a:blip r:embed="rId4">
            <a:alphaModFix/>
          </a:blip>
          <a:srcRect b="0" l="3148" r="0" t="0"/>
          <a:stretch/>
        </p:blipFill>
        <p:spPr>
          <a:xfrm>
            <a:off x="296963" y="328075"/>
            <a:ext cx="8550077" cy="4487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descr="Діаграма відповідей у Формах. Назва запитання: Чи вчите ви дітей/онуків використовувати місцеві назви (горниць, тепша) замість літературних (каструля, деко)?&#10;&#10;&#10;. Кількість відповідей: 29 відповідей." id="120" name="Google Shape;120;p23" title="Чи вчите ви дітей/онуків використовувати місцеві назви (горниць, тепша) замість літературних (каструля, деко)?&#10;&#10;&#10;"/>
          <p:cNvPicPr preferRelativeResize="0"/>
          <p:nvPr/>
        </p:nvPicPr>
        <p:blipFill>
          <a:blip r:embed="rId4">
            <a:alphaModFix/>
          </a:blip>
          <a:stretch>
            <a:fillRect/>
          </a:stretch>
        </p:blipFill>
        <p:spPr>
          <a:xfrm>
            <a:off x="57425" y="711200"/>
            <a:ext cx="9029151" cy="4095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
        <p:nvSpPr>
          <p:cNvPr id="125" name="Google Shape;125;p24"/>
          <p:cNvSpPr txBox="1"/>
          <p:nvPr>
            <p:ph type="title"/>
          </p:nvPr>
        </p:nvSpPr>
        <p:spPr>
          <a:xfrm>
            <a:off x="3632200" y="214350"/>
            <a:ext cx="5111700" cy="4714800"/>
          </a:xfrm>
          <a:prstGeom prst="rect">
            <a:avLst/>
          </a:prstGeom>
          <a:solidFill>
            <a:srgbClr val="F5F5F5">
              <a:alpha val="64020"/>
            </a:srgbClr>
          </a:solidFill>
        </p:spPr>
        <p:txBody>
          <a:bodyPr anchorCtr="0" anchor="ctr" bIns="91425" lIns="91425" spcFirstLastPara="1" rIns="91425" wrap="square" tIns="91425">
            <a:noAutofit/>
          </a:bodyPr>
          <a:lstStyle/>
          <a:p>
            <a:pPr indent="0" lvl="0" marL="0" rtl="0" algn="just">
              <a:spcBef>
                <a:spcPts val="0"/>
              </a:spcBef>
              <a:spcAft>
                <a:spcPts val="1800"/>
              </a:spcAft>
              <a:buNone/>
            </a:pPr>
            <a:r>
              <a:rPr lang="uk" sz="2500">
                <a:latin typeface="Times New Roman"/>
                <a:ea typeface="Times New Roman"/>
                <a:cs typeface="Times New Roman"/>
                <a:sym typeface="Times New Roman"/>
              </a:rPr>
              <a:t>Запозичена лексика кухонного начиння в говірці с. Брустури пройшла повну фонетичну (зміна звуків, наголосу), морфологічну (включення в парадигму відмінювання української мови) та семантичну адаптацію. Ці слова сприймаються носіями говірки як "свої" і є органічною частиною їхнього повсякденного мовлення.</a:t>
            </a:r>
            <a:endParaRPr sz="1400">
              <a:latin typeface="Times New Roman"/>
              <a:ea typeface="Times New Roman"/>
              <a:cs typeface="Times New Roman"/>
              <a:sym typeface="Times New Roman"/>
            </a:endParaRPr>
          </a:p>
        </p:txBody>
      </p:sp>
      <p:pic>
        <p:nvPicPr>
          <p:cNvPr id="126" name="Google Shape;126;p24" title="IMG-2d1538eb7166689fb4328367fffc78f4-V.jpg"/>
          <p:cNvPicPr preferRelativeResize="0"/>
          <p:nvPr/>
        </p:nvPicPr>
        <p:blipFill rotWithShape="1">
          <a:blip r:embed="rId4">
            <a:alphaModFix/>
          </a:blip>
          <a:srcRect b="3749" l="11687" r="15771" t="4601"/>
          <a:stretch/>
        </p:blipFill>
        <p:spPr>
          <a:xfrm>
            <a:off x="0" y="0"/>
            <a:ext cx="2211285" cy="3200400"/>
          </a:xfrm>
          <a:prstGeom prst="rect">
            <a:avLst/>
          </a:prstGeom>
          <a:noFill/>
          <a:ln>
            <a:noFill/>
          </a:ln>
        </p:spPr>
      </p:pic>
      <p:pic>
        <p:nvPicPr>
          <p:cNvPr id="127" name="Google Shape;127;p24" title="IMG-a02f4e39c88b6f216357f5fbcac2d7f3-V.jpg"/>
          <p:cNvPicPr preferRelativeResize="0"/>
          <p:nvPr/>
        </p:nvPicPr>
        <p:blipFill rotWithShape="1">
          <a:blip r:embed="rId5">
            <a:alphaModFix/>
          </a:blip>
          <a:srcRect b="0" l="0" r="14647" t="0"/>
          <a:stretch/>
        </p:blipFill>
        <p:spPr>
          <a:xfrm>
            <a:off x="0" y="2880850"/>
            <a:ext cx="2574924" cy="22626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5"/>
          <p:cNvSpPr txBox="1"/>
          <p:nvPr>
            <p:ph type="ctrTitle"/>
          </p:nvPr>
        </p:nvSpPr>
        <p:spPr>
          <a:xfrm>
            <a:off x="3432175" y="0"/>
            <a:ext cx="5511900" cy="1089600"/>
          </a:xfrm>
          <a:prstGeom prst="rect">
            <a:avLst/>
          </a:prstGeom>
          <a:solidFill>
            <a:srgbClr val="F5F5F5">
              <a:alpha val="64020"/>
            </a:srgbClr>
          </a:solidFill>
        </p:spPr>
        <p:txBody>
          <a:bodyPr anchorCtr="0" anchor="b" bIns="91425" lIns="91425" spcFirstLastPara="1" rIns="91425" wrap="square" tIns="91425">
            <a:normAutofit/>
          </a:bodyPr>
          <a:lstStyle/>
          <a:p>
            <a:pPr indent="0" lvl="0" marL="0" rtl="0" algn="ctr">
              <a:spcBef>
                <a:spcPts val="0"/>
              </a:spcBef>
              <a:spcAft>
                <a:spcPts val="0"/>
              </a:spcAft>
              <a:buNone/>
            </a:pPr>
            <a:r>
              <a:rPr b="1" lang="uk" sz="3500">
                <a:latin typeface="Times New Roman"/>
                <a:ea typeface="Times New Roman"/>
                <a:cs typeface="Times New Roman"/>
                <a:sym typeface="Times New Roman"/>
              </a:rPr>
              <a:t>ВИСНОВКИ</a:t>
            </a:r>
            <a:endParaRPr b="1" sz="3500">
              <a:latin typeface="Times New Roman"/>
              <a:ea typeface="Times New Roman"/>
              <a:cs typeface="Times New Roman"/>
              <a:sym typeface="Times New Roman"/>
            </a:endParaRPr>
          </a:p>
        </p:txBody>
      </p:sp>
      <p:sp>
        <p:nvSpPr>
          <p:cNvPr id="133" name="Google Shape;133;p25"/>
          <p:cNvSpPr txBox="1"/>
          <p:nvPr>
            <p:ph idx="1" type="subTitle"/>
          </p:nvPr>
        </p:nvSpPr>
        <p:spPr>
          <a:xfrm>
            <a:off x="3432175" y="1089600"/>
            <a:ext cx="5511900" cy="3723900"/>
          </a:xfrm>
          <a:prstGeom prst="rect">
            <a:avLst/>
          </a:prstGeom>
          <a:solidFill>
            <a:srgbClr val="F5F5F5">
              <a:alpha val="64020"/>
            </a:srgbClr>
          </a:solidFill>
        </p:spPr>
        <p:txBody>
          <a:bodyPr anchorCtr="0" anchor="t" bIns="91425" lIns="91425" spcFirstLastPara="1" rIns="91425" wrap="square" tIns="91425">
            <a:noAutofit/>
          </a:bodyPr>
          <a:lstStyle/>
          <a:p>
            <a:pPr indent="0" lvl="0" marL="0" rtl="0" algn="just">
              <a:spcBef>
                <a:spcPts val="1200"/>
              </a:spcBef>
              <a:spcAft>
                <a:spcPts val="1200"/>
              </a:spcAft>
              <a:buNone/>
            </a:pPr>
            <a:r>
              <a:rPr lang="uk" sz="2400">
                <a:solidFill>
                  <a:schemeClr val="dk1"/>
                </a:solidFill>
                <a:latin typeface="Times New Roman"/>
                <a:ea typeface="Times New Roman"/>
                <a:cs typeface="Times New Roman"/>
                <a:sym typeface="Times New Roman"/>
              </a:rPr>
              <a:t>Словниковий запас жителів Тячівщини — це унікальний коктейль. Він складається з українських слів, але приправлений румунськими, угорськими та німецькими назвами. Це показує, як тісно перепліталися культури цих народів протягом століть. Цю мовну особливість важливо фіксувати, щоб не втратити такий цінний шматочок історії. </a:t>
            </a:r>
            <a:endParaRPr sz="2400">
              <a:solidFill>
                <a:schemeClr val="dk1"/>
              </a:solidFill>
              <a:latin typeface="Times New Roman"/>
              <a:ea typeface="Times New Roman"/>
              <a:cs typeface="Times New Roman"/>
              <a:sym typeface="Times New Roman"/>
            </a:endParaRPr>
          </a:p>
        </p:txBody>
      </p:sp>
      <p:pic>
        <p:nvPicPr>
          <p:cNvPr id="134" name="Google Shape;134;p25" title="IMG-3ca8442b34c98a89f46dbf04f31acfb6-V.jpg"/>
          <p:cNvPicPr preferRelativeResize="0"/>
          <p:nvPr/>
        </p:nvPicPr>
        <p:blipFill rotWithShape="1">
          <a:blip r:embed="rId4">
            <a:alphaModFix/>
          </a:blip>
          <a:srcRect b="19568" l="16777" r="9802" t="20756"/>
          <a:stretch/>
        </p:blipFill>
        <p:spPr>
          <a:xfrm>
            <a:off x="3" y="3317625"/>
            <a:ext cx="2995176" cy="1825875"/>
          </a:xfrm>
          <a:prstGeom prst="rect">
            <a:avLst/>
          </a:prstGeom>
          <a:noFill/>
          <a:ln>
            <a:noFill/>
          </a:ln>
        </p:spPr>
      </p:pic>
      <p:pic>
        <p:nvPicPr>
          <p:cNvPr id="135" name="Google Shape;135;p25" title="IMG-67229f7a0527d945591e2f6b5592a9d4-V.jpg"/>
          <p:cNvPicPr preferRelativeResize="0"/>
          <p:nvPr/>
        </p:nvPicPr>
        <p:blipFill rotWithShape="1">
          <a:blip r:embed="rId5">
            <a:alphaModFix/>
          </a:blip>
          <a:srcRect b="4966" l="27775" r="31385" t="40044"/>
          <a:stretch/>
        </p:blipFill>
        <p:spPr>
          <a:xfrm>
            <a:off x="0" y="0"/>
            <a:ext cx="2117724" cy="33176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6"/>
          <p:cNvSpPr txBox="1"/>
          <p:nvPr>
            <p:ph type="title"/>
          </p:nvPr>
        </p:nvSpPr>
        <p:spPr>
          <a:xfrm>
            <a:off x="311775" y="0"/>
            <a:ext cx="8520600" cy="645600"/>
          </a:xfrm>
          <a:prstGeom prst="rect">
            <a:avLst/>
          </a:prstGeom>
          <a:solidFill>
            <a:srgbClr val="F5F5F5">
              <a:alpha val="64020"/>
            </a:srgbClr>
          </a:solidFill>
        </p:spPr>
        <p:txBody>
          <a:bodyPr anchorCtr="0" anchor="t" bIns="91425" lIns="91425" spcFirstLastPara="1" rIns="91425" wrap="square" tIns="91425">
            <a:noAutofit/>
          </a:bodyPr>
          <a:lstStyle/>
          <a:p>
            <a:pPr indent="0" lvl="0" marL="0" rtl="0" algn="ctr">
              <a:spcBef>
                <a:spcPts val="0"/>
              </a:spcBef>
              <a:spcAft>
                <a:spcPts val="0"/>
              </a:spcAft>
              <a:buNone/>
            </a:pPr>
            <a:r>
              <a:rPr b="1" lang="uk" sz="2600">
                <a:latin typeface="Times New Roman"/>
                <a:ea typeface="Times New Roman"/>
                <a:cs typeface="Times New Roman"/>
                <a:sym typeface="Times New Roman"/>
              </a:rPr>
              <a:t>Список використаних джерел</a:t>
            </a:r>
            <a:endParaRPr b="1" sz="2600">
              <a:latin typeface="Times New Roman"/>
              <a:ea typeface="Times New Roman"/>
              <a:cs typeface="Times New Roman"/>
              <a:sym typeface="Times New Roman"/>
            </a:endParaRPr>
          </a:p>
        </p:txBody>
      </p:sp>
      <p:sp>
        <p:nvSpPr>
          <p:cNvPr id="141" name="Google Shape;141;p26"/>
          <p:cNvSpPr txBox="1"/>
          <p:nvPr>
            <p:ph idx="1" type="body"/>
          </p:nvPr>
        </p:nvSpPr>
        <p:spPr>
          <a:xfrm>
            <a:off x="311775" y="645600"/>
            <a:ext cx="8520600" cy="4131900"/>
          </a:xfrm>
          <a:prstGeom prst="rect">
            <a:avLst/>
          </a:prstGeom>
          <a:solidFill>
            <a:srgbClr val="F5F5F5">
              <a:alpha val="64020"/>
            </a:srgbClr>
          </a:solidFill>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Барань Є.</a:t>
            </a:r>
            <a:r>
              <a:rPr lang="uk" sz="1100">
                <a:solidFill>
                  <a:schemeClr val="dk1"/>
                </a:solidFill>
                <a:latin typeface="Times New Roman"/>
                <a:ea typeface="Times New Roman"/>
                <a:cs typeface="Times New Roman"/>
                <a:sym typeface="Times New Roman"/>
              </a:rPr>
              <a:t> До питання про гунґаризми у народній мові карпатоукраїнців (русинів) Закарпаття. </a:t>
            </a:r>
            <a:r>
              <a:rPr i="1" lang="uk" sz="1100">
                <a:solidFill>
                  <a:schemeClr val="dk1"/>
                </a:solidFill>
                <a:latin typeface="Times New Roman"/>
                <a:ea typeface="Times New Roman"/>
                <a:cs typeface="Times New Roman"/>
                <a:sym typeface="Times New Roman"/>
              </a:rPr>
              <a:t>Studia Russica</a:t>
            </a:r>
            <a:r>
              <a:rPr lang="uk" sz="1100">
                <a:solidFill>
                  <a:schemeClr val="dk1"/>
                </a:solidFill>
                <a:latin typeface="Times New Roman"/>
                <a:ea typeface="Times New Roman"/>
                <a:cs typeface="Times New Roman"/>
                <a:sym typeface="Times New Roman"/>
              </a:rPr>
              <a:t>. 2005. Вип. 22. С. 115–129.</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Верхратський І.</a:t>
            </a:r>
            <a:r>
              <a:rPr lang="uk" sz="1100">
                <a:solidFill>
                  <a:schemeClr val="dk1"/>
                </a:solidFill>
                <a:latin typeface="Times New Roman"/>
                <a:ea typeface="Times New Roman"/>
                <a:cs typeface="Times New Roman"/>
                <a:sym typeface="Times New Roman"/>
              </a:rPr>
              <a:t> Знадоби до пізнання угорсько-руських говорів. </a:t>
            </a:r>
            <a:r>
              <a:rPr i="1" lang="uk" sz="1100">
                <a:solidFill>
                  <a:schemeClr val="dk1"/>
                </a:solidFill>
                <a:latin typeface="Times New Roman"/>
                <a:ea typeface="Times New Roman"/>
                <a:cs typeface="Times New Roman"/>
                <a:sym typeface="Times New Roman"/>
              </a:rPr>
              <a:t>Записки Наукового Товариства імени Шевченка</a:t>
            </a:r>
            <a:r>
              <a:rPr lang="uk" sz="1100">
                <a:solidFill>
                  <a:schemeClr val="dk1"/>
                </a:solidFill>
                <a:latin typeface="Times New Roman"/>
                <a:ea typeface="Times New Roman"/>
                <a:cs typeface="Times New Roman"/>
                <a:sym typeface="Times New Roman"/>
              </a:rPr>
              <a:t>. Львів, 1899. Т. XXVII.</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Ґоца Е. Д.</a:t>
            </a:r>
            <a:r>
              <a:rPr lang="uk" sz="1100">
                <a:solidFill>
                  <a:schemeClr val="dk1"/>
                </a:solidFill>
                <a:latin typeface="Times New Roman"/>
                <a:ea typeface="Times New Roman"/>
                <a:cs typeface="Times New Roman"/>
                <a:sym typeface="Times New Roman"/>
              </a:rPr>
              <a:t> Назви їжі й кухонного начиння в українських карпатських говорах : автореф. дис. ... канд. філол. наук : 10.02.01. Київ, 2001. 20 с.</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Дзендзелівський Й. О.</a:t>
            </a:r>
            <a:r>
              <a:rPr lang="uk" sz="1100">
                <a:solidFill>
                  <a:schemeClr val="dk1"/>
                </a:solidFill>
                <a:latin typeface="Times New Roman"/>
                <a:ea typeface="Times New Roman"/>
                <a:cs typeface="Times New Roman"/>
                <a:sym typeface="Times New Roman"/>
              </a:rPr>
              <a:t> Лінгвістичний атлас українських народних говорів Закарпатської області України: Лексика : у 3-х ч. Ужгород, 1958–1993.</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Лизанець П. М.</a:t>
            </a:r>
            <a:r>
              <a:rPr lang="uk" sz="1100">
                <a:solidFill>
                  <a:schemeClr val="dk1"/>
                </a:solidFill>
                <a:latin typeface="Times New Roman"/>
                <a:ea typeface="Times New Roman"/>
                <a:cs typeface="Times New Roman"/>
                <a:sym typeface="Times New Roman"/>
              </a:rPr>
              <a:t> Угорські запозичення в українських говорах Закарпаття (на матеріалі назв житла, його складових частин і різних господарських будівель). </a:t>
            </a:r>
            <a:r>
              <a:rPr i="1" lang="uk" sz="1100">
                <a:solidFill>
                  <a:schemeClr val="dk1"/>
                </a:solidFill>
                <a:latin typeface="Times New Roman"/>
                <a:ea typeface="Times New Roman"/>
                <a:cs typeface="Times New Roman"/>
                <a:sym typeface="Times New Roman"/>
              </a:rPr>
              <a:t>Проблеми української діалектології на сучасному етапі</a:t>
            </a:r>
            <a:r>
              <a:rPr lang="uk" sz="1100">
                <a:solidFill>
                  <a:schemeClr val="dk1"/>
                </a:solidFill>
                <a:latin typeface="Times New Roman"/>
                <a:ea typeface="Times New Roman"/>
                <a:cs typeface="Times New Roman"/>
                <a:sym typeface="Times New Roman"/>
              </a:rPr>
              <a:t> : мат. XII Республік. діалектол. наради. Київ, 1965. С. 120–122.</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Сабадош І. В.</a:t>
            </a:r>
            <a:r>
              <a:rPr lang="uk" sz="1100">
                <a:solidFill>
                  <a:schemeClr val="dk1"/>
                </a:solidFill>
                <a:latin typeface="Times New Roman"/>
                <a:ea typeface="Times New Roman"/>
                <a:cs typeface="Times New Roman"/>
                <a:sym typeface="Times New Roman"/>
              </a:rPr>
              <a:t> Словник закарпатської говірки села Сокирниця Хустського району. Ужгород, 2008. 480 с.</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Віват Г. І.</a:t>
            </a:r>
            <a:r>
              <a:rPr lang="uk" sz="1100">
                <a:solidFill>
                  <a:schemeClr val="dk1"/>
                </a:solidFill>
                <a:latin typeface="Times New Roman"/>
                <a:ea typeface="Times New Roman"/>
                <a:cs typeface="Times New Roman"/>
                <a:sym typeface="Times New Roman"/>
              </a:rPr>
              <a:t> Словник-довідник старовинних і діалектних назв страв, продуктів, харчових виробів та кухонного начиння різних регіонів України. Одеса : ВМВ, 2015. 384 с.</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Бабич Н. Д.</a:t>
            </a:r>
            <a:r>
              <a:rPr lang="uk" sz="1100">
                <a:solidFill>
                  <a:schemeClr val="dk1"/>
                </a:solidFill>
                <a:latin typeface="Times New Roman"/>
                <a:ea typeface="Times New Roman"/>
                <a:cs typeface="Times New Roman"/>
                <a:sym typeface="Times New Roman"/>
              </a:rPr>
              <a:t> Практична стилістика і культура української мови : навч. посіб. Львів : Світ, 2003. 432 с.</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Етимологічний словник української мови</a:t>
            </a:r>
            <a:r>
              <a:rPr lang="uk" sz="1100">
                <a:solidFill>
                  <a:schemeClr val="dk1"/>
                </a:solidFill>
                <a:latin typeface="Times New Roman"/>
                <a:ea typeface="Times New Roman"/>
                <a:cs typeface="Times New Roman"/>
                <a:sym typeface="Times New Roman"/>
              </a:rPr>
              <a:t> : в 7 т. / АН УРСР, Ін-т мовознавства ім. О. О. Потебні ; редкол.: О. С. Мельничук (голов. ред.) [та ін.]. Київ : Наукова думка, 1982–2012.</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Няговские Поучения</a:t>
            </a:r>
            <a:r>
              <a:rPr lang="uk" sz="1100">
                <a:solidFill>
                  <a:schemeClr val="dk1"/>
                </a:solidFill>
                <a:latin typeface="Times New Roman"/>
                <a:ea typeface="Times New Roman"/>
                <a:cs typeface="Times New Roman"/>
                <a:sym typeface="Times New Roman"/>
              </a:rPr>
              <a:t>: Факсимильное воспроизведение текста по изданию А. Л. Петрова с вводной статьей Ласло Дэже / под ред. А. Золтана. Ньиредьхаза, 2006.</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Тячівський район (1953—2020)</a:t>
            </a:r>
            <a:r>
              <a:rPr lang="uk" sz="1100">
                <a:solidFill>
                  <a:schemeClr val="dk1"/>
                </a:solidFill>
                <a:latin typeface="Times New Roman"/>
                <a:ea typeface="Times New Roman"/>
                <a:cs typeface="Times New Roman"/>
                <a:sym typeface="Times New Roman"/>
              </a:rPr>
              <a:t>. Вікіпедія. URL:</a:t>
            </a:r>
            <a:r>
              <a:rPr lang="uk" sz="1100">
                <a:solidFill>
                  <a:schemeClr val="dk1"/>
                </a:solidFill>
                <a:uFill>
                  <a:noFill/>
                </a:uFill>
                <a:latin typeface="Times New Roman"/>
                <a:ea typeface="Times New Roman"/>
                <a:cs typeface="Times New Roman"/>
                <a:sym typeface="Times New Roman"/>
                <a:hlinkClick r:id="rId4">
                  <a:extLst>
                    <a:ext uri="{A12FA001-AC4F-418D-AE19-62706E023703}">
                      <ahyp:hlinkClr val="tx"/>
                    </a:ext>
                  </a:extLst>
                </a:hlinkClick>
              </a:rPr>
              <a:t> </a:t>
            </a:r>
            <a:r>
              <a:rPr lang="uk" sz="1100" u="sng">
                <a:solidFill>
                  <a:schemeClr val="dk1"/>
                </a:solidFill>
                <a:latin typeface="Times New Roman"/>
                <a:ea typeface="Times New Roman"/>
                <a:cs typeface="Times New Roman"/>
                <a:sym typeface="Times New Roman"/>
                <a:hlinkClick r:id="rId5">
                  <a:extLst>
                    <a:ext uri="{A12FA001-AC4F-418D-AE19-62706E023703}">
                      <ahyp:hlinkClr val="tx"/>
                    </a:ext>
                  </a:extLst>
                </a:hlinkClick>
              </a:rPr>
              <a:t>https://uk.wikipedia.org/wiki/Тячівський_район_(1953—2020)</a:t>
            </a:r>
            <a:r>
              <a:rPr lang="uk" sz="1100">
                <a:solidFill>
                  <a:schemeClr val="dk1"/>
                </a:solidFill>
                <a:latin typeface="Times New Roman"/>
                <a:ea typeface="Times New Roman"/>
                <a:cs typeface="Times New Roman"/>
                <a:sym typeface="Times New Roman"/>
              </a:rPr>
              <a:t> (дата звернення: 26.01.2025).</a:t>
            </a:r>
            <a:endParaRPr sz="11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Clr>
                <a:schemeClr val="dk1"/>
              </a:buClr>
              <a:buSzPts val="1100"/>
              <a:buAutoNum type="arabicPeriod"/>
            </a:pPr>
            <a:r>
              <a:rPr b="1" lang="uk" sz="1100">
                <a:solidFill>
                  <a:schemeClr val="dk1"/>
                </a:solidFill>
                <a:latin typeface="Times New Roman"/>
                <a:ea typeface="Times New Roman"/>
                <a:cs typeface="Times New Roman"/>
                <a:sym typeface="Times New Roman"/>
              </a:rPr>
              <a:t>Закарпатський діалект</a:t>
            </a:r>
            <a:r>
              <a:rPr lang="uk" sz="1100">
                <a:solidFill>
                  <a:schemeClr val="dk1"/>
                </a:solidFill>
                <a:latin typeface="Times New Roman"/>
                <a:ea typeface="Times New Roman"/>
                <a:cs typeface="Times New Roman"/>
                <a:sym typeface="Times New Roman"/>
              </a:rPr>
              <a:t>. Історія та особливості колоритної говірки. </a:t>
            </a:r>
            <a:r>
              <a:rPr i="1" lang="uk" sz="1100">
                <a:solidFill>
                  <a:schemeClr val="dk1"/>
                </a:solidFill>
                <a:latin typeface="Times New Roman"/>
                <a:ea typeface="Times New Roman"/>
                <a:cs typeface="Times New Roman"/>
                <a:sym typeface="Times New Roman"/>
              </a:rPr>
              <a:t>Banosh</a:t>
            </a:r>
            <a:r>
              <a:rPr lang="uk" sz="1100">
                <a:solidFill>
                  <a:schemeClr val="dk1"/>
                </a:solidFill>
                <a:latin typeface="Times New Roman"/>
                <a:ea typeface="Times New Roman"/>
                <a:cs typeface="Times New Roman"/>
                <a:sym typeface="Times New Roman"/>
              </a:rPr>
              <a:t>. URL:</a:t>
            </a:r>
            <a:r>
              <a:rPr lang="uk" sz="1100">
                <a:solidFill>
                  <a:schemeClr val="dk1"/>
                </a:solidFill>
                <a:uFill>
                  <a:noFill/>
                </a:uFill>
                <a:latin typeface="Times New Roman"/>
                <a:ea typeface="Times New Roman"/>
                <a:cs typeface="Times New Roman"/>
                <a:sym typeface="Times New Roman"/>
                <a:hlinkClick r:id="rId6">
                  <a:extLst>
                    <a:ext uri="{A12FA001-AC4F-418D-AE19-62706E023703}">
                      <ahyp:hlinkClr val="tx"/>
                    </a:ext>
                  </a:extLst>
                </a:hlinkClick>
              </a:rPr>
              <a:t> </a:t>
            </a:r>
            <a:r>
              <a:rPr lang="uk" sz="1100" u="sng">
                <a:solidFill>
                  <a:schemeClr val="dk1"/>
                </a:solidFill>
                <a:latin typeface="Times New Roman"/>
                <a:ea typeface="Times New Roman"/>
                <a:cs typeface="Times New Roman"/>
                <a:sym typeface="Times New Roman"/>
                <a:hlinkClick r:id="rId7">
                  <a:extLst>
                    <a:ext uri="{A12FA001-AC4F-418D-AE19-62706E023703}">
                      <ahyp:hlinkClr val="tx"/>
                    </a:ext>
                  </a:extLst>
                </a:hlinkClick>
              </a:rPr>
              <a:t>https://banosh.com.ua/mashyna-chasu/zakarpatskyj-dialekt-istoriya-ta-osoblyvosti-kolorytnoyi-govirky-pro-yaki-vy-mogly-ne-znaty/</a:t>
            </a:r>
            <a:r>
              <a:rPr lang="uk" sz="1100">
                <a:solidFill>
                  <a:schemeClr val="dk1"/>
                </a:solidFill>
                <a:latin typeface="Times New Roman"/>
                <a:ea typeface="Times New Roman"/>
                <a:cs typeface="Times New Roman"/>
                <a:sym typeface="Times New Roman"/>
              </a:rPr>
              <a:t> (дата звернення: 15.04.2026).</a:t>
            </a:r>
            <a:endParaRPr sz="1100">
              <a:solidFill>
                <a:schemeClr val="dk1"/>
              </a:solidFill>
              <a:latin typeface="Times New Roman"/>
              <a:ea typeface="Times New Roman"/>
              <a:cs typeface="Times New Roman"/>
              <a:sym typeface="Times New Roman"/>
            </a:endParaRPr>
          </a:p>
          <a:p>
            <a:pPr indent="0" lvl="0" marL="0" rtl="0" algn="just">
              <a:lnSpc>
                <a:spcPct val="100000"/>
              </a:lnSpc>
              <a:spcBef>
                <a:spcPts val="1200"/>
              </a:spcBef>
              <a:spcAft>
                <a:spcPts val="1200"/>
              </a:spcAft>
              <a:buNone/>
            </a:pPr>
            <a:r>
              <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1920875"/>
            <a:ext cx="8520600" cy="1148700"/>
          </a:xfrm>
          <a:prstGeom prst="rect">
            <a:avLst/>
          </a:prstGeom>
          <a:solidFill>
            <a:srgbClr val="F5F5F5">
              <a:alpha val="64020"/>
            </a:srgbClr>
          </a:solidFill>
        </p:spPr>
        <p:txBody>
          <a:bodyPr anchorCtr="0" anchor="b" bIns="91425" lIns="91425" spcFirstLastPara="1" rIns="91425" wrap="square" tIns="91425">
            <a:normAutofit/>
          </a:bodyPr>
          <a:lstStyle/>
          <a:p>
            <a:pPr indent="0" lvl="0" marL="0" rtl="0" algn="ctr">
              <a:spcBef>
                <a:spcPts val="0"/>
              </a:spcBef>
              <a:spcAft>
                <a:spcPts val="0"/>
              </a:spcAft>
              <a:buNone/>
            </a:pPr>
            <a:r>
              <a:rPr b="1" lang="uk" sz="6300">
                <a:solidFill>
                  <a:srgbClr val="0000FF"/>
                </a:solidFill>
                <a:latin typeface="Times New Roman"/>
                <a:ea typeface="Times New Roman"/>
                <a:cs typeface="Times New Roman"/>
                <a:sym typeface="Times New Roman"/>
              </a:rPr>
              <a:t>Дякую за увагу!</a:t>
            </a:r>
            <a:endParaRPr b="1" sz="6300">
              <a:solidFill>
                <a:srgbClr val="0000FF"/>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