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3" r:id="rId8"/>
    <p:sldId id="264" r:id="rId9"/>
    <p:sldId id="266" r:id="rId10"/>
    <p:sldId id="270" r:id="rId11"/>
    <p:sldId id="265" r:id="rId12"/>
    <p:sldId id="260" r:id="rId13"/>
    <p:sldId id="268" r:id="rId14"/>
    <p:sldId id="269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2"/>
              </a:solidFill>
            </c:spPr>
          </c:dPt>
          <c:dLbls>
            <c:spPr>
              <a:solidFill>
                <a:schemeClr val="lt1"/>
              </a:solidFill>
              <a:ln w="25400" cap="flat" cmpd="sng" algn="ctr">
                <a:solidFill>
                  <a:schemeClr val="accent6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Гикавка</c:v>
                </c:pt>
                <c:pt idx="1">
                  <c:v>Конюшина</c:v>
                </c:pt>
                <c:pt idx="2">
                  <c:v>Райграйс</c:v>
                </c:pt>
                <c:pt idx="3">
                  <c:v>Воловик</c:v>
                </c:pt>
                <c:pt idx="4">
                  <c:v>Деревій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</c:v>
                </c:pt>
                <c:pt idx="1">
                  <c:v>7</c:v>
                </c:pt>
                <c:pt idx="2">
                  <c:v>50</c:v>
                </c:pt>
                <c:pt idx="3">
                  <c:v>10</c:v>
                </c:pt>
                <c:pt idx="4">
                  <c:v>14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9864064"/>
        <c:axId val="129881216"/>
      </c:barChart>
      <c:catAx>
        <c:axId val="1298640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uk-UA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Види</a:t>
                </a:r>
                <a:r>
                  <a:rPr lang="uk-UA" sz="2000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рослин</a:t>
                </a:r>
                <a:endPara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9881216"/>
        <c:crosses val="autoZero"/>
        <c:auto val="1"/>
        <c:lblAlgn val="ctr"/>
        <c:lblOffset val="100"/>
        <c:noMultiLvlLbl val="0"/>
      </c:catAx>
      <c:valAx>
        <c:axId val="1298812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uk-UA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Кількість</a:t>
                </a:r>
                <a:r>
                  <a:rPr lang="uk-UA" sz="2000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рослин, </a:t>
                </a:r>
                <a:r>
                  <a:rPr lang="uk-UA" sz="2000" baseline="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шт</a:t>
                </a:r>
                <a:endPara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98640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chemeClr val="accent3"/>
              </a:solidFill>
            </c:spPr>
          </c:dPt>
          <c:dPt>
            <c:idx val="3"/>
            <c:bubble3D val="0"/>
            <c:spPr>
              <a:solidFill>
                <a:schemeClr val="accent2"/>
              </a:solidFill>
            </c:spPr>
          </c:dPt>
          <c:dLbls>
            <c:txPr>
              <a:bodyPr/>
              <a:lstStyle/>
              <a:p>
                <a:pPr>
                  <a:defRPr sz="2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Гикавка</c:v>
                </c:pt>
                <c:pt idx="1">
                  <c:v>Райграйс</c:v>
                </c:pt>
                <c:pt idx="2">
                  <c:v>Деревій</c:v>
                </c:pt>
                <c:pt idx="3">
                  <c:v>Чина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58</c:v>
                </c:pt>
                <c:pt idx="2">
                  <c:v>11</c:v>
                </c:pt>
                <c:pt idx="3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Lbls>
            <c:spPr>
              <a:solidFill>
                <a:schemeClr val="lt1"/>
              </a:solidFill>
              <a:ln w="25400" cap="flat" cmpd="sng" algn="ctr">
                <a:solidFill>
                  <a:schemeClr val="accent6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Гикавка</c:v>
                </c:pt>
                <c:pt idx="1">
                  <c:v>Райграйс</c:v>
                </c:pt>
                <c:pt idx="2">
                  <c:v>Воловик</c:v>
                </c:pt>
                <c:pt idx="3">
                  <c:v>Деревій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42</c:v>
                </c:pt>
                <c:pt idx="2">
                  <c:v>5</c:v>
                </c:pt>
                <c:pt idx="3">
                  <c:v>28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30529152"/>
        <c:axId val="130542208"/>
        <c:axId val="0"/>
      </c:bar3DChart>
      <c:catAx>
        <c:axId val="1305291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uk-U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Види</a:t>
                </a:r>
                <a:r>
                  <a:rPr lang="uk-UA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рослин</a:t>
                </a: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0542208"/>
        <c:crosses val="autoZero"/>
        <c:auto val="1"/>
        <c:lblAlgn val="ctr"/>
        <c:lblOffset val="100"/>
        <c:noMultiLvlLbl val="0"/>
      </c:catAx>
      <c:valAx>
        <c:axId val="13054220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uk-U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Кількість</a:t>
                </a:r>
                <a:r>
                  <a:rPr lang="uk-UA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рослин, </a:t>
                </a:r>
                <a:r>
                  <a:rPr lang="uk-UA" baseline="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шт</a:t>
                </a: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05291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Lbls>
            <c:txPr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Райграс</c:v>
                </c:pt>
                <c:pt idx="1">
                  <c:v>Деревій</c:v>
                </c:pt>
                <c:pt idx="2">
                  <c:v>Гикавка</c:v>
                </c:pt>
                <c:pt idx="3">
                  <c:v>Воловик</c:v>
                </c:pt>
                <c:pt idx="4">
                  <c:v>Конюшина</c:v>
                </c:pt>
                <c:pt idx="5">
                  <c:v>Чина 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56.8</c:v>
                </c:pt>
                <c:pt idx="1">
                  <c:v>20.100000000000001</c:v>
                </c:pt>
                <c:pt idx="2">
                  <c:v>8.3000000000000007</c:v>
                </c:pt>
                <c:pt idx="3">
                  <c:v>5.7</c:v>
                </c:pt>
                <c:pt idx="4">
                  <c:v>3</c:v>
                </c:pt>
                <c:pt idx="5">
                  <c:v>6.1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2808311"/>
          </a:xfrm>
        </p:spPr>
        <p:txBody>
          <a:bodyPr>
            <a:no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 „МАН-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Юніор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“, 2026 р.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Порівняльна</a:t>
            </a: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 </a:t>
            </a:r>
            <a:r>
              <a:rPr lang="ru-RU" sz="3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рослинних</a:t>
            </a: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угруповань</a:t>
            </a:r>
            <a:r>
              <a:rPr lang="ru-RU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дослідних</a:t>
            </a:r>
            <a:r>
              <a:rPr lang="ru-RU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квадратів</a:t>
            </a: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їхня</a:t>
            </a: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привабливість</a:t>
            </a: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комах-</a:t>
            </a:r>
            <a:r>
              <a:rPr lang="ru-RU" sz="3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endParaRPr lang="ru-RU" sz="3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212976"/>
            <a:ext cx="8064896" cy="3384376"/>
          </a:xfrm>
        </p:spPr>
        <p:txBody>
          <a:bodyPr/>
          <a:lstStyle/>
          <a:p>
            <a:pPr lvl="0" algn="l"/>
            <a:r>
              <a:rPr lang="ru-RU" sz="3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: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Онищенко </a:t>
            </a:r>
            <a:r>
              <a:rPr lang="ru-RU" sz="3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Аміна</a:t>
            </a:r>
            <a:r>
              <a:rPr lang="ru-RU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Ярославівна,учениця</a:t>
            </a:r>
            <a:r>
              <a:rPr lang="ru-RU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Академічного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№4, </a:t>
            </a:r>
            <a:r>
              <a:rPr lang="ru-RU" sz="3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Обухівської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sz="3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Київської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l"/>
            <a:r>
              <a:rPr lang="ru-RU" sz="30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3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проекту : </a:t>
            </a:r>
            <a:r>
              <a:rPr lang="ru-RU" sz="3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Онопрієнко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Валентина </a:t>
            </a:r>
            <a:r>
              <a:rPr lang="ru-RU" sz="3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Петрівна,вчитель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біології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Академічного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№4, </a:t>
            </a:r>
            <a:r>
              <a:rPr lang="ru-RU" sz="3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Обухівської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ради, </a:t>
            </a:r>
            <a:r>
              <a:rPr lang="ru-RU" sz="3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Київської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452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-1179512"/>
            <a:ext cx="11488501" cy="82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243408"/>
            <a:ext cx="8892480" cy="6552728"/>
          </a:xfrm>
        </p:spPr>
        <p:txBody>
          <a:bodyPr>
            <a:noAutofit/>
          </a:bodyPr>
          <a:lstStyle/>
          <a:p>
            <a:pPr indent="457200" algn="just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зумовлена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глибшого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екосистемах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відіграють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наземних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біоценозів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виступаючи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запилювачами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ланками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трофічних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ланцюгів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регуляторами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чисельності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фітоценозів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межах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угруповання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комах,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екологічної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рівноваги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991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9988" y="-706438"/>
            <a:ext cx="11485563" cy="827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>
            <a:noAutofit/>
          </a:bodyPr>
          <a:lstStyle/>
          <a:p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Мета: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рослинних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угруповань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квадратів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їхню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привабливість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комах-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угруповання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дослідних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квадратів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Предмет: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ним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різноманіття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комах-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53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0782" y="-1385032"/>
            <a:ext cx="11485563" cy="827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080120"/>
          </a:xfrm>
        </p:spPr>
        <p:txBody>
          <a:bodyPr>
            <a:normAutofit/>
          </a:bodyPr>
          <a:lstStyle/>
          <a:p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504" y="908720"/>
            <a:ext cx="928903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1.Встановити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 і структуру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угруповань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2.Оцінити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різноманіття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комах-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3.Проаналізувати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зв’язок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складом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угруповань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різноманіттям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комах.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4.Визначити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комах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мікроугруповання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5.Здійснити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угруповань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за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їхньою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значущістю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комах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9304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9988" y="-706438"/>
            <a:ext cx="11485563" cy="827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Досліджувані квадрати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Валентина Петрівна\Desktop\Роботи дітей 25-26\Аміна\екосист\photo_2025-07-16_20-23-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36" y="1988840"/>
            <a:ext cx="3455876" cy="460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Валентина Петрівна\Desktop\Роботи дітей 25-26\Аміна\екосист\зображення_viber_2025-07-23_18-43-22-5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53" y="1952757"/>
            <a:ext cx="2060480" cy="46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Валентина Петрівна\Desktop\Роботи дітей 25-26\Аміна\екосист\зображення_viber_2025-07-14_10-23-11-85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952757"/>
            <a:ext cx="2060494" cy="46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33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9988" y="-706438"/>
            <a:ext cx="11485563" cy="827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64488" cy="1143000"/>
          </a:xfrm>
        </p:spPr>
        <p:txBody>
          <a:bodyPr>
            <a:normAutofit/>
          </a:bodyPr>
          <a:lstStyle/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фітоценозу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(Квадрат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№1)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0763939"/>
              </p:ext>
            </p:extLst>
          </p:nvPr>
        </p:nvGraphicFramePr>
        <p:xfrm>
          <a:off x="539552" y="126876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3528" y="6021288"/>
            <a:ext cx="7056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Всього :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10+7+50+10+14=91 рослина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43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9988" y="-706438"/>
            <a:ext cx="11485563" cy="827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фітоценозу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(Квадрат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№2)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2500964"/>
              </p:ext>
            </p:extLst>
          </p:nvPr>
        </p:nvGraphicFramePr>
        <p:xfrm>
          <a:off x="467544" y="1124744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3608" y="5877272"/>
            <a:ext cx="7416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Всього :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87рослин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05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9988" y="-706438"/>
            <a:ext cx="11485563" cy="827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фітоценозу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(Квадрат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№3)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9159888"/>
              </p:ext>
            </p:extLst>
          </p:nvPr>
        </p:nvGraphicFramePr>
        <p:xfrm>
          <a:off x="467544" y="126876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31640" y="5949280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Всього: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10+42+6+28=86 рослин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75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9988" y="-706438"/>
            <a:ext cx="11485563" cy="827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структура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фітоценозу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(Квадрат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1–3)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502446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-828600" y="5949280"/>
                <a:ext cx="9073008" cy="61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Середня</a:t>
                </a:r>
                <a:r>
                  <a:rPr lang="ru-RU" sz="2400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b="1" u="sng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кількість</a:t>
                </a:r>
                <a:r>
                  <a:rPr lang="ru-RU" sz="2400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b="1" u="sng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рослин</a:t>
                </a:r>
                <a:r>
                  <a:rPr lang="ru-RU" sz="2400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на </a:t>
                </a:r>
                <a:r>
                  <a:rPr lang="ru-RU" sz="24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1м² </a:t>
                </a:r>
                <a:r>
                  <a:rPr lang="ru-RU" sz="2400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(M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: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uk-UA" sz="2400" b="0" i="1" smtClean="0">
                            <a:latin typeface="Cambria Math"/>
                          </a:rPr>
                          <m:t>91+86+87</m:t>
                        </m:r>
                      </m:num>
                      <m:den>
                        <m:r>
                          <a:rPr lang="uk-UA" sz="24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uk-UA" sz="2400" b="0" i="0" smtClean="0">
                        <a:latin typeface="Cambria Math"/>
                      </a:rPr>
                      <m:t>=88рослин/</m:t>
                    </m:r>
                    <m:sSup>
                      <m:sSupPr>
                        <m:ctrlPr>
                          <a:rPr lang="uk-UA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uk-UA" sz="2400" b="0" i="1" smtClean="0">
                            <a:latin typeface="Cambria Math"/>
                          </a:rPr>
                          <m:t>м</m:t>
                        </m:r>
                      </m:e>
                      <m:sup>
                        <m:r>
                          <a:rPr lang="uk-UA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28600" y="5949280"/>
                <a:ext cx="9073008" cy="616515"/>
              </a:xfrm>
              <a:prstGeom prst="rect">
                <a:avLst/>
              </a:prstGeom>
              <a:blipFill rotWithShape="1">
                <a:blip r:embed="rId4"/>
                <a:stretch>
                  <a:fillRect l="-1008" b="-89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571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9988" y="-706438"/>
            <a:ext cx="11485563" cy="827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9433048" cy="6178698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ru-RU" dirty="0"/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Індекс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флористичної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схожості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Жаккара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Квадрат1</a:t>
            </a:r>
            <a:r>
              <a:rPr lang="ru-RU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5рослин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Гикавка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Конюшина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Райграс, Воловик,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Деревій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Квадрат2: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4рослини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Гикавка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Райграс,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Деревій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Чина)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</a:t>
            </a:r>
            <a:r>
              <a:rPr lang="ru-RU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Гикавка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Райграс,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Деревій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Розрахунок</a:t>
            </a: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K_j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÷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+ 4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3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0.5(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50%)</a:t>
            </a:r>
          </a:p>
        </p:txBody>
      </p:sp>
    </p:spTree>
    <p:extLst>
      <p:ext uri="{BB962C8B-B14F-4D97-AF65-F5344CB8AC3E}">
        <p14:creationId xmlns:p14="http://schemas.microsoft.com/office/powerpoint/2010/main" val="268470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9988" y="-706438"/>
            <a:ext cx="11485563" cy="827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224136"/>
          </a:xfrm>
        </p:spPr>
        <p:txBody>
          <a:bodyPr>
            <a:noAutofit/>
          </a:bodyPr>
          <a:lstStyle/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Узагальнююча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різноманіття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8847542"/>
              </p:ext>
            </p:extLst>
          </p:nvPr>
        </p:nvGraphicFramePr>
        <p:xfrm>
          <a:off x="179512" y="1196753"/>
          <a:ext cx="9036000" cy="576002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78593"/>
                <a:gridCol w="1344087"/>
                <a:gridCol w="1660342"/>
                <a:gridCol w="1581280"/>
                <a:gridCol w="1671698"/>
              </a:tblGrid>
              <a:tr h="81610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Група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запилювачів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Кв.2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квадратів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1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Бджоли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20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Apis</a:t>
                      </a:r>
                      <a:r>
                        <a:rPr lang="ru-RU" sz="2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</a:t>
                      </a:r>
                      <a:r>
                        <a:rPr lang="ru-RU" sz="2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endParaRPr lang="ru-RU" sz="2000" i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1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Джмелі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20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Bombus</a:t>
                      </a:r>
                      <a:r>
                        <a:rPr lang="ru-RU" sz="2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</a:t>
                      </a:r>
                      <a:r>
                        <a:rPr lang="ru-RU" sz="2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endParaRPr lang="ru-RU" sz="2000" i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161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Мухи-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дзюрчалки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(родина </a:t>
                      </a:r>
                      <a:r>
                        <a:rPr lang="ru-RU" sz="20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Syrphidae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2241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Метелики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капустяний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білан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20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Pieris</a:t>
                      </a:r>
                      <a:r>
                        <a:rPr lang="ru-RU" sz="2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brassicae</a:t>
                      </a:r>
                      <a:r>
                        <a:rPr lang="ru-RU" sz="2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 i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2241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Дикі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бджоли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листорізи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Megachile</a:t>
                      </a:r>
                      <a:r>
                        <a:rPr lang="ru-RU" sz="2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161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Сонечка (родина </a:t>
                      </a:r>
                      <a:r>
                        <a:rPr lang="ru-RU" sz="20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Coccinellidae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075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9988" y="-706438"/>
            <a:ext cx="11485563" cy="827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3062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Валентина Петрівна\Downloads\network_diagram_color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0" y="116632"/>
            <a:ext cx="9551229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31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9988" y="-706438"/>
            <a:ext cx="11485563" cy="827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Структурно-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фітоценозів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квадратів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514041"/>
              </p:ext>
            </p:extLst>
          </p:nvPr>
        </p:nvGraphicFramePr>
        <p:xfrm>
          <a:off x="395537" y="1600200"/>
          <a:ext cx="8291264" cy="5047488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19064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Кв.1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Кв.2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Кв.3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Загальна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чисельність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рослин,шт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Видове багатство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Індекс Шеннона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1.27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1.23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Індекс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Сімпсона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Домінуючий вид (%)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54.9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66.7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48.8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460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9988" y="-706438"/>
            <a:ext cx="11485563" cy="827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Еколого-функціональна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запилення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рослинних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угруповань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181867"/>
              </p:ext>
            </p:extLst>
          </p:nvPr>
        </p:nvGraphicFramePr>
        <p:xfrm>
          <a:off x="457200" y="1600200"/>
          <a:ext cx="8928000" cy="5428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3501"/>
                <a:gridCol w="2187332"/>
                <a:gridCol w="2109213"/>
                <a:gridCol w="1807954"/>
              </a:tblGrid>
              <a:tr h="935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Показник</a:t>
                      </a:r>
                      <a:endParaRPr lang="ru-RU" sz="2400" b="1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Кв.1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Кв.2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Кв.3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3318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Комахозапильні</a:t>
                      </a:r>
                      <a:r>
                        <a:rPr lang="ru-RU" sz="2400" b="1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400" b="1" baseline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рослини</a:t>
                      </a:r>
                      <a:r>
                        <a:rPr lang="ru-RU" sz="2400" b="1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ru-RU" sz="24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(%)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33.3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51.2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92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Вітрозапильні</a:t>
                      </a:r>
                      <a:r>
                        <a:rPr lang="ru-RU" sz="2400" b="1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400" b="1" baseline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рослини</a:t>
                      </a:r>
                      <a:r>
                        <a:rPr lang="ru-RU" sz="2400" b="1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ru-RU" sz="24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(%)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66.7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48.8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92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К-</a:t>
                      </a:r>
                      <a:r>
                        <a:rPr lang="ru-RU" sz="24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сть</a:t>
                      </a: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4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груп</a:t>
                      </a: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4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запилювачів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3318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Частка</a:t>
                      </a:r>
                      <a:endParaRPr lang="ru-RU" sz="2400" b="1" baseline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baseline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комахозапильних</a:t>
                      </a:r>
                      <a:r>
                        <a:rPr lang="ru-RU" sz="24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400" b="1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видів</a:t>
                      </a:r>
                      <a:r>
                        <a:rPr lang="ru-RU" sz="24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,%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946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9988" y="-706438"/>
            <a:ext cx="11485563" cy="827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260649"/>
            <a:ext cx="8640960" cy="936104"/>
          </a:xfrm>
        </p:spPr>
        <p:txBody>
          <a:bodyPr>
            <a:normAutofit/>
          </a:bodyPr>
          <a:lstStyle/>
          <a:p>
            <a:r>
              <a:rPr lang="uk-UA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484784"/>
            <a:ext cx="8496944" cy="4608512"/>
          </a:xfrm>
        </p:spPr>
        <p:txBody>
          <a:bodyPr>
            <a:normAutofit/>
          </a:bodyPr>
          <a:lstStyle/>
          <a:p>
            <a:pPr indent="457200" algn="just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установлено,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угруповання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належать до злаково-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різнотравного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лучного типу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відрізняються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видовим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складом і структурою.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привабливими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комах-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більшою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часткою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комахозапильних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домінування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вітрозапильного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райграсу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знижує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різноманіття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87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9988" y="-706438"/>
            <a:ext cx="11485563" cy="827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432047"/>
          </a:xfrm>
        </p:spPr>
        <p:txBody>
          <a:bodyPr>
            <a:noAutofit/>
          </a:bodyPr>
          <a:lstStyle/>
          <a:p>
            <a:r>
              <a:rPr lang="uk-UA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Літературні джерела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908720"/>
            <a:ext cx="8964488" cy="5688632"/>
          </a:xfrm>
        </p:spPr>
        <p:txBody>
          <a:bodyPr>
            <a:normAutofit fontScale="70000" lnSpcReduction="20000"/>
          </a:bodyPr>
          <a:lstStyle/>
          <a:p>
            <a:pPr>
              <a:buFont typeface="+mj-lt"/>
              <a:buAutoNum type="arabicPeriod"/>
            </a:pPr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Верещак В. В.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Методика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фітоценозів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пробними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площами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думка, 2005. 120 с.</a:t>
            </a:r>
          </a:p>
          <a:p>
            <a:pPr>
              <a:buFont typeface="+mj-lt"/>
              <a:buAutoNum type="arabicPeriod"/>
            </a:pPr>
            <a:r>
              <a:rPr lang="ru-RU" sz="3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Діденко</a:t>
            </a:r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І. П., </a:t>
            </a:r>
            <a:r>
              <a:rPr lang="ru-RU" sz="3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Швець</a:t>
            </a:r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А., </a:t>
            </a:r>
            <a:r>
              <a:rPr lang="ru-RU" sz="3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Куземко</a:t>
            </a:r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 А.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Колекція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багаторічних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трав’янистих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рослинних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угруповань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4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Біологічні</a:t>
            </a:r>
            <a:r>
              <a:rPr lang="ru-RU" sz="3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2020. С. 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45–49.</a:t>
            </a:r>
          </a:p>
          <a:p>
            <a:pPr>
              <a:buFont typeface="+mj-lt"/>
              <a:buAutoNum type="arabicPeriod"/>
            </a:pPr>
            <a:r>
              <a:rPr lang="ru-RU" sz="3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Гончар </a:t>
            </a:r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Ю.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Екологія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запилення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різноманіття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диких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бджіл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... канд.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наук : 03.00.16.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2021. 210 с.</a:t>
            </a:r>
          </a:p>
          <a:p>
            <a:pPr>
              <a:buFont typeface="+mj-lt"/>
              <a:buAutoNum type="arabicPeriod"/>
            </a:pP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Науково-практичні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4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</a:t>
            </a:r>
            <a:r>
              <a:rPr lang="ru-RU" sz="3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науки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2020. № 5. С. 12–18.</a:t>
            </a:r>
          </a:p>
          <a:p>
            <a:pPr>
              <a:buFont typeface="+mj-lt"/>
              <a:buAutoNum type="arabicPeriod"/>
            </a:pP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Визначник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за ред. Д. К. Зерова.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Урожай, 1965. 875 с.</a:t>
            </a:r>
          </a:p>
          <a:p>
            <a:pPr>
              <a:buFont typeface="+mj-lt"/>
              <a:buAutoNum type="arabicPeriod"/>
            </a:pP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 комах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уклад. О. В. Пучков.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Освіта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2010. 128 с.</a:t>
            </a:r>
          </a:p>
          <a:p>
            <a:r>
              <a:rPr lang="ru-RU" sz="3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Додаткові</a:t>
            </a:r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8. </a:t>
            </a:r>
            <a:r>
              <a:rPr lang="en-US" sz="3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ChatGPT</a:t>
            </a:r>
            <a:r>
              <a:rPr lang="en-US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OpenAI</a:t>
            </a:r>
            <a:r>
              <a:rPr lang="en-US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en-US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Використано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стилістичного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оформлення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2024. </a:t>
            </a:r>
            <a:r>
              <a:rPr lang="en-US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URL: https://chat.openai.com/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750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Дякую за увагу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Прошу ваші запитання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4624" y="-1836784"/>
            <a:ext cx="10617713" cy="91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324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1287</TotalTime>
  <Words>603</Words>
  <Application>Microsoft Office PowerPoint</Application>
  <PresentationFormat>Экран (4:3)</PresentationFormat>
  <Paragraphs>120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Всеукраїнський інтерактивний конкурс „МАН-Юніор Дослідник“ Номінація „Еколог“, 2026 р. Порівняльна характеристика рослинних угруповань дослідних квадратів та їхня привабливість для комах-запилювачів</vt:lpstr>
      <vt:lpstr>Актуальність роботи зумовлена необхідністю глибшого розуміння механізмів підтримки біорізноманіття в природних екосистемах. Комахи відіграють ключову роль у функціонуванні наземних біоценозів, виступаючи запилювачами, ланками трофічних ланцюгів і регуляторами чисельності організмів. Моніторинг фітоценозів у межах дослідних квадратів дозволяє виявити рослинні  угруповання, найбільш привабливі для комах, що важливо для оцінки стану та збереження екологічної рівноваги природних територій.</vt:lpstr>
      <vt:lpstr>Мета: Встановити особливості рослинних угруповань  дослідних квадратів та оцінити їхню привабливість для комах-запилювачів. Об’єкт: рослинні угруповання дослідних квадратів природної ділянки. Предмет: Видовий склад рослин і пов’язане з ним різноманіття та чисельність комах-запилювачів. </vt:lpstr>
      <vt:lpstr>Завдання:</vt:lpstr>
      <vt:lpstr>Досліджувані квадрати </vt:lpstr>
      <vt:lpstr>Кількісна структура фітоценозу (Квадрат №1)</vt:lpstr>
      <vt:lpstr>Кількісна структура фітоценозу (Квадрат №2)</vt:lpstr>
      <vt:lpstr>Кількісна структура фітоценозу (Квадрат №3)</vt:lpstr>
      <vt:lpstr>Порівняльна структура фітоценозу  (Квадрат 1–3)</vt:lpstr>
      <vt:lpstr> Індекс флористичної схожості Жаккара Квадрат1: 5рослин (Гикавка, Конюшина, Райграс, Воловик, Деревій) Квадрат2: 4рослини (Гикавка, Райграс, Деревій, Чина) Квадрат3: 3 рослини (Гикавка, Райграс, Деревій) Розрахунок: K_j = 3÷(5 + 4 – 3) = 0.5(або 50%)</vt:lpstr>
      <vt:lpstr>Узагальнююча таблиця різноманіття запилювачів</vt:lpstr>
      <vt:lpstr>Презентация PowerPoint</vt:lpstr>
      <vt:lpstr>Структурно-кількісний аналіз фітоценозів дослідних квадратів</vt:lpstr>
      <vt:lpstr>Еколого-функціональна характеристика запилення рослинних угруповань</vt:lpstr>
      <vt:lpstr>Висновок</vt:lpstr>
      <vt:lpstr>Літературні джерела</vt:lpstr>
      <vt:lpstr>Дякую за увагу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Всеукраїнський інтерактивний конкурс „МАН-Юніор Дослідник“ Номінація „Еколог“, 2026 р. Порівняльна характеристика фітоценозів дослідних квадратів та їхня привабливість для ентомофауни</dc:title>
  <cp:lastModifiedBy>Валентина Петрівна</cp:lastModifiedBy>
  <cp:revision>54</cp:revision>
  <dcterms:modified xsi:type="dcterms:W3CDTF">2026-04-17T19:35:26Z</dcterms:modified>
</cp:coreProperties>
</file>