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1" r:id="rId1"/>
  </p:sldMasterIdLst>
  <p:notesMasterIdLst>
    <p:notesMasterId r:id="rId17"/>
  </p:notesMasterIdLst>
  <p:sldIdLst>
    <p:sldId id="536" r:id="rId2"/>
    <p:sldId id="589" r:id="rId3"/>
    <p:sldId id="587" r:id="rId4"/>
    <p:sldId id="605" r:id="rId5"/>
    <p:sldId id="583" r:id="rId6"/>
    <p:sldId id="593" r:id="rId7"/>
    <p:sldId id="595" r:id="rId8"/>
    <p:sldId id="594" r:id="rId9"/>
    <p:sldId id="596" r:id="rId10"/>
    <p:sldId id="597" r:id="rId11"/>
    <p:sldId id="598" r:id="rId12"/>
    <p:sldId id="599" r:id="rId13"/>
    <p:sldId id="600" r:id="rId14"/>
    <p:sldId id="606" r:id="rId15"/>
    <p:sldId id="601" r:id="rId16"/>
  </p:sldIdLst>
  <p:sldSz cx="9144000" cy="6858000" type="screen4x3"/>
  <p:notesSz cx="6858000" cy="9144000"/>
  <p:defaultTextStyle>
    <a:defPPr>
      <a:defRPr lang="en-US"/>
    </a:defPPr>
    <a:lvl1pPr algn="ctr" rtl="0" fontAlgn="base">
      <a:spcBef>
        <a:spcPct val="0"/>
      </a:spcBef>
      <a:spcAft>
        <a:spcPct val="0"/>
      </a:spcAft>
      <a:defRPr sz="1600" kern="1200">
        <a:solidFill>
          <a:schemeClr val="tx1"/>
        </a:solidFill>
        <a:latin typeface="Tahoma" pitchFamily="34" charset="0"/>
        <a:ea typeface="+mn-ea"/>
        <a:cs typeface="+mn-cs"/>
      </a:defRPr>
    </a:lvl1pPr>
    <a:lvl2pPr marL="457200" algn="ctr" rtl="0" fontAlgn="base">
      <a:spcBef>
        <a:spcPct val="0"/>
      </a:spcBef>
      <a:spcAft>
        <a:spcPct val="0"/>
      </a:spcAft>
      <a:defRPr sz="1600" kern="1200">
        <a:solidFill>
          <a:schemeClr val="tx1"/>
        </a:solidFill>
        <a:latin typeface="Tahoma" pitchFamily="34" charset="0"/>
        <a:ea typeface="+mn-ea"/>
        <a:cs typeface="+mn-cs"/>
      </a:defRPr>
    </a:lvl2pPr>
    <a:lvl3pPr marL="914400" algn="ctr" rtl="0" fontAlgn="base">
      <a:spcBef>
        <a:spcPct val="0"/>
      </a:spcBef>
      <a:spcAft>
        <a:spcPct val="0"/>
      </a:spcAft>
      <a:defRPr sz="1600" kern="1200">
        <a:solidFill>
          <a:schemeClr val="tx1"/>
        </a:solidFill>
        <a:latin typeface="Tahoma" pitchFamily="34" charset="0"/>
        <a:ea typeface="+mn-ea"/>
        <a:cs typeface="+mn-cs"/>
      </a:defRPr>
    </a:lvl3pPr>
    <a:lvl4pPr marL="1371600" algn="ctr" rtl="0" fontAlgn="base">
      <a:spcBef>
        <a:spcPct val="0"/>
      </a:spcBef>
      <a:spcAft>
        <a:spcPct val="0"/>
      </a:spcAft>
      <a:defRPr sz="1600" kern="1200">
        <a:solidFill>
          <a:schemeClr val="tx1"/>
        </a:solidFill>
        <a:latin typeface="Tahoma" pitchFamily="34" charset="0"/>
        <a:ea typeface="+mn-ea"/>
        <a:cs typeface="+mn-cs"/>
      </a:defRPr>
    </a:lvl4pPr>
    <a:lvl5pPr marL="1828800" algn="ctr" rtl="0" fontAlgn="base">
      <a:spcBef>
        <a:spcPct val="0"/>
      </a:spcBef>
      <a:spcAft>
        <a:spcPct val="0"/>
      </a:spcAft>
      <a:defRPr sz="1600" kern="1200">
        <a:solidFill>
          <a:schemeClr val="tx1"/>
        </a:solidFill>
        <a:latin typeface="Tahoma" pitchFamily="34" charset="0"/>
        <a:ea typeface="+mn-ea"/>
        <a:cs typeface="+mn-cs"/>
      </a:defRPr>
    </a:lvl5pPr>
    <a:lvl6pPr marL="2286000" algn="l" defTabSz="914400" rtl="0" eaLnBrk="1" latinLnBrk="0" hangingPunct="1">
      <a:defRPr sz="1600" kern="1200">
        <a:solidFill>
          <a:schemeClr val="tx1"/>
        </a:solidFill>
        <a:latin typeface="Tahoma" pitchFamily="34" charset="0"/>
        <a:ea typeface="+mn-ea"/>
        <a:cs typeface="+mn-cs"/>
      </a:defRPr>
    </a:lvl6pPr>
    <a:lvl7pPr marL="2743200" algn="l" defTabSz="914400" rtl="0" eaLnBrk="1" latinLnBrk="0" hangingPunct="1">
      <a:defRPr sz="1600" kern="1200">
        <a:solidFill>
          <a:schemeClr val="tx1"/>
        </a:solidFill>
        <a:latin typeface="Tahoma" pitchFamily="34" charset="0"/>
        <a:ea typeface="+mn-ea"/>
        <a:cs typeface="+mn-cs"/>
      </a:defRPr>
    </a:lvl7pPr>
    <a:lvl8pPr marL="3200400" algn="l" defTabSz="914400" rtl="0" eaLnBrk="1" latinLnBrk="0" hangingPunct="1">
      <a:defRPr sz="1600" kern="1200">
        <a:solidFill>
          <a:schemeClr val="tx1"/>
        </a:solidFill>
        <a:latin typeface="Tahoma" pitchFamily="34" charset="0"/>
        <a:ea typeface="+mn-ea"/>
        <a:cs typeface="+mn-cs"/>
      </a:defRPr>
    </a:lvl8pPr>
    <a:lvl9pPr marL="3657600" algn="l" defTabSz="914400" rtl="0" eaLnBrk="1" latinLnBrk="0" hangingPunct="1">
      <a:defRPr sz="1600" kern="1200">
        <a:solidFill>
          <a:schemeClr val="tx1"/>
        </a:solidFill>
        <a:latin typeface="Tahoma" pitchFamily="34" charset="0"/>
        <a:ea typeface="+mn-ea"/>
        <a:cs typeface="+mn-cs"/>
      </a:defRPr>
    </a:lvl9pPr>
  </p:defaultTextStyle>
  <p:extLst>
    <p:ext uri="{521415D9-36F7-43E2-AB2F-B90AF26B5E84}">
      <p14:sectionLst xmlns:p14="http://schemas.microsoft.com/office/powerpoint/2010/main">
        <p14:section name="Раздел по умолчанию" id="{0F31ADA8-5E7C-4EF4-AE48-10F16D4B01B3}">
          <p14:sldIdLst>
            <p14:sldId id="536"/>
            <p14:sldId id="589"/>
            <p14:sldId id="587"/>
            <p14:sldId id="605"/>
            <p14:sldId id="583"/>
            <p14:sldId id="593"/>
            <p14:sldId id="595"/>
            <p14:sldId id="594"/>
            <p14:sldId id="596"/>
            <p14:sldId id="597"/>
            <p14:sldId id="598"/>
            <p14:sldId id="599"/>
            <p14:sldId id="600"/>
            <p14:sldId id="606"/>
            <p14:sldId id="60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63300"/>
    <a:srgbClr val="FF7C80"/>
    <a:srgbClr val="FF00FF"/>
    <a:srgbClr val="FF6600"/>
    <a:srgbClr val="FF5050"/>
    <a:srgbClr val="FF0000"/>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504" autoAdjust="0"/>
    <p:restoredTop sz="94241" autoAdjust="0"/>
  </p:normalViewPr>
  <p:slideViewPr>
    <p:cSldViewPr>
      <p:cViewPr varScale="1">
        <p:scale>
          <a:sx n="64" d="100"/>
          <a:sy n="64" d="100"/>
        </p:scale>
        <p:origin x="1166" y="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9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87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pPr>
              <a:defRPr/>
            </a:pPr>
            <a:endParaRPr lang="en-GB" altLang="ru-RU"/>
          </a:p>
        </p:txBody>
      </p:sp>
      <p:sp>
        <p:nvSpPr>
          <p:cNvPr id="288771"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GB" altLang="ru-RU"/>
          </a:p>
        </p:txBody>
      </p:sp>
      <p:sp>
        <p:nvSpPr>
          <p:cNvPr id="399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88773"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ru-RU" noProof="0"/>
              <a:t>Click to edit Master text styles</a:t>
            </a:r>
          </a:p>
          <a:p>
            <a:pPr lvl="1"/>
            <a:r>
              <a:rPr lang="en-GB" altLang="ru-RU" noProof="0"/>
              <a:t>Second level</a:t>
            </a:r>
          </a:p>
          <a:p>
            <a:pPr lvl="2"/>
            <a:r>
              <a:rPr lang="en-GB" altLang="ru-RU" noProof="0"/>
              <a:t>Third level</a:t>
            </a:r>
          </a:p>
          <a:p>
            <a:pPr lvl="3"/>
            <a:r>
              <a:rPr lang="en-GB" altLang="ru-RU" noProof="0"/>
              <a:t>Fourth level</a:t>
            </a:r>
          </a:p>
          <a:p>
            <a:pPr lvl="4"/>
            <a:r>
              <a:rPr lang="en-GB" altLang="ru-RU" noProof="0"/>
              <a:t>Fifth level</a:t>
            </a:r>
          </a:p>
        </p:txBody>
      </p:sp>
      <p:sp>
        <p:nvSpPr>
          <p:cNvPr id="288774"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pPr>
              <a:defRPr/>
            </a:pPr>
            <a:endParaRPr lang="en-GB" altLang="ru-RU"/>
          </a:p>
        </p:txBody>
      </p:sp>
      <p:sp>
        <p:nvSpPr>
          <p:cNvPr id="288775"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4B940E51-1D0D-42E1-A8B7-920CC49253AA}" type="slidenum">
              <a:rPr lang="en-GB" altLang="ru-RU"/>
              <a:pPr>
                <a:defRPr/>
              </a:pPr>
              <a:t>‹№›</a:t>
            </a:fld>
            <a:endParaRPr lang="en-GB" altLang="ru-RU"/>
          </a:p>
        </p:txBody>
      </p:sp>
    </p:spTree>
    <p:extLst>
      <p:ext uri="{BB962C8B-B14F-4D97-AF65-F5344CB8AC3E}">
        <p14:creationId xmlns:p14="http://schemas.microsoft.com/office/powerpoint/2010/main" val="29150449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ahoma" pitchFamily="34"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ahoma" pitchFamily="34"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ahoma" pitchFamily="34"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ahoma" pitchFamily="34"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ahom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ий слайд">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uk-UA" smtClean="0"/>
              <a:t>Зразок заголовка</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uk-UA" smtClean="0"/>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pPr>
              <a:defRPr/>
            </a:pPr>
            <a:endParaRPr lang="ru-RU" altLang="ru-RU"/>
          </a:p>
        </p:txBody>
      </p:sp>
      <p:sp>
        <p:nvSpPr>
          <p:cNvPr id="5" name="Footer Placeholder 4"/>
          <p:cNvSpPr>
            <a:spLocks noGrp="1"/>
          </p:cNvSpPr>
          <p:nvPr>
            <p:ph type="ftr" sz="quarter" idx="11"/>
          </p:nvPr>
        </p:nvSpPr>
        <p:spPr/>
        <p:txBody>
          <a:bodyPr/>
          <a:lstStyle/>
          <a:p>
            <a:pPr>
              <a:defRPr/>
            </a:pPr>
            <a:endParaRPr lang="ru-RU" altLang="ru-RU"/>
          </a:p>
        </p:txBody>
      </p:sp>
      <p:sp>
        <p:nvSpPr>
          <p:cNvPr id="6" name="Slide Number Placeholder 5"/>
          <p:cNvSpPr>
            <a:spLocks noGrp="1"/>
          </p:cNvSpPr>
          <p:nvPr>
            <p:ph type="sldNum" sz="quarter" idx="12"/>
          </p:nvPr>
        </p:nvSpPr>
        <p:spPr/>
        <p:txBody>
          <a:bodyPr/>
          <a:lstStyle/>
          <a:p>
            <a:pPr>
              <a:defRPr/>
            </a:pPr>
            <a:fld id="{BB13EF0F-4C28-49A5-909B-F06EBC5FFFBE}" type="slidenum">
              <a:rPr lang="ru-RU" altLang="ru-RU" smtClean="0"/>
              <a:pPr>
                <a:defRPr/>
              </a:pPr>
              <a:t>‹№›</a:t>
            </a:fld>
            <a:endParaRPr lang="ru-RU" altLang="ru-RU"/>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6930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Content Placeholder 2"/>
          <p:cNvSpPr>
            <a:spLocks noGrp="1"/>
          </p:cNvSpPr>
          <p:nvPr>
            <p:ph idx="1"/>
          </p:nvPr>
        </p:nvSpPr>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pPr>
              <a:defRPr/>
            </a:pPr>
            <a:endParaRPr lang="ru-RU" altLang="ru-RU"/>
          </a:p>
        </p:txBody>
      </p:sp>
      <p:sp>
        <p:nvSpPr>
          <p:cNvPr id="5" name="Footer Placeholder 4"/>
          <p:cNvSpPr>
            <a:spLocks noGrp="1"/>
          </p:cNvSpPr>
          <p:nvPr>
            <p:ph type="ftr" sz="quarter" idx="11"/>
          </p:nvPr>
        </p:nvSpPr>
        <p:spPr/>
        <p:txBody>
          <a:bodyPr/>
          <a:lstStyle/>
          <a:p>
            <a:pPr>
              <a:defRPr/>
            </a:pPr>
            <a:endParaRPr lang="ru-RU" altLang="ru-RU"/>
          </a:p>
        </p:txBody>
      </p:sp>
      <p:sp>
        <p:nvSpPr>
          <p:cNvPr id="6" name="Slide Number Placeholder 5"/>
          <p:cNvSpPr>
            <a:spLocks noGrp="1"/>
          </p:cNvSpPr>
          <p:nvPr>
            <p:ph type="sldNum" sz="quarter" idx="12"/>
          </p:nvPr>
        </p:nvSpPr>
        <p:spPr/>
        <p:txBody>
          <a:bodyPr/>
          <a:lstStyle/>
          <a:p>
            <a:pPr>
              <a:defRPr/>
            </a:pPr>
            <a:fld id="{BB13EF0F-4C28-49A5-909B-F06EBC5FFFBE}" type="slidenum">
              <a:rPr lang="ru-RU" altLang="ru-RU" smtClean="0"/>
              <a:pPr>
                <a:defRPr/>
              </a:pPr>
              <a:t>‹№›</a:t>
            </a:fld>
            <a:endParaRPr lang="ru-RU" altLang="ru-RU"/>
          </a:p>
        </p:txBody>
      </p:sp>
    </p:spTree>
    <p:extLst>
      <p:ext uri="{BB962C8B-B14F-4D97-AF65-F5344CB8AC3E}">
        <p14:creationId xmlns:p14="http://schemas.microsoft.com/office/powerpoint/2010/main" val="1059926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озділу">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uk-UA" smtClean="0"/>
              <a:t>Зразок заголовка</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smtClean="0"/>
              <a:t>Редагувати стиль зразка тексту</a:t>
            </a:r>
          </a:p>
        </p:txBody>
      </p:sp>
      <p:sp>
        <p:nvSpPr>
          <p:cNvPr id="4" name="Date Placeholder 3"/>
          <p:cNvSpPr>
            <a:spLocks noGrp="1"/>
          </p:cNvSpPr>
          <p:nvPr>
            <p:ph type="dt" sz="half" idx="10"/>
          </p:nvPr>
        </p:nvSpPr>
        <p:spPr/>
        <p:txBody>
          <a:bodyPr/>
          <a:lstStyle/>
          <a:p>
            <a:pPr>
              <a:defRPr/>
            </a:pPr>
            <a:endParaRPr lang="ru-RU" altLang="ru-RU"/>
          </a:p>
        </p:txBody>
      </p:sp>
      <p:sp>
        <p:nvSpPr>
          <p:cNvPr id="5" name="Footer Placeholder 4"/>
          <p:cNvSpPr>
            <a:spLocks noGrp="1"/>
          </p:cNvSpPr>
          <p:nvPr>
            <p:ph type="ftr" sz="quarter" idx="11"/>
          </p:nvPr>
        </p:nvSpPr>
        <p:spPr/>
        <p:txBody>
          <a:bodyPr/>
          <a:lstStyle/>
          <a:p>
            <a:pPr>
              <a:defRPr/>
            </a:pPr>
            <a:endParaRPr lang="ru-RU" altLang="ru-RU"/>
          </a:p>
        </p:txBody>
      </p:sp>
      <p:sp>
        <p:nvSpPr>
          <p:cNvPr id="6" name="Slide Number Placeholder 5"/>
          <p:cNvSpPr>
            <a:spLocks noGrp="1"/>
          </p:cNvSpPr>
          <p:nvPr>
            <p:ph type="sldNum" sz="quarter" idx="12"/>
          </p:nvPr>
        </p:nvSpPr>
        <p:spPr/>
        <p:txBody>
          <a:bodyPr/>
          <a:lstStyle/>
          <a:p>
            <a:pPr>
              <a:defRPr/>
            </a:pPr>
            <a:fld id="{BB13EF0F-4C28-49A5-909B-F06EBC5FFFBE}" type="slidenum">
              <a:rPr lang="ru-RU" altLang="ru-RU" smtClean="0"/>
              <a:pPr>
                <a:defRPr/>
              </a:pPr>
              <a:t>‹№›</a:t>
            </a:fld>
            <a:endParaRPr lang="ru-RU" altLang="ru-RU"/>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0223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uk-UA" smtClean="0"/>
              <a:t>Зразок заголовка</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5" name="Date Placeholder 4"/>
          <p:cNvSpPr>
            <a:spLocks noGrp="1"/>
          </p:cNvSpPr>
          <p:nvPr>
            <p:ph type="dt" sz="half" idx="10"/>
          </p:nvPr>
        </p:nvSpPr>
        <p:spPr/>
        <p:txBody>
          <a:bodyPr/>
          <a:lstStyle/>
          <a:p>
            <a:pPr>
              <a:defRPr/>
            </a:pPr>
            <a:endParaRPr lang="ru-RU" altLang="ru-RU"/>
          </a:p>
        </p:txBody>
      </p:sp>
      <p:sp>
        <p:nvSpPr>
          <p:cNvPr id="6" name="Footer Placeholder 5"/>
          <p:cNvSpPr>
            <a:spLocks noGrp="1"/>
          </p:cNvSpPr>
          <p:nvPr>
            <p:ph type="ftr" sz="quarter" idx="11"/>
          </p:nvPr>
        </p:nvSpPr>
        <p:spPr/>
        <p:txBody>
          <a:bodyPr/>
          <a:lstStyle/>
          <a:p>
            <a:pPr>
              <a:defRPr/>
            </a:pPr>
            <a:endParaRPr lang="ru-RU" altLang="ru-RU"/>
          </a:p>
        </p:txBody>
      </p:sp>
      <p:sp>
        <p:nvSpPr>
          <p:cNvPr id="7" name="Slide Number Placeholder 6"/>
          <p:cNvSpPr>
            <a:spLocks noGrp="1"/>
          </p:cNvSpPr>
          <p:nvPr>
            <p:ph type="sldNum" sz="quarter" idx="12"/>
          </p:nvPr>
        </p:nvSpPr>
        <p:spPr/>
        <p:txBody>
          <a:bodyPr/>
          <a:lstStyle/>
          <a:p>
            <a:pPr>
              <a:defRPr/>
            </a:pPr>
            <a:fld id="{BB13EF0F-4C28-49A5-909B-F06EBC5FFFBE}" type="slidenum">
              <a:rPr lang="ru-RU" altLang="ru-RU" smtClean="0"/>
              <a:pPr>
                <a:defRPr/>
              </a:pPr>
              <a:t>‹№›</a:t>
            </a:fld>
            <a:endParaRPr lang="ru-RU" altLang="ru-RU"/>
          </a:p>
        </p:txBody>
      </p:sp>
    </p:spTree>
    <p:extLst>
      <p:ext uri="{BB962C8B-B14F-4D97-AF65-F5344CB8AC3E}">
        <p14:creationId xmlns:p14="http://schemas.microsoft.com/office/powerpoint/2010/main" val="1027786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uk-UA" smtClean="0"/>
              <a:t>Зразок заголовка</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4" name="Content Placeholder 3"/>
          <p:cNvSpPr>
            <a:spLocks noGrp="1"/>
          </p:cNvSpPr>
          <p:nvPr>
            <p:ph sz="half" idx="2"/>
          </p:nvPr>
        </p:nvSpPr>
        <p:spPr>
          <a:xfrm>
            <a:off x="822960" y="2582334"/>
            <a:ext cx="3703320" cy="3286760"/>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6" name="Content Placeholder 5"/>
          <p:cNvSpPr>
            <a:spLocks noGrp="1"/>
          </p:cNvSpPr>
          <p:nvPr>
            <p:ph sz="quarter" idx="4"/>
          </p:nvPr>
        </p:nvSpPr>
        <p:spPr>
          <a:xfrm>
            <a:off x="4663440" y="2582334"/>
            <a:ext cx="3703320" cy="3286760"/>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7" name="Date Placeholder 6"/>
          <p:cNvSpPr>
            <a:spLocks noGrp="1"/>
          </p:cNvSpPr>
          <p:nvPr>
            <p:ph type="dt" sz="half" idx="10"/>
          </p:nvPr>
        </p:nvSpPr>
        <p:spPr/>
        <p:txBody>
          <a:bodyPr/>
          <a:lstStyle/>
          <a:p>
            <a:pPr>
              <a:defRPr/>
            </a:pPr>
            <a:endParaRPr lang="ru-RU" altLang="ru-RU"/>
          </a:p>
        </p:txBody>
      </p:sp>
      <p:sp>
        <p:nvSpPr>
          <p:cNvPr id="8" name="Footer Placeholder 7"/>
          <p:cNvSpPr>
            <a:spLocks noGrp="1"/>
          </p:cNvSpPr>
          <p:nvPr>
            <p:ph type="ftr" sz="quarter" idx="11"/>
          </p:nvPr>
        </p:nvSpPr>
        <p:spPr/>
        <p:txBody>
          <a:bodyPr/>
          <a:lstStyle/>
          <a:p>
            <a:pPr>
              <a:defRPr/>
            </a:pPr>
            <a:endParaRPr lang="ru-RU" altLang="ru-RU"/>
          </a:p>
        </p:txBody>
      </p:sp>
      <p:sp>
        <p:nvSpPr>
          <p:cNvPr id="9" name="Slide Number Placeholder 8"/>
          <p:cNvSpPr>
            <a:spLocks noGrp="1"/>
          </p:cNvSpPr>
          <p:nvPr>
            <p:ph type="sldNum" sz="quarter" idx="12"/>
          </p:nvPr>
        </p:nvSpPr>
        <p:spPr/>
        <p:txBody>
          <a:bodyPr/>
          <a:lstStyle/>
          <a:p>
            <a:pPr>
              <a:defRPr/>
            </a:pPr>
            <a:fld id="{BB13EF0F-4C28-49A5-909B-F06EBC5FFFBE}" type="slidenum">
              <a:rPr lang="ru-RU" altLang="ru-RU" smtClean="0"/>
              <a:pPr>
                <a:defRPr/>
              </a:pPr>
              <a:t>‹№›</a:t>
            </a:fld>
            <a:endParaRPr lang="ru-RU" altLang="ru-RU"/>
          </a:p>
        </p:txBody>
      </p:sp>
    </p:spTree>
    <p:extLst>
      <p:ext uri="{BB962C8B-B14F-4D97-AF65-F5344CB8AC3E}">
        <p14:creationId xmlns:p14="http://schemas.microsoft.com/office/powerpoint/2010/main" val="3900661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Date Placeholder 2"/>
          <p:cNvSpPr>
            <a:spLocks noGrp="1"/>
          </p:cNvSpPr>
          <p:nvPr>
            <p:ph type="dt" sz="half" idx="10"/>
          </p:nvPr>
        </p:nvSpPr>
        <p:spPr/>
        <p:txBody>
          <a:bodyPr/>
          <a:lstStyle/>
          <a:p>
            <a:pPr>
              <a:defRPr/>
            </a:pPr>
            <a:endParaRPr lang="ru-RU" altLang="ru-RU"/>
          </a:p>
        </p:txBody>
      </p:sp>
      <p:sp>
        <p:nvSpPr>
          <p:cNvPr id="4" name="Footer Placeholder 3"/>
          <p:cNvSpPr>
            <a:spLocks noGrp="1"/>
          </p:cNvSpPr>
          <p:nvPr>
            <p:ph type="ftr" sz="quarter" idx="11"/>
          </p:nvPr>
        </p:nvSpPr>
        <p:spPr/>
        <p:txBody>
          <a:bodyPr/>
          <a:lstStyle/>
          <a:p>
            <a:pPr>
              <a:defRPr/>
            </a:pPr>
            <a:endParaRPr lang="ru-RU" altLang="ru-RU"/>
          </a:p>
        </p:txBody>
      </p:sp>
      <p:sp>
        <p:nvSpPr>
          <p:cNvPr id="5" name="Slide Number Placeholder 4"/>
          <p:cNvSpPr>
            <a:spLocks noGrp="1"/>
          </p:cNvSpPr>
          <p:nvPr>
            <p:ph type="sldNum" sz="quarter" idx="12"/>
          </p:nvPr>
        </p:nvSpPr>
        <p:spPr/>
        <p:txBody>
          <a:bodyPr/>
          <a:lstStyle/>
          <a:p>
            <a:pPr>
              <a:defRPr/>
            </a:pPr>
            <a:fld id="{BB13EF0F-4C28-49A5-909B-F06EBC5FFFBE}" type="slidenum">
              <a:rPr lang="ru-RU" altLang="ru-RU" smtClean="0"/>
              <a:pPr>
                <a:defRPr/>
              </a:pPr>
              <a:t>‹№›</a:t>
            </a:fld>
            <a:endParaRPr lang="ru-RU" altLang="ru-RU"/>
          </a:p>
        </p:txBody>
      </p:sp>
    </p:spTree>
    <p:extLst>
      <p:ext uri="{BB962C8B-B14F-4D97-AF65-F5344CB8AC3E}">
        <p14:creationId xmlns:p14="http://schemas.microsoft.com/office/powerpoint/2010/main" val="985494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ий слайд">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endParaRPr lang="ru-RU" altLang="ru-RU"/>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endParaRPr lang="ru-RU" altLang="ru-RU"/>
          </a:p>
        </p:txBody>
      </p:sp>
      <p:sp>
        <p:nvSpPr>
          <p:cNvPr id="9" name="Slide Number Placeholder 8"/>
          <p:cNvSpPr>
            <a:spLocks noGrp="1"/>
          </p:cNvSpPr>
          <p:nvPr>
            <p:ph type="sldNum" sz="quarter" idx="12"/>
          </p:nvPr>
        </p:nvSpPr>
        <p:spPr/>
        <p:txBody>
          <a:bodyPr/>
          <a:lstStyle/>
          <a:p>
            <a:pPr>
              <a:defRPr/>
            </a:pPr>
            <a:fld id="{BB13EF0F-4C28-49A5-909B-F06EBC5FFFBE}" type="slidenum">
              <a:rPr lang="ru-RU" altLang="ru-RU" smtClean="0"/>
              <a:pPr>
                <a:defRPr/>
              </a:pPr>
              <a:t>‹№›</a:t>
            </a:fld>
            <a:endParaRPr lang="ru-RU" altLang="ru-RU"/>
          </a:p>
        </p:txBody>
      </p:sp>
    </p:spTree>
    <p:extLst>
      <p:ext uri="{BB962C8B-B14F-4D97-AF65-F5344CB8AC3E}">
        <p14:creationId xmlns:p14="http://schemas.microsoft.com/office/powerpoint/2010/main" val="3643130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Вміст із підписом">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uk-UA" smtClean="0"/>
              <a:t>Зразок заголовка</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pPr>
              <a:defRPr/>
            </a:pPr>
            <a:endParaRPr lang="ru-RU" altLang="ru-RU"/>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pPr>
              <a:defRPr/>
            </a:pPr>
            <a:endParaRPr lang="ru-RU" alt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BB13EF0F-4C28-49A5-909B-F06EBC5FFFBE}" type="slidenum">
              <a:rPr lang="ru-RU" altLang="ru-RU" smtClean="0"/>
              <a:pPr>
                <a:defRPr/>
              </a:pPr>
              <a:t>‹№›</a:t>
            </a:fld>
            <a:endParaRPr lang="ru-RU" altLang="ru-RU"/>
          </a:p>
        </p:txBody>
      </p:sp>
    </p:spTree>
    <p:extLst>
      <p:ext uri="{BB962C8B-B14F-4D97-AF65-F5344CB8AC3E}">
        <p14:creationId xmlns:p14="http://schemas.microsoft.com/office/powerpoint/2010/main" val="3624807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Зображення з підписом">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uk-UA" smtClean="0"/>
              <a:t>Зразок заголовка</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smtClean="0"/>
              <a:t>Клацніть піктограму, щоб додати зображення</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5" name="Date Placeholder 4"/>
          <p:cNvSpPr>
            <a:spLocks noGrp="1"/>
          </p:cNvSpPr>
          <p:nvPr>
            <p:ph type="dt" sz="half" idx="10"/>
          </p:nvPr>
        </p:nvSpPr>
        <p:spPr/>
        <p:txBody>
          <a:bodyPr/>
          <a:lstStyle/>
          <a:p>
            <a:pPr>
              <a:defRPr/>
            </a:pPr>
            <a:endParaRPr lang="ru-RU" altLang="ru-RU"/>
          </a:p>
        </p:txBody>
      </p:sp>
      <p:sp>
        <p:nvSpPr>
          <p:cNvPr id="6" name="Footer Placeholder 5"/>
          <p:cNvSpPr>
            <a:spLocks noGrp="1"/>
          </p:cNvSpPr>
          <p:nvPr>
            <p:ph type="ftr" sz="quarter" idx="11"/>
          </p:nvPr>
        </p:nvSpPr>
        <p:spPr/>
        <p:txBody>
          <a:bodyPr/>
          <a:lstStyle/>
          <a:p>
            <a:pPr>
              <a:defRPr/>
            </a:pPr>
            <a:endParaRPr lang="ru-RU" altLang="ru-RU"/>
          </a:p>
        </p:txBody>
      </p:sp>
      <p:sp>
        <p:nvSpPr>
          <p:cNvPr id="7" name="Slide Number Placeholder 6"/>
          <p:cNvSpPr>
            <a:spLocks noGrp="1"/>
          </p:cNvSpPr>
          <p:nvPr>
            <p:ph type="sldNum" sz="quarter" idx="12"/>
          </p:nvPr>
        </p:nvSpPr>
        <p:spPr/>
        <p:txBody>
          <a:bodyPr/>
          <a:lstStyle/>
          <a:p>
            <a:pPr>
              <a:defRPr/>
            </a:pPr>
            <a:fld id="{BB13EF0F-4C28-49A5-909B-F06EBC5FFFBE}" type="slidenum">
              <a:rPr lang="ru-RU" altLang="ru-RU" smtClean="0"/>
              <a:pPr>
                <a:defRPr/>
              </a:pPr>
              <a:t>‹№›</a:t>
            </a:fld>
            <a:endParaRPr lang="ru-RU" altLang="ru-RU"/>
          </a:p>
        </p:txBody>
      </p:sp>
    </p:spTree>
    <p:extLst>
      <p:ext uri="{BB962C8B-B14F-4D97-AF65-F5344CB8AC3E}">
        <p14:creationId xmlns:p14="http://schemas.microsoft.com/office/powerpoint/2010/main" val="3178923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pPr>
              <a:defRPr/>
            </a:pPr>
            <a:endParaRPr lang="ru-RU" altLang="ru-RU"/>
          </a:p>
        </p:txBody>
      </p:sp>
      <p:sp>
        <p:nvSpPr>
          <p:cNvPr id="5" name="Footer Placeholder 4"/>
          <p:cNvSpPr>
            <a:spLocks noGrp="1"/>
          </p:cNvSpPr>
          <p:nvPr>
            <p:ph type="ftr" sz="quarter" idx="11"/>
          </p:nvPr>
        </p:nvSpPr>
        <p:spPr/>
        <p:txBody>
          <a:bodyPr/>
          <a:lstStyle/>
          <a:p>
            <a:pPr>
              <a:defRPr/>
            </a:pPr>
            <a:endParaRPr lang="ru-RU" altLang="ru-RU"/>
          </a:p>
        </p:txBody>
      </p:sp>
      <p:sp>
        <p:nvSpPr>
          <p:cNvPr id="6" name="Slide Number Placeholder 5"/>
          <p:cNvSpPr>
            <a:spLocks noGrp="1"/>
          </p:cNvSpPr>
          <p:nvPr>
            <p:ph type="sldNum" sz="quarter" idx="12"/>
          </p:nvPr>
        </p:nvSpPr>
        <p:spPr/>
        <p:txBody>
          <a:bodyPr/>
          <a:lstStyle/>
          <a:p>
            <a:pPr>
              <a:defRPr/>
            </a:pPr>
            <a:fld id="{BB13EF0F-4C28-49A5-909B-F06EBC5FFFBE}" type="slidenum">
              <a:rPr lang="ru-RU" altLang="ru-RU" smtClean="0"/>
              <a:pPr>
                <a:defRPr/>
              </a:pPr>
              <a:t>‹№›</a:t>
            </a:fld>
            <a:endParaRPr lang="ru-RU" altLang="ru-RU"/>
          </a:p>
        </p:txBody>
      </p:sp>
    </p:spTree>
    <p:extLst>
      <p:ext uri="{BB962C8B-B14F-4D97-AF65-F5344CB8AC3E}">
        <p14:creationId xmlns:p14="http://schemas.microsoft.com/office/powerpoint/2010/main" val="816581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ий заголовок і текст">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uk-UA" smtClean="0"/>
              <a:t>Зразок заголовка</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pPr>
              <a:defRPr/>
            </a:pPr>
            <a:endParaRPr lang="ru-RU" altLang="ru-RU"/>
          </a:p>
        </p:txBody>
      </p:sp>
      <p:sp>
        <p:nvSpPr>
          <p:cNvPr id="5" name="Footer Placeholder 4"/>
          <p:cNvSpPr>
            <a:spLocks noGrp="1"/>
          </p:cNvSpPr>
          <p:nvPr>
            <p:ph type="ftr" sz="quarter" idx="11"/>
          </p:nvPr>
        </p:nvSpPr>
        <p:spPr/>
        <p:txBody>
          <a:bodyPr/>
          <a:lstStyle/>
          <a:p>
            <a:pPr>
              <a:defRPr/>
            </a:pPr>
            <a:endParaRPr lang="ru-RU" altLang="ru-RU"/>
          </a:p>
        </p:txBody>
      </p:sp>
      <p:sp>
        <p:nvSpPr>
          <p:cNvPr id="6" name="Slide Number Placeholder 5"/>
          <p:cNvSpPr>
            <a:spLocks noGrp="1"/>
          </p:cNvSpPr>
          <p:nvPr>
            <p:ph type="sldNum" sz="quarter" idx="12"/>
          </p:nvPr>
        </p:nvSpPr>
        <p:spPr/>
        <p:txBody>
          <a:bodyPr/>
          <a:lstStyle/>
          <a:p>
            <a:pPr>
              <a:defRPr/>
            </a:pPr>
            <a:fld id="{BB13EF0F-4C28-49A5-909B-F06EBC5FFFBE}" type="slidenum">
              <a:rPr lang="ru-RU" altLang="ru-RU" smtClean="0"/>
              <a:pPr>
                <a:defRPr/>
              </a:pPr>
              <a:t>‹№›</a:t>
            </a:fld>
            <a:endParaRPr lang="ru-RU" altLang="ru-RU"/>
          </a:p>
        </p:txBody>
      </p:sp>
    </p:spTree>
    <p:extLst>
      <p:ext uri="{BB962C8B-B14F-4D97-AF65-F5344CB8AC3E}">
        <p14:creationId xmlns:p14="http://schemas.microsoft.com/office/powerpoint/2010/main" val="4183230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uk-UA" smtClean="0"/>
              <a:t>Зразок заголовка</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pPr>
              <a:defRPr/>
            </a:pPr>
            <a:endParaRPr lang="ru-RU" altLang="ru-RU"/>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endParaRPr lang="ru-RU" altLang="ru-RU"/>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pPr>
              <a:defRPr/>
            </a:pPr>
            <a:fld id="{BB13EF0F-4C28-49A5-909B-F06EBC5FFFBE}" type="slidenum">
              <a:rPr lang="ru-RU" altLang="ru-RU" smtClean="0"/>
              <a:pPr>
                <a:defRPr/>
              </a:pPr>
              <a:t>‹№›</a:t>
            </a:fld>
            <a:endParaRPr lang="ru-RU" altLang="ru-RU"/>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5388600"/>
      </p:ext>
    </p:extLst>
  </p:cSld>
  <p:clrMap bg1="lt1" tx1="dk1" bg2="lt2" tx2="dk2" accent1="accent1" accent2="accent2" accent3="accent3" accent4="accent4" accent5="accent5" accent6="accent6" hlink="hlink" folHlink="folHlink"/>
  <p:sldLayoutIdLst>
    <p:sldLayoutId id="2147483872" r:id="rId1"/>
    <p:sldLayoutId id="2147483873" r:id="rId2"/>
    <p:sldLayoutId id="2147483874" r:id="rId3"/>
    <p:sldLayoutId id="2147483875" r:id="rId4"/>
    <p:sldLayoutId id="2147483876" r:id="rId5"/>
    <p:sldLayoutId id="2147483877" r:id="rId6"/>
    <p:sldLayoutId id="2147483878" r:id="rId7"/>
    <p:sldLayoutId id="2147483879" r:id="rId8"/>
    <p:sldLayoutId id="2147483880" r:id="rId9"/>
    <p:sldLayoutId id="2147483881" r:id="rId10"/>
    <p:sldLayoutId id="2147483882"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2"/>
          <p:cNvSpPr>
            <a:spLocks noGrp="1" noChangeArrowheads="1"/>
          </p:cNvSpPr>
          <p:nvPr>
            <p:ph type="ctrTitle"/>
          </p:nvPr>
        </p:nvSpPr>
        <p:spPr>
          <a:xfrm>
            <a:off x="179388" y="1916112"/>
            <a:ext cx="8964612" cy="4177183"/>
          </a:xfrm>
        </p:spPr>
        <p:txBody>
          <a:bodyPr>
            <a:normAutofit fontScale="90000"/>
          </a:bodyPr>
          <a:lstStyle/>
          <a:p>
            <a:pPr algn="ctr"/>
            <a:r>
              <a:rPr lang="uk-UA" sz="3200" b="1" dirty="0" smtClean="0">
                <a:latin typeface="Times New Roman" panose="02020603050405020304" pitchFamily="18" charset="0"/>
                <a:ea typeface="Times New Roman" panose="02020603050405020304" pitchFamily="18" charset="0"/>
              </a:rPr>
              <a:t> </a:t>
            </a:r>
            <a:r>
              <a:rPr lang="ru-RU" sz="3200" b="1" dirty="0">
                <a:latin typeface="Times New Roman" panose="02020603050405020304" pitchFamily="18" charset="0"/>
                <a:ea typeface="Times New Roman" panose="02020603050405020304" pitchFamily="18" charset="0"/>
              </a:rPr>
              <a:t> АСТРОФІЗИЧНІ АСПЕКТИ СЕЙСМІЧНОГО ТА ГЕОДИНАМІЧНОГО СТАНІВ КАРПАТСЬКОГО РЕГІОНУ</a:t>
            </a:r>
            <a:r>
              <a:rPr lang="ru-RU" sz="3200" dirty="0">
                <a:effectLst/>
                <a:latin typeface="Times New Roman" panose="02020603050405020304" pitchFamily="18" charset="0"/>
                <a:ea typeface="Times New Roman" panose="02020603050405020304" pitchFamily="18" charset="0"/>
              </a:rPr>
              <a:t/>
            </a:r>
            <a:br>
              <a:rPr lang="ru-RU" sz="3200" dirty="0">
                <a:effectLst/>
                <a:latin typeface="Times New Roman" panose="02020603050405020304" pitchFamily="18" charset="0"/>
                <a:ea typeface="Times New Roman" panose="02020603050405020304" pitchFamily="18" charset="0"/>
              </a:rPr>
            </a:br>
            <a:r>
              <a:rPr lang="ru-RU" sz="3200" dirty="0">
                <a:effectLst/>
                <a:latin typeface="Times New Roman" panose="02020603050405020304" pitchFamily="18" charset="0"/>
                <a:ea typeface="Times New Roman" panose="02020603050405020304" pitchFamily="18" charset="0"/>
              </a:rPr>
              <a:t/>
            </a:r>
            <a:br>
              <a:rPr lang="ru-RU" sz="3200" dirty="0">
                <a:effectLst/>
                <a:latin typeface="Times New Roman" panose="02020603050405020304" pitchFamily="18" charset="0"/>
                <a:ea typeface="Times New Roman" panose="02020603050405020304" pitchFamily="18" charset="0"/>
              </a:rPr>
            </a:br>
            <a:r>
              <a:rPr lang="uk-UA" sz="1800" b="1"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
            </a:r>
            <a:br>
              <a:rPr lang="ru-RU" sz="1800" dirty="0">
                <a:effectLst/>
                <a:latin typeface="Times New Roman" panose="02020603050405020304" pitchFamily="18" charset="0"/>
                <a:ea typeface="Times New Roman" panose="02020603050405020304" pitchFamily="18" charset="0"/>
              </a:rPr>
            </a:br>
            <a:r>
              <a:rPr lang="uk-UA" altLang="ru-RU" sz="3600" b="1" dirty="0">
                <a:effectLst>
                  <a:outerShdw blurRad="38100" dist="38100" dir="2700000" algn="tl">
                    <a:srgbClr val="000000"/>
                  </a:outerShdw>
                </a:effectLst>
                <a:cs typeface="Times New Roman" pitchFamily="18" charset="0"/>
              </a:rPr>
              <a:t> </a:t>
            </a:r>
            <a:r>
              <a:rPr lang="uk-UA" altLang="ru-RU" sz="3600" b="1" dirty="0" smtClean="0">
                <a:effectLst>
                  <a:outerShdw blurRad="38100" dist="38100" dir="2700000" algn="tl">
                    <a:srgbClr val="000000"/>
                  </a:outerShdw>
                </a:effectLst>
                <a:cs typeface="Times New Roman" pitchFamily="18" charset="0"/>
              </a:rPr>
              <a:t>МАН –ЮНІОР Дослідник, астроном</a:t>
            </a:r>
            <a:r>
              <a:rPr lang="uk-UA" altLang="ru-RU" b="1" dirty="0" smtClean="0"/>
              <a:t> </a:t>
            </a:r>
            <a:r>
              <a:rPr lang="uk-UA" altLang="ru-RU" sz="4800" dirty="0" smtClean="0"/>
              <a:t> </a:t>
            </a:r>
            <a:r>
              <a:rPr lang="uk-UA" altLang="ru-RU" sz="2800" dirty="0" smtClean="0"/>
              <a:t> </a:t>
            </a:r>
            <a:r>
              <a:rPr lang="uk-UA" altLang="ru-RU" sz="3600" b="1" dirty="0" smtClean="0">
                <a:solidFill>
                  <a:srgbClr val="FF0000"/>
                </a:solidFill>
              </a:rPr>
              <a:t> </a:t>
            </a:r>
            <a:r>
              <a:rPr lang="ru-RU" altLang="ru-RU" dirty="0" smtClean="0"/>
              <a:t> </a:t>
            </a:r>
            <a:r>
              <a:rPr lang="uk-UA" sz="2400" b="1" dirty="0" smtClean="0"/>
              <a:t> </a:t>
            </a:r>
            <a:r>
              <a:rPr lang="uk-UA" sz="2400" b="1" dirty="0"/>
              <a:t>   </a:t>
            </a:r>
            <a:r>
              <a:rPr lang="ru-RU" sz="2400" b="1" dirty="0"/>
              <a:t/>
            </a:r>
            <a:br>
              <a:rPr lang="ru-RU" sz="2400" b="1" dirty="0"/>
            </a:br>
            <a:r>
              <a:rPr lang="uk-UA" altLang="ru-RU" sz="1400" i="0" dirty="0"/>
              <a:t>науково-дослідницька робота</a:t>
            </a:r>
            <a:r>
              <a:rPr lang="uk-UA" altLang="ru-RU" sz="2400" i="0" dirty="0"/>
              <a:t/>
            </a:r>
            <a:br>
              <a:rPr lang="uk-UA" altLang="ru-RU" sz="2400" i="0" dirty="0"/>
            </a:br>
            <a:r>
              <a:rPr lang="uk-UA" altLang="ru-RU" sz="1600" b="1" dirty="0"/>
              <a:t>Науковий керівник: Ігнатишин В.В., старший науковий співробітник Інституту Геофізики </a:t>
            </a:r>
            <a:r>
              <a:rPr lang="uk-UA" altLang="ru-RU" sz="1600" b="1" dirty="0" err="1"/>
              <a:t>ім.С.І</a:t>
            </a:r>
            <a:r>
              <a:rPr lang="uk-UA" altLang="ru-RU" sz="1600" b="1" dirty="0"/>
              <a:t>. </a:t>
            </a:r>
            <a:r>
              <a:rPr lang="uk-UA" altLang="ru-RU" sz="1600" b="1" dirty="0" err="1"/>
              <a:t>Субботіна</a:t>
            </a:r>
            <a:r>
              <a:rPr lang="uk-UA" altLang="ru-RU" sz="1600" b="1" dirty="0"/>
              <a:t> НАН України, кандидат фізико-математичних наук,  керівник гуртків, методист МАН; вчитель фізики вищої категорії, методист  </a:t>
            </a:r>
            <a:r>
              <a:rPr lang="uk-UA" altLang="ru-RU" sz="1600" b="1" dirty="0" err="1"/>
              <a:t>Вилоцької</a:t>
            </a:r>
            <a:r>
              <a:rPr lang="uk-UA" altLang="ru-RU" sz="1600" b="1" dirty="0"/>
              <a:t> ЗОШ І-ІІІ ст.№2; </a:t>
            </a:r>
            <a:r>
              <a:rPr lang="uk-UA" altLang="ru-RU" sz="1600" b="1" dirty="0" err="1"/>
              <a:t>Тросницької</a:t>
            </a:r>
            <a:r>
              <a:rPr lang="uk-UA" altLang="ru-RU" sz="1600" b="1" dirty="0"/>
              <a:t> ЗОШ І-ІІ ст.; доцент кафедри географії та туризму Закарпатського угорського </a:t>
            </a:r>
            <a:r>
              <a:rPr lang="uk-UA" altLang="ru-RU" sz="1600" b="1" dirty="0" smtClean="0"/>
              <a:t>університету </a:t>
            </a:r>
            <a:r>
              <a:rPr lang="uk-UA" altLang="ru-RU" sz="1600" b="1" dirty="0"/>
              <a:t>ім. Ференца Ракоці ІІ;</a:t>
            </a:r>
            <a:br>
              <a:rPr lang="uk-UA" altLang="ru-RU" sz="1600" b="1" dirty="0"/>
            </a:br>
            <a:r>
              <a:rPr lang="uk-UA" altLang="ru-RU" sz="1600" b="1" dirty="0"/>
              <a:t/>
            </a:r>
            <a:br>
              <a:rPr lang="uk-UA" altLang="ru-RU" sz="1600" b="1" dirty="0"/>
            </a:br>
            <a:r>
              <a:rPr lang="uk-UA" altLang="ru-RU" sz="1600" b="1" dirty="0"/>
              <a:t> </a:t>
            </a:r>
            <a:r>
              <a:rPr lang="uk-UA" altLang="ru-RU" sz="1600" b="1" dirty="0" smtClean="0"/>
              <a:t>Виноградів-2026</a:t>
            </a:r>
            <a:endParaRPr lang="ru-RU" altLang="ru-RU" sz="1600" dirty="0"/>
          </a:p>
        </p:txBody>
      </p:sp>
      <p:sp>
        <p:nvSpPr>
          <p:cNvPr id="13315" name="Rectangle 3"/>
          <p:cNvSpPr>
            <a:spLocks noGrp="1" noChangeArrowheads="1"/>
          </p:cNvSpPr>
          <p:nvPr>
            <p:ph type="subTitle" idx="1"/>
          </p:nvPr>
        </p:nvSpPr>
        <p:spPr>
          <a:xfrm>
            <a:off x="250825" y="0"/>
            <a:ext cx="8447088" cy="1916113"/>
          </a:xfrm>
        </p:spPr>
        <p:txBody>
          <a:bodyPr/>
          <a:lstStyle/>
          <a:p>
            <a:pPr algn="just" eaLnBrk="1" hangingPunct="1"/>
            <a:r>
              <a:rPr lang="uk-UA" altLang="ru-RU" b="1" i="1">
                <a:latin typeface="Times New Roman" pitchFamily="18" charset="0"/>
              </a:rPr>
              <a:t>   </a:t>
            </a:r>
            <a:r>
              <a:rPr lang="en-US" altLang="ru-RU" sz="2800" b="1" i="1">
                <a:solidFill>
                  <a:srgbClr val="FF5050"/>
                </a:solidFill>
                <a:latin typeface="Times New Roman" pitchFamily="18" charset="0"/>
                <a:cs typeface="Times New Roman" pitchFamily="18" charset="0"/>
              </a:rPr>
              <a:t> </a:t>
            </a:r>
            <a:endParaRPr lang="ru-RU" altLang="ru-RU" b="1"/>
          </a:p>
        </p:txBody>
      </p:sp>
      <p:sp>
        <p:nvSpPr>
          <p:cNvPr id="13316" name="Rectangle 4"/>
          <p:cNvSpPr>
            <a:spLocks noChangeArrowheads="1"/>
          </p:cNvSpPr>
          <p:nvPr/>
        </p:nvSpPr>
        <p:spPr bwMode="auto">
          <a:xfrm>
            <a:off x="0" y="-186915"/>
            <a:ext cx="9144000" cy="2739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lgn="l" eaLnBrk="0" hangingPunct="0">
              <a:spcBef>
                <a:spcPct val="20000"/>
              </a:spcBef>
              <a:buBlip>
                <a:blip r:embed="rId2"/>
              </a:buBlip>
              <a:defRPr sz="3200">
                <a:solidFill>
                  <a:schemeClr val="tx1"/>
                </a:solidFill>
                <a:latin typeface="Cambria" pitchFamily="18" charset="0"/>
              </a:defRPr>
            </a:lvl1pPr>
            <a:lvl2pPr marL="742950" indent="-285750" algn="l" eaLnBrk="0" hangingPunct="0">
              <a:spcBef>
                <a:spcPct val="20000"/>
              </a:spcBef>
              <a:buSzPct val="75000"/>
              <a:buBlip>
                <a:blip r:embed="rId3"/>
              </a:buBlip>
              <a:defRPr sz="2800">
                <a:solidFill>
                  <a:schemeClr val="tx1"/>
                </a:solidFill>
                <a:latin typeface="Cambria" pitchFamily="18" charset="0"/>
              </a:defRPr>
            </a:lvl2pPr>
            <a:lvl3pPr marL="1143000" indent="-228600" algn="l" eaLnBrk="0" hangingPunct="0">
              <a:spcBef>
                <a:spcPct val="20000"/>
              </a:spcBef>
              <a:buChar char="•"/>
              <a:defRPr sz="2400">
                <a:solidFill>
                  <a:schemeClr val="tx1"/>
                </a:solidFill>
                <a:latin typeface="Cambria" pitchFamily="18" charset="0"/>
              </a:defRPr>
            </a:lvl3pPr>
            <a:lvl4pPr marL="1600200" indent="-228600" algn="l" eaLnBrk="0" hangingPunct="0">
              <a:spcBef>
                <a:spcPct val="20000"/>
              </a:spcBef>
              <a:buChar char="–"/>
              <a:defRPr sz="2000">
                <a:solidFill>
                  <a:schemeClr val="tx1"/>
                </a:solidFill>
                <a:latin typeface="Cambria" pitchFamily="18" charset="0"/>
              </a:defRPr>
            </a:lvl4pPr>
            <a:lvl5pPr marL="2057400" indent="-228600" algn="l" eaLnBrk="0" hangingPunct="0">
              <a:spcBef>
                <a:spcPct val="20000"/>
              </a:spcBef>
              <a:buClr>
                <a:schemeClr val="tx2"/>
              </a:buClr>
              <a:buChar char="–"/>
              <a:defRPr sz="2000">
                <a:solidFill>
                  <a:schemeClr val="tx1"/>
                </a:solidFill>
                <a:latin typeface="Cambria"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Cambria"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Cambria"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Cambria"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Cambria" pitchFamily="18" charset="0"/>
              </a:defRPr>
            </a:lvl9pPr>
          </a:lstStyle>
          <a:p>
            <a:pPr algn="ctr" eaLnBrk="1" hangingPunct="1">
              <a:spcBef>
                <a:spcPct val="0"/>
              </a:spcBef>
              <a:buFontTx/>
              <a:buNone/>
            </a:pPr>
            <a:r>
              <a:rPr lang="uk-UA" altLang="ru-RU" sz="2800" dirty="0">
                <a:latin typeface="Tahoma" pitchFamily="34" charset="0"/>
              </a:rPr>
              <a:t> </a:t>
            </a:r>
          </a:p>
          <a:p>
            <a:pPr algn="ctr" eaLnBrk="1" hangingPunct="1">
              <a:spcBef>
                <a:spcPct val="0"/>
              </a:spcBef>
              <a:buFontTx/>
              <a:buNone/>
            </a:pPr>
            <a:r>
              <a:rPr lang="ru-RU" altLang="ru-RU" sz="1800" dirty="0">
                <a:latin typeface="Tahoma" pitchFamily="34" charset="0"/>
              </a:rPr>
              <a:t>Закарпатське </a:t>
            </a:r>
            <a:r>
              <a:rPr lang="ru-RU" altLang="ru-RU" sz="1800" dirty="0" err="1">
                <a:latin typeface="Tahoma" pitchFamily="34" charset="0"/>
              </a:rPr>
              <a:t>територіальне</a:t>
            </a:r>
            <a:r>
              <a:rPr lang="ru-RU" altLang="ru-RU" sz="1800" dirty="0">
                <a:latin typeface="Tahoma" pitchFamily="34" charset="0"/>
              </a:rPr>
              <a:t> </a:t>
            </a:r>
            <a:r>
              <a:rPr lang="ru-RU" altLang="ru-RU" sz="1800" dirty="0" err="1">
                <a:latin typeface="Tahoma" pitchFamily="34" charset="0"/>
              </a:rPr>
              <a:t>відділення</a:t>
            </a:r>
            <a:r>
              <a:rPr lang="ru-RU" altLang="ru-RU" sz="1800" dirty="0">
                <a:latin typeface="Tahoma" pitchFamily="34" charset="0"/>
              </a:rPr>
              <a:t>  </a:t>
            </a:r>
            <a:r>
              <a:rPr lang="ru-RU" altLang="ru-RU" sz="1800" dirty="0" err="1">
                <a:latin typeface="Tahoma" pitchFamily="34" charset="0"/>
              </a:rPr>
              <a:t>Малої</a:t>
            </a:r>
            <a:r>
              <a:rPr lang="ru-RU" altLang="ru-RU" sz="1800" dirty="0">
                <a:latin typeface="Tahoma" pitchFamily="34" charset="0"/>
              </a:rPr>
              <a:t> </a:t>
            </a:r>
            <a:r>
              <a:rPr lang="ru-RU" altLang="ru-RU" sz="1800" dirty="0" err="1">
                <a:latin typeface="Tahoma" pitchFamily="34" charset="0"/>
              </a:rPr>
              <a:t>академії</a:t>
            </a:r>
            <a:r>
              <a:rPr lang="ru-RU" altLang="ru-RU" sz="1800" dirty="0">
                <a:latin typeface="Tahoma" pitchFamily="34" charset="0"/>
              </a:rPr>
              <a:t> наук </a:t>
            </a:r>
            <a:r>
              <a:rPr lang="ru-RU" altLang="ru-RU" sz="1800" dirty="0" err="1">
                <a:latin typeface="Tahoma" pitchFamily="34" charset="0"/>
              </a:rPr>
              <a:t>України</a:t>
            </a:r>
            <a:endParaRPr lang="ru-RU" altLang="ru-RU" sz="1800" dirty="0">
              <a:latin typeface="Tahoma" pitchFamily="34" charset="0"/>
            </a:endParaRPr>
          </a:p>
          <a:p>
            <a:pPr algn="ctr" eaLnBrk="1" hangingPunct="1">
              <a:spcBef>
                <a:spcPct val="0"/>
              </a:spcBef>
              <a:buFontTx/>
              <a:buNone/>
            </a:pPr>
            <a:r>
              <a:rPr lang="ru-RU" altLang="ru-RU" sz="1800" dirty="0">
                <a:latin typeface="Tahoma" pitchFamily="34" charset="0"/>
              </a:rPr>
              <a:t> </a:t>
            </a:r>
            <a:r>
              <a:rPr lang="uk-UA" altLang="ru-RU" sz="1800" dirty="0">
                <a:latin typeface="Tahoma" pitchFamily="34" charset="0"/>
              </a:rPr>
              <a:t>   </a:t>
            </a:r>
          </a:p>
          <a:p>
            <a:pPr algn="ctr" eaLnBrk="1" hangingPunct="1">
              <a:spcBef>
                <a:spcPct val="0"/>
              </a:spcBef>
              <a:buFontTx/>
              <a:buNone/>
            </a:pPr>
            <a:r>
              <a:rPr lang="uk-UA" altLang="ru-RU" sz="1800" dirty="0" smtClean="0">
                <a:latin typeface="Tahoma" pitchFamily="34" charset="0"/>
              </a:rPr>
              <a:t>Онисько Вікторія Іванівна, </a:t>
            </a:r>
            <a:r>
              <a:rPr lang="uk-UA" altLang="ru-RU" sz="1800" dirty="0" err="1" smtClean="0">
                <a:latin typeface="Tahoma" pitchFamily="34" charset="0"/>
              </a:rPr>
              <a:t>Меркулов</a:t>
            </a:r>
            <a:r>
              <a:rPr lang="uk-UA" altLang="ru-RU" sz="1800" dirty="0" smtClean="0">
                <a:latin typeface="Tahoma" pitchFamily="34" charset="0"/>
              </a:rPr>
              <a:t> Юрій Антонович, учні </a:t>
            </a:r>
            <a:r>
              <a:rPr lang="uk-UA" altLang="ru-RU" sz="1800" dirty="0">
                <a:latin typeface="Tahoma" pitchFamily="34" charset="0"/>
              </a:rPr>
              <a:t>9 класу </a:t>
            </a:r>
            <a:r>
              <a:rPr lang="uk-UA" altLang="ru-RU" sz="1800" dirty="0" err="1">
                <a:latin typeface="Tahoma" pitchFamily="34" charset="0"/>
              </a:rPr>
              <a:t>Тросницької</a:t>
            </a:r>
            <a:r>
              <a:rPr lang="uk-UA" altLang="ru-RU" sz="1800" dirty="0">
                <a:latin typeface="Tahoma" pitchFamily="34" charset="0"/>
              </a:rPr>
              <a:t> </a:t>
            </a:r>
            <a:r>
              <a:rPr lang="uk-UA" altLang="ru-RU" sz="1800" dirty="0" smtClean="0">
                <a:latin typeface="Tahoma" pitchFamily="34" charset="0"/>
              </a:rPr>
              <a:t>загальноосвітньої школи </a:t>
            </a:r>
            <a:r>
              <a:rPr lang="uk-UA" altLang="ru-RU" sz="1800" dirty="0">
                <a:latin typeface="Tahoma" pitchFamily="34" charset="0"/>
              </a:rPr>
              <a:t>І-ІІ ст</a:t>
            </a:r>
            <a:r>
              <a:rPr lang="uk-UA" altLang="ru-RU" sz="1800" dirty="0" smtClean="0">
                <a:latin typeface="Tahoma" pitchFamily="34" charset="0"/>
              </a:rPr>
              <a:t>.,  Виноградівської </a:t>
            </a:r>
            <a:r>
              <a:rPr lang="uk-UA" altLang="ru-RU" sz="1800" dirty="0" smtClean="0">
                <a:latin typeface="Tahoma" pitchFamily="34" charset="0"/>
              </a:rPr>
              <a:t>міської ради</a:t>
            </a:r>
            <a:r>
              <a:rPr lang="uk-UA" altLang="ru-RU" sz="1800" dirty="0" smtClean="0">
                <a:latin typeface="Tahoma" pitchFamily="34" charset="0"/>
              </a:rPr>
              <a:t>,  </a:t>
            </a:r>
            <a:r>
              <a:rPr lang="uk-UA" altLang="ru-RU" sz="1800" dirty="0" smtClean="0">
                <a:latin typeface="Tahoma" pitchFamily="34" charset="0"/>
              </a:rPr>
              <a:t>Берегівського району, Закарпатської </a:t>
            </a:r>
            <a:r>
              <a:rPr lang="uk-UA" altLang="ru-RU" sz="1800" dirty="0" smtClean="0">
                <a:latin typeface="Tahoma" pitchFamily="34" charset="0"/>
              </a:rPr>
              <a:t>області, Петровці Мілан Михайлович, учень 9 класу </a:t>
            </a:r>
            <a:r>
              <a:rPr lang="uk-UA" altLang="ru-RU" sz="1800" dirty="0" err="1" smtClean="0">
                <a:latin typeface="Tahoma" pitchFamily="34" charset="0"/>
              </a:rPr>
              <a:t>Вилоцької</a:t>
            </a:r>
            <a:r>
              <a:rPr lang="uk-UA" altLang="ru-RU" sz="1800" dirty="0" smtClean="0">
                <a:latin typeface="Tahoma" pitchFamily="34" charset="0"/>
              </a:rPr>
              <a:t> загальноосвітньої школи №2, Берегівського району Закарпатської області</a:t>
            </a:r>
            <a:endParaRPr lang="uk-UA" altLang="ru-RU" sz="1800" dirty="0">
              <a:latin typeface="Tahoma" pitchFamily="34" charset="0"/>
            </a:endParaRPr>
          </a:p>
          <a:p>
            <a:pPr algn="ctr" eaLnBrk="1" hangingPunct="1">
              <a:spcBef>
                <a:spcPct val="0"/>
              </a:spcBef>
              <a:buNone/>
            </a:pPr>
            <a:r>
              <a:rPr lang="uk-UA" altLang="ru-RU" sz="1800" dirty="0">
                <a:latin typeface="Tahoma" pitchFamily="34" charset="0"/>
              </a:rPr>
              <a:t>  </a:t>
            </a:r>
          </a:p>
          <a:p>
            <a:pPr algn="ctr" eaLnBrk="1" hangingPunct="1">
              <a:spcBef>
                <a:spcPct val="0"/>
              </a:spcBef>
              <a:buFontTx/>
              <a:buNone/>
            </a:pPr>
            <a:endParaRPr lang="uk-UA" altLang="ru-RU" sz="1800" dirty="0">
              <a:latin typeface="Tahoma"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043C759-F576-829A-D463-E6A338622120}"/>
              </a:ext>
            </a:extLst>
          </p:cNvPr>
          <p:cNvSpPr>
            <a:spLocks noGrp="1"/>
          </p:cNvSpPr>
          <p:nvPr>
            <p:ph type="title"/>
          </p:nvPr>
        </p:nvSpPr>
        <p:spPr>
          <a:xfrm>
            <a:off x="1371600" y="23812"/>
            <a:ext cx="7772400" cy="596876"/>
          </a:xfrm>
        </p:spPr>
        <p:txBody>
          <a:bodyPr>
            <a:normAutofit fontScale="90000"/>
          </a:bodyPr>
          <a:lstStyle/>
          <a:p>
            <a:r>
              <a:rPr lang="uk-UA" dirty="0"/>
              <a:t>АКТУАЛЬНІСТЬ</a:t>
            </a:r>
            <a:endParaRPr lang="ru-RU" dirty="0"/>
          </a:p>
        </p:txBody>
      </p:sp>
      <p:sp>
        <p:nvSpPr>
          <p:cNvPr id="3" name="Объект 2">
            <a:extLst>
              <a:ext uri="{FF2B5EF4-FFF2-40B4-BE49-F238E27FC236}">
                <a16:creationId xmlns:a16="http://schemas.microsoft.com/office/drawing/2014/main" id="{7D56BB4A-2E15-F653-5B1B-D4E5011C70C1}"/>
              </a:ext>
            </a:extLst>
          </p:cNvPr>
          <p:cNvSpPr>
            <a:spLocks noGrp="1"/>
          </p:cNvSpPr>
          <p:nvPr>
            <p:ph idx="1"/>
          </p:nvPr>
        </p:nvSpPr>
        <p:spPr>
          <a:xfrm>
            <a:off x="107504" y="1166812"/>
            <a:ext cx="8350696" cy="5095876"/>
          </a:xfrm>
        </p:spPr>
        <p:txBody>
          <a:bodyPr>
            <a:normAutofit/>
          </a:bodyPr>
          <a:lstStyle/>
          <a:p>
            <a:pPr>
              <a:buFont typeface="Arial" panose="020B0604020202020204" pitchFamily="34" charset="0"/>
              <a:buChar char="•"/>
            </a:pPr>
            <a:r>
              <a:rPr lang="uk-UA" sz="1800" dirty="0">
                <a:effectLst/>
                <a:latin typeface="Times New Roman" panose="02020603050405020304" pitchFamily="18" charset="0"/>
                <a:ea typeface="Times New Roman" panose="02020603050405020304" pitchFamily="18" charset="0"/>
              </a:rPr>
              <a:t>  </a:t>
            </a:r>
            <a:r>
              <a:rPr lang="uk-UA" sz="1800" dirty="0" smtClean="0">
                <a:effectLst/>
                <a:latin typeface="Times New Roman" panose="02020603050405020304" pitchFamily="18" charset="0"/>
                <a:ea typeface="Times New Roman" panose="02020603050405020304" pitchFamily="18" charset="0"/>
              </a:rPr>
              <a:t> </a:t>
            </a:r>
            <a:endParaRPr lang="ru-RU" sz="1800" dirty="0">
              <a:effectLst/>
              <a:latin typeface="Times New Roman" panose="02020603050405020304" pitchFamily="18" charset="0"/>
              <a:ea typeface="Times New Roman" panose="02020603050405020304" pitchFamily="18" charset="0"/>
            </a:endParaRPr>
          </a:p>
          <a:p>
            <a:endParaRPr lang="ru-RU" dirty="0"/>
          </a:p>
        </p:txBody>
      </p:sp>
      <p:sp>
        <p:nvSpPr>
          <p:cNvPr id="4" name="Прямокутник 3"/>
          <p:cNvSpPr/>
          <p:nvPr/>
        </p:nvSpPr>
        <p:spPr>
          <a:xfrm>
            <a:off x="0" y="620688"/>
            <a:ext cx="5292080" cy="6370975"/>
          </a:xfrm>
          <a:prstGeom prst="rect">
            <a:avLst/>
          </a:prstGeom>
        </p:spPr>
        <p:txBody>
          <a:bodyPr wrap="square">
            <a:spAutoFit/>
          </a:bodyPr>
          <a:lstStyle/>
          <a:p>
            <a:pPr marL="285750" indent="-285750" algn="just">
              <a:lnSpc>
                <a:spcPct val="150000"/>
              </a:lnSpc>
              <a:spcAft>
                <a:spcPts val="0"/>
              </a:spcAft>
              <a:buFont typeface="Wingdings" panose="05000000000000000000" pitchFamily="2" charset="2"/>
              <a:buChar char="§"/>
            </a:pPr>
            <a:r>
              <a:rPr lang="uk-UA" b="1" i="1" dirty="0">
                <a:latin typeface="Times New Roman" panose="02020603050405020304" pitchFamily="18" charset="0"/>
                <a:ea typeface="Times New Roman" panose="02020603050405020304" pitchFamily="18" charset="0"/>
              </a:rPr>
              <a:t>Важливість дослідження небезпечних геологічних процесів викликана тим, що ми проживаєм на території, що характеризується як сейсмонебезпечна ділянка  Карпатського регіону. </a:t>
            </a:r>
            <a:endParaRPr lang="uk-UA" b="1" i="1" dirty="0" smtClean="0">
              <a:latin typeface="Times New Roman" panose="02020603050405020304" pitchFamily="18" charset="0"/>
              <a:ea typeface="Times New Roman" panose="02020603050405020304" pitchFamily="18" charset="0"/>
            </a:endParaRPr>
          </a:p>
          <a:p>
            <a:pPr marL="285750" indent="-285750" algn="just">
              <a:lnSpc>
                <a:spcPct val="150000"/>
              </a:lnSpc>
              <a:spcAft>
                <a:spcPts val="0"/>
              </a:spcAft>
              <a:buFont typeface="Wingdings" panose="05000000000000000000" pitchFamily="2" charset="2"/>
              <a:buChar char="§"/>
            </a:pPr>
            <a:r>
              <a:rPr lang="uk-UA" b="1" i="1" dirty="0">
                <a:latin typeface="Times New Roman" panose="02020603050405020304" pitchFamily="18" charset="0"/>
                <a:ea typeface="Times New Roman" panose="02020603050405020304" pitchFamily="18" charset="0"/>
              </a:rPr>
              <a:t>Н</a:t>
            </a:r>
            <a:r>
              <a:rPr lang="uk-UA" b="1" i="1" dirty="0" smtClean="0">
                <a:latin typeface="Times New Roman" panose="02020603050405020304" pitchFamily="18" charset="0"/>
                <a:ea typeface="Times New Roman" panose="02020603050405020304" pitchFamily="18" charset="0"/>
              </a:rPr>
              <a:t>еобхідно </a:t>
            </a:r>
            <a:r>
              <a:rPr lang="uk-UA" b="1" i="1" dirty="0">
                <a:latin typeface="Times New Roman" panose="02020603050405020304" pitchFamily="18" charset="0"/>
                <a:ea typeface="Times New Roman" panose="02020603050405020304" pitchFamily="18" charset="0"/>
              </a:rPr>
              <a:t>вказати, що територія Закарпаття може зазнати гідрологічних процесів таких як паводки та повені, </a:t>
            </a:r>
            <a:r>
              <a:rPr lang="uk-UA" b="1" i="1" dirty="0" smtClean="0">
                <a:latin typeface="Times New Roman" panose="02020603050405020304" pitchFamily="18" charset="0"/>
                <a:ea typeface="Times New Roman" panose="02020603050405020304" pitchFamily="18" charset="0"/>
              </a:rPr>
              <a:t> що </a:t>
            </a:r>
            <a:r>
              <a:rPr lang="uk-UA" b="1" i="1" dirty="0">
                <a:latin typeface="Times New Roman" panose="02020603050405020304" pitchFamily="18" charset="0"/>
                <a:ea typeface="Times New Roman" panose="02020603050405020304" pitchFamily="18" charset="0"/>
              </a:rPr>
              <a:t>відбувалися в 1998 та 2000 роках. </a:t>
            </a:r>
            <a:endParaRPr lang="uk-UA" b="1" i="1" dirty="0" smtClean="0">
              <a:latin typeface="Times New Roman" panose="02020603050405020304" pitchFamily="18" charset="0"/>
              <a:ea typeface="Times New Roman" panose="02020603050405020304" pitchFamily="18" charset="0"/>
            </a:endParaRPr>
          </a:p>
          <a:p>
            <a:pPr marL="285750" indent="-285750" algn="just">
              <a:lnSpc>
                <a:spcPct val="150000"/>
              </a:lnSpc>
              <a:spcAft>
                <a:spcPts val="0"/>
              </a:spcAft>
              <a:buFont typeface="Wingdings" panose="05000000000000000000" pitchFamily="2" charset="2"/>
              <a:buChar char="§"/>
            </a:pPr>
            <a:r>
              <a:rPr lang="ru-RU" b="1" i="1" dirty="0" err="1" smtClean="0">
                <a:latin typeface="Times New Roman" panose="02020603050405020304" pitchFamily="18" charset="0"/>
                <a:ea typeface="Times New Roman" panose="02020603050405020304" pitchFamily="18" charset="0"/>
              </a:rPr>
              <a:t>Територія</a:t>
            </a:r>
            <a:r>
              <a:rPr lang="ru-RU" b="1" i="1" dirty="0" smtClean="0">
                <a:latin typeface="Times New Roman" panose="02020603050405020304" pitchFamily="18" charset="0"/>
                <a:ea typeface="Times New Roman" panose="02020603050405020304" pitchFamily="18" charset="0"/>
              </a:rPr>
              <a:t>  </a:t>
            </a:r>
            <a:r>
              <a:rPr lang="ru-RU" b="1" i="1" dirty="0">
                <a:latin typeface="Times New Roman" panose="02020603050405020304" pitchFamily="18" charset="0"/>
                <a:ea typeface="Times New Roman" panose="02020603050405020304" pitchFamily="18" charset="0"/>
              </a:rPr>
              <a:t>є </a:t>
            </a:r>
            <a:r>
              <a:rPr lang="ru-RU" b="1" i="1" dirty="0" err="1">
                <a:latin typeface="Times New Roman" panose="02020603050405020304" pitchFamily="18" charset="0"/>
                <a:ea typeface="Times New Roman" panose="02020603050405020304" pitchFamily="18" charset="0"/>
              </a:rPr>
              <a:t>сейсмогенеруючою</a:t>
            </a:r>
            <a:r>
              <a:rPr lang="ru-RU" b="1" i="1" dirty="0">
                <a:latin typeface="Times New Roman" panose="02020603050405020304" pitchFamily="18" charset="0"/>
                <a:ea typeface="Times New Roman" panose="02020603050405020304" pitchFamily="18" charset="0"/>
              </a:rPr>
              <a:t>, коли тут </a:t>
            </a:r>
            <a:r>
              <a:rPr lang="ru-RU" b="1" i="1" dirty="0" err="1">
                <a:latin typeface="Times New Roman" panose="02020603050405020304" pitchFamily="18" charset="0"/>
                <a:ea typeface="Times New Roman" panose="02020603050405020304" pitchFamily="18" charset="0"/>
              </a:rPr>
              <a:t>протягом</a:t>
            </a:r>
            <a:r>
              <a:rPr lang="ru-RU" b="1" i="1" dirty="0">
                <a:latin typeface="Times New Roman" panose="02020603050405020304" pitchFamily="18" charset="0"/>
                <a:ea typeface="Times New Roman" panose="02020603050405020304" pitchFamily="18" charset="0"/>
              </a:rPr>
              <a:t> року </a:t>
            </a:r>
            <a:r>
              <a:rPr lang="ru-RU" b="1" i="1" dirty="0" err="1">
                <a:latin typeface="Times New Roman" panose="02020603050405020304" pitchFamily="18" charset="0"/>
                <a:ea typeface="Times New Roman" panose="02020603050405020304" pitchFamily="18" charset="0"/>
              </a:rPr>
              <a:t>сейсмічними</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станціями</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регіону</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реєструються</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сотні</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слабких</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місцевих</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землетрусів</a:t>
            </a:r>
            <a:r>
              <a:rPr lang="ru-RU" b="1" i="1" dirty="0">
                <a:latin typeface="Times New Roman" panose="02020603050405020304" pitchFamily="18" charset="0"/>
                <a:ea typeface="Times New Roman" panose="02020603050405020304" pitchFamily="18" charset="0"/>
              </a:rPr>
              <a:t>. </a:t>
            </a:r>
            <a:endParaRPr lang="ru-RU" b="1" i="1" dirty="0" smtClean="0">
              <a:latin typeface="Times New Roman" panose="02020603050405020304" pitchFamily="18" charset="0"/>
              <a:ea typeface="Times New Roman" panose="02020603050405020304" pitchFamily="18" charset="0"/>
            </a:endParaRPr>
          </a:p>
          <a:p>
            <a:pPr marL="285750" indent="-285750" algn="just">
              <a:lnSpc>
                <a:spcPct val="150000"/>
              </a:lnSpc>
              <a:spcAft>
                <a:spcPts val="0"/>
              </a:spcAft>
              <a:buFont typeface="Wingdings" panose="05000000000000000000" pitchFamily="2" charset="2"/>
              <a:buChar char="§"/>
            </a:pPr>
            <a:r>
              <a:rPr lang="ru-RU" b="1" i="1" dirty="0" smtClean="0">
                <a:latin typeface="Times New Roman" panose="02020603050405020304" pitchFamily="18" charset="0"/>
                <a:ea typeface="Times New Roman" panose="02020603050405020304" pitchFamily="18" charset="0"/>
              </a:rPr>
              <a:t>На </a:t>
            </a:r>
            <a:r>
              <a:rPr lang="ru-RU" b="1" i="1" dirty="0" err="1">
                <a:latin typeface="Times New Roman" panose="02020603050405020304" pitchFamily="18" charset="0"/>
                <a:ea typeface="Times New Roman" panose="02020603050405020304" pitchFamily="18" charset="0"/>
              </a:rPr>
              <a:t>території</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Карпатського</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регіону</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відбуваються</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землетруси</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сильніші</a:t>
            </a:r>
            <a:r>
              <a:rPr lang="ru-RU" b="1" i="1" dirty="0">
                <a:latin typeface="Times New Roman" panose="02020603050405020304" pitchFamily="18" charset="0"/>
                <a:ea typeface="Times New Roman" panose="02020603050405020304" pitchFamily="18" charset="0"/>
              </a:rPr>
              <a:t> за </a:t>
            </a:r>
            <a:r>
              <a:rPr lang="ru-RU" b="1" i="1" dirty="0" err="1">
                <a:latin typeface="Times New Roman" panose="02020603050405020304" pitchFamily="18" charset="0"/>
                <a:ea typeface="Times New Roman" panose="02020603050405020304" pitchFamily="18" charset="0"/>
              </a:rPr>
              <a:t>інтенсивністю</a:t>
            </a:r>
            <a:r>
              <a:rPr lang="ru-RU" b="1" i="1" dirty="0">
                <a:latin typeface="Times New Roman" panose="02020603050405020304" pitchFamily="18" charset="0"/>
                <a:ea typeface="Times New Roman" panose="02020603050405020304" pitchFamily="18" charset="0"/>
              </a:rPr>
              <a:t> та </a:t>
            </a:r>
            <a:r>
              <a:rPr lang="ru-RU" b="1" i="1" dirty="0" err="1">
                <a:latin typeface="Times New Roman" panose="02020603050405020304" pitchFamily="18" charset="0"/>
                <a:ea typeface="Times New Roman" panose="02020603050405020304" pitchFamily="18" charset="0"/>
              </a:rPr>
              <a:t>магнітудою</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тобто</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відомі</a:t>
            </a:r>
            <a:r>
              <a:rPr lang="ru-RU" b="1" i="1" dirty="0">
                <a:latin typeface="Times New Roman" panose="02020603050405020304" pitchFamily="18" charset="0"/>
                <a:ea typeface="Times New Roman" panose="02020603050405020304" pitchFamily="18" charset="0"/>
              </a:rPr>
              <a:t> як </a:t>
            </a:r>
            <a:r>
              <a:rPr lang="ru-RU" b="1" i="1" dirty="0" err="1">
                <a:latin typeface="Times New Roman" panose="02020603050405020304" pitchFamily="18" charset="0"/>
                <a:ea typeface="Times New Roman" panose="02020603050405020304" pitchFamily="18" charset="0"/>
              </a:rPr>
              <a:t>відчутні</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землетруси</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що</a:t>
            </a:r>
            <a:r>
              <a:rPr lang="ru-RU" b="1" i="1" dirty="0">
                <a:latin typeface="Times New Roman" panose="02020603050405020304" pitchFamily="18" charset="0"/>
                <a:ea typeface="Times New Roman" panose="02020603050405020304" pitchFamily="18" charset="0"/>
              </a:rPr>
              <a:t> </a:t>
            </a:r>
            <a:r>
              <a:rPr lang="ru-RU" b="1" i="1" dirty="0" err="1" smtClean="0">
                <a:latin typeface="Times New Roman" panose="02020603050405020304" pitchFamily="18" charset="0"/>
                <a:ea typeface="Times New Roman" panose="02020603050405020304" pitchFamily="18" charset="0"/>
              </a:rPr>
              <a:t>характерні</a:t>
            </a:r>
            <a:r>
              <a:rPr lang="ru-RU" b="1" i="1" dirty="0" smtClean="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більшою</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механічною</a:t>
            </a:r>
            <a:r>
              <a:rPr lang="ru-RU" b="1" i="1" dirty="0">
                <a:latin typeface="Times New Roman" panose="02020603050405020304" pitchFamily="18" charset="0"/>
                <a:ea typeface="Times New Roman" panose="02020603050405020304" pitchFamily="18" charset="0"/>
              </a:rPr>
              <a:t> </a:t>
            </a:r>
            <a:r>
              <a:rPr lang="ru-RU" b="1" i="1" dirty="0" err="1" smtClean="0">
                <a:latin typeface="Times New Roman" panose="02020603050405020304" pitchFamily="18" charset="0"/>
                <a:ea typeface="Times New Roman" panose="02020603050405020304" pitchFamily="18" charset="0"/>
              </a:rPr>
              <a:t>енергією</a:t>
            </a:r>
            <a:r>
              <a:rPr lang="ru-RU" b="1" i="1" dirty="0" smtClean="0">
                <a:latin typeface="Times New Roman" panose="02020603050405020304" pitchFamily="18" charset="0"/>
                <a:ea typeface="Times New Roman" panose="02020603050405020304" pitchFamily="18" charset="0"/>
              </a:rPr>
              <a:t> та є </a:t>
            </a:r>
            <a:r>
              <a:rPr lang="ru-RU" b="1" i="1" dirty="0" err="1">
                <a:latin typeface="Times New Roman" panose="02020603050405020304" pitchFamily="18" charset="0"/>
                <a:ea typeface="Times New Roman" panose="02020603050405020304" pitchFamily="18" charset="0"/>
              </a:rPr>
              <a:t>небезпечним</a:t>
            </a:r>
            <a:r>
              <a:rPr lang="ru-RU" b="1" i="1" dirty="0">
                <a:latin typeface="Times New Roman" panose="02020603050405020304" pitchFamily="18" charset="0"/>
                <a:ea typeface="Times New Roman" panose="02020603050405020304" pitchFamily="18" charset="0"/>
              </a:rPr>
              <a:t> в </a:t>
            </a:r>
            <a:r>
              <a:rPr lang="ru-RU" b="1" i="1" dirty="0" err="1">
                <a:latin typeface="Times New Roman" panose="02020603050405020304" pitchFamily="18" charset="0"/>
                <a:ea typeface="Times New Roman" panose="02020603050405020304" pitchFamily="18" charset="0"/>
              </a:rPr>
              <a:t>плані</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впливу</a:t>
            </a:r>
            <a:r>
              <a:rPr lang="ru-RU" b="1" i="1" dirty="0">
                <a:latin typeface="Times New Roman" panose="02020603050405020304" pitchFamily="18" charset="0"/>
                <a:ea typeface="Times New Roman" panose="02020603050405020304" pitchFamily="18" charset="0"/>
              </a:rPr>
              <a:t> на </a:t>
            </a:r>
            <a:r>
              <a:rPr lang="ru-RU" b="1" i="1" dirty="0" err="1">
                <a:latin typeface="Times New Roman" panose="02020603050405020304" pitchFamily="18" charset="0"/>
                <a:ea typeface="Times New Roman" panose="02020603050405020304" pitchFamily="18" charset="0"/>
              </a:rPr>
              <a:t>будівлі</a:t>
            </a:r>
            <a:r>
              <a:rPr lang="ru-RU" b="1" i="1" dirty="0">
                <a:latin typeface="Times New Roman" panose="02020603050405020304" pitchFamily="18" charset="0"/>
                <a:ea typeface="Times New Roman" panose="02020603050405020304" pitchFamily="18" charset="0"/>
              </a:rPr>
              <a:t>, людей в </a:t>
            </a:r>
            <a:r>
              <a:rPr lang="ru-RU" b="1" i="1" dirty="0" err="1">
                <a:latin typeface="Times New Roman" panose="02020603050405020304" pitchFamily="18" charset="0"/>
                <a:ea typeface="Times New Roman" panose="02020603050405020304" pitchFamily="18" charset="0"/>
              </a:rPr>
              <a:t>залежності</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від</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магнітуди</a:t>
            </a:r>
            <a:r>
              <a:rPr lang="ru-RU" b="1" i="1" dirty="0">
                <a:latin typeface="Times New Roman" panose="02020603050405020304" pitchFamily="18" charset="0"/>
                <a:ea typeface="Times New Roman" panose="02020603050405020304" pitchFamily="18" charset="0"/>
              </a:rPr>
              <a:t> </a:t>
            </a:r>
            <a:r>
              <a:rPr lang="ru-RU" b="1" i="1" dirty="0" err="1">
                <a:latin typeface="Times New Roman" panose="02020603050405020304" pitchFamily="18" charset="0"/>
                <a:ea typeface="Times New Roman" panose="02020603050405020304" pitchFamily="18" charset="0"/>
              </a:rPr>
              <a:t>події</a:t>
            </a:r>
            <a:r>
              <a:rPr lang="ru-RU" b="1" i="1" dirty="0">
                <a:latin typeface="Times New Roman" panose="02020603050405020304" pitchFamily="18" charset="0"/>
                <a:ea typeface="Times New Roman" panose="02020603050405020304" pitchFamily="18" charset="0"/>
              </a:rPr>
              <a:t>. </a:t>
            </a:r>
            <a:r>
              <a:rPr lang="ru-RU" b="1" i="1" dirty="0" smtClean="0">
                <a:latin typeface="Times New Roman" panose="02020603050405020304" pitchFamily="18" charset="0"/>
                <a:ea typeface="Times New Roman" panose="02020603050405020304" pitchFamily="18" charset="0"/>
              </a:rPr>
              <a:t> </a:t>
            </a:r>
            <a:endParaRPr lang="uk-UA" b="1" i="1" dirty="0">
              <a:effectLst/>
              <a:latin typeface="Times New Roman" panose="02020603050405020304" pitchFamily="18" charset="0"/>
              <a:ea typeface="Times New Roman" panose="02020603050405020304" pitchFamily="18" charset="0"/>
            </a:endParaRPr>
          </a:p>
        </p:txBody>
      </p:sp>
      <p:sp>
        <p:nvSpPr>
          <p:cNvPr id="5" name="Прямокутник 4"/>
          <p:cNvSpPr/>
          <p:nvPr/>
        </p:nvSpPr>
        <p:spPr>
          <a:xfrm>
            <a:off x="5292080" y="548680"/>
            <a:ext cx="3744416" cy="6247864"/>
          </a:xfrm>
          <a:prstGeom prst="rect">
            <a:avLst/>
          </a:prstGeom>
        </p:spPr>
        <p:txBody>
          <a:bodyPr wrap="square">
            <a:spAutoFit/>
          </a:bodyPr>
          <a:lstStyle/>
          <a:p>
            <a:pPr marL="285750" indent="-285750" algn="l">
              <a:buFont typeface="Arial" panose="020B0604020202020204" pitchFamily="34" charset="0"/>
              <a:buChar char="•"/>
            </a:pPr>
            <a:r>
              <a:rPr lang="uk-UA" b="1" i="1" dirty="0">
                <a:latin typeface="Times New Roman" panose="02020603050405020304" pitchFamily="18" charset="0"/>
              </a:rPr>
              <a:t>Сейсмічність в Карпатському регіоні, зокрема в Закарпатському внутрішньому прогині є періодичними процесами.</a:t>
            </a:r>
          </a:p>
          <a:p>
            <a:pPr marL="285750" indent="-285750" algn="l">
              <a:buFont typeface="Arial" panose="020B0604020202020204" pitchFamily="34" charset="0"/>
              <a:buChar char="•"/>
            </a:pPr>
            <a:r>
              <a:rPr lang="uk-UA" b="1" i="1" dirty="0">
                <a:latin typeface="Times New Roman" panose="02020603050405020304" pitchFamily="18" charset="0"/>
              </a:rPr>
              <a:t> Сейсмічність регіону залежить від геодинамічного стану регіону, тобто напружено-</a:t>
            </a:r>
            <a:r>
              <a:rPr lang="uk-UA" b="1" i="1" dirty="0" err="1">
                <a:latin typeface="Times New Roman" panose="02020603050405020304" pitchFamily="18" charset="0"/>
              </a:rPr>
              <a:t>деформормованого</a:t>
            </a:r>
            <a:r>
              <a:rPr lang="uk-UA" b="1" i="1" dirty="0">
                <a:latin typeface="Times New Roman" panose="02020603050405020304" pitchFamily="18" charset="0"/>
              </a:rPr>
              <a:t> стану  порід, впливу на цей стан різних </a:t>
            </a:r>
            <a:r>
              <a:rPr lang="uk-UA" b="1" i="1" dirty="0">
                <a:latin typeface="Times New Roman" panose="02020603050405020304" pitchFamily="18" charset="0"/>
                <a:cs typeface="Times New Roman" panose="02020603050405020304" pitchFamily="18" charset="0"/>
              </a:rPr>
              <a:t>чинників-метеорологічних</a:t>
            </a:r>
            <a:r>
              <a:rPr lang="uk-UA" b="1" i="1" dirty="0">
                <a:latin typeface="Times New Roman" panose="02020603050405020304" pitchFamily="18" charset="0"/>
              </a:rPr>
              <a:t>, гідрологічних та астрофізичних. </a:t>
            </a:r>
          </a:p>
          <a:p>
            <a:pPr marL="285750" indent="-285750" algn="l">
              <a:buFont typeface="Arial" panose="020B0604020202020204" pitchFamily="34" charset="0"/>
              <a:buChar char="•"/>
            </a:pPr>
            <a:r>
              <a:rPr lang="uk-UA" b="1" i="1" dirty="0">
                <a:latin typeface="Times New Roman" panose="02020603050405020304" pitchFamily="18" charset="0"/>
              </a:rPr>
              <a:t>Також відомо, що геологічні та інші геофізичні процеси супроводжуються геофізичними полями, що реагують на внутрішні процеси Землі. </a:t>
            </a:r>
          </a:p>
          <a:p>
            <a:pPr marL="285750" indent="-285750" algn="l">
              <a:buFont typeface="Arial" panose="020B0604020202020204" pitchFamily="34" charset="0"/>
              <a:buChar char="•"/>
            </a:pPr>
            <a:r>
              <a:rPr lang="uk-UA" b="1" i="1" dirty="0">
                <a:latin typeface="Times New Roman" panose="02020603050405020304" pitchFamily="18" charset="0"/>
              </a:rPr>
              <a:t>Важливо вивчити як саме реагують на </a:t>
            </a:r>
            <a:r>
              <a:rPr lang="uk-UA" b="1" i="1" dirty="0" err="1">
                <a:latin typeface="Times New Roman" panose="02020603050405020304" pitchFamily="18" charset="0"/>
              </a:rPr>
              <a:t>геомеханічні</a:t>
            </a:r>
            <a:r>
              <a:rPr lang="uk-UA" b="1" i="1" dirty="0">
                <a:latin typeface="Times New Roman" panose="02020603050405020304" pitchFamily="18" charset="0"/>
              </a:rPr>
              <a:t> процеси спостережувані нами фізичні  та астрофізичні поля. </a:t>
            </a:r>
          </a:p>
          <a:p>
            <a:pPr marL="285750" indent="-285750" algn="l">
              <a:buFont typeface="Arial" panose="020B0604020202020204" pitchFamily="34" charset="0"/>
              <a:buChar char="•"/>
            </a:pPr>
            <a:r>
              <a:rPr lang="uk-UA" b="1" i="1" dirty="0">
                <a:latin typeface="Times New Roman" panose="02020603050405020304" pitchFamily="18" charset="0"/>
              </a:rPr>
              <a:t>Це необхідно в плані розуміння картини підготовки та прояву сейсмічних процесів, які можуть вплинути на екологічний стан регіону.</a:t>
            </a:r>
            <a:endParaRPr lang="uk-UA" b="1" i="1" dirty="0"/>
          </a:p>
        </p:txBody>
      </p:sp>
    </p:spTree>
    <p:extLst>
      <p:ext uri="{BB962C8B-B14F-4D97-AF65-F5344CB8AC3E}">
        <p14:creationId xmlns:p14="http://schemas.microsoft.com/office/powerpoint/2010/main" val="42671004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8FA9E7-E83C-A88A-E968-022C2B5D9B42}"/>
              </a:ext>
            </a:extLst>
          </p:cNvPr>
          <p:cNvSpPr>
            <a:spLocks noGrp="1"/>
          </p:cNvSpPr>
          <p:nvPr>
            <p:ph type="title"/>
          </p:nvPr>
        </p:nvSpPr>
        <p:spPr>
          <a:xfrm>
            <a:off x="416024" y="23812"/>
            <a:ext cx="8132440" cy="884908"/>
          </a:xfrm>
        </p:spPr>
        <p:txBody>
          <a:bodyPr>
            <a:normAutofit/>
          </a:bodyPr>
          <a:lstStyle/>
          <a:p>
            <a:r>
              <a:rPr lang="uk-UA" sz="3600" b="1" dirty="0">
                <a:solidFill>
                  <a:srgbClr val="FF0000"/>
                </a:solidFill>
              </a:rPr>
              <a:t>Мета дослідження, </a:t>
            </a:r>
            <a:r>
              <a:rPr lang="uk-UA" sz="3600" b="1" dirty="0" smtClean="0">
                <a:solidFill>
                  <a:srgbClr val="FF0000"/>
                </a:solidFill>
              </a:rPr>
              <a:t>задачі дослідження</a:t>
            </a:r>
            <a:endParaRPr lang="ru-RU" sz="3600" b="1" dirty="0">
              <a:solidFill>
                <a:srgbClr val="FF0000"/>
              </a:solidFill>
            </a:endParaRPr>
          </a:p>
        </p:txBody>
      </p:sp>
      <p:sp>
        <p:nvSpPr>
          <p:cNvPr id="3" name="Объект 2">
            <a:extLst>
              <a:ext uri="{FF2B5EF4-FFF2-40B4-BE49-F238E27FC236}">
                <a16:creationId xmlns:a16="http://schemas.microsoft.com/office/drawing/2014/main" id="{FBDD2028-866B-730D-F222-9A0C0074B6B6}"/>
              </a:ext>
            </a:extLst>
          </p:cNvPr>
          <p:cNvSpPr>
            <a:spLocks noGrp="1"/>
          </p:cNvSpPr>
          <p:nvPr>
            <p:ph idx="1"/>
          </p:nvPr>
        </p:nvSpPr>
        <p:spPr>
          <a:xfrm>
            <a:off x="1" y="908720"/>
            <a:ext cx="8964487" cy="5353968"/>
          </a:xfrm>
        </p:spPr>
        <p:txBody>
          <a:bodyPr>
            <a:normAutofit fontScale="92500" lnSpcReduction="20000"/>
          </a:bodyPr>
          <a:lstStyle/>
          <a:p>
            <a:r>
              <a:rPr lang="uk-UA" sz="1800" i="1" dirty="0">
                <a:effectLst/>
                <a:latin typeface="Times New Roman" panose="02020603050405020304" pitchFamily="18" charset="0"/>
                <a:ea typeface="Times New Roman" panose="02020603050405020304" pitchFamily="18" charset="0"/>
              </a:rPr>
              <a:t>  </a:t>
            </a:r>
            <a:r>
              <a:rPr lang="uk-UA" sz="1800" dirty="0" smtClean="0">
                <a:effectLst/>
                <a:latin typeface="Times New Roman" panose="02020603050405020304" pitchFamily="18" charset="0"/>
                <a:ea typeface="Times New Roman" panose="02020603050405020304" pitchFamily="18" charset="0"/>
              </a:rPr>
              <a:t> </a:t>
            </a:r>
            <a:r>
              <a:rPr lang="ru-RU" b="1" dirty="0"/>
              <a:t>Мета </a:t>
            </a:r>
            <a:r>
              <a:rPr lang="ru-RU" b="1" dirty="0" err="1"/>
              <a:t>роботи</a:t>
            </a:r>
            <a:r>
              <a:rPr lang="ru-RU" b="1" dirty="0"/>
              <a:t>. </a:t>
            </a:r>
            <a:r>
              <a:rPr lang="ru-RU" dirty="0"/>
              <a:t>Метою </a:t>
            </a:r>
            <a:r>
              <a:rPr lang="ru-RU" dirty="0" err="1"/>
              <a:t>роботи</a:t>
            </a:r>
            <a:r>
              <a:rPr lang="ru-RU" dirty="0"/>
              <a:t> є </a:t>
            </a:r>
            <a:r>
              <a:rPr lang="ru-RU" dirty="0" err="1"/>
              <a:t>вивчення</a:t>
            </a:r>
            <a:r>
              <a:rPr lang="ru-RU" dirty="0"/>
              <a:t> </a:t>
            </a:r>
            <a:r>
              <a:rPr lang="ru-RU" dirty="0" err="1"/>
              <a:t>зв</a:t>
            </a:r>
            <a:r>
              <a:rPr lang="el-GR" dirty="0"/>
              <a:t>᾽</a:t>
            </a:r>
            <a:r>
              <a:rPr lang="ru-RU" dirty="0" err="1"/>
              <a:t>язку</a:t>
            </a:r>
            <a:r>
              <a:rPr lang="ru-RU" dirty="0"/>
              <a:t> </a:t>
            </a:r>
            <a:r>
              <a:rPr lang="ru-RU" dirty="0" err="1"/>
              <a:t>між</a:t>
            </a:r>
            <a:r>
              <a:rPr lang="ru-RU" dirty="0"/>
              <a:t> параметрами </a:t>
            </a:r>
            <a:r>
              <a:rPr lang="ru-RU" dirty="0" err="1"/>
              <a:t>геодинамічного</a:t>
            </a:r>
            <a:r>
              <a:rPr lang="ru-RU" dirty="0"/>
              <a:t>, </a:t>
            </a:r>
            <a:r>
              <a:rPr lang="ru-RU" dirty="0" err="1"/>
              <a:t>сейсмічного</a:t>
            </a:r>
            <a:r>
              <a:rPr lang="ru-RU" dirty="0"/>
              <a:t> та </a:t>
            </a:r>
            <a:r>
              <a:rPr lang="ru-RU" dirty="0" err="1"/>
              <a:t>астрофізичного</a:t>
            </a:r>
            <a:r>
              <a:rPr lang="ru-RU" dirty="0"/>
              <a:t> стану </a:t>
            </a:r>
            <a:r>
              <a:rPr lang="ru-RU" dirty="0" err="1"/>
              <a:t>таї</a:t>
            </a:r>
            <a:r>
              <a:rPr lang="ru-RU" dirty="0"/>
              <a:t> х роль в </a:t>
            </a:r>
            <a:r>
              <a:rPr lang="ru-RU" dirty="0" err="1"/>
              <a:t>екологічному</a:t>
            </a:r>
            <a:r>
              <a:rPr lang="ru-RU" dirty="0"/>
              <a:t> </a:t>
            </a:r>
            <a:r>
              <a:rPr lang="ru-RU" dirty="0" err="1"/>
              <a:t>стані</a:t>
            </a:r>
            <a:r>
              <a:rPr lang="ru-RU" dirty="0"/>
              <a:t> </a:t>
            </a:r>
            <a:r>
              <a:rPr lang="ru-RU" dirty="0" err="1"/>
              <a:t>регіону</a:t>
            </a:r>
            <a:r>
              <a:rPr lang="ru-RU" dirty="0"/>
              <a:t>. </a:t>
            </a:r>
          </a:p>
          <a:p>
            <a:r>
              <a:rPr lang="ru-RU" b="1" dirty="0"/>
              <a:t>Об</a:t>
            </a:r>
            <a:r>
              <a:rPr lang="el-GR" b="1" dirty="0"/>
              <a:t>᾽</a:t>
            </a:r>
            <a:r>
              <a:rPr lang="ru-RU" b="1" dirty="0" err="1"/>
              <a:t>єкт</a:t>
            </a:r>
            <a:r>
              <a:rPr lang="ru-RU" b="1" dirty="0"/>
              <a:t> </a:t>
            </a:r>
            <a:r>
              <a:rPr lang="ru-RU" b="1" dirty="0" err="1"/>
              <a:t>дослідження</a:t>
            </a:r>
            <a:r>
              <a:rPr lang="ru-RU" b="1" dirty="0"/>
              <a:t>. </a:t>
            </a:r>
            <a:r>
              <a:rPr lang="ru-RU" dirty="0"/>
              <a:t>Об</a:t>
            </a:r>
            <a:r>
              <a:rPr lang="el-GR" dirty="0"/>
              <a:t>᾽</a:t>
            </a:r>
            <a:r>
              <a:rPr lang="ru-RU" dirty="0" err="1"/>
              <a:t>єктом</a:t>
            </a:r>
            <a:r>
              <a:rPr lang="ru-RU" dirty="0"/>
              <a:t> </a:t>
            </a:r>
            <a:r>
              <a:rPr lang="ru-RU" dirty="0" err="1"/>
              <a:t>дослідження</a:t>
            </a:r>
            <a:r>
              <a:rPr lang="ru-RU" dirty="0"/>
              <a:t> є </a:t>
            </a:r>
            <a:r>
              <a:rPr lang="ru-RU" dirty="0" err="1"/>
              <a:t>астрофізичний</a:t>
            </a:r>
            <a:r>
              <a:rPr lang="ru-RU" dirty="0"/>
              <a:t> стан, </a:t>
            </a:r>
            <a:r>
              <a:rPr lang="ru-RU" dirty="0" err="1"/>
              <a:t>сейсмотектонічні</a:t>
            </a:r>
            <a:r>
              <a:rPr lang="ru-RU" dirty="0"/>
              <a:t> </a:t>
            </a:r>
            <a:r>
              <a:rPr lang="ru-RU" dirty="0" err="1"/>
              <a:t>процеси</a:t>
            </a:r>
            <a:r>
              <a:rPr lang="ru-RU" dirty="0"/>
              <a:t> в </a:t>
            </a:r>
            <a:r>
              <a:rPr lang="ru-RU" dirty="0" err="1"/>
              <a:t>сейсмонебезпечному</a:t>
            </a:r>
            <a:r>
              <a:rPr lang="ru-RU" dirty="0"/>
              <a:t> </a:t>
            </a:r>
            <a:r>
              <a:rPr lang="ru-RU" dirty="0" err="1"/>
              <a:t>регіоні</a:t>
            </a:r>
            <a:r>
              <a:rPr lang="ru-RU" dirty="0"/>
              <a:t> </a:t>
            </a:r>
            <a:r>
              <a:rPr lang="ru-RU" dirty="0" err="1"/>
              <a:t>вплив</a:t>
            </a:r>
            <a:r>
              <a:rPr lang="ru-RU" dirty="0"/>
              <a:t> на </a:t>
            </a:r>
            <a:r>
              <a:rPr lang="ru-RU" dirty="0" err="1"/>
              <a:t>екологію</a:t>
            </a:r>
            <a:r>
              <a:rPr lang="ru-RU" dirty="0"/>
              <a:t> </a:t>
            </a:r>
            <a:r>
              <a:rPr lang="ru-RU" dirty="0" err="1"/>
              <a:t>регіону</a:t>
            </a:r>
            <a:r>
              <a:rPr lang="ru-RU" dirty="0"/>
              <a:t>.</a:t>
            </a:r>
          </a:p>
          <a:p>
            <a:r>
              <a:rPr lang="ru-RU" b="1" dirty="0"/>
              <a:t>Предмет </a:t>
            </a:r>
            <a:r>
              <a:rPr lang="ru-RU" b="1" dirty="0" err="1"/>
              <a:t>дослідження</a:t>
            </a:r>
            <a:r>
              <a:rPr lang="ru-RU" b="1" dirty="0"/>
              <a:t>. </a:t>
            </a:r>
            <a:r>
              <a:rPr lang="ru-RU" dirty="0"/>
              <a:t>Предметом </a:t>
            </a:r>
            <a:r>
              <a:rPr lang="ru-RU" dirty="0" err="1"/>
              <a:t>дослідження</a:t>
            </a:r>
            <a:r>
              <a:rPr lang="ru-RU" dirty="0"/>
              <a:t> в </a:t>
            </a:r>
            <a:r>
              <a:rPr lang="ru-RU" dirty="0" err="1"/>
              <a:t>даній</a:t>
            </a:r>
            <a:r>
              <a:rPr lang="ru-RU" dirty="0"/>
              <a:t> </a:t>
            </a:r>
            <a:r>
              <a:rPr lang="ru-RU" dirty="0" err="1"/>
              <a:t>роботі</a:t>
            </a:r>
            <a:r>
              <a:rPr lang="ru-RU" dirty="0"/>
              <a:t> є </a:t>
            </a:r>
            <a:r>
              <a:rPr lang="ru-RU" dirty="0" err="1"/>
              <a:t>варіації</a:t>
            </a:r>
            <a:r>
              <a:rPr lang="ru-RU" dirty="0"/>
              <a:t> </a:t>
            </a:r>
            <a:r>
              <a:rPr lang="ru-RU" dirty="0" err="1"/>
              <a:t>параметрів</a:t>
            </a:r>
            <a:r>
              <a:rPr lang="ru-RU" dirty="0"/>
              <a:t> </a:t>
            </a:r>
            <a:r>
              <a:rPr lang="ru-RU" dirty="0" err="1"/>
              <a:t>сучасних</a:t>
            </a:r>
            <a:r>
              <a:rPr lang="ru-RU" dirty="0"/>
              <a:t> </a:t>
            </a:r>
            <a:r>
              <a:rPr lang="ru-RU" dirty="0" err="1"/>
              <a:t>горизонтальних</a:t>
            </a:r>
            <a:r>
              <a:rPr lang="ru-RU" dirty="0"/>
              <a:t> </a:t>
            </a:r>
            <a:r>
              <a:rPr lang="ru-RU" dirty="0" err="1"/>
              <a:t>рухів</a:t>
            </a:r>
            <a:r>
              <a:rPr lang="ru-RU" dirty="0"/>
              <a:t> кори, </a:t>
            </a:r>
            <a:r>
              <a:rPr lang="ru-RU" dirty="0" err="1"/>
              <a:t>просторово-часовий</a:t>
            </a:r>
            <a:r>
              <a:rPr lang="ru-RU" dirty="0"/>
              <a:t> </a:t>
            </a:r>
            <a:r>
              <a:rPr lang="ru-RU" dirty="0" err="1"/>
              <a:t>розподіл</a:t>
            </a:r>
            <a:r>
              <a:rPr lang="ru-RU" dirty="0"/>
              <a:t> </a:t>
            </a:r>
            <a:r>
              <a:rPr lang="ru-RU" dirty="0" err="1"/>
              <a:t>місцевої</a:t>
            </a:r>
            <a:r>
              <a:rPr lang="ru-RU" dirty="0"/>
              <a:t> </a:t>
            </a:r>
            <a:r>
              <a:rPr lang="ru-RU" dirty="0" err="1"/>
              <a:t>сейсмічності</a:t>
            </a:r>
            <a:r>
              <a:rPr lang="ru-RU" dirty="0"/>
              <a:t>, </a:t>
            </a:r>
            <a:r>
              <a:rPr lang="ru-RU" dirty="0" err="1"/>
              <a:t>параметри</a:t>
            </a:r>
            <a:r>
              <a:rPr lang="ru-RU" dirty="0"/>
              <a:t> </a:t>
            </a:r>
            <a:r>
              <a:rPr lang="ru-RU" dirty="0" err="1"/>
              <a:t>астрофізичного</a:t>
            </a:r>
            <a:r>
              <a:rPr lang="ru-RU" dirty="0"/>
              <a:t> стану-</a:t>
            </a:r>
            <a:r>
              <a:rPr lang="ru-RU" dirty="0" err="1"/>
              <a:t>сонячну</a:t>
            </a:r>
            <a:r>
              <a:rPr lang="ru-RU" dirty="0"/>
              <a:t> </a:t>
            </a:r>
            <a:r>
              <a:rPr lang="ru-RU" dirty="0" err="1"/>
              <a:t>активність</a:t>
            </a:r>
            <a:r>
              <a:rPr lang="ru-RU" dirty="0"/>
              <a:t> та </a:t>
            </a:r>
            <a:r>
              <a:rPr lang="ru-RU" dirty="0" err="1"/>
              <a:t>геомагнітний</a:t>
            </a:r>
            <a:r>
              <a:rPr lang="ru-RU" dirty="0"/>
              <a:t> </a:t>
            </a:r>
            <a:r>
              <a:rPr lang="ru-RU" dirty="0" err="1"/>
              <a:t>індекс</a:t>
            </a:r>
            <a:r>
              <a:rPr lang="ru-RU" dirty="0"/>
              <a:t>, </a:t>
            </a:r>
            <a:r>
              <a:rPr lang="ru-RU" dirty="0" err="1"/>
              <a:t>вивчення</a:t>
            </a:r>
            <a:r>
              <a:rPr lang="ru-RU" dirty="0"/>
              <a:t> </a:t>
            </a:r>
            <a:r>
              <a:rPr lang="ru-RU" dirty="0" err="1"/>
              <a:t>взаємозв</a:t>
            </a:r>
            <a:r>
              <a:rPr lang="el-GR" dirty="0"/>
              <a:t>᾽</a:t>
            </a:r>
            <a:r>
              <a:rPr lang="ru-RU" dirty="0" err="1"/>
              <a:t>язків</a:t>
            </a:r>
            <a:r>
              <a:rPr lang="ru-RU" dirty="0"/>
              <a:t> </a:t>
            </a:r>
            <a:r>
              <a:rPr lang="ru-RU" dirty="0" err="1"/>
              <a:t>між</a:t>
            </a:r>
            <a:r>
              <a:rPr lang="ru-RU" dirty="0"/>
              <a:t> параметрами </a:t>
            </a:r>
            <a:r>
              <a:rPr lang="ru-RU" dirty="0" err="1"/>
              <a:t>досліджуваних</a:t>
            </a:r>
            <a:r>
              <a:rPr lang="ru-RU" dirty="0"/>
              <a:t> </a:t>
            </a:r>
            <a:r>
              <a:rPr lang="ru-RU" dirty="0" err="1"/>
              <a:t>геофізичних</a:t>
            </a:r>
            <a:r>
              <a:rPr lang="ru-RU" dirty="0"/>
              <a:t> </a:t>
            </a:r>
            <a:r>
              <a:rPr lang="ru-RU" dirty="0" err="1"/>
              <a:t>полів</a:t>
            </a:r>
            <a:r>
              <a:rPr lang="ru-RU" dirty="0"/>
              <a:t>.</a:t>
            </a:r>
          </a:p>
          <a:p>
            <a:r>
              <a:rPr lang="ru-RU" b="1" dirty="0" err="1"/>
              <a:t>Задачі</a:t>
            </a:r>
            <a:r>
              <a:rPr lang="ru-RU" b="1" dirty="0"/>
              <a:t> </a:t>
            </a:r>
            <a:r>
              <a:rPr lang="ru-RU" b="1" dirty="0" err="1"/>
              <a:t>дослідження</a:t>
            </a:r>
            <a:r>
              <a:rPr lang="ru-RU" dirty="0"/>
              <a:t>. </a:t>
            </a:r>
            <a:r>
              <a:rPr lang="ru-RU" dirty="0" err="1"/>
              <a:t>Згідно</a:t>
            </a:r>
            <a:r>
              <a:rPr lang="ru-RU" dirty="0"/>
              <a:t> мети </a:t>
            </a:r>
            <a:r>
              <a:rPr lang="ru-RU" dirty="0" err="1"/>
              <a:t>наукового</a:t>
            </a:r>
            <a:r>
              <a:rPr lang="ru-RU" dirty="0"/>
              <a:t> </a:t>
            </a:r>
            <a:r>
              <a:rPr lang="ru-RU" dirty="0" err="1"/>
              <a:t>дослідження</a:t>
            </a:r>
            <a:r>
              <a:rPr lang="ru-RU" dirty="0"/>
              <a:t>  </a:t>
            </a:r>
            <a:r>
              <a:rPr lang="ru-RU" dirty="0" err="1"/>
              <a:t>необхідно</a:t>
            </a:r>
            <a:r>
              <a:rPr lang="ru-RU" dirty="0"/>
              <a:t> </a:t>
            </a:r>
            <a:r>
              <a:rPr lang="ru-RU" dirty="0" err="1"/>
              <a:t>вирішити</a:t>
            </a:r>
            <a:r>
              <a:rPr lang="ru-RU" dirty="0"/>
              <a:t> </a:t>
            </a:r>
            <a:r>
              <a:rPr lang="ru-RU" dirty="0" err="1"/>
              <a:t>такі</a:t>
            </a:r>
            <a:r>
              <a:rPr lang="ru-RU" dirty="0"/>
              <a:t> </a:t>
            </a:r>
            <a:r>
              <a:rPr lang="ru-RU" dirty="0" err="1"/>
              <a:t>поставлені</a:t>
            </a:r>
            <a:r>
              <a:rPr lang="ru-RU" dirty="0"/>
              <a:t> </a:t>
            </a:r>
            <a:r>
              <a:rPr lang="ru-RU" dirty="0" err="1"/>
              <a:t>задачі</a:t>
            </a:r>
            <a:r>
              <a:rPr lang="ru-RU" dirty="0"/>
              <a:t>:</a:t>
            </a:r>
          </a:p>
          <a:p>
            <a:r>
              <a:rPr lang="ru-RU" dirty="0"/>
              <a:t>•	</a:t>
            </a:r>
            <a:r>
              <a:rPr lang="ru-RU" dirty="0" err="1"/>
              <a:t>Дати</a:t>
            </a:r>
            <a:r>
              <a:rPr lang="ru-RU" dirty="0"/>
              <a:t> картину </a:t>
            </a:r>
            <a:r>
              <a:rPr lang="ru-RU" dirty="0" err="1"/>
              <a:t>сучасних</a:t>
            </a:r>
            <a:r>
              <a:rPr lang="ru-RU" dirty="0"/>
              <a:t> </a:t>
            </a:r>
            <a:r>
              <a:rPr lang="ru-RU" dirty="0" err="1"/>
              <a:t>горизонтальних</a:t>
            </a:r>
            <a:r>
              <a:rPr lang="ru-RU" dirty="0"/>
              <a:t> </a:t>
            </a:r>
            <a:r>
              <a:rPr lang="ru-RU" dirty="0" err="1"/>
              <a:t>рухів</a:t>
            </a:r>
            <a:r>
              <a:rPr lang="ru-RU" dirty="0"/>
              <a:t> кори в </a:t>
            </a:r>
            <a:r>
              <a:rPr lang="ru-RU" dirty="0" err="1"/>
              <a:t>досліджуваному</a:t>
            </a:r>
            <a:r>
              <a:rPr lang="ru-RU" dirty="0"/>
              <a:t> </a:t>
            </a:r>
            <a:r>
              <a:rPr lang="ru-RU" dirty="0" err="1"/>
              <a:t>регіоні</a:t>
            </a:r>
            <a:r>
              <a:rPr lang="ru-RU" dirty="0"/>
              <a:t>;</a:t>
            </a:r>
          </a:p>
          <a:p>
            <a:r>
              <a:rPr lang="ru-RU" dirty="0"/>
              <a:t>•	</a:t>
            </a:r>
            <a:r>
              <a:rPr lang="ru-RU" dirty="0" err="1"/>
              <a:t>Побудувати</a:t>
            </a:r>
            <a:r>
              <a:rPr lang="ru-RU" dirty="0"/>
              <a:t> </a:t>
            </a:r>
            <a:r>
              <a:rPr lang="ru-RU" dirty="0" err="1"/>
              <a:t>просторово</a:t>
            </a:r>
            <a:r>
              <a:rPr lang="ru-RU" dirty="0"/>
              <a:t> </a:t>
            </a:r>
            <a:r>
              <a:rPr lang="ru-RU" dirty="0" err="1"/>
              <a:t>часовий</a:t>
            </a:r>
            <a:r>
              <a:rPr lang="ru-RU" dirty="0"/>
              <a:t> </a:t>
            </a:r>
            <a:r>
              <a:rPr lang="ru-RU" dirty="0" err="1"/>
              <a:t>розподіл</a:t>
            </a:r>
            <a:r>
              <a:rPr lang="ru-RU" dirty="0"/>
              <a:t> </a:t>
            </a:r>
            <a:r>
              <a:rPr lang="ru-RU" dirty="0" err="1"/>
              <a:t>місцевої</a:t>
            </a:r>
            <a:r>
              <a:rPr lang="ru-RU" dirty="0"/>
              <a:t> </a:t>
            </a:r>
            <a:r>
              <a:rPr lang="ru-RU" dirty="0" err="1"/>
              <a:t>сейсмічності</a:t>
            </a:r>
            <a:r>
              <a:rPr lang="ru-RU" dirty="0"/>
              <a:t>;</a:t>
            </a:r>
          </a:p>
          <a:p>
            <a:r>
              <a:rPr lang="ru-RU" dirty="0"/>
              <a:t>•	</a:t>
            </a:r>
            <a:r>
              <a:rPr lang="ru-RU" dirty="0" err="1"/>
              <a:t>Представити</a:t>
            </a:r>
            <a:r>
              <a:rPr lang="ru-RU" dirty="0"/>
              <a:t> </a:t>
            </a:r>
            <a:r>
              <a:rPr lang="ru-RU" dirty="0" err="1"/>
              <a:t>варіації</a:t>
            </a:r>
            <a:r>
              <a:rPr lang="ru-RU" dirty="0"/>
              <a:t> </a:t>
            </a:r>
            <a:r>
              <a:rPr lang="ru-RU" dirty="0" err="1"/>
              <a:t>сонячної</a:t>
            </a:r>
            <a:r>
              <a:rPr lang="ru-RU" dirty="0"/>
              <a:t> </a:t>
            </a:r>
            <a:r>
              <a:rPr lang="ru-RU" dirty="0" err="1"/>
              <a:t>активності</a:t>
            </a:r>
            <a:r>
              <a:rPr lang="ru-RU" dirty="0"/>
              <a:t>;</a:t>
            </a:r>
          </a:p>
          <a:p>
            <a:r>
              <a:rPr lang="ru-RU" dirty="0"/>
              <a:t>•	</a:t>
            </a:r>
            <a:r>
              <a:rPr lang="ru-RU" dirty="0" err="1"/>
              <a:t>Побудувати</a:t>
            </a:r>
            <a:r>
              <a:rPr lang="ru-RU" dirty="0"/>
              <a:t> </a:t>
            </a:r>
            <a:r>
              <a:rPr lang="ru-RU" dirty="0" err="1"/>
              <a:t>часовий</a:t>
            </a:r>
            <a:r>
              <a:rPr lang="ru-RU" dirty="0"/>
              <a:t> </a:t>
            </a:r>
            <a:r>
              <a:rPr lang="ru-RU" dirty="0" err="1"/>
              <a:t>розподіл</a:t>
            </a:r>
            <a:r>
              <a:rPr lang="ru-RU" dirty="0"/>
              <a:t> </a:t>
            </a:r>
            <a:r>
              <a:rPr lang="ru-RU" dirty="0" err="1"/>
              <a:t>геомагнітного</a:t>
            </a:r>
            <a:r>
              <a:rPr lang="ru-RU" dirty="0"/>
              <a:t> </a:t>
            </a:r>
            <a:r>
              <a:rPr lang="ru-RU" dirty="0" err="1"/>
              <a:t>індексу</a:t>
            </a:r>
            <a:r>
              <a:rPr lang="ru-RU" dirty="0"/>
              <a:t>, </a:t>
            </a:r>
            <a:r>
              <a:rPr lang="ru-RU" dirty="0" err="1"/>
              <a:t>який</a:t>
            </a:r>
            <a:r>
              <a:rPr lang="ru-RU" dirty="0"/>
              <a:t> </a:t>
            </a:r>
            <a:r>
              <a:rPr lang="ru-RU" dirty="0" err="1"/>
              <a:t>відповідає</a:t>
            </a:r>
            <a:r>
              <a:rPr lang="ru-RU" dirty="0"/>
              <a:t> за </a:t>
            </a:r>
            <a:r>
              <a:rPr lang="ru-RU" dirty="0" err="1"/>
              <a:t>магнітне</a:t>
            </a:r>
            <a:r>
              <a:rPr lang="ru-RU" dirty="0"/>
              <a:t> поле </a:t>
            </a:r>
            <a:r>
              <a:rPr lang="ru-RU" dirty="0" err="1"/>
              <a:t>Землі</a:t>
            </a:r>
            <a:r>
              <a:rPr lang="ru-RU" dirty="0"/>
              <a:t>;</a:t>
            </a:r>
          </a:p>
          <a:p>
            <a:r>
              <a:rPr lang="ru-RU" dirty="0"/>
              <a:t>•	</a:t>
            </a:r>
            <a:r>
              <a:rPr lang="ru-RU" dirty="0" err="1"/>
              <a:t>Дослідити</a:t>
            </a:r>
            <a:r>
              <a:rPr lang="ru-RU" dirty="0"/>
              <a:t> </a:t>
            </a:r>
            <a:r>
              <a:rPr lang="ru-RU" dirty="0" err="1"/>
              <a:t>зв</a:t>
            </a:r>
            <a:r>
              <a:rPr lang="el-GR" dirty="0"/>
              <a:t>᾽</a:t>
            </a:r>
            <a:r>
              <a:rPr lang="ru-RU" dirty="0" err="1"/>
              <a:t>язки</a:t>
            </a:r>
            <a:r>
              <a:rPr lang="ru-RU" dirty="0"/>
              <a:t> </a:t>
            </a:r>
            <a:r>
              <a:rPr lang="ru-RU" dirty="0" err="1"/>
              <a:t>між</a:t>
            </a:r>
            <a:r>
              <a:rPr lang="ru-RU" dirty="0"/>
              <a:t> </a:t>
            </a:r>
            <a:r>
              <a:rPr lang="ru-RU" dirty="0" err="1"/>
              <a:t>геофізичними</a:t>
            </a:r>
            <a:r>
              <a:rPr lang="ru-RU" dirty="0"/>
              <a:t> та </a:t>
            </a:r>
            <a:r>
              <a:rPr lang="ru-RU" dirty="0" err="1"/>
              <a:t>астрофізичними</a:t>
            </a:r>
            <a:r>
              <a:rPr lang="ru-RU" dirty="0"/>
              <a:t> полями.</a:t>
            </a:r>
          </a:p>
          <a:p>
            <a:r>
              <a:rPr lang="ru-RU" dirty="0"/>
              <a:t>•	</a:t>
            </a:r>
            <a:r>
              <a:rPr lang="ru-RU" dirty="0" err="1"/>
              <a:t>Підготовити</a:t>
            </a:r>
            <a:r>
              <a:rPr lang="ru-RU" dirty="0"/>
              <a:t> </a:t>
            </a:r>
            <a:r>
              <a:rPr lang="ru-RU" dirty="0" err="1"/>
              <a:t>висновки</a:t>
            </a:r>
            <a:r>
              <a:rPr lang="ru-RU" dirty="0"/>
              <a:t> </a:t>
            </a:r>
            <a:r>
              <a:rPr lang="ru-RU" dirty="0" err="1"/>
              <a:t>проведених</a:t>
            </a:r>
            <a:r>
              <a:rPr lang="ru-RU" dirty="0"/>
              <a:t> </a:t>
            </a:r>
            <a:r>
              <a:rPr lang="ru-RU" dirty="0" err="1"/>
              <a:t>досліджень</a:t>
            </a:r>
            <a:r>
              <a:rPr lang="ru-RU" dirty="0"/>
              <a:t>.</a:t>
            </a:r>
          </a:p>
        </p:txBody>
      </p:sp>
    </p:spTree>
    <p:extLst>
      <p:ext uri="{BB962C8B-B14F-4D97-AF65-F5344CB8AC3E}">
        <p14:creationId xmlns:p14="http://schemas.microsoft.com/office/powerpoint/2010/main" val="23970966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86605"/>
            <a:ext cx="8712968" cy="766132"/>
          </a:xfrm>
        </p:spPr>
        <p:txBody>
          <a:bodyPr/>
          <a:lstStyle/>
          <a:p>
            <a:r>
              <a:rPr lang="uk-UA" b="1" dirty="0" smtClean="0">
                <a:solidFill>
                  <a:srgbClr val="FF0000"/>
                </a:solidFill>
              </a:rPr>
              <a:t>Методи та прийоми дослідження</a:t>
            </a:r>
            <a:endParaRPr lang="uk-UA" b="1" dirty="0">
              <a:solidFill>
                <a:srgbClr val="FF0000"/>
              </a:solidFill>
            </a:endParaRPr>
          </a:p>
        </p:txBody>
      </p:sp>
      <p:sp>
        <p:nvSpPr>
          <p:cNvPr id="3" name="Місце для вмісту 2"/>
          <p:cNvSpPr>
            <a:spLocks noGrp="1"/>
          </p:cNvSpPr>
          <p:nvPr>
            <p:ph idx="1"/>
          </p:nvPr>
        </p:nvSpPr>
        <p:spPr>
          <a:xfrm>
            <a:off x="107504" y="1052737"/>
            <a:ext cx="8784975" cy="5328591"/>
          </a:xfrm>
        </p:spPr>
        <p:txBody>
          <a:bodyPr>
            <a:normAutofit lnSpcReduction="10000"/>
          </a:bodyPr>
          <a:lstStyle/>
          <a:p>
            <a:pPr>
              <a:buFont typeface="Arial" panose="020B0604020202020204" pitchFamily="34" charset="0"/>
              <a:buChar char="•"/>
            </a:pPr>
            <a:r>
              <a:rPr lang="ru-RU" b="1" i="1" dirty="0"/>
              <a:t>Методи та </a:t>
            </a:r>
            <a:r>
              <a:rPr lang="ru-RU" b="1" i="1" dirty="0" err="1"/>
              <a:t>прийоми</a:t>
            </a:r>
            <a:r>
              <a:rPr lang="ru-RU" b="1" i="1" dirty="0"/>
              <a:t> </a:t>
            </a:r>
            <a:r>
              <a:rPr lang="ru-RU" b="1" i="1" dirty="0" err="1"/>
              <a:t>дослідження</a:t>
            </a:r>
            <a:r>
              <a:rPr lang="ru-RU" b="1" i="1" dirty="0"/>
              <a:t>. </a:t>
            </a:r>
            <a:r>
              <a:rPr lang="ru-RU" dirty="0"/>
              <a:t>Для </a:t>
            </a:r>
            <a:r>
              <a:rPr lang="ru-RU" dirty="0" err="1"/>
              <a:t>вирішення</a:t>
            </a:r>
            <a:r>
              <a:rPr lang="ru-RU" dirty="0"/>
              <a:t> </a:t>
            </a:r>
            <a:r>
              <a:rPr lang="ru-RU" dirty="0" err="1"/>
              <a:t>поставлених</a:t>
            </a:r>
            <a:r>
              <a:rPr lang="ru-RU" dirty="0"/>
              <a:t> </a:t>
            </a:r>
            <a:r>
              <a:rPr lang="ru-RU" dirty="0" err="1"/>
              <a:t>завдань</a:t>
            </a:r>
            <a:r>
              <a:rPr lang="ru-RU" dirty="0"/>
              <a:t> </a:t>
            </a:r>
            <a:r>
              <a:rPr lang="ru-RU" dirty="0" err="1"/>
              <a:t>використано</a:t>
            </a:r>
            <a:r>
              <a:rPr lang="ru-RU" dirty="0"/>
              <a:t> </a:t>
            </a:r>
            <a:r>
              <a:rPr lang="ru-RU" dirty="0" err="1"/>
              <a:t>результати</a:t>
            </a:r>
            <a:r>
              <a:rPr lang="ru-RU" dirty="0"/>
              <a:t> </a:t>
            </a:r>
            <a:r>
              <a:rPr lang="ru-RU" dirty="0" err="1"/>
              <a:t>прямих</a:t>
            </a:r>
            <a:r>
              <a:rPr lang="ru-RU" dirty="0"/>
              <a:t>  </a:t>
            </a:r>
            <a:r>
              <a:rPr lang="ru-RU" dirty="0" err="1"/>
              <a:t>геофізичних</a:t>
            </a:r>
            <a:r>
              <a:rPr lang="ru-RU" dirty="0"/>
              <a:t> </a:t>
            </a:r>
            <a:r>
              <a:rPr lang="ru-RU" dirty="0" err="1"/>
              <a:t>спостережень</a:t>
            </a:r>
            <a:r>
              <a:rPr lang="ru-RU" dirty="0"/>
              <a:t> на </a:t>
            </a:r>
            <a:r>
              <a:rPr lang="ru-RU" dirty="0" err="1"/>
              <a:t>режимних</a:t>
            </a:r>
            <a:r>
              <a:rPr lang="ru-RU" dirty="0"/>
              <a:t> </a:t>
            </a:r>
            <a:r>
              <a:rPr lang="ru-RU" dirty="0" err="1"/>
              <a:t>геофізичних</a:t>
            </a:r>
            <a:r>
              <a:rPr lang="ru-RU" dirty="0"/>
              <a:t> </a:t>
            </a:r>
            <a:r>
              <a:rPr lang="ru-RU" dirty="0" err="1"/>
              <a:t>станціях</a:t>
            </a:r>
            <a:r>
              <a:rPr lang="ru-RU" dirty="0"/>
              <a:t>( РГС ,,</a:t>
            </a:r>
            <a:r>
              <a:rPr lang="ru-RU" dirty="0" err="1"/>
              <a:t>Тросник</a:t>
            </a:r>
            <a:r>
              <a:rPr lang="ru-RU" dirty="0"/>
              <a:t>᾽᾽) та пунктах </a:t>
            </a:r>
            <a:r>
              <a:rPr lang="ru-RU" dirty="0" err="1"/>
              <a:t>деформометричних</a:t>
            </a:r>
            <a:r>
              <a:rPr lang="ru-RU" dirty="0"/>
              <a:t> </a:t>
            </a:r>
            <a:r>
              <a:rPr lang="ru-RU" dirty="0" err="1"/>
              <a:t>спостережень</a:t>
            </a:r>
            <a:r>
              <a:rPr lang="ru-RU" dirty="0"/>
              <a:t> ( ПДС ,, Королеве᾿᾽) </a:t>
            </a:r>
            <a:r>
              <a:rPr lang="ru-RU" dirty="0" err="1"/>
              <a:t>Карпатської</a:t>
            </a:r>
            <a:r>
              <a:rPr lang="ru-RU" dirty="0"/>
              <a:t> </a:t>
            </a:r>
            <a:r>
              <a:rPr lang="ru-RU" dirty="0" err="1"/>
              <a:t>дослідно-методичної</a:t>
            </a:r>
            <a:r>
              <a:rPr lang="ru-RU" dirty="0"/>
              <a:t> </a:t>
            </a:r>
            <a:r>
              <a:rPr lang="ru-RU" dirty="0" err="1"/>
              <a:t>геофізичної</a:t>
            </a:r>
            <a:r>
              <a:rPr lang="ru-RU" dirty="0"/>
              <a:t> та </a:t>
            </a:r>
            <a:r>
              <a:rPr lang="ru-RU" dirty="0" err="1"/>
              <a:t>сейсмологічної</a:t>
            </a:r>
            <a:r>
              <a:rPr lang="ru-RU" dirty="0"/>
              <a:t> </a:t>
            </a:r>
            <a:r>
              <a:rPr lang="ru-RU" dirty="0" err="1"/>
              <a:t>партії</a:t>
            </a:r>
            <a:r>
              <a:rPr lang="ru-RU" dirty="0"/>
              <a:t> </a:t>
            </a:r>
            <a:r>
              <a:rPr lang="ru-RU" dirty="0" err="1"/>
              <a:t>Відділу</a:t>
            </a:r>
            <a:r>
              <a:rPr lang="ru-RU" dirty="0"/>
              <a:t> </a:t>
            </a:r>
            <a:r>
              <a:rPr lang="ru-RU" dirty="0" err="1"/>
              <a:t>сейсмічності</a:t>
            </a:r>
            <a:r>
              <a:rPr lang="ru-RU" dirty="0"/>
              <a:t> </a:t>
            </a:r>
            <a:r>
              <a:rPr lang="ru-RU" dirty="0" err="1"/>
              <a:t>карпатського</a:t>
            </a:r>
            <a:r>
              <a:rPr lang="ru-RU" dirty="0"/>
              <a:t> </a:t>
            </a:r>
            <a:r>
              <a:rPr lang="ru-RU" dirty="0" err="1"/>
              <a:t>регіону</a:t>
            </a:r>
            <a:r>
              <a:rPr lang="ru-RU" dirty="0"/>
              <a:t> </a:t>
            </a:r>
            <a:r>
              <a:rPr lang="ru-RU" dirty="0" err="1"/>
              <a:t>Інституту</a:t>
            </a:r>
            <a:r>
              <a:rPr lang="ru-RU" dirty="0"/>
              <a:t> </a:t>
            </a:r>
            <a:r>
              <a:rPr lang="ru-RU" dirty="0" err="1"/>
              <a:t>геофізики</a:t>
            </a:r>
            <a:r>
              <a:rPr lang="ru-RU" dirty="0"/>
              <a:t> </a:t>
            </a:r>
            <a:r>
              <a:rPr lang="ru-RU" dirty="0" err="1"/>
              <a:t>імені</a:t>
            </a:r>
            <a:r>
              <a:rPr lang="ru-RU" dirty="0"/>
              <a:t> С.І. </a:t>
            </a:r>
            <a:r>
              <a:rPr lang="ru-RU" dirty="0" err="1"/>
              <a:t>Субботіна</a:t>
            </a:r>
            <a:r>
              <a:rPr lang="ru-RU" dirty="0"/>
              <a:t> НАН </a:t>
            </a:r>
            <a:r>
              <a:rPr lang="ru-RU" dirty="0" err="1"/>
              <a:t>України</a:t>
            </a:r>
            <a:r>
              <a:rPr lang="ru-RU" dirty="0" smtClean="0"/>
              <a:t>;</a:t>
            </a:r>
          </a:p>
          <a:p>
            <a:pPr>
              <a:buFont typeface="Arial" panose="020B0604020202020204" pitchFamily="34" charset="0"/>
              <a:buChar char="•"/>
            </a:pPr>
            <a:r>
              <a:rPr lang="ru-RU" dirty="0" smtClean="0"/>
              <a:t> </a:t>
            </a:r>
            <a:r>
              <a:rPr lang="ru-RU" dirty="0" err="1"/>
              <a:t>порівняльний</a:t>
            </a:r>
            <a:r>
              <a:rPr lang="ru-RU" dirty="0"/>
              <a:t> </a:t>
            </a:r>
            <a:r>
              <a:rPr lang="ru-RU" dirty="0" err="1"/>
              <a:t>аналіз</a:t>
            </a:r>
            <a:r>
              <a:rPr lang="ru-RU" dirty="0"/>
              <a:t>, </a:t>
            </a:r>
            <a:r>
              <a:rPr lang="ru-RU" dirty="0" err="1"/>
              <a:t>кореляційний</a:t>
            </a:r>
            <a:r>
              <a:rPr lang="ru-RU" dirty="0"/>
              <a:t> </a:t>
            </a:r>
            <a:r>
              <a:rPr lang="ru-RU" dirty="0" err="1" smtClean="0"/>
              <a:t>аналіз</a:t>
            </a:r>
            <a:r>
              <a:rPr lang="ru-RU" dirty="0"/>
              <a:t>;</a:t>
            </a:r>
            <a:r>
              <a:rPr lang="ru-RU" dirty="0" smtClean="0"/>
              <a:t> </a:t>
            </a:r>
            <a:r>
              <a:rPr lang="ru-RU" dirty="0"/>
              <a:t>метод </a:t>
            </a:r>
            <a:r>
              <a:rPr lang="ru-RU" dirty="0" err="1"/>
              <a:t>аналізу</a:t>
            </a:r>
            <a:r>
              <a:rPr lang="ru-RU" dirty="0"/>
              <a:t> та </a:t>
            </a:r>
            <a:r>
              <a:rPr lang="ru-RU" dirty="0" smtClean="0"/>
              <a:t>синтезу;</a:t>
            </a:r>
          </a:p>
          <a:p>
            <a:pPr>
              <a:buFont typeface="Arial" panose="020B0604020202020204" pitchFamily="34" charset="0"/>
              <a:buChar char="•"/>
            </a:pPr>
            <a:r>
              <a:rPr lang="ru-RU" dirty="0" smtClean="0"/>
              <a:t> </a:t>
            </a:r>
            <a:r>
              <a:rPr lang="ru-RU" dirty="0" err="1"/>
              <a:t>використання</a:t>
            </a:r>
            <a:r>
              <a:rPr lang="ru-RU" dirty="0"/>
              <a:t> </a:t>
            </a:r>
            <a:r>
              <a:rPr lang="ru-RU" dirty="0" err="1"/>
              <a:t>кінематичних</a:t>
            </a:r>
            <a:r>
              <a:rPr lang="ru-RU" dirty="0"/>
              <a:t> та </a:t>
            </a:r>
            <a:r>
              <a:rPr lang="ru-RU" dirty="0" err="1"/>
              <a:t>динамічних</a:t>
            </a:r>
            <a:r>
              <a:rPr lang="ru-RU" dirty="0"/>
              <a:t> характеристик  </a:t>
            </a:r>
            <a:r>
              <a:rPr lang="ru-RU" dirty="0" err="1"/>
              <a:t>рядів</a:t>
            </a:r>
            <a:r>
              <a:rPr lang="ru-RU" dirty="0"/>
              <a:t> </a:t>
            </a:r>
            <a:r>
              <a:rPr lang="ru-RU" dirty="0" err="1"/>
              <a:t>спостережуваних</a:t>
            </a:r>
            <a:r>
              <a:rPr lang="ru-RU" dirty="0"/>
              <a:t> </a:t>
            </a:r>
            <a:r>
              <a:rPr lang="ru-RU" dirty="0" err="1"/>
              <a:t>геофізичних</a:t>
            </a:r>
            <a:r>
              <a:rPr lang="ru-RU" dirty="0"/>
              <a:t> </a:t>
            </a:r>
            <a:r>
              <a:rPr lang="ru-RU" dirty="0" err="1"/>
              <a:t>полів</a:t>
            </a:r>
            <a:r>
              <a:rPr lang="ru-RU" dirty="0"/>
              <a:t>. </a:t>
            </a:r>
            <a:endParaRPr lang="uk-UA" dirty="0"/>
          </a:p>
          <a:p>
            <a:pPr>
              <a:buFont typeface="Wingdings" panose="05000000000000000000" pitchFamily="2" charset="2"/>
              <a:buChar char="q"/>
            </a:pPr>
            <a:r>
              <a:rPr lang="ru-RU" b="1" i="1" dirty="0" err="1"/>
              <a:t>Пропозиції</a:t>
            </a:r>
            <a:r>
              <a:rPr lang="ru-RU" b="1" i="1" dirty="0"/>
              <a:t>.</a:t>
            </a:r>
            <a:r>
              <a:rPr lang="ru-RU" dirty="0"/>
              <a:t> </a:t>
            </a:r>
            <a:r>
              <a:rPr lang="ru-RU" dirty="0" err="1"/>
              <a:t>Результати</a:t>
            </a:r>
            <a:r>
              <a:rPr lang="ru-RU" dirty="0"/>
              <a:t> </a:t>
            </a:r>
            <a:r>
              <a:rPr lang="ru-RU" dirty="0" err="1"/>
              <a:t>отримані</a:t>
            </a:r>
            <a:r>
              <a:rPr lang="ru-RU" dirty="0"/>
              <a:t> в </a:t>
            </a:r>
            <a:r>
              <a:rPr lang="ru-RU" dirty="0" err="1"/>
              <a:t>процесі</a:t>
            </a:r>
            <a:r>
              <a:rPr lang="ru-RU" dirty="0"/>
              <a:t> </a:t>
            </a:r>
            <a:r>
              <a:rPr lang="ru-RU" dirty="0" err="1"/>
              <a:t>даного</a:t>
            </a:r>
            <a:r>
              <a:rPr lang="ru-RU" dirty="0"/>
              <a:t> </a:t>
            </a:r>
            <a:r>
              <a:rPr lang="ru-RU" dirty="0" err="1"/>
              <a:t>дослідження</a:t>
            </a:r>
            <a:r>
              <a:rPr lang="ru-RU" dirty="0"/>
              <a:t> </a:t>
            </a:r>
            <a:r>
              <a:rPr lang="ru-RU" dirty="0" err="1"/>
              <a:t>важливі</a:t>
            </a:r>
            <a:r>
              <a:rPr lang="ru-RU" dirty="0"/>
              <a:t> при </a:t>
            </a:r>
            <a:r>
              <a:rPr lang="ru-RU" dirty="0" err="1"/>
              <a:t>вивченні</a:t>
            </a:r>
            <a:r>
              <a:rPr lang="ru-RU" dirty="0"/>
              <a:t> </a:t>
            </a:r>
            <a:r>
              <a:rPr lang="ru-RU" dirty="0" err="1"/>
              <a:t>екологічно</a:t>
            </a:r>
            <a:r>
              <a:rPr lang="ru-RU" dirty="0"/>
              <a:t> </a:t>
            </a:r>
            <a:r>
              <a:rPr lang="ru-RU" dirty="0" err="1"/>
              <a:t>небезпечних</a:t>
            </a:r>
            <a:r>
              <a:rPr lang="ru-RU" dirty="0"/>
              <a:t> </a:t>
            </a:r>
            <a:r>
              <a:rPr lang="ru-RU" dirty="0" err="1"/>
              <a:t>процесів</a:t>
            </a:r>
            <a:r>
              <a:rPr lang="ru-RU" dirty="0"/>
              <a:t> в </a:t>
            </a:r>
            <a:r>
              <a:rPr lang="ru-RU" dirty="0" err="1"/>
              <a:t>регіоні</a:t>
            </a:r>
            <a:r>
              <a:rPr lang="ru-RU" dirty="0"/>
              <a:t>, </a:t>
            </a:r>
            <a:r>
              <a:rPr lang="ru-RU" dirty="0" err="1"/>
              <a:t>удосконаленні</a:t>
            </a:r>
            <a:r>
              <a:rPr lang="ru-RU" dirty="0"/>
              <a:t> </a:t>
            </a:r>
            <a:r>
              <a:rPr lang="ru-RU" dirty="0" err="1"/>
              <a:t>методів</a:t>
            </a:r>
            <a:r>
              <a:rPr lang="ru-RU" dirty="0"/>
              <a:t> </a:t>
            </a:r>
            <a:r>
              <a:rPr lang="ru-RU" dirty="0" err="1"/>
              <a:t>дослідження</a:t>
            </a:r>
            <a:r>
              <a:rPr lang="ru-RU" dirty="0"/>
              <a:t>, </a:t>
            </a:r>
            <a:r>
              <a:rPr lang="ru-RU" dirty="0" err="1"/>
              <a:t>поповнення</a:t>
            </a:r>
            <a:r>
              <a:rPr lang="ru-RU" dirty="0"/>
              <a:t> </a:t>
            </a:r>
            <a:r>
              <a:rPr lang="ru-RU" dirty="0" err="1"/>
              <a:t>бази</a:t>
            </a:r>
            <a:r>
              <a:rPr lang="ru-RU" dirty="0"/>
              <a:t> </a:t>
            </a:r>
            <a:r>
              <a:rPr lang="ru-RU" dirty="0" err="1"/>
              <a:t>даних</a:t>
            </a:r>
            <a:r>
              <a:rPr lang="ru-RU" dirty="0"/>
              <a:t>, </a:t>
            </a:r>
            <a:r>
              <a:rPr lang="ru-RU" dirty="0" err="1"/>
              <a:t>вивчення</a:t>
            </a:r>
            <a:r>
              <a:rPr lang="ru-RU" dirty="0"/>
              <a:t> </a:t>
            </a:r>
            <a:r>
              <a:rPr lang="ru-RU" dirty="0" err="1"/>
              <a:t>впливу</a:t>
            </a:r>
            <a:r>
              <a:rPr lang="ru-RU" dirty="0"/>
              <a:t> </a:t>
            </a:r>
            <a:r>
              <a:rPr lang="ru-RU" dirty="0" err="1"/>
              <a:t>факторів</a:t>
            </a:r>
            <a:r>
              <a:rPr lang="ru-RU" dirty="0"/>
              <a:t> на </a:t>
            </a:r>
            <a:r>
              <a:rPr lang="ru-RU" dirty="0" err="1"/>
              <a:t>сейсмонебезпечні</a:t>
            </a:r>
            <a:r>
              <a:rPr lang="ru-RU" dirty="0"/>
              <a:t> </a:t>
            </a:r>
            <a:r>
              <a:rPr lang="ru-RU" dirty="0" err="1"/>
              <a:t>процеси</a:t>
            </a:r>
            <a:r>
              <a:rPr lang="ru-RU" dirty="0"/>
              <a:t> в </a:t>
            </a:r>
            <a:r>
              <a:rPr lang="ru-RU" dirty="0" err="1" smtClean="0"/>
              <a:t>регіоні</a:t>
            </a:r>
            <a:r>
              <a:rPr lang="ru-RU" dirty="0" smtClean="0"/>
              <a:t>, </a:t>
            </a:r>
            <a:r>
              <a:rPr lang="ru-RU" dirty="0" err="1" smtClean="0"/>
              <a:t>пошуку</a:t>
            </a:r>
            <a:r>
              <a:rPr lang="ru-RU" dirty="0" smtClean="0"/>
              <a:t> </a:t>
            </a:r>
            <a:r>
              <a:rPr lang="ru-RU" dirty="0" err="1"/>
              <a:t>відгуків</a:t>
            </a:r>
            <a:r>
              <a:rPr lang="ru-RU" dirty="0"/>
              <a:t> </a:t>
            </a:r>
            <a:r>
              <a:rPr lang="ru-RU" dirty="0" err="1"/>
              <a:t>геофізичних</a:t>
            </a:r>
            <a:r>
              <a:rPr lang="ru-RU" dirty="0"/>
              <a:t> та </a:t>
            </a:r>
            <a:r>
              <a:rPr lang="ru-RU" dirty="0" err="1"/>
              <a:t>астрофізичних</a:t>
            </a:r>
            <a:r>
              <a:rPr lang="ru-RU" dirty="0"/>
              <a:t> </a:t>
            </a:r>
            <a:r>
              <a:rPr lang="ru-RU" dirty="0" err="1"/>
              <a:t>полів</a:t>
            </a:r>
            <a:r>
              <a:rPr lang="ru-RU" dirty="0"/>
              <a:t> на </a:t>
            </a:r>
            <a:r>
              <a:rPr lang="ru-RU" dirty="0" err="1"/>
              <a:t>складні</a:t>
            </a:r>
            <a:r>
              <a:rPr lang="ru-RU" dirty="0"/>
              <a:t> </a:t>
            </a:r>
            <a:r>
              <a:rPr lang="ru-RU" dirty="0" err="1"/>
              <a:t>внутрішні</a:t>
            </a:r>
            <a:r>
              <a:rPr lang="ru-RU" dirty="0"/>
              <a:t> </a:t>
            </a:r>
            <a:r>
              <a:rPr lang="ru-RU" dirty="0" err="1"/>
              <a:t>процеси</a:t>
            </a:r>
            <a:r>
              <a:rPr lang="ru-RU" dirty="0"/>
              <a:t> в </a:t>
            </a:r>
            <a:r>
              <a:rPr lang="ru-RU" dirty="0" err="1"/>
              <a:t>Землі</a:t>
            </a:r>
            <a:r>
              <a:rPr lang="ru-RU" dirty="0"/>
              <a:t> з метою </a:t>
            </a:r>
            <a:r>
              <a:rPr lang="ru-RU" dirty="0" err="1"/>
              <a:t>їх</a:t>
            </a:r>
            <a:r>
              <a:rPr lang="ru-RU" dirty="0"/>
              <a:t> </a:t>
            </a:r>
            <a:r>
              <a:rPr lang="ru-RU" dirty="0" err="1"/>
              <a:t>майбутнього</a:t>
            </a:r>
            <a:r>
              <a:rPr lang="ru-RU" dirty="0"/>
              <a:t> </a:t>
            </a:r>
            <a:r>
              <a:rPr lang="ru-RU" dirty="0" err="1"/>
              <a:t>передбачення</a:t>
            </a:r>
            <a:r>
              <a:rPr lang="ru-RU" dirty="0" smtClean="0"/>
              <a:t>.</a:t>
            </a:r>
          </a:p>
          <a:p>
            <a:pPr>
              <a:buFont typeface="Wingdings" panose="05000000000000000000" pitchFamily="2" charset="2"/>
              <a:buChar char="q"/>
            </a:pPr>
            <a:r>
              <a:rPr lang="ru-RU" dirty="0" smtClean="0"/>
              <a:t> </a:t>
            </a:r>
            <a:r>
              <a:rPr lang="ru-RU" dirty="0" err="1"/>
              <a:t>Матеріали</a:t>
            </a:r>
            <a:r>
              <a:rPr lang="ru-RU" dirty="0"/>
              <a:t> </a:t>
            </a:r>
            <a:r>
              <a:rPr lang="ru-RU" dirty="0" err="1"/>
              <a:t>отримані</a:t>
            </a:r>
            <a:r>
              <a:rPr lang="ru-RU" dirty="0"/>
              <a:t> в </a:t>
            </a:r>
            <a:r>
              <a:rPr lang="ru-RU" dirty="0" err="1"/>
              <a:t>даній</a:t>
            </a:r>
            <a:r>
              <a:rPr lang="ru-RU" dirty="0"/>
              <a:t> </a:t>
            </a:r>
            <a:r>
              <a:rPr lang="ru-RU" dirty="0" err="1"/>
              <a:t>роботі</a:t>
            </a:r>
            <a:r>
              <a:rPr lang="ru-RU" dirty="0"/>
              <a:t> </a:t>
            </a:r>
            <a:r>
              <a:rPr lang="ru-RU" dirty="0" err="1"/>
              <a:t>можуть</a:t>
            </a:r>
            <a:r>
              <a:rPr lang="ru-RU" dirty="0"/>
              <a:t> бути </a:t>
            </a:r>
            <a:r>
              <a:rPr lang="ru-RU" dirty="0" err="1"/>
              <a:t>використані</a:t>
            </a:r>
            <a:r>
              <a:rPr lang="ru-RU" dirty="0"/>
              <a:t> при </a:t>
            </a:r>
            <a:r>
              <a:rPr lang="ru-RU" dirty="0" err="1"/>
              <a:t>вивченні</a:t>
            </a:r>
            <a:r>
              <a:rPr lang="ru-RU" dirty="0"/>
              <a:t> </a:t>
            </a:r>
            <a:r>
              <a:rPr lang="ru-RU" dirty="0" err="1"/>
              <a:t>екології</a:t>
            </a:r>
            <a:r>
              <a:rPr lang="ru-RU" dirty="0"/>
              <a:t> </a:t>
            </a:r>
            <a:r>
              <a:rPr lang="ru-RU" dirty="0" err="1"/>
              <a:t>регіону</a:t>
            </a:r>
            <a:r>
              <a:rPr lang="ru-RU" dirty="0"/>
              <a:t> та </a:t>
            </a:r>
            <a:r>
              <a:rPr lang="ru-RU" dirty="0" err="1"/>
              <a:t>географічних</a:t>
            </a:r>
            <a:r>
              <a:rPr lang="ru-RU" dirty="0"/>
              <a:t> </a:t>
            </a:r>
            <a:r>
              <a:rPr lang="ru-RU" dirty="0" err="1"/>
              <a:t>процесів</a:t>
            </a:r>
            <a:r>
              <a:rPr lang="ru-RU" dirty="0"/>
              <a:t> в </a:t>
            </a:r>
            <a:r>
              <a:rPr lang="ru-RU" dirty="0" err="1"/>
              <a:t>Карпатському</a:t>
            </a:r>
            <a:r>
              <a:rPr lang="ru-RU" dirty="0"/>
              <a:t> </a:t>
            </a:r>
            <a:r>
              <a:rPr lang="ru-RU" dirty="0" err="1"/>
              <a:t>регіоні</a:t>
            </a:r>
            <a:r>
              <a:rPr lang="ru-RU" dirty="0"/>
              <a:t> в </a:t>
            </a:r>
            <a:r>
              <a:rPr lang="ru-RU" dirty="0" err="1"/>
              <a:t>системі</a:t>
            </a:r>
            <a:r>
              <a:rPr lang="ru-RU" dirty="0"/>
              <a:t> </a:t>
            </a:r>
            <a:r>
              <a:rPr lang="ru-RU" dirty="0" err="1"/>
              <a:t>загальноосвітньої</a:t>
            </a:r>
            <a:r>
              <a:rPr lang="ru-RU" dirty="0"/>
              <a:t> </a:t>
            </a:r>
            <a:r>
              <a:rPr lang="ru-RU" dirty="0" err="1"/>
              <a:t>школи</a:t>
            </a:r>
            <a:r>
              <a:rPr lang="ru-RU" dirty="0"/>
              <a:t>, </a:t>
            </a:r>
            <a:r>
              <a:rPr lang="ru-RU" dirty="0" err="1"/>
              <a:t>позашкільної</a:t>
            </a:r>
            <a:r>
              <a:rPr lang="ru-RU" dirty="0"/>
              <a:t> </a:t>
            </a:r>
            <a:r>
              <a:rPr lang="ru-RU" dirty="0" err="1"/>
              <a:t>освіти</a:t>
            </a:r>
            <a:r>
              <a:rPr lang="ru-RU" dirty="0"/>
              <a:t> на </a:t>
            </a:r>
            <a:r>
              <a:rPr lang="ru-RU" dirty="0" err="1"/>
              <a:t>гуртках</a:t>
            </a:r>
            <a:r>
              <a:rPr lang="ru-RU" dirty="0"/>
              <a:t>, факультативах.</a:t>
            </a:r>
            <a:endParaRPr lang="uk-UA" dirty="0"/>
          </a:p>
          <a:p>
            <a:endParaRPr lang="uk-UA" dirty="0"/>
          </a:p>
        </p:txBody>
      </p:sp>
    </p:spTree>
    <p:extLst>
      <p:ext uri="{BB962C8B-B14F-4D97-AF65-F5344CB8AC3E}">
        <p14:creationId xmlns:p14="http://schemas.microsoft.com/office/powerpoint/2010/main" val="727836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898347"/>
            <a:ext cx="9036496" cy="1872208"/>
          </a:xfrm>
        </p:spPr>
        <p:txBody>
          <a:bodyPr/>
          <a:lstStyle/>
          <a:p>
            <a:r>
              <a:rPr lang="ru-RU" sz="1600" dirty="0"/>
              <a:t> </a:t>
            </a:r>
            <a:br>
              <a:rPr lang="ru-RU" sz="1600" dirty="0"/>
            </a:br>
            <a:r>
              <a:rPr lang="uk-UA" sz="1600" dirty="0"/>
              <a:t> </a:t>
            </a:r>
            <a:r>
              <a:rPr lang="ru-RU" sz="1600" dirty="0"/>
              <a:t/>
            </a:r>
            <a:br>
              <a:rPr lang="ru-RU" sz="1600" dirty="0"/>
            </a:br>
            <a:endParaRPr lang="ru-RU" sz="1600" dirty="0"/>
          </a:p>
        </p:txBody>
      </p:sp>
      <p:sp>
        <p:nvSpPr>
          <p:cNvPr id="3" name="Объект 2">
            <a:extLst>
              <a:ext uri="{FF2B5EF4-FFF2-40B4-BE49-F238E27FC236}">
                <a16:creationId xmlns:a16="http://schemas.microsoft.com/office/drawing/2014/main" id="{7214FEB9-95CE-8F66-C28E-5C1D01786017}"/>
              </a:ext>
            </a:extLst>
          </p:cNvPr>
          <p:cNvSpPr>
            <a:spLocks noGrp="1"/>
          </p:cNvSpPr>
          <p:nvPr>
            <p:ph idx="1"/>
          </p:nvPr>
        </p:nvSpPr>
        <p:spPr>
          <a:xfrm>
            <a:off x="5004048" y="899378"/>
            <a:ext cx="3775427" cy="3651261"/>
          </a:xfrm>
        </p:spPr>
        <p:txBody>
          <a:bodyPr/>
          <a:lstStyle/>
          <a:p>
            <a:r>
              <a:rPr lang="uk-UA"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uk-UA"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endParaRPr>
          </a:p>
          <a:p>
            <a:endParaRPr lang="ru-RU" sz="14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2286000" y="2521059"/>
            <a:ext cx="4572000" cy="338554"/>
          </a:xfrm>
          <a:prstGeom prst="rect">
            <a:avLst/>
          </a:prstGeom>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600" b="0" i="0" u="none" strike="noStrike" kern="1200" cap="none" spc="0" normalizeH="0" baseline="0" noProof="0" dirty="0">
                <a:ln>
                  <a:noFill/>
                </a:ln>
                <a:solidFill>
                  <a:srgbClr val="EAEAEA"/>
                </a:solidFill>
                <a:effectLst/>
                <a:uLnTx/>
                <a:uFillTx/>
                <a:latin typeface="Tahoma" pitchFamily="34" charset="0"/>
                <a:ea typeface="+mn-ea"/>
                <a:cs typeface="+mn-cs"/>
              </a:rPr>
              <a:t> </a:t>
            </a:r>
          </a:p>
        </p:txBody>
      </p:sp>
      <p:sp>
        <p:nvSpPr>
          <p:cNvPr id="6" name="TextBox 5">
            <a:extLst>
              <a:ext uri="{FF2B5EF4-FFF2-40B4-BE49-F238E27FC236}">
                <a16:creationId xmlns:a16="http://schemas.microsoft.com/office/drawing/2014/main" id="{35F384EB-226A-EE24-0A99-729CFFCD3C1C}"/>
              </a:ext>
            </a:extLst>
          </p:cNvPr>
          <p:cNvSpPr txBox="1"/>
          <p:nvPr/>
        </p:nvSpPr>
        <p:spPr>
          <a:xfrm>
            <a:off x="1187625" y="35860"/>
            <a:ext cx="7591850" cy="584775"/>
          </a:xfrm>
          <a:prstGeom prst="rect">
            <a:avLst/>
          </a:prstGeom>
          <a:noFill/>
        </p:spPr>
        <p:txBody>
          <a:bodyPr wrap="square">
            <a:spAutoFit/>
          </a:bodyPr>
          <a:lstStyle/>
          <a:p>
            <a:r>
              <a:rPr lang="ru-RU" b="1" dirty="0">
                <a:latin typeface="Times New Roman" panose="02020603050405020304" pitchFamily="18" charset="0"/>
                <a:cs typeface="Times New Roman" panose="02020603050405020304" pitchFamily="18" charset="0"/>
              </a:rPr>
              <a:t>ВАРІАЦІЇ АСТРОФІЗИЧНИХ ПАРАМЕТРІВ ЗА </a:t>
            </a:r>
            <a:r>
              <a:rPr lang="ru-RU" b="1" dirty="0" smtClean="0">
                <a:latin typeface="Times New Roman" panose="02020603050405020304" pitchFamily="18" charset="0"/>
                <a:cs typeface="Times New Roman" panose="02020603050405020304" pitchFamily="18" charset="0"/>
              </a:rPr>
              <a:t>2025 </a:t>
            </a:r>
            <a:r>
              <a:rPr lang="ru-RU" b="1" dirty="0">
                <a:latin typeface="Times New Roman" panose="02020603050405020304" pitchFamily="18" charset="0"/>
                <a:cs typeface="Times New Roman" panose="02020603050405020304" pitchFamily="18" charset="0"/>
              </a:rPr>
              <a:t>РІК. АНАЛІЗ ЧАСОВИХ РОЗПОДІЛІВ</a:t>
            </a:r>
          </a:p>
        </p:txBody>
      </p:sp>
      <p:pic>
        <p:nvPicPr>
          <p:cNvPr id="10" name="Рисунок 9"/>
          <p:cNvPicPr>
            <a:picLocks noChangeAspect="1"/>
          </p:cNvPicPr>
          <p:nvPr/>
        </p:nvPicPr>
        <p:blipFill>
          <a:blip r:embed="rId2"/>
          <a:stretch>
            <a:fillRect/>
          </a:stretch>
        </p:blipFill>
        <p:spPr>
          <a:xfrm>
            <a:off x="-39053" y="567758"/>
            <a:ext cx="5525090" cy="2047619"/>
          </a:xfrm>
          <a:prstGeom prst="rect">
            <a:avLst/>
          </a:prstGeom>
        </p:spPr>
      </p:pic>
      <p:pic>
        <p:nvPicPr>
          <p:cNvPr id="11" name="Рисунок 10"/>
          <p:cNvPicPr>
            <a:picLocks noChangeAspect="1"/>
          </p:cNvPicPr>
          <p:nvPr/>
        </p:nvPicPr>
        <p:blipFill>
          <a:blip r:embed="rId3"/>
          <a:stretch>
            <a:fillRect/>
          </a:stretch>
        </p:blipFill>
        <p:spPr>
          <a:xfrm>
            <a:off x="-39053" y="2595511"/>
            <a:ext cx="5487852" cy="2085714"/>
          </a:xfrm>
          <a:prstGeom prst="rect">
            <a:avLst/>
          </a:prstGeom>
        </p:spPr>
      </p:pic>
      <p:pic>
        <p:nvPicPr>
          <p:cNvPr id="12" name="Рисунок 11"/>
          <p:cNvPicPr>
            <a:picLocks noChangeAspect="1"/>
          </p:cNvPicPr>
          <p:nvPr/>
        </p:nvPicPr>
        <p:blipFill>
          <a:blip r:embed="rId4"/>
          <a:stretch>
            <a:fillRect/>
          </a:stretch>
        </p:blipFill>
        <p:spPr>
          <a:xfrm>
            <a:off x="-4826" y="4556284"/>
            <a:ext cx="5531732" cy="2258491"/>
          </a:xfrm>
          <a:prstGeom prst="rect">
            <a:avLst/>
          </a:prstGeom>
        </p:spPr>
      </p:pic>
      <p:sp>
        <p:nvSpPr>
          <p:cNvPr id="13" name="Прямокутник 12"/>
          <p:cNvSpPr/>
          <p:nvPr/>
        </p:nvSpPr>
        <p:spPr>
          <a:xfrm>
            <a:off x="5706473" y="328247"/>
            <a:ext cx="3148100" cy="8710077"/>
          </a:xfrm>
          <a:prstGeom prst="rect">
            <a:avLst/>
          </a:prstGeom>
        </p:spPr>
        <p:txBody>
          <a:bodyPr wrap="square">
            <a:spAutoFit/>
          </a:bodyPr>
          <a:lstStyle/>
          <a:p>
            <a:r>
              <a:rPr lang="ru-RU" dirty="0"/>
              <a:t>Рисунок </a:t>
            </a:r>
            <a:r>
              <a:rPr lang="ru-RU" dirty="0" smtClean="0"/>
              <a:t>1</a:t>
            </a:r>
            <a:r>
              <a:rPr lang="ru-RU" dirty="0"/>
              <a:t>. </a:t>
            </a:r>
            <a:r>
              <a:rPr lang="ru-RU" dirty="0" err="1"/>
              <a:t>Сонячна</a:t>
            </a:r>
            <a:r>
              <a:rPr lang="ru-RU" dirty="0"/>
              <a:t> </a:t>
            </a:r>
            <a:r>
              <a:rPr lang="ru-RU" dirty="0" err="1"/>
              <a:t>активність</a:t>
            </a:r>
            <a:r>
              <a:rPr lang="ru-RU" dirty="0"/>
              <a:t> за </a:t>
            </a:r>
            <a:r>
              <a:rPr lang="ru-RU" dirty="0" err="1"/>
              <a:t>січень</a:t>
            </a:r>
            <a:r>
              <a:rPr lang="ru-RU" dirty="0"/>
              <a:t> 2025 року</a:t>
            </a:r>
            <a:r>
              <a:rPr lang="ru-RU" dirty="0" smtClean="0"/>
              <a:t>.</a:t>
            </a:r>
          </a:p>
          <a:p>
            <a:r>
              <a:rPr lang="ru-RU" dirty="0"/>
              <a:t>Рисунок </a:t>
            </a:r>
            <a:r>
              <a:rPr lang="ru-RU" dirty="0" smtClean="0"/>
              <a:t>2</a:t>
            </a:r>
            <a:r>
              <a:rPr lang="ru-RU" dirty="0"/>
              <a:t>. </a:t>
            </a:r>
            <a:r>
              <a:rPr lang="ru-RU" dirty="0" err="1"/>
              <a:t>Геомагнітний</a:t>
            </a:r>
            <a:r>
              <a:rPr lang="ru-RU" dirty="0"/>
              <a:t> </a:t>
            </a:r>
            <a:r>
              <a:rPr lang="ru-RU" dirty="0" err="1"/>
              <a:t>індекс</a:t>
            </a:r>
            <a:r>
              <a:rPr lang="ru-RU" dirty="0"/>
              <a:t>. </a:t>
            </a:r>
            <a:r>
              <a:rPr lang="ru-RU" dirty="0" err="1"/>
              <a:t>Січень</a:t>
            </a:r>
            <a:r>
              <a:rPr lang="ru-RU" dirty="0"/>
              <a:t> 2025 року</a:t>
            </a:r>
            <a:r>
              <a:rPr lang="ru-RU" dirty="0" smtClean="0"/>
              <a:t>.</a:t>
            </a:r>
          </a:p>
          <a:p>
            <a:r>
              <a:rPr lang="ru-RU" dirty="0"/>
              <a:t>Рисунок </a:t>
            </a:r>
            <a:r>
              <a:rPr lang="ru-RU" dirty="0" smtClean="0"/>
              <a:t>3</a:t>
            </a:r>
            <a:r>
              <a:rPr lang="ru-RU" dirty="0"/>
              <a:t>. </a:t>
            </a:r>
            <a:r>
              <a:rPr lang="ru-RU" dirty="0" err="1"/>
              <a:t>Геомагнітний</a:t>
            </a:r>
            <a:r>
              <a:rPr lang="ru-RU" dirty="0"/>
              <a:t> </a:t>
            </a:r>
            <a:r>
              <a:rPr lang="ru-RU" dirty="0" err="1"/>
              <a:t>індекс</a:t>
            </a:r>
            <a:r>
              <a:rPr lang="ru-RU" dirty="0"/>
              <a:t>( крива </a:t>
            </a:r>
            <a:r>
              <a:rPr lang="ru-RU" dirty="0" err="1"/>
              <a:t>синього</a:t>
            </a:r>
            <a:r>
              <a:rPr lang="ru-RU" dirty="0"/>
              <a:t> </a:t>
            </a:r>
            <a:r>
              <a:rPr lang="ru-RU" dirty="0" err="1"/>
              <a:t>кольору</a:t>
            </a:r>
            <a:r>
              <a:rPr lang="ru-RU" dirty="0"/>
              <a:t>), </a:t>
            </a:r>
            <a:r>
              <a:rPr lang="ru-RU" dirty="0" err="1"/>
              <a:t>геомагнітний</a:t>
            </a:r>
            <a:r>
              <a:rPr lang="ru-RU" dirty="0"/>
              <a:t> </a:t>
            </a:r>
            <a:r>
              <a:rPr lang="ru-RU" dirty="0" err="1"/>
              <a:t>індекс</a:t>
            </a:r>
            <a:r>
              <a:rPr lang="ru-RU" dirty="0"/>
              <a:t>( крива </a:t>
            </a:r>
            <a:r>
              <a:rPr lang="ru-RU" dirty="0" err="1"/>
              <a:t>сірого</a:t>
            </a:r>
            <a:r>
              <a:rPr lang="ru-RU" dirty="0"/>
              <a:t> </a:t>
            </a:r>
            <a:r>
              <a:rPr lang="ru-RU" dirty="0" err="1"/>
              <a:t>кольору</a:t>
            </a:r>
            <a:r>
              <a:rPr lang="ru-RU" dirty="0"/>
              <a:t>), </a:t>
            </a:r>
            <a:r>
              <a:rPr lang="ru-RU" dirty="0" err="1"/>
              <a:t>рухи</a:t>
            </a:r>
            <a:r>
              <a:rPr lang="ru-RU" dirty="0"/>
              <a:t> кори( крива коричневого </a:t>
            </a:r>
            <a:r>
              <a:rPr lang="ru-RU" dirty="0" err="1"/>
              <a:t>кольору</a:t>
            </a:r>
            <a:r>
              <a:rPr lang="ru-RU" dirty="0"/>
              <a:t>). </a:t>
            </a:r>
            <a:r>
              <a:rPr lang="ru-RU" dirty="0" err="1"/>
              <a:t>Січень</a:t>
            </a:r>
            <a:r>
              <a:rPr lang="ru-RU" dirty="0"/>
              <a:t> 2025 року</a:t>
            </a:r>
            <a:r>
              <a:rPr lang="ru-RU" dirty="0" smtClean="0"/>
              <a:t>.</a:t>
            </a:r>
          </a:p>
          <a:p>
            <a:r>
              <a:rPr lang="ru-RU" dirty="0" err="1"/>
              <a:t>Дослідження</a:t>
            </a:r>
            <a:r>
              <a:rPr lang="ru-RU" dirty="0"/>
              <a:t> на предмет </a:t>
            </a:r>
            <a:r>
              <a:rPr lang="ru-RU" dirty="0" err="1"/>
              <a:t>зв</a:t>
            </a:r>
            <a:r>
              <a:rPr lang="el-GR" dirty="0"/>
              <a:t>᾽</a:t>
            </a:r>
            <a:r>
              <a:rPr lang="ru-RU" dirty="0" err="1"/>
              <a:t>язку</a:t>
            </a:r>
            <a:r>
              <a:rPr lang="ru-RU" dirty="0"/>
              <a:t> </a:t>
            </a:r>
            <a:r>
              <a:rPr lang="ru-RU" dirty="0" err="1"/>
              <a:t>геомагнітного</a:t>
            </a:r>
            <a:r>
              <a:rPr lang="ru-RU" dirty="0"/>
              <a:t> </a:t>
            </a:r>
            <a:r>
              <a:rPr lang="ru-RU" dirty="0" err="1"/>
              <a:t>індексу</a:t>
            </a:r>
            <a:r>
              <a:rPr lang="ru-RU" dirty="0"/>
              <a:t> та параметру </a:t>
            </a:r>
            <a:r>
              <a:rPr lang="ru-RU" dirty="0" err="1"/>
              <a:t>сонячної</a:t>
            </a:r>
            <a:r>
              <a:rPr lang="ru-RU" dirty="0"/>
              <a:t> </a:t>
            </a:r>
            <a:r>
              <a:rPr lang="ru-RU" dirty="0" err="1"/>
              <a:t>активності</a:t>
            </a:r>
            <a:r>
              <a:rPr lang="ru-RU" dirty="0"/>
              <a:t> за </a:t>
            </a:r>
            <a:r>
              <a:rPr lang="ru-RU" dirty="0" err="1"/>
              <a:t>січень</a:t>
            </a:r>
            <a:r>
              <a:rPr lang="ru-RU" dirty="0"/>
              <a:t> 2025 року показали, </a:t>
            </a:r>
            <a:r>
              <a:rPr lang="ru-RU" dirty="0" err="1"/>
              <a:t>що</a:t>
            </a:r>
            <a:r>
              <a:rPr lang="ru-RU" dirty="0"/>
              <a:t> </a:t>
            </a:r>
            <a:r>
              <a:rPr lang="ru-RU" dirty="0" err="1"/>
              <a:t>обидва</a:t>
            </a:r>
            <a:r>
              <a:rPr lang="ru-RU" dirty="0"/>
              <a:t> ряди </a:t>
            </a:r>
            <a:r>
              <a:rPr lang="ru-RU" dirty="0" err="1"/>
              <a:t>зменшуються</a:t>
            </a:r>
            <a:r>
              <a:rPr lang="ru-RU" dirty="0"/>
              <a:t>. </a:t>
            </a:r>
            <a:r>
              <a:rPr lang="ru-RU" dirty="0" err="1"/>
              <a:t>Розраховано</a:t>
            </a:r>
            <a:r>
              <a:rPr lang="ru-RU" dirty="0"/>
              <a:t> </a:t>
            </a:r>
            <a:r>
              <a:rPr lang="ru-RU" dirty="0" err="1"/>
              <a:t>коефіцієнт</a:t>
            </a:r>
            <a:r>
              <a:rPr lang="ru-RU" dirty="0"/>
              <a:t> </a:t>
            </a:r>
            <a:r>
              <a:rPr lang="ru-RU" dirty="0" err="1"/>
              <a:t>кореляції</a:t>
            </a:r>
            <a:r>
              <a:rPr lang="ru-RU" dirty="0"/>
              <a:t> </a:t>
            </a:r>
            <a:r>
              <a:rPr lang="ru-RU" dirty="0" err="1"/>
              <a:t>спостережуваних</a:t>
            </a:r>
            <a:r>
              <a:rPr lang="ru-RU" dirty="0"/>
              <a:t> </a:t>
            </a:r>
            <a:r>
              <a:rPr lang="ru-RU" dirty="0" err="1"/>
              <a:t>рядів</a:t>
            </a:r>
            <a:r>
              <a:rPr lang="ru-RU" dirty="0"/>
              <a:t> </a:t>
            </a:r>
            <a:r>
              <a:rPr lang="ru-RU" dirty="0" err="1"/>
              <a:t>астрофізичних</a:t>
            </a:r>
            <a:r>
              <a:rPr lang="ru-RU" dirty="0"/>
              <a:t> та </a:t>
            </a:r>
            <a:r>
              <a:rPr lang="ru-RU" dirty="0" err="1"/>
              <a:t>геофізичних</a:t>
            </a:r>
            <a:r>
              <a:rPr lang="ru-RU" dirty="0"/>
              <a:t> </a:t>
            </a:r>
            <a:r>
              <a:rPr lang="ru-RU" dirty="0" err="1"/>
              <a:t>параметрів</a:t>
            </a:r>
            <a:r>
              <a:rPr lang="ru-RU" dirty="0"/>
              <a:t>, </a:t>
            </a:r>
            <a:r>
              <a:rPr lang="ru-RU" dirty="0" err="1"/>
              <a:t>який</a:t>
            </a:r>
            <a:r>
              <a:rPr lang="ru-RU" dirty="0"/>
              <a:t> становить:0.4.  </a:t>
            </a:r>
            <a:r>
              <a:rPr lang="ru-RU" dirty="0" err="1"/>
              <a:t>Максимуми</a:t>
            </a:r>
            <a:r>
              <a:rPr lang="ru-RU" dirty="0"/>
              <a:t> </a:t>
            </a:r>
            <a:r>
              <a:rPr lang="ru-RU" dirty="0" err="1"/>
              <a:t>представлених</a:t>
            </a:r>
            <a:r>
              <a:rPr lang="ru-RU" dirty="0"/>
              <a:t> </a:t>
            </a:r>
            <a:r>
              <a:rPr lang="ru-RU" dirty="0" err="1"/>
              <a:t>рядів</a:t>
            </a:r>
            <a:r>
              <a:rPr lang="ru-RU" dirty="0"/>
              <a:t> </a:t>
            </a:r>
            <a:r>
              <a:rPr lang="ru-RU" dirty="0" err="1"/>
              <a:t>геофізичних</a:t>
            </a:r>
            <a:r>
              <a:rPr lang="ru-RU" dirty="0"/>
              <a:t> та </a:t>
            </a:r>
            <a:r>
              <a:rPr lang="ru-RU" dirty="0" err="1"/>
              <a:t>астрофізичних</a:t>
            </a:r>
            <a:r>
              <a:rPr lang="ru-RU" dirty="0"/>
              <a:t> величин </a:t>
            </a:r>
            <a:r>
              <a:rPr lang="ru-RU" dirty="0" err="1"/>
              <a:t>співпадають</a:t>
            </a:r>
            <a:r>
              <a:rPr lang="ru-RU" dirty="0"/>
              <a:t> в </a:t>
            </a:r>
            <a:r>
              <a:rPr lang="ru-RU" dirty="0" err="1"/>
              <a:t>часових</a:t>
            </a:r>
            <a:r>
              <a:rPr lang="ru-RU" dirty="0"/>
              <a:t> </a:t>
            </a:r>
            <a:r>
              <a:rPr lang="ru-RU" dirty="0" err="1"/>
              <a:t>інтервалах</a:t>
            </a:r>
            <a:r>
              <a:rPr lang="ru-RU" dirty="0"/>
              <a:t>. </a:t>
            </a:r>
          </a:p>
          <a:p>
            <a:endParaRPr lang="ru-RU" dirty="0" smtClean="0"/>
          </a:p>
          <a:p>
            <a:endParaRPr lang="ru-RU" dirty="0"/>
          </a:p>
          <a:p>
            <a:endParaRPr lang="ru-RU" dirty="0" smtClean="0"/>
          </a:p>
          <a:p>
            <a:endParaRPr lang="ru-RU" dirty="0"/>
          </a:p>
          <a:p>
            <a:endParaRPr lang="ru-RU" dirty="0" smtClean="0"/>
          </a:p>
          <a:p>
            <a:endParaRPr lang="ru-RU" dirty="0"/>
          </a:p>
          <a:p>
            <a:endParaRPr lang="ru-RU" dirty="0" smtClean="0"/>
          </a:p>
          <a:p>
            <a:endParaRPr lang="ru-RU" dirty="0"/>
          </a:p>
          <a:p>
            <a:endParaRPr lang="ru-RU" dirty="0" smtClean="0"/>
          </a:p>
          <a:p>
            <a:endParaRPr lang="uk-UA" dirty="0"/>
          </a:p>
        </p:txBody>
      </p:sp>
    </p:spTree>
    <p:extLst>
      <p:ext uri="{BB962C8B-B14F-4D97-AF65-F5344CB8AC3E}">
        <p14:creationId xmlns:p14="http://schemas.microsoft.com/office/powerpoint/2010/main" val="13907336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2431D21-4DB8-7638-A242-8808072F1CF6}"/>
              </a:ext>
            </a:extLst>
          </p:cNvPr>
          <p:cNvSpPr>
            <a:spLocks noGrp="1"/>
          </p:cNvSpPr>
          <p:nvPr>
            <p:ph type="title"/>
          </p:nvPr>
        </p:nvSpPr>
        <p:spPr>
          <a:xfrm>
            <a:off x="4860032" y="1412776"/>
            <a:ext cx="4283968" cy="5445224"/>
          </a:xfrm>
        </p:spPr>
        <p:txBody>
          <a:bodyPr>
            <a:normAutofit/>
          </a:bodyPr>
          <a:lstStyle/>
          <a:p>
            <a:pPr algn="just">
              <a:lnSpc>
                <a:spcPct val="150000"/>
              </a:lnSpc>
            </a:pPr>
            <a:r>
              <a:rPr lang="uk-UA" sz="1400" dirty="0" smtClean="0">
                <a:effectLst/>
                <a:latin typeface="Times New Roman" panose="02020603050405020304" pitchFamily="18" charset="0"/>
                <a:ea typeface="Times New Roman" panose="02020603050405020304" pitchFamily="18" charset="0"/>
              </a:rPr>
              <a:t> </a:t>
            </a:r>
            <a:r>
              <a:rPr lang="uk-UA" sz="1800" dirty="0" smtClean="0">
                <a:solidFill>
                  <a:srgbClr val="000000"/>
                </a:solidFill>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
            </a:r>
            <a:br>
              <a:rPr lang="ru-RU" sz="1800" dirty="0">
                <a:effectLst/>
                <a:latin typeface="Times New Roman" panose="02020603050405020304" pitchFamily="18" charset="0"/>
                <a:ea typeface="Times New Roman" panose="02020603050405020304" pitchFamily="18" charset="0"/>
              </a:rPr>
            </a:br>
            <a:r>
              <a:rPr lang="uk-UA" sz="1400" dirty="0">
                <a:solidFill>
                  <a:srgbClr val="000000"/>
                </a:solidFill>
                <a:effectLst/>
                <a:latin typeface="Times New Roman" panose="02020603050405020304" pitchFamily="18" charset="0"/>
                <a:ea typeface="Times New Roman" panose="02020603050405020304" pitchFamily="18" charset="0"/>
              </a:rPr>
              <a:t/>
            </a:r>
            <a:br>
              <a:rPr lang="uk-UA" sz="1400" dirty="0">
                <a:solidFill>
                  <a:srgbClr val="000000"/>
                </a:solidFill>
                <a:effectLst/>
                <a:latin typeface="Times New Roman" panose="02020603050405020304" pitchFamily="18" charset="0"/>
                <a:ea typeface="Times New Roman" panose="02020603050405020304" pitchFamily="18" charset="0"/>
              </a:rPr>
            </a:br>
            <a:r>
              <a:rPr lang="uk-UA" sz="1400" dirty="0">
                <a:solidFill>
                  <a:srgbClr val="000000"/>
                </a:solidFill>
                <a:effectLst/>
                <a:latin typeface="Times New Roman" panose="02020603050405020304" pitchFamily="18" charset="0"/>
                <a:ea typeface="Times New Roman" panose="02020603050405020304" pitchFamily="18" charset="0"/>
              </a:rPr>
              <a:t> </a:t>
            </a:r>
            <a:r>
              <a:rPr lang="uk-UA" sz="1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
            </a:r>
            <a:br>
              <a:rPr lang="ru-RU" sz="1800" dirty="0">
                <a:effectLst/>
                <a:latin typeface="Times New Roman" panose="02020603050405020304" pitchFamily="18" charset="0"/>
                <a:ea typeface="Times New Roman" panose="02020603050405020304" pitchFamily="18" charset="0"/>
              </a:rPr>
            </a:br>
            <a:endParaRPr lang="ru-RU" sz="1200" dirty="0"/>
          </a:p>
        </p:txBody>
      </p:sp>
      <p:pic>
        <p:nvPicPr>
          <p:cNvPr id="6" name="Місце для вмісту 5"/>
          <p:cNvPicPr>
            <a:picLocks noGrp="1" noChangeAspect="1"/>
          </p:cNvPicPr>
          <p:nvPr>
            <p:ph idx="1"/>
          </p:nvPr>
        </p:nvPicPr>
        <p:blipFill>
          <a:blip r:embed="rId2"/>
          <a:stretch>
            <a:fillRect/>
          </a:stretch>
        </p:blipFill>
        <p:spPr>
          <a:xfrm>
            <a:off x="107504" y="188640"/>
            <a:ext cx="5472608" cy="3240360"/>
          </a:xfrm>
          <a:prstGeom prst="rect">
            <a:avLst/>
          </a:prstGeom>
        </p:spPr>
      </p:pic>
      <p:sp>
        <p:nvSpPr>
          <p:cNvPr id="7" name="Прямокутник 6"/>
          <p:cNvSpPr/>
          <p:nvPr/>
        </p:nvSpPr>
        <p:spPr>
          <a:xfrm>
            <a:off x="5621240" y="0"/>
            <a:ext cx="3496882" cy="6986528"/>
          </a:xfrm>
          <a:prstGeom prst="rect">
            <a:avLst/>
          </a:prstGeom>
        </p:spPr>
        <p:txBody>
          <a:bodyPr wrap="square">
            <a:spAutoFit/>
          </a:bodyPr>
          <a:lstStyle/>
          <a:p>
            <a:r>
              <a:rPr lang="ru-RU" dirty="0"/>
              <a:t>Рисунок </a:t>
            </a:r>
            <a:r>
              <a:rPr lang="ru-RU" dirty="0" smtClean="0"/>
              <a:t>4</a:t>
            </a:r>
            <a:r>
              <a:rPr lang="ru-RU" dirty="0"/>
              <a:t>. </a:t>
            </a:r>
            <a:r>
              <a:rPr lang="ru-RU" dirty="0" err="1"/>
              <a:t>Сучасні</a:t>
            </a:r>
            <a:r>
              <a:rPr lang="ru-RU" dirty="0"/>
              <a:t> </a:t>
            </a:r>
            <a:r>
              <a:rPr lang="ru-RU" dirty="0" err="1"/>
              <a:t>горизонтальні</a:t>
            </a:r>
            <a:r>
              <a:rPr lang="ru-RU" dirty="0"/>
              <a:t> </a:t>
            </a:r>
            <a:r>
              <a:rPr lang="ru-RU" dirty="0" err="1"/>
              <a:t>рухи</a:t>
            </a:r>
            <a:r>
              <a:rPr lang="ru-RU" dirty="0"/>
              <a:t> кори в </a:t>
            </a:r>
            <a:r>
              <a:rPr lang="ru-RU" dirty="0" err="1"/>
              <a:t>зоні</a:t>
            </a:r>
            <a:r>
              <a:rPr lang="ru-RU" dirty="0"/>
              <a:t> </a:t>
            </a:r>
            <a:r>
              <a:rPr lang="ru-RU" dirty="0" err="1"/>
              <a:t>Оашського</a:t>
            </a:r>
            <a:r>
              <a:rPr lang="ru-RU" dirty="0"/>
              <a:t> </a:t>
            </a:r>
            <a:r>
              <a:rPr lang="ru-RU" dirty="0" err="1"/>
              <a:t>глибинного</a:t>
            </a:r>
            <a:r>
              <a:rPr lang="ru-RU" dirty="0"/>
              <a:t> </a:t>
            </a:r>
            <a:r>
              <a:rPr lang="ru-RU" dirty="0" err="1"/>
              <a:t>розлому</a:t>
            </a:r>
            <a:r>
              <a:rPr lang="ru-RU" dirty="0"/>
              <a:t> в </a:t>
            </a:r>
            <a:r>
              <a:rPr lang="ru-RU" dirty="0" err="1"/>
              <a:t>січні</a:t>
            </a:r>
            <a:r>
              <a:rPr lang="ru-RU" dirty="0"/>
              <a:t> 2025 року</a:t>
            </a:r>
            <a:r>
              <a:rPr lang="ru-RU" dirty="0" smtClean="0"/>
              <a:t>.</a:t>
            </a:r>
          </a:p>
          <a:p>
            <a:r>
              <a:rPr lang="ru-RU" dirty="0"/>
              <a:t>Рисунок </a:t>
            </a:r>
            <a:r>
              <a:rPr lang="ru-RU" dirty="0" smtClean="0"/>
              <a:t>5</a:t>
            </a:r>
            <a:r>
              <a:rPr lang="ru-RU" dirty="0"/>
              <a:t>. </a:t>
            </a:r>
            <a:r>
              <a:rPr lang="ru-RU" dirty="0" err="1"/>
              <a:t>Сучасні</a:t>
            </a:r>
            <a:r>
              <a:rPr lang="ru-RU" dirty="0"/>
              <a:t> </a:t>
            </a:r>
            <a:r>
              <a:rPr lang="ru-RU" dirty="0" err="1"/>
              <a:t>горизонтальні</a:t>
            </a:r>
            <a:r>
              <a:rPr lang="ru-RU" dirty="0"/>
              <a:t> </a:t>
            </a:r>
            <a:r>
              <a:rPr lang="ru-RU" dirty="0" err="1"/>
              <a:t>рухи</a:t>
            </a:r>
            <a:r>
              <a:rPr lang="ru-RU" dirty="0"/>
              <a:t> кори в </a:t>
            </a:r>
            <a:r>
              <a:rPr lang="ru-RU" dirty="0" err="1"/>
              <a:t>зоні</a:t>
            </a:r>
            <a:r>
              <a:rPr lang="ru-RU" dirty="0"/>
              <a:t> </a:t>
            </a:r>
            <a:r>
              <a:rPr lang="ru-RU" dirty="0" err="1"/>
              <a:t>Оашського</a:t>
            </a:r>
            <a:r>
              <a:rPr lang="ru-RU" dirty="0"/>
              <a:t> </a:t>
            </a:r>
            <a:r>
              <a:rPr lang="ru-RU" dirty="0" err="1"/>
              <a:t>глибинного</a:t>
            </a:r>
            <a:r>
              <a:rPr lang="ru-RU" dirty="0"/>
              <a:t> </a:t>
            </a:r>
            <a:r>
              <a:rPr lang="ru-RU" dirty="0" err="1"/>
              <a:t>розлому</a:t>
            </a:r>
            <a:r>
              <a:rPr lang="ru-RU" dirty="0"/>
              <a:t> ( крива коричневого </a:t>
            </a:r>
            <a:r>
              <a:rPr lang="ru-RU" dirty="0" err="1"/>
              <a:t>кольору</a:t>
            </a:r>
            <a:r>
              <a:rPr lang="ru-RU" dirty="0"/>
              <a:t>), </a:t>
            </a:r>
            <a:r>
              <a:rPr lang="ru-RU" dirty="0" err="1"/>
              <a:t>сонячна</a:t>
            </a:r>
            <a:r>
              <a:rPr lang="ru-RU" dirty="0"/>
              <a:t> </a:t>
            </a:r>
            <a:r>
              <a:rPr lang="ru-RU" dirty="0" err="1"/>
              <a:t>активність</a:t>
            </a:r>
            <a:r>
              <a:rPr lang="ru-RU" dirty="0"/>
              <a:t> ( крива </a:t>
            </a:r>
            <a:r>
              <a:rPr lang="ru-RU" dirty="0" err="1"/>
              <a:t>синього</a:t>
            </a:r>
            <a:r>
              <a:rPr lang="ru-RU" dirty="0"/>
              <a:t> </a:t>
            </a:r>
            <a:r>
              <a:rPr lang="ru-RU" dirty="0" err="1"/>
              <a:t>кольору</a:t>
            </a:r>
            <a:r>
              <a:rPr lang="ru-RU" dirty="0"/>
              <a:t>). </a:t>
            </a:r>
            <a:r>
              <a:rPr lang="ru-RU" dirty="0" err="1"/>
              <a:t>Січень</a:t>
            </a:r>
            <a:r>
              <a:rPr lang="ru-RU" dirty="0"/>
              <a:t> 2025 року</a:t>
            </a:r>
            <a:r>
              <a:rPr lang="ru-RU" dirty="0" smtClean="0"/>
              <a:t>.</a:t>
            </a:r>
          </a:p>
          <a:p>
            <a:endParaRPr lang="ru-RU" dirty="0"/>
          </a:p>
          <a:p>
            <a:r>
              <a:rPr lang="ru-RU" dirty="0" err="1"/>
              <a:t>Коливання</a:t>
            </a:r>
            <a:r>
              <a:rPr lang="ru-RU" dirty="0"/>
              <a:t> </a:t>
            </a:r>
            <a:r>
              <a:rPr lang="ru-RU" dirty="0" err="1"/>
              <a:t>спостережуваних</a:t>
            </a:r>
            <a:r>
              <a:rPr lang="ru-RU" dirty="0"/>
              <a:t> величин </a:t>
            </a:r>
            <a:r>
              <a:rPr lang="ru-RU" dirty="0" err="1"/>
              <a:t>відбувається</a:t>
            </a:r>
            <a:r>
              <a:rPr lang="ru-RU" dirty="0"/>
              <a:t> синхронно : </a:t>
            </a:r>
            <a:r>
              <a:rPr lang="ru-RU" dirty="0" err="1"/>
              <a:t>стиснення</a:t>
            </a:r>
            <a:r>
              <a:rPr lang="ru-RU" dirty="0"/>
              <a:t> </a:t>
            </a:r>
            <a:r>
              <a:rPr lang="ru-RU" dirty="0" err="1"/>
              <a:t>порід</a:t>
            </a:r>
            <a:r>
              <a:rPr lang="ru-RU" dirty="0"/>
              <a:t> </a:t>
            </a:r>
            <a:r>
              <a:rPr lang="ru-RU" dirty="0" err="1"/>
              <a:t>відбувається</a:t>
            </a:r>
            <a:r>
              <a:rPr lang="ru-RU" dirty="0"/>
              <a:t> в </a:t>
            </a:r>
            <a:r>
              <a:rPr lang="ru-RU" dirty="0" err="1"/>
              <a:t>періоди</a:t>
            </a:r>
            <a:r>
              <a:rPr lang="ru-RU" dirty="0"/>
              <a:t>, коли </a:t>
            </a:r>
            <a:r>
              <a:rPr lang="ru-RU" dirty="0" err="1"/>
              <a:t>реєструють</a:t>
            </a:r>
            <a:r>
              <a:rPr lang="ru-RU" dirty="0"/>
              <a:t> </a:t>
            </a:r>
            <a:r>
              <a:rPr lang="ru-RU" dirty="0" err="1"/>
              <a:t>зменшення</a:t>
            </a:r>
            <a:r>
              <a:rPr lang="ru-RU" dirty="0"/>
              <a:t> </a:t>
            </a:r>
            <a:r>
              <a:rPr lang="ru-RU" dirty="0" err="1"/>
              <a:t>сонячної</a:t>
            </a:r>
            <a:r>
              <a:rPr lang="ru-RU" dirty="0"/>
              <a:t> </a:t>
            </a:r>
            <a:r>
              <a:rPr lang="ru-RU" dirty="0" err="1"/>
              <a:t>активності</a:t>
            </a:r>
            <a:r>
              <a:rPr lang="ru-RU" dirty="0" smtClean="0"/>
              <a:t>. </a:t>
            </a:r>
          </a:p>
          <a:p>
            <a:r>
              <a:rPr lang="ru-RU" dirty="0" err="1"/>
              <a:t>Розраховано</a:t>
            </a:r>
            <a:r>
              <a:rPr lang="ru-RU" dirty="0"/>
              <a:t> </a:t>
            </a:r>
            <a:r>
              <a:rPr lang="ru-RU" dirty="0" err="1"/>
              <a:t>ступінь</a:t>
            </a:r>
            <a:r>
              <a:rPr lang="ru-RU" dirty="0"/>
              <a:t> </a:t>
            </a:r>
            <a:r>
              <a:rPr lang="ru-RU" dirty="0" err="1"/>
              <a:t>кореляції</a:t>
            </a:r>
            <a:r>
              <a:rPr lang="ru-RU" dirty="0"/>
              <a:t> </a:t>
            </a:r>
            <a:r>
              <a:rPr lang="ru-RU" dirty="0" err="1"/>
              <a:t>сонячної</a:t>
            </a:r>
            <a:r>
              <a:rPr lang="ru-RU" dirty="0"/>
              <a:t> </a:t>
            </a:r>
            <a:r>
              <a:rPr lang="ru-RU" dirty="0" err="1"/>
              <a:t>активності</a:t>
            </a:r>
            <a:r>
              <a:rPr lang="ru-RU" dirty="0"/>
              <a:t> та </a:t>
            </a:r>
            <a:r>
              <a:rPr lang="ru-RU" dirty="0" err="1"/>
              <a:t>сучасних</a:t>
            </a:r>
            <a:r>
              <a:rPr lang="ru-RU" dirty="0"/>
              <a:t> </a:t>
            </a:r>
            <a:r>
              <a:rPr lang="ru-RU" dirty="0" err="1"/>
              <a:t>горизонтальних</a:t>
            </a:r>
            <a:r>
              <a:rPr lang="ru-RU" dirty="0"/>
              <a:t> </a:t>
            </a:r>
            <a:r>
              <a:rPr lang="ru-RU" dirty="0" err="1"/>
              <a:t>рухів</a:t>
            </a:r>
            <a:r>
              <a:rPr lang="ru-RU" dirty="0"/>
              <a:t> кори в </a:t>
            </a:r>
            <a:r>
              <a:rPr lang="ru-RU" dirty="0" err="1"/>
              <a:t>січні</a:t>
            </a:r>
            <a:r>
              <a:rPr lang="ru-RU" dirty="0"/>
              <a:t> 2025 року, </a:t>
            </a:r>
            <a:r>
              <a:rPr lang="ru-RU" dirty="0" err="1"/>
              <a:t>який</a:t>
            </a:r>
            <a:r>
              <a:rPr lang="ru-RU" dirty="0"/>
              <a:t> становить : +0.63, </a:t>
            </a:r>
            <a:r>
              <a:rPr lang="ru-RU" dirty="0" err="1"/>
              <a:t>що</a:t>
            </a:r>
            <a:r>
              <a:rPr lang="ru-RU" dirty="0"/>
              <a:t> є </a:t>
            </a:r>
            <a:r>
              <a:rPr lang="ru-RU" dirty="0" err="1"/>
              <a:t>суттєвою</a:t>
            </a:r>
            <a:r>
              <a:rPr lang="ru-RU" dirty="0"/>
              <a:t> величиною. </a:t>
            </a:r>
            <a:r>
              <a:rPr lang="ru-RU" dirty="0" err="1"/>
              <a:t>Такий</a:t>
            </a:r>
            <a:r>
              <a:rPr lang="ru-RU" dirty="0"/>
              <a:t> </a:t>
            </a:r>
            <a:r>
              <a:rPr lang="ru-RU" dirty="0" err="1"/>
              <a:t>коефіцієнт</a:t>
            </a:r>
            <a:r>
              <a:rPr lang="ru-RU" dirty="0"/>
              <a:t> </a:t>
            </a:r>
            <a:r>
              <a:rPr lang="ru-RU" dirty="0" err="1"/>
              <a:t>кореляції</a:t>
            </a:r>
            <a:r>
              <a:rPr lang="ru-RU" dirty="0"/>
              <a:t> </a:t>
            </a:r>
            <a:r>
              <a:rPr lang="ru-RU" dirty="0" err="1"/>
              <a:t>може</a:t>
            </a:r>
            <a:r>
              <a:rPr lang="ru-RU" dirty="0"/>
              <a:t> </a:t>
            </a:r>
            <a:r>
              <a:rPr lang="ru-RU" dirty="0" err="1"/>
              <a:t>говорити</a:t>
            </a:r>
            <a:r>
              <a:rPr lang="ru-RU" dirty="0"/>
              <a:t>, про </a:t>
            </a:r>
            <a:r>
              <a:rPr lang="ru-RU" dirty="0" err="1"/>
              <a:t>вплив</a:t>
            </a:r>
            <a:r>
              <a:rPr lang="ru-RU" dirty="0"/>
              <a:t> </a:t>
            </a:r>
            <a:r>
              <a:rPr lang="ru-RU" dirty="0" err="1"/>
              <a:t>сонячної</a:t>
            </a:r>
            <a:r>
              <a:rPr lang="ru-RU" dirty="0"/>
              <a:t> </a:t>
            </a:r>
            <a:r>
              <a:rPr lang="ru-RU" dirty="0" err="1"/>
              <a:t>активності</a:t>
            </a:r>
            <a:r>
              <a:rPr lang="ru-RU" dirty="0"/>
              <a:t> на </a:t>
            </a:r>
            <a:r>
              <a:rPr lang="ru-RU" dirty="0" err="1"/>
              <a:t>внутрішні</a:t>
            </a:r>
            <a:r>
              <a:rPr lang="ru-RU" dirty="0"/>
              <a:t> </a:t>
            </a:r>
            <a:r>
              <a:rPr lang="ru-RU" dirty="0" err="1"/>
              <a:t>процеси</a:t>
            </a:r>
            <a:r>
              <a:rPr lang="ru-RU" dirty="0"/>
              <a:t> в </a:t>
            </a:r>
            <a:r>
              <a:rPr lang="ru-RU" dirty="0" err="1"/>
              <a:t>Землі</a:t>
            </a:r>
            <a:r>
              <a:rPr lang="ru-RU" dirty="0"/>
              <a:t> та </a:t>
            </a:r>
            <a:r>
              <a:rPr lang="ru-RU" dirty="0" err="1"/>
              <a:t>реакцію</a:t>
            </a:r>
            <a:r>
              <a:rPr lang="ru-RU" dirty="0"/>
              <a:t> на </a:t>
            </a:r>
            <a:r>
              <a:rPr lang="ru-RU" dirty="0" err="1"/>
              <a:t>це</a:t>
            </a:r>
            <a:r>
              <a:rPr lang="ru-RU" dirty="0"/>
              <a:t> </a:t>
            </a:r>
            <a:r>
              <a:rPr lang="ru-RU" dirty="0" err="1"/>
              <a:t>геомеханічних</a:t>
            </a:r>
            <a:r>
              <a:rPr lang="ru-RU" dirty="0"/>
              <a:t> </a:t>
            </a:r>
            <a:r>
              <a:rPr lang="ru-RU" dirty="0" err="1"/>
              <a:t>процесів</a:t>
            </a:r>
            <a:r>
              <a:rPr lang="ru-RU" dirty="0"/>
              <a:t>.</a:t>
            </a:r>
          </a:p>
          <a:p>
            <a:endParaRPr lang="uk-UA" dirty="0"/>
          </a:p>
        </p:txBody>
      </p:sp>
      <p:pic>
        <p:nvPicPr>
          <p:cNvPr id="8" name="Рисунок 7"/>
          <p:cNvPicPr>
            <a:picLocks noChangeAspect="1"/>
          </p:cNvPicPr>
          <p:nvPr/>
        </p:nvPicPr>
        <p:blipFill>
          <a:blip r:embed="rId3"/>
          <a:stretch>
            <a:fillRect/>
          </a:stretch>
        </p:blipFill>
        <p:spPr>
          <a:xfrm>
            <a:off x="0" y="3429000"/>
            <a:ext cx="5513736" cy="2761905"/>
          </a:xfrm>
          <a:prstGeom prst="rect">
            <a:avLst/>
          </a:prstGeom>
        </p:spPr>
      </p:pic>
    </p:spTree>
    <p:extLst>
      <p:ext uri="{BB962C8B-B14F-4D97-AF65-F5344CB8AC3E}">
        <p14:creationId xmlns:p14="http://schemas.microsoft.com/office/powerpoint/2010/main" val="19640855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3340925-52EE-8A4E-9B2D-BF16659FE06A}"/>
              </a:ext>
            </a:extLst>
          </p:cNvPr>
          <p:cNvSpPr>
            <a:spLocks noGrp="1"/>
          </p:cNvSpPr>
          <p:nvPr>
            <p:ph type="title"/>
          </p:nvPr>
        </p:nvSpPr>
        <p:spPr>
          <a:xfrm>
            <a:off x="5505936" y="548680"/>
            <a:ext cx="3638063" cy="6309320"/>
          </a:xfrm>
        </p:spPr>
        <p:txBody>
          <a:bodyPr>
            <a:normAutofit/>
          </a:bodyPr>
          <a:lstStyle/>
          <a:p>
            <a:r>
              <a:rPr lang="uk-UA" sz="1200" dirty="0" smtClean="0">
                <a:effectLst/>
                <a:latin typeface="Times New Roman" panose="02020603050405020304" pitchFamily="18" charset="0"/>
                <a:ea typeface="Times New Roman" panose="02020603050405020304" pitchFamily="18" charset="0"/>
              </a:rPr>
              <a:t> </a:t>
            </a:r>
            <a:r>
              <a:rPr lang="uk-UA" sz="1200" dirty="0">
                <a:effectLst/>
                <a:latin typeface="Times New Roman" panose="02020603050405020304" pitchFamily="18" charset="0"/>
                <a:ea typeface="Times New Roman" panose="02020603050405020304" pitchFamily="18" charset="0"/>
              </a:rPr>
              <a:t/>
            </a:r>
            <a:br>
              <a:rPr lang="uk-UA" sz="1200" dirty="0">
                <a:effectLst/>
                <a:latin typeface="Times New Roman" panose="02020603050405020304" pitchFamily="18" charset="0"/>
                <a:ea typeface="Times New Roman" panose="02020603050405020304" pitchFamily="18" charset="0"/>
              </a:rPr>
            </a:br>
            <a:r>
              <a:rPr lang="ru-RU" sz="1800" dirty="0">
                <a:effectLst/>
                <a:latin typeface="Times New Roman" panose="02020603050405020304" pitchFamily="18" charset="0"/>
                <a:ea typeface="Times New Roman" panose="02020603050405020304" pitchFamily="18" charset="0"/>
              </a:rPr>
              <a:t/>
            </a:r>
            <a:br>
              <a:rPr lang="ru-RU" sz="1800" dirty="0">
                <a:effectLst/>
                <a:latin typeface="Times New Roman" panose="02020603050405020304" pitchFamily="18" charset="0"/>
                <a:ea typeface="Times New Roman" panose="02020603050405020304" pitchFamily="18" charset="0"/>
              </a:rPr>
            </a:br>
            <a:endParaRPr lang="ru-RU" sz="1200" dirty="0"/>
          </a:p>
        </p:txBody>
      </p:sp>
      <p:sp>
        <p:nvSpPr>
          <p:cNvPr id="3" name="Місце для вмісту 2"/>
          <p:cNvSpPr>
            <a:spLocks noGrp="1"/>
          </p:cNvSpPr>
          <p:nvPr>
            <p:ph idx="1"/>
          </p:nvPr>
        </p:nvSpPr>
        <p:spPr>
          <a:xfrm>
            <a:off x="6444208" y="0"/>
            <a:ext cx="2699790" cy="5869094"/>
          </a:xfrm>
        </p:spPr>
        <p:txBody>
          <a:bodyPr>
            <a:normAutofit fontScale="92500" lnSpcReduction="20000"/>
          </a:bodyPr>
          <a:lstStyle/>
          <a:p>
            <a:r>
              <a:rPr lang="ru-RU" b="1" dirty="0" smtClean="0"/>
              <a:t> </a:t>
            </a:r>
            <a:r>
              <a:rPr lang="ru-RU" b="1" dirty="0" err="1"/>
              <a:t>Сучасні</a:t>
            </a:r>
            <a:r>
              <a:rPr lang="ru-RU" b="1" dirty="0"/>
              <a:t> </a:t>
            </a:r>
            <a:r>
              <a:rPr lang="ru-RU" b="1" dirty="0" err="1"/>
              <a:t>горизонтальні</a:t>
            </a:r>
            <a:r>
              <a:rPr lang="ru-RU" b="1" dirty="0"/>
              <a:t> </a:t>
            </a:r>
            <a:r>
              <a:rPr lang="ru-RU" b="1" dirty="0" err="1"/>
              <a:t>рухи</a:t>
            </a:r>
            <a:r>
              <a:rPr lang="ru-RU" b="1" dirty="0"/>
              <a:t> кори та </a:t>
            </a:r>
            <a:r>
              <a:rPr lang="ru-RU" b="1" dirty="0" err="1"/>
              <a:t>геомагнітний</a:t>
            </a:r>
            <a:r>
              <a:rPr lang="ru-RU" b="1" dirty="0"/>
              <a:t>  </a:t>
            </a:r>
            <a:r>
              <a:rPr lang="ru-RU" b="1" dirty="0" err="1"/>
              <a:t>індекс</a:t>
            </a:r>
            <a:r>
              <a:rPr lang="ru-RU" b="1" dirty="0" smtClean="0"/>
              <a:t>.</a:t>
            </a:r>
          </a:p>
          <a:p>
            <a:r>
              <a:rPr lang="ru-RU" b="1" dirty="0" smtClean="0"/>
              <a:t> </a:t>
            </a:r>
            <a:r>
              <a:rPr lang="ru-RU" dirty="0"/>
              <a:t>Рисунок </a:t>
            </a:r>
            <a:r>
              <a:rPr lang="ru-RU" dirty="0" smtClean="0"/>
              <a:t>6</a:t>
            </a:r>
            <a:r>
              <a:rPr lang="ru-RU" dirty="0"/>
              <a:t>. </a:t>
            </a:r>
            <a:r>
              <a:rPr lang="ru-RU" dirty="0" err="1"/>
              <a:t>Сучасні</a:t>
            </a:r>
            <a:r>
              <a:rPr lang="ru-RU" dirty="0"/>
              <a:t> </a:t>
            </a:r>
            <a:r>
              <a:rPr lang="ru-RU" dirty="0" err="1"/>
              <a:t>горизонтальні</a:t>
            </a:r>
            <a:r>
              <a:rPr lang="ru-RU" dirty="0"/>
              <a:t> </a:t>
            </a:r>
            <a:r>
              <a:rPr lang="ru-RU" dirty="0" err="1"/>
              <a:t>рухи</a:t>
            </a:r>
            <a:r>
              <a:rPr lang="ru-RU" dirty="0"/>
              <a:t> кори в </a:t>
            </a:r>
            <a:r>
              <a:rPr lang="ru-RU" dirty="0" err="1"/>
              <a:t>зоні</a:t>
            </a:r>
            <a:r>
              <a:rPr lang="ru-RU" dirty="0"/>
              <a:t> </a:t>
            </a:r>
            <a:r>
              <a:rPr lang="ru-RU" dirty="0" err="1"/>
              <a:t>Оашського</a:t>
            </a:r>
            <a:r>
              <a:rPr lang="ru-RU" dirty="0"/>
              <a:t> </a:t>
            </a:r>
            <a:r>
              <a:rPr lang="ru-RU" dirty="0" err="1"/>
              <a:t>глибинного</a:t>
            </a:r>
            <a:r>
              <a:rPr lang="ru-RU" dirty="0"/>
              <a:t> </a:t>
            </a:r>
            <a:r>
              <a:rPr lang="ru-RU" dirty="0" err="1"/>
              <a:t>розлому</a:t>
            </a:r>
            <a:r>
              <a:rPr lang="ru-RU" dirty="0"/>
              <a:t>( крива </a:t>
            </a:r>
            <a:r>
              <a:rPr lang="ru-RU" dirty="0" err="1"/>
              <a:t>синього</a:t>
            </a:r>
            <a:r>
              <a:rPr lang="ru-RU" dirty="0"/>
              <a:t> </a:t>
            </a:r>
            <a:r>
              <a:rPr lang="ru-RU" dirty="0" err="1"/>
              <a:t>кольору</a:t>
            </a:r>
            <a:r>
              <a:rPr lang="ru-RU" dirty="0"/>
              <a:t>) та </a:t>
            </a:r>
            <a:r>
              <a:rPr lang="ru-RU" dirty="0" err="1"/>
              <a:t>зміни</a:t>
            </a:r>
            <a:r>
              <a:rPr lang="ru-RU" dirty="0"/>
              <a:t> </a:t>
            </a:r>
            <a:r>
              <a:rPr lang="ru-RU" dirty="0" err="1"/>
              <a:t>геомагнітного</a:t>
            </a:r>
            <a:r>
              <a:rPr lang="ru-RU" dirty="0"/>
              <a:t> </a:t>
            </a:r>
            <a:r>
              <a:rPr lang="ru-RU" dirty="0" err="1"/>
              <a:t>індексу</a:t>
            </a:r>
            <a:r>
              <a:rPr lang="ru-RU" dirty="0"/>
              <a:t> ( крива коричневого </a:t>
            </a:r>
            <a:r>
              <a:rPr lang="ru-RU" dirty="0" err="1"/>
              <a:t>кольору</a:t>
            </a:r>
            <a:r>
              <a:rPr lang="ru-RU" dirty="0"/>
              <a:t>). </a:t>
            </a:r>
            <a:r>
              <a:rPr lang="ru-RU" dirty="0" err="1"/>
              <a:t>Січень</a:t>
            </a:r>
            <a:r>
              <a:rPr lang="ru-RU" dirty="0"/>
              <a:t> 2025 року.</a:t>
            </a:r>
          </a:p>
          <a:p>
            <a:r>
              <a:rPr lang="ru-RU" dirty="0"/>
              <a:t>          </a:t>
            </a:r>
            <a:r>
              <a:rPr lang="ru-RU" dirty="0" err="1"/>
              <a:t>Аналізуючи</a:t>
            </a:r>
            <a:r>
              <a:rPr lang="ru-RU" dirty="0"/>
              <a:t> </a:t>
            </a:r>
            <a:r>
              <a:rPr lang="ru-RU" dirty="0" err="1"/>
              <a:t>вищенаведений</a:t>
            </a:r>
            <a:r>
              <a:rPr lang="ru-RU" dirty="0"/>
              <a:t> </a:t>
            </a:r>
            <a:r>
              <a:rPr lang="ru-RU" dirty="0" err="1"/>
              <a:t>комплексний</a:t>
            </a:r>
            <a:r>
              <a:rPr lang="ru-RU" dirty="0"/>
              <a:t> </a:t>
            </a:r>
            <a:r>
              <a:rPr lang="ru-RU" dirty="0" err="1"/>
              <a:t>графік</a:t>
            </a:r>
            <a:r>
              <a:rPr lang="ru-RU" dirty="0"/>
              <a:t> </a:t>
            </a:r>
            <a:r>
              <a:rPr lang="ru-RU" dirty="0" err="1"/>
              <a:t>варіації</a:t>
            </a:r>
            <a:r>
              <a:rPr lang="ru-RU" dirty="0"/>
              <a:t> </a:t>
            </a:r>
            <a:r>
              <a:rPr lang="ru-RU" dirty="0" err="1"/>
              <a:t>геофізичних</a:t>
            </a:r>
            <a:r>
              <a:rPr lang="ru-RU" dirty="0"/>
              <a:t> та </a:t>
            </a:r>
            <a:r>
              <a:rPr lang="ru-RU" dirty="0" err="1"/>
              <a:t>астрофізичних</a:t>
            </a:r>
            <a:r>
              <a:rPr lang="ru-RU" dirty="0"/>
              <a:t> </a:t>
            </a:r>
            <a:r>
              <a:rPr lang="ru-RU" dirty="0" err="1"/>
              <a:t>полів</a:t>
            </a:r>
            <a:r>
              <a:rPr lang="ru-RU" dirty="0"/>
              <a:t> </a:t>
            </a:r>
            <a:r>
              <a:rPr lang="ru-RU" dirty="0" err="1"/>
              <a:t>приходять</a:t>
            </a:r>
            <a:r>
              <a:rPr lang="ru-RU" dirty="0"/>
              <a:t> до </a:t>
            </a:r>
            <a:r>
              <a:rPr lang="ru-RU" dirty="0" err="1"/>
              <a:t>висновку</a:t>
            </a:r>
            <a:r>
              <a:rPr lang="ru-RU" dirty="0"/>
              <a:t> </a:t>
            </a:r>
            <a:r>
              <a:rPr lang="ru-RU" dirty="0" err="1"/>
              <a:t>рухи</a:t>
            </a:r>
            <a:r>
              <a:rPr lang="ru-RU" dirty="0"/>
              <a:t> кори-</a:t>
            </a:r>
            <a:r>
              <a:rPr lang="ru-RU" dirty="0" err="1"/>
              <a:t>це</a:t>
            </a:r>
            <a:r>
              <a:rPr lang="ru-RU" dirty="0"/>
              <a:t> </a:t>
            </a:r>
            <a:r>
              <a:rPr lang="ru-RU" dirty="0" err="1"/>
              <a:t>стиснення</a:t>
            </a:r>
            <a:r>
              <a:rPr lang="ru-RU" dirty="0"/>
              <a:t> </a:t>
            </a:r>
            <a:r>
              <a:rPr lang="ru-RU" dirty="0" err="1"/>
              <a:t>порід</a:t>
            </a:r>
            <a:r>
              <a:rPr lang="ru-RU" dirty="0"/>
              <a:t> на </a:t>
            </a:r>
            <a:r>
              <a:rPr lang="ru-RU" dirty="0" err="1"/>
              <a:t>фоні</a:t>
            </a:r>
            <a:r>
              <a:rPr lang="ru-RU" dirty="0"/>
              <a:t> </a:t>
            </a:r>
            <a:r>
              <a:rPr lang="ru-RU" dirty="0" err="1"/>
              <a:t>зменшення</a:t>
            </a:r>
            <a:r>
              <a:rPr lang="ru-RU" dirty="0"/>
              <a:t> </a:t>
            </a:r>
            <a:r>
              <a:rPr lang="ru-RU" dirty="0" err="1"/>
              <a:t>величини</a:t>
            </a:r>
            <a:r>
              <a:rPr lang="ru-RU" dirty="0"/>
              <a:t> </a:t>
            </a:r>
            <a:r>
              <a:rPr lang="ru-RU" dirty="0" err="1"/>
              <a:t>геомагнітного</a:t>
            </a:r>
            <a:r>
              <a:rPr lang="ru-RU" dirty="0"/>
              <a:t> </a:t>
            </a:r>
            <a:r>
              <a:rPr lang="ru-RU" dirty="0" err="1"/>
              <a:t>індексу</a:t>
            </a:r>
            <a:r>
              <a:rPr lang="ru-RU" dirty="0"/>
              <a:t>. </a:t>
            </a:r>
            <a:r>
              <a:rPr lang="ru-RU" dirty="0" err="1"/>
              <a:t>Розраховано</a:t>
            </a:r>
            <a:r>
              <a:rPr lang="ru-RU" dirty="0"/>
              <a:t> </a:t>
            </a:r>
            <a:r>
              <a:rPr lang="ru-RU" dirty="0" err="1"/>
              <a:t>коефіцієнт</a:t>
            </a:r>
            <a:r>
              <a:rPr lang="ru-RU" dirty="0"/>
              <a:t> </a:t>
            </a:r>
            <a:r>
              <a:rPr lang="ru-RU" dirty="0" err="1"/>
              <a:t>кореляції</a:t>
            </a:r>
            <a:r>
              <a:rPr lang="ru-RU" dirty="0"/>
              <a:t> </a:t>
            </a:r>
            <a:r>
              <a:rPr lang="ru-RU" dirty="0" err="1"/>
              <a:t>обох</a:t>
            </a:r>
            <a:r>
              <a:rPr lang="ru-RU" dirty="0"/>
              <a:t> </a:t>
            </a:r>
            <a:r>
              <a:rPr lang="ru-RU" dirty="0" err="1"/>
              <a:t>рядів</a:t>
            </a:r>
            <a:r>
              <a:rPr lang="ru-RU" dirty="0"/>
              <a:t> </a:t>
            </a:r>
            <a:r>
              <a:rPr lang="ru-RU" dirty="0" err="1"/>
              <a:t>геофізичних</a:t>
            </a:r>
            <a:r>
              <a:rPr lang="ru-RU" dirty="0"/>
              <a:t> </a:t>
            </a:r>
            <a:r>
              <a:rPr lang="ru-RU" dirty="0" err="1"/>
              <a:t>полів</a:t>
            </a:r>
            <a:r>
              <a:rPr lang="ru-RU" dirty="0"/>
              <a:t>, </a:t>
            </a:r>
            <a:r>
              <a:rPr lang="ru-RU" dirty="0" err="1"/>
              <a:t>який</a:t>
            </a:r>
            <a:r>
              <a:rPr lang="ru-RU" dirty="0"/>
              <a:t> становить:0.4. </a:t>
            </a:r>
            <a:endParaRPr lang="uk-UA" dirty="0"/>
          </a:p>
        </p:txBody>
      </p:sp>
      <p:pic>
        <p:nvPicPr>
          <p:cNvPr id="8" name="Рисунок 7"/>
          <p:cNvPicPr>
            <a:picLocks noChangeAspect="1"/>
          </p:cNvPicPr>
          <p:nvPr/>
        </p:nvPicPr>
        <p:blipFill>
          <a:blip r:embed="rId2"/>
          <a:stretch>
            <a:fillRect/>
          </a:stretch>
        </p:blipFill>
        <p:spPr>
          <a:xfrm>
            <a:off x="18928" y="-10036"/>
            <a:ext cx="6569296" cy="2775281"/>
          </a:xfrm>
          <a:prstGeom prst="rect">
            <a:avLst/>
          </a:prstGeom>
        </p:spPr>
      </p:pic>
      <p:pic>
        <p:nvPicPr>
          <p:cNvPr id="9" name="Рисунок 8"/>
          <p:cNvPicPr>
            <a:picLocks noChangeAspect="1"/>
          </p:cNvPicPr>
          <p:nvPr/>
        </p:nvPicPr>
        <p:blipFill>
          <a:blip r:embed="rId3"/>
          <a:stretch>
            <a:fillRect/>
          </a:stretch>
        </p:blipFill>
        <p:spPr>
          <a:xfrm>
            <a:off x="40200" y="2765245"/>
            <a:ext cx="6434005" cy="1876190"/>
          </a:xfrm>
          <a:prstGeom prst="rect">
            <a:avLst/>
          </a:prstGeom>
        </p:spPr>
      </p:pic>
      <p:sp>
        <p:nvSpPr>
          <p:cNvPr id="10" name="Прямокутник 9"/>
          <p:cNvSpPr/>
          <p:nvPr/>
        </p:nvSpPr>
        <p:spPr>
          <a:xfrm>
            <a:off x="18928" y="4547665"/>
            <a:ext cx="6444207" cy="1815882"/>
          </a:xfrm>
          <a:prstGeom prst="rect">
            <a:avLst/>
          </a:prstGeom>
        </p:spPr>
        <p:txBody>
          <a:bodyPr wrap="square">
            <a:spAutoFit/>
          </a:bodyPr>
          <a:lstStyle/>
          <a:p>
            <a:r>
              <a:rPr lang="uk-UA" dirty="0"/>
              <a:t>Рисунок </a:t>
            </a:r>
            <a:r>
              <a:rPr lang="uk-UA" dirty="0" smtClean="0"/>
              <a:t>7</a:t>
            </a:r>
            <a:r>
              <a:rPr lang="uk-UA" dirty="0"/>
              <a:t>. Сейсмічність Карпатського регіону в січні 2025 року.</a:t>
            </a:r>
          </a:p>
          <a:p>
            <a:r>
              <a:rPr lang="uk-UA" dirty="0"/>
              <a:t>	Просторово-часовий розподіл місцевої сейсмічності в січні 2025 року представлений трьома землетрусами в основному в Закарпатті. Решта землетрусів зареєстрована в другій половині місяця, зокрема більша частина в період 20-24.01.2025 року на території Прикарпаття, Закарпаття та на території сусідніх країн( Польща, Словаччина). </a:t>
            </a:r>
          </a:p>
        </p:txBody>
      </p:sp>
    </p:spTree>
    <p:extLst>
      <p:ext uri="{BB962C8B-B14F-4D97-AF65-F5344CB8AC3E}">
        <p14:creationId xmlns:p14="http://schemas.microsoft.com/office/powerpoint/2010/main" val="27703475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1624B5C-86F7-A32B-3508-BAF0BC452BFC}"/>
              </a:ext>
            </a:extLst>
          </p:cNvPr>
          <p:cNvSpPr>
            <a:spLocks noGrp="1"/>
          </p:cNvSpPr>
          <p:nvPr>
            <p:ph type="title"/>
          </p:nvPr>
        </p:nvSpPr>
        <p:spPr>
          <a:xfrm>
            <a:off x="5796135" y="2736304"/>
            <a:ext cx="3347865" cy="1916832"/>
          </a:xfrm>
        </p:spPr>
        <p:txBody>
          <a:bodyPr>
            <a:normAutofit/>
          </a:bodyPr>
          <a:lstStyle/>
          <a:p>
            <a:r>
              <a:rPr lang="uk-UA" sz="1200" b="1" dirty="0" smtClean="0">
                <a:effectLst/>
                <a:latin typeface="Times New Roman" panose="02020603050405020304" pitchFamily="18" charset="0"/>
                <a:ea typeface="Times New Roman" panose="02020603050405020304" pitchFamily="18" charset="0"/>
              </a:rPr>
              <a:t> </a:t>
            </a:r>
            <a:endParaRPr lang="ru-RU" sz="1200" dirty="0"/>
          </a:p>
        </p:txBody>
      </p:sp>
      <p:pic>
        <p:nvPicPr>
          <p:cNvPr id="6" name="Місце для вмісту 5"/>
          <p:cNvPicPr>
            <a:picLocks noGrp="1" noChangeAspect="1"/>
          </p:cNvPicPr>
          <p:nvPr>
            <p:ph idx="1"/>
          </p:nvPr>
        </p:nvPicPr>
        <p:blipFill>
          <a:blip r:embed="rId2"/>
          <a:stretch>
            <a:fillRect/>
          </a:stretch>
        </p:blipFill>
        <p:spPr>
          <a:xfrm>
            <a:off x="-7351" y="-25601"/>
            <a:ext cx="5685714" cy="2761905"/>
          </a:xfrm>
          <a:prstGeom prst="rect">
            <a:avLst/>
          </a:prstGeom>
        </p:spPr>
      </p:pic>
      <p:sp>
        <p:nvSpPr>
          <p:cNvPr id="7" name="Прямокутник 6"/>
          <p:cNvSpPr/>
          <p:nvPr/>
        </p:nvSpPr>
        <p:spPr>
          <a:xfrm>
            <a:off x="5656152" y="0"/>
            <a:ext cx="3380344" cy="3046988"/>
          </a:xfrm>
          <a:prstGeom prst="rect">
            <a:avLst/>
          </a:prstGeom>
        </p:spPr>
        <p:txBody>
          <a:bodyPr wrap="square">
            <a:spAutoFit/>
          </a:bodyPr>
          <a:lstStyle/>
          <a:p>
            <a:r>
              <a:rPr lang="uk-UA" dirty="0" smtClean="0"/>
              <a:t>Всі </a:t>
            </a:r>
            <a:r>
              <a:rPr lang="uk-UA" dirty="0"/>
              <a:t>землетруси в січні  2025 року зареєстровані при стисненні верхніх шарів земної кори. Розраховано коефіцієнт кореляції зміщення земної кори в зоні </a:t>
            </a:r>
            <a:r>
              <a:rPr lang="uk-UA" dirty="0" err="1"/>
              <a:t>Оашського</a:t>
            </a:r>
            <a:r>
              <a:rPr lang="uk-UA" dirty="0"/>
              <a:t> глибинного розлому та сейсмічності Карпатського регіону, який становить: 0.2.  Важливо зазначити, що місцеві Закарпатські землетруси відбувається при інтенсивному стисненні порід.</a:t>
            </a:r>
          </a:p>
        </p:txBody>
      </p:sp>
      <p:pic>
        <p:nvPicPr>
          <p:cNvPr id="8" name="Рисунок 7"/>
          <p:cNvPicPr>
            <a:picLocks noChangeAspect="1"/>
          </p:cNvPicPr>
          <p:nvPr/>
        </p:nvPicPr>
        <p:blipFill>
          <a:blip r:embed="rId3"/>
          <a:stretch>
            <a:fillRect/>
          </a:stretch>
        </p:blipFill>
        <p:spPr>
          <a:xfrm>
            <a:off x="29470" y="3532680"/>
            <a:ext cx="5648893" cy="2761905"/>
          </a:xfrm>
          <a:prstGeom prst="rect">
            <a:avLst/>
          </a:prstGeom>
        </p:spPr>
      </p:pic>
      <p:sp>
        <p:nvSpPr>
          <p:cNvPr id="9" name="Прямокутник 8"/>
          <p:cNvSpPr/>
          <p:nvPr/>
        </p:nvSpPr>
        <p:spPr>
          <a:xfrm>
            <a:off x="5832908" y="3045536"/>
            <a:ext cx="3240361" cy="3293209"/>
          </a:xfrm>
          <a:prstGeom prst="rect">
            <a:avLst/>
          </a:prstGeom>
        </p:spPr>
        <p:txBody>
          <a:bodyPr wrap="square">
            <a:spAutoFit/>
          </a:bodyPr>
          <a:lstStyle/>
          <a:p>
            <a:r>
              <a:rPr lang="uk-UA" dirty="0"/>
              <a:t>Рисунок 8</a:t>
            </a:r>
            <a:r>
              <a:rPr lang="uk-UA" dirty="0" smtClean="0"/>
              <a:t>. </a:t>
            </a:r>
            <a:r>
              <a:rPr lang="uk-UA" dirty="0"/>
              <a:t>Сонячна активність ( крива синього кольору) та сейсмічність Карпатського регіону( діаграма коричневого кольору). Січень 2025 року.</a:t>
            </a:r>
          </a:p>
          <a:p>
            <a:r>
              <a:rPr lang="uk-UA" dirty="0"/>
              <a:t>	Землетруси в січні 2025 року реєструються в періоди зменшення сонячної активності( землетруси в Закарпатті). Розраховано коефіцієнт кореляції сонячної активності із сейсмічністю в Карпатському регіоні: 0.1.</a:t>
            </a:r>
          </a:p>
        </p:txBody>
      </p:sp>
      <p:sp>
        <p:nvSpPr>
          <p:cNvPr id="10" name="Прямокутник 9"/>
          <p:cNvSpPr/>
          <p:nvPr/>
        </p:nvSpPr>
        <p:spPr>
          <a:xfrm>
            <a:off x="151368" y="2595883"/>
            <a:ext cx="5666978" cy="830997"/>
          </a:xfrm>
          <a:prstGeom prst="rect">
            <a:avLst/>
          </a:prstGeom>
        </p:spPr>
        <p:txBody>
          <a:bodyPr wrap="square">
            <a:spAutoFit/>
          </a:bodyPr>
          <a:lstStyle/>
          <a:p>
            <a:r>
              <a:rPr lang="ru-RU" dirty="0"/>
              <a:t>Рисунок 8</a:t>
            </a:r>
            <a:r>
              <a:rPr lang="ru-RU" dirty="0" smtClean="0"/>
              <a:t>. </a:t>
            </a:r>
            <a:r>
              <a:rPr lang="ru-RU" dirty="0"/>
              <a:t>Сейсмічність </a:t>
            </a:r>
            <a:r>
              <a:rPr lang="ru-RU" dirty="0" err="1"/>
              <a:t>Карпатського</a:t>
            </a:r>
            <a:r>
              <a:rPr lang="ru-RU" dirty="0"/>
              <a:t> </a:t>
            </a:r>
            <a:r>
              <a:rPr lang="ru-RU" dirty="0" err="1"/>
              <a:t>регіону</a:t>
            </a:r>
            <a:r>
              <a:rPr lang="ru-RU" dirty="0"/>
              <a:t>(</a:t>
            </a:r>
            <a:r>
              <a:rPr lang="ru-RU" dirty="0" err="1"/>
              <a:t>діаграма</a:t>
            </a:r>
            <a:r>
              <a:rPr lang="ru-RU" dirty="0"/>
              <a:t> </a:t>
            </a:r>
            <a:r>
              <a:rPr lang="ru-RU" dirty="0" err="1"/>
              <a:t>синього</a:t>
            </a:r>
            <a:r>
              <a:rPr lang="ru-RU" dirty="0"/>
              <a:t> </a:t>
            </a:r>
            <a:r>
              <a:rPr lang="ru-RU" dirty="0" err="1"/>
              <a:t>кольору</a:t>
            </a:r>
            <a:r>
              <a:rPr lang="ru-RU" dirty="0"/>
              <a:t>), </a:t>
            </a:r>
            <a:r>
              <a:rPr lang="ru-RU" dirty="0" err="1"/>
              <a:t>сучасні</a:t>
            </a:r>
            <a:r>
              <a:rPr lang="ru-RU" dirty="0"/>
              <a:t> </a:t>
            </a:r>
            <a:r>
              <a:rPr lang="ru-RU" dirty="0" err="1"/>
              <a:t>рухи</a:t>
            </a:r>
            <a:r>
              <a:rPr lang="ru-RU" dirty="0"/>
              <a:t> кори в </a:t>
            </a:r>
            <a:r>
              <a:rPr lang="ru-RU" dirty="0" err="1"/>
              <a:t>зоні</a:t>
            </a:r>
            <a:r>
              <a:rPr lang="ru-RU" dirty="0"/>
              <a:t> </a:t>
            </a:r>
            <a:r>
              <a:rPr lang="ru-RU" dirty="0" err="1"/>
              <a:t>Оашського</a:t>
            </a:r>
            <a:r>
              <a:rPr lang="ru-RU" dirty="0"/>
              <a:t> </a:t>
            </a:r>
            <a:r>
              <a:rPr lang="ru-RU" dirty="0" err="1"/>
              <a:t>глибинного</a:t>
            </a:r>
            <a:r>
              <a:rPr lang="ru-RU" dirty="0"/>
              <a:t> </a:t>
            </a:r>
            <a:r>
              <a:rPr lang="ru-RU" dirty="0" err="1"/>
              <a:t>розлому</a:t>
            </a:r>
            <a:r>
              <a:rPr lang="ru-RU" dirty="0"/>
              <a:t>). </a:t>
            </a:r>
            <a:r>
              <a:rPr lang="ru-RU" dirty="0" err="1"/>
              <a:t>Січень</a:t>
            </a:r>
            <a:r>
              <a:rPr lang="ru-RU" dirty="0"/>
              <a:t> 2025 року.</a:t>
            </a:r>
          </a:p>
        </p:txBody>
      </p:sp>
    </p:spTree>
    <p:extLst>
      <p:ext uri="{BB962C8B-B14F-4D97-AF65-F5344CB8AC3E}">
        <p14:creationId xmlns:p14="http://schemas.microsoft.com/office/powerpoint/2010/main" val="32992355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0510C7-CCF0-2E19-DC67-059B7CB3BF1D}"/>
              </a:ext>
            </a:extLst>
          </p:cNvPr>
          <p:cNvSpPr>
            <a:spLocks noGrp="1"/>
          </p:cNvSpPr>
          <p:nvPr>
            <p:ph type="title"/>
          </p:nvPr>
        </p:nvSpPr>
        <p:spPr>
          <a:xfrm>
            <a:off x="5633399" y="1412776"/>
            <a:ext cx="3510601" cy="4968552"/>
          </a:xfrm>
        </p:spPr>
        <p:txBody>
          <a:bodyPr>
            <a:normAutofit/>
          </a:bodyPr>
          <a:lstStyle/>
          <a:p>
            <a:r>
              <a:rPr lang="uk-UA" sz="1200" dirty="0" smtClean="0">
                <a:effectLst/>
                <a:latin typeface="Times New Roman" panose="02020603050405020304" pitchFamily="18" charset="0"/>
                <a:ea typeface="Times New Roman" panose="02020603050405020304" pitchFamily="18" charset="0"/>
              </a:rPr>
              <a:t> </a:t>
            </a:r>
            <a:r>
              <a:rPr lang="uk-UA" sz="1200" dirty="0">
                <a:effectLst/>
                <a:latin typeface="Times New Roman" panose="02020603050405020304" pitchFamily="18" charset="0"/>
                <a:ea typeface="Times New Roman" panose="02020603050405020304" pitchFamily="18" charset="0"/>
              </a:rPr>
              <a:t/>
            </a:r>
            <a:br>
              <a:rPr lang="uk-UA" sz="1200" dirty="0">
                <a:effectLst/>
                <a:latin typeface="Times New Roman" panose="02020603050405020304" pitchFamily="18" charset="0"/>
                <a:ea typeface="Times New Roman" panose="02020603050405020304" pitchFamily="18" charset="0"/>
              </a:rPr>
            </a:br>
            <a:endParaRPr lang="ru-RU" sz="1200" dirty="0"/>
          </a:p>
        </p:txBody>
      </p:sp>
      <p:sp>
        <p:nvSpPr>
          <p:cNvPr id="3" name="Місце для вмісту 2"/>
          <p:cNvSpPr>
            <a:spLocks noGrp="1"/>
          </p:cNvSpPr>
          <p:nvPr>
            <p:ph idx="1"/>
          </p:nvPr>
        </p:nvSpPr>
        <p:spPr>
          <a:xfrm>
            <a:off x="0" y="0"/>
            <a:ext cx="9144000" cy="620688"/>
          </a:xfrm>
        </p:spPr>
        <p:txBody>
          <a:bodyPr>
            <a:normAutofit fontScale="77500" lnSpcReduction="20000"/>
          </a:bodyPr>
          <a:lstStyle/>
          <a:p>
            <a:r>
              <a:rPr lang="ru-RU" dirty="0"/>
              <a:t>Рисунок 2.10. </a:t>
            </a:r>
            <a:r>
              <a:rPr lang="ru-RU" dirty="0" err="1"/>
              <a:t>Варіації</a:t>
            </a:r>
            <a:r>
              <a:rPr lang="ru-RU" dirty="0"/>
              <a:t> </a:t>
            </a:r>
            <a:r>
              <a:rPr lang="ru-RU" dirty="0" err="1"/>
              <a:t>геомагнітного</a:t>
            </a:r>
            <a:r>
              <a:rPr lang="ru-RU" dirty="0"/>
              <a:t> </a:t>
            </a:r>
            <a:r>
              <a:rPr lang="ru-RU" dirty="0" err="1" smtClean="0"/>
              <a:t>індексу</a:t>
            </a:r>
            <a:endParaRPr lang="ru-RU" dirty="0" smtClean="0"/>
          </a:p>
          <a:p>
            <a:r>
              <a:rPr lang="ru-RU" dirty="0" smtClean="0"/>
              <a:t>(крива </a:t>
            </a:r>
            <a:r>
              <a:rPr lang="ru-RU" dirty="0"/>
              <a:t>коричневого </a:t>
            </a:r>
            <a:r>
              <a:rPr lang="ru-RU" dirty="0" err="1"/>
              <a:t>кольору</a:t>
            </a:r>
            <a:r>
              <a:rPr lang="ru-RU" dirty="0"/>
              <a:t>), </a:t>
            </a:r>
            <a:r>
              <a:rPr lang="ru-RU" dirty="0" err="1"/>
              <a:t>сейсмічність</a:t>
            </a:r>
            <a:r>
              <a:rPr lang="ru-RU" dirty="0"/>
              <a:t> </a:t>
            </a:r>
            <a:r>
              <a:rPr lang="ru-RU" dirty="0" err="1"/>
              <a:t>регіону</a:t>
            </a:r>
            <a:r>
              <a:rPr lang="ru-RU" dirty="0"/>
              <a:t> </a:t>
            </a:r>
            <a:r>
              <a:rPr lang="ru-RU" dirty="0" smtClean="0"/>
              <a:t>в </a:t>
            </a:r>
            <a:r>
              <a:rPr lang="ru-RU" dirty="0" err="1"/>
              <a:t>січні</a:t>
            </a:r>
            <a:r>
              <a:rPr lang="ru-RU" dirty="0"/>
              <a:t> 2025 року.</a:t>
            </a:r>
            <a:endParaRPr lang="uk-UA" dirty="0"/>
          </a:p>
        </p:txBody>
      </p:sp>
      <p:pic>
        <p:nvPicPr>
          <p:cNvPr id="6" name="Рисунок 5"/>
          <p:cNvPicPr>
            <a:picLocks noChangeAspect="1"/>
          </p:cNvPicPr>
          <p:nvPr/>
        </p:nvPicPr>
        <p:blipFill>
          <a:blip r:embed="rId2"/>
          <a:stretch>
            <a:fillRect/>
          </a:stretch>
        </p:blipFill>
        <p:spPr>
          <a:xfrm>
            <a:off x="0" y="548680"/>
            <a:ext cx="5847619" cy="2761905"/>
          </a:xfrm>
          <a:prstGeom prst="rect">
            <a:avLst/>
          </a:prstGeom>
        </p:spPr>
      </p:pic>
      <p:pic>
        <p:nvPicPr>
          <p:cNvPr id="7" name="Рисунок 6"/>
          <p:cNvPicPr>
            <a:picLocks noChangeAspect="1"/>
          </p:cNvPicPr>
          <p:nvPr/>
        </p:nvPicPr>
        <p:blipFill>
          <a:blip r:embed="rId3"/>
          <a:stretch>
            <a:fillRect/>
          </a:stretch>
        </p:blipFill>
        <p:spPr>
          <a:xfrm>
            <a:off x="0" y="3310585"/>
            <a:ext cx="5847619" cy="2926727"/>
          </a:xfrm>
          <a:prstGeom prst="rect">
            <a:avLst/>
          </a:prstGeom>
        </p:spPr>
      </p:pic>
      <p:sp>
        <p:nvSpPr>
          <p:cNvPr id="8" name="Прямокутник 7"/>
          <p:cNvSpPr/>
          <p:nvPr/>
        </p:nvSpPr>
        <p:spPr>
          <a:xfrm>
            <a:off x="5847619" y="699024"/>
            <a:ext cx="3296381" cy="5539978"/>
          </a:xfrm>
          <a:prstGeom prst="rect">
            <a:avLst/>
          </a:prstGeom>
        </p:spPr>
        <p:txBody>
          <a:bodyPr wrap="square">
            <a:spAutoFit/>
          </a:bodyPr>
          <a:lstStyle/>
          <a:p>
            <a:pPr algn="l"/>
            <a:r>
              <a:rPr lang="uk-UA" dirty="0"/>
              <a:t>Рисунок 9</a:t>
            </a:r>
            <a:r>
              <a:rPr lang="uk-UA" dirty="0" smtClean="0"/>
              <a:t>.  </a:t>
            </a:r>
            <a:r>
              <a:rPr lang="uk-UA" dirty="0"/>
              <a:t>Сейсмічність регіону( діаграма жовтого кольору), рухи кори в зоні </a:t>
            </a:r>
            <a:r>
              <a:rPr lang="uk-UA" dirty="0" err="1"/>
              <a:t>Оашського</a:t>
            </a:r>
            <a:r>
              <a:rPr lang="uk-UA" dirty="0"/>
              <a:t> глибинного розлому( крива коричневого кольору), сонячна активність ( крива синього кольору), геомагнітний індекс( крива сірого кольору). Січень 2025 року.  Карпатський </a:t>
            </a:r>
            <a:r>
              <a:rPr lang="uk-UA" dirty="0" smtClean="0"/>
              <a:t>регіон. </a:t>
            </a:r>
            <a:r>
              <a:rPr lang="uk-UA" sz="1400" dirty="0" smtClean="0"/>
              <a:t>Сонячна </a:t>
            </a:r>
            <a:r>
              <a:rPr lang="uk-UA" sz="1400" dirty="0"/>
              <a:t>активність супроводжується стисненнями порід в зоні </a:t>
            </a:r>
            <a:r>
              <a:rPr lang="uk-UA" sz="1400" dirty="0" err="1"/>
              <a:t>Оашського</a:t>
            </a:r>
            <a:r>
              <a:rPr lang="uk-UA" sz="1400" dirty="0"/>
              <a:t> </a:t>
            </a:r>
            <a:r>
              <a:rPr lang="uk-UA" sz="1400" dirty="0" smtClean="0"/>
              <a:t>глибин-ного </a:t>
            </a:r>
            <a:r>
              <a:rPr lang="uk-UA" sz="1400" dirty="0"/>
              <a:t>розлому, викликає реакцію геомагнітного індексу, який в цей період зростає, та </a:t>
            </a:r>
            <a:r>
              <a:rPr lang="uk-UA" sz="1400" dirty="0" err="1" smtClean="0"/>
              <a:t>супро-воджується</a:t>
            </a:r>
            <a:r>
              <a:rPr lang="uk-UA" sz="1400" dirty="0" smtClean="0"/>
              <a:t> </a:t>
            </a:r>
            <a:r>
              <a:rPr lang="uk-UA" sz="1400" dirty="0"/>
              <a:t>сейсмічною активізацією всього К</a:t>
            </a:r>
            <a:r>
              <a:rPr lang="uk-UA" sz="1400" dirty="0" smtClean="0"/>
              <a:t>арпат-</a:t>
            </a:r>
            <a:r>
              <a:rPr lang="uk-UA" sz="1400" dirty="0" err="1" smtClean="0"/>
              <a:t>ського</a:t>
            </a:r>
            <a:r>
              <a:rPr lang="uk-UA" sz="1400" dirty="0" smtClean="0"/>
              <a:t> регіону,  синхронізацію </a:t>
            </a:r>
            <a:r>
              <a:rPr lang="uk-UA" sz="1400" dirty="0"/>
              <a:t>геофізичних та астрофізичних явищ. </a:t>
            </a:r>
            <a:r>
              <a:rPr lang="uk-UA" sz="1400" dirty="0" smtClean="0"/>
              <a:t> роль </a:t>
            </a:r>
            <a:r>
              <a:rPr lang="uk-UA" sz="1400" dirty="0"/>
              <a:t>магнітного поля у формуванні </a:t>
            </a:r>
            <a:r>
              <a:rPr lang="uk-UA" sz="1400" dirty="0" err="1"/>
              <a:t>геомеханічної</a:t>
            </a:r>
            <a:r>
              <a:rPr lang="uk-UA" sz="1400" dirty="0"/>
              <a:t> енергії земної кори, </a:t>
            </a:r>
            <a:r>
              <a:rPr lang="uk-UA" sz="1400" dirty="0" smtClean="0"/>
              <a:t> як </a:t>
            </a:r>
            <a:r>
              <a:rPr lang="uk-UA" sz="1400" dirty="0"/>
              <a:t>каталізатора геологічних </a:t>
            </a:r>
            <a:r>
              <a:rPr lang="uk-UA" sz="1400" dirty="0" err="1" smtClean="0"/>
              <a:t>проце</a:t>
            </a:r>
            <a:r>
              <a:rPr lang="uk-UA" sz="1400" dirty="0" smtClean="0"/>
              <a:t>-сів </a:t>
            </a:r>
            <a:r>
              <a:rPr lang="uk-UA" sz="1400" dirty="0"/>
              <a:t>в </a:t>
            </a:r>
            <a:r>
              <a:rPr lang="uk-UA" sz="1400" dirty="0" smtClean="0"/>
              <a:t>екологічно </a:t>
            </a:r>
            <a:r>
              <a:rPr lang="uk-UA" sz="1400" dirty="0"/>
              <a:t>небезпечних регіонах якими є Карпатський регіон, зокрема Закарпатський внутрішній прогин.</a:t>
            </a:r>
          </a:p>
        </p:txBody>
      </p:sp>
    </p:spTree>
    <p:extLst>
      <p:ext uri="{BB962C8B-B14F-4D97-AF65-F5344CB8AC3E}">
        <p14:creationId xmlns:p14="http://schemas.microsoft.com/office/powerpoint/2010/main" val="32929536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113A1F6-1FF2-909A-BE75-B9755A6146C3}"/>
              </a:ext>
            </a:extLst>
          </p:cNvPr>
          <p:cNvSpPr>
            <a:spLocks noGrp="1"/>
          </p:cNvSpPr>
          <p:nvPr>
            <p:ph type="title"/>
          </p:nvPr>
        </p:nvSpPr>
        <p:spPr>
          <a:xfrm>
            <a:off x="5834920" y="930274"/>
            <a:ext cx="3302729" cy="5811094"/>
          </a:xfrm>
        </p:spPr>
        <p:txBody>
          <a:bodyPr/>
          <a:lstStyle/>
          <a:p>
            <a:r>
              <a:rPr lang="uk-UA" sz="1200" dirty="0" smtClean="0">
                <a:effectLst/>
                <a:latin typeface="Times New Roman" panose="02020603050405020304" pitchFamily="18" charset="0"/>
                <a:ea typeface="Times New Roman" panose="02020603050405020304" pitchFamily="18" charset="0"/>
              </a:rPr>
              <a:t> </a:t>
            </a:r>
            <a:r>
              <a:rPr lang="ru-RU" sz="1200" dirty="0">
                <a:effectLst/>
                <a:latin typeface="Times New Roman" panose="02020603050405020304" pitchFamily="18" charset="0"/>
                <a:ea typeface="Times New Roman" panose="02020603050405020304" pitchFamily="18" charset="0"/>
              </a:rPr>
              <a:t/>
            </a:r>
            <a:br>
              <a:rPr lang="ru-RU" sz="1200" dirty="0">
                <a:effectLst/>
                <a:latin typeface="Times New Roman" panose="02020603050405020304" pitchFamily="18" charset="0"/>
                <a:ea typeface="Times New Roman" panose="02020603050405020304" pitchFamily="18" charset="0"/>
              </a:rPr>
            </a:br>
            <a:endParaRPr lang="ru-RU" sz="1200" dirty="0"/>
          </a:p>
        </p:txBody>
      </p:sp>
      <p:sp>
        <p:nvSpPr>
          <p:cNvPr id="3" name="Місце для вмісту 2"/>
          <p:cNvSpPr>
            <a:spLocks noGrp="1"/>
          </p:cNvSpPr>
          <p:nvPr>
            <p:ph idx="1"/>
          </p:nvPr>
        </p:nvSpPr>
        <p:spPr>
          <a:xfrm>
            <a:off x="28419" y="19345"/>
            <a:ext cx="5594960" cy="711902"/>
          </a:xfrm>
        </p:spPr>
        <p:txBody>
          <a:bodyPr>
            <a:normAutofit fontScale="85000" lnSpcReduction="20000"/>
          </a:bodyPr>
          <a:lstStyle/>
          <a:p>
            <a:r>
              <a:rPr lang="ru-RU" b="1" dirty="0"/>
              <a:t>РОЗДІЛ 3 КІНЕМАТИЧНІ АСПЕКТИ АСТРОФІЗИЧНОГО ТА ГЕОДИНАМІЧНОГО СТАНІВ НА ПРИКЛАДІ КАРПАТСЬКОГО РЕГІОНУ. 2025 РІК </a:t>
            </a:r>
            <a:endParaRPr lang="uk-UA" b="1" dirty="0"/>
          </a:p>
        </p:txBody>
      </p:sp>
      <p:pic>
        <p:nvPicPr>
          <p:cNvPr id="6" name="Рисунок 5"/>
          <p:cNvPicPr>
            <a:picLocks noChangeAspect="1"/>
          </p:cNvPicPr>
          <p:nvPr/>
        </p:nvPicPr>
        <p:blipFill>
          <a:blip r:embed="rId2"/>
          <a:stretch>
            <a:fillRect/>
          </a:stretch>
        </p:blipFill>
        <p:spPr>
          <a:xfrm>
            <a:off x="28419" y="552508"/>
            <a:ext cx="5885714" cy="2761905"/>
          </a:xfrm>
          <a:prstGeom prst="rect">
            <a:avLst/>
          </a:prstGeom>
        </p:spPr>
      </p:pic>
      <p:sp>
        <p:nvSpPr>
          <p:cNvPr id="7" name="Прямокутник 6"/>
          <p:cNvSpPr/>
          <p:nvPr/>
        </p:nvSpPr>
        <p:spPr>
          <a:xfrm>
            <a:off x="5834920" y="117578"/>
            <a:ext cx="3302729" cy="2554545"/>
          </a:xfrm>
          <a:prstGeom prst="rect">
            <a:avLst/>
          </a:prstGeom>
        </p:spPr>
        <p:txBody>
          <a:bodyPr wrap="square">
            <a:spAutoFit/>
          </a:bodyPr>
          <a:lstStyle/>
          <a:p>
            <a:pPr algn="l"/>
            <a:r>
              <a:rPr lang="ru-RU" b="1" i="1" dirty="0"/>
              <a:t>Рисунок </a:t>
            </a:r>
            <a:r>
              <a:rPr lang="ru-RU" b="1" i="1" dirty="0" smtClean="0"/>
              <a:t>10. </a:t>
            </a:r>
            <a:r>
              <a:rPr lang="ru-RU" dirty="0"/>
              <a:t>Швидкість </a:t>
            </a:r>
            <a:r>
              <a:rPr lang="ru-RU" dirty="0" err="1"/>
              <a:t>сучасних</a:t>
            </a:r>
            <a:r>
              <a:rPr lang="ru-RU" dirty="0"/>
              <a:t> </a:t>
            </a:r>
            <a:r>
              <a:rPr lang="ru-RU" dirty="0" err="1"/>
              <a:t>горизонтальних</a:t>
            </a:r>
            <a:r>
              <a:rPr lang="ru-RU" dirty="0"/>
              <a:t> </a:t>
            </a:r>
            <a:r>
              <a:rPr lang="ru-RU" dirty="0" err="1"/>
              <a:t>рухів</a:t>
            </a:r>
            <a:r>
              <a:rPr lang="ru-RU" dirty="0"/>
              <a:t> кори в </a:t>
            </a:r>
            <a:r>
              <a:rPr lang="ru-RU" dirty="0" err="1"/>
              <a:t>зоні</a:t>
            </a:r>
            <a:r>
              <a:rPr lang="ru-RU" dirty="0"/>
              <a:t> </a:t>
            </a:r>
            <a:r>
              <a:rPr lang="ru-RU" dirty="0" err="1"/>
              <a:t>Оашського</a:t>
            </a:r>
            <a:r>
              <a:rPr lang="ru-RU" dirty="0"/>
              <a:t> </a:t>
            </a:r>
            <a:r>
              <a:rPr lang="ru-RU" dirty="0" err="1"/>
              <a:t>глибинного</a:t>
            </a:r>
            <a:r>
              <a:rPr lang="ru-RU" dirty="0"/>
              <a:t> </a:t>
            </a:r>
            <a:r>
              <a:rPr lang="ru-RU" dirty="0" err="1"/>
              <a:t>розлому</a:t>
            </a:r>
            <a:r>
              <a:rPr lang="ru-RU" dirty="0"/>
              <a:t> за </a:t>
            </a:r>
            <a:r>
              <a:rPr lang="ru-RU" dirty="0" err="1"/>
              <a:t>січень</a:t>
            </a:r>
            <a:r>
              <a:rPr lang="ru-RU" dirty="0"/>
              <a:t> 2025 року.</a:t>
            </a:r>
          </a:p>
          <a:p>
            <a:pPr algn="l"/>
            <a:r>
              <a:rPr lang="ru-RU" dirty="0"/>
              <a:t>Середня </a:t>
            </a:r>
            <a:r>
              <a:rPr lang="ru-RU" dirty="0" err="1"/>
              <a:t>швидкість</a:t>
            </a:r>
            <a:r>
              <a:rPr lang="ru-RU" dirty="0"/>
              <a:t> </a:t>
            </a:r>
            <a:r>
              <a:rPr lang="ru-RU" dirty="0" err="1"/>
              <a:t>сучасних</a:t>
            </a:r>
            <a:r>
              <a:rPr lang="ru-RU" dirty="0"/>
              <a:t> </a:t>
            </a:r>
            <a:r>
              <a:rPr lang="ru-RU" dirty="0" err="1"/>
              <a:t>горизонтальних</a:t>
            </a:r>
            <a:r>
              <a:rPr lang="ru-RU" dirty="0"/>
              <a:t> </a:t>
            </a:r>
            <a:r>
              <a:rPr lang="ru-RU" dirty="0" err="1"/>
              <a:t>рухів</a:t>
            </a:r>
            <a:r>
              <a:rPr lang="ru-RU" dirty="0"/>
              <a:t> кори в </a:t>
            </a:r>
            <a:r>
              <a:rPr lang="ru-RU" dirty="0" err="1"/>
              <a:t>зоні</a:t>
            </a:r>
            <a:r>
              <a:rPr lang="ru-RU" dirty="0"/>
              <a:t> </a:t>
            </a:r>
            <a:r>
              <a:rPr lang="ru-RU" dirty="0" err="1"/>
              <a:t>Оашського</a:t>
            </a:r>
            <a:r>
              <a:rPr lang="ru-RU" dirty="0"/>
              <a:t> </a:t>
            </a:r>
            <a:r>
              <a:rPr lang="ru-RU" dirty="0" err="1"/>
              <a:t>глибинного</a:t>
            </a:r>
            <a:r>
              <a:rPr lang="ru-RU" dirty="0"/>
              <a:t> </a:t>
            </a:r>
            <a:r>
              <a:rPr lang="ru-RU" dirty="0" err="1"/>
              <a:t>розлому</a:t>
            </a:r>
            <a:r>
              <a:rPr lang="ru-RU" dirty="0"/>
              <a:t> за </a:t>
            </a:r>
            <a:r>
              <a:rPr lang="ru-RU" dirty="0" err="1"/>
              <a:t>січень</a:t>
            </a:r>
            <a:r>
              <a:rPr lang="ru-RU" dirty="0"/>
              <a:t> 2025 року становить:-0.49 мкм/</a:t>
            </a:r>
            <a:r>
              <a:rPr lang="ru-RU" dirty="0" err="1"/>
              <a:t>добу</a:t>
            </a:r>
            <a:r>
              <a:rPr lang="ru-RU" dirty="0"/>
              <a:t>. </a:t>
            </a:r>
            <a:endParaRPr lang="uk-UA" dirty="0"/>
          </a:p>
        </p:txBody>
      </p:sp>
      <p:pic>
        <p:nvPicPr>
          <p:cNvPr id="8" name="Рисунок 7"/>
          <p:cNvPicPr>
            <a:picLocks noChangeAspect="1"/>
          </p:cNvPicPr>
          <p:nvPr/>
        </p:nvPicPr>
        <p:blipFill>
          <a:blip r:embed="rId3"/>
          <a:stretch>
            <a:fillRect/>
          </a:stretch>
        </p:blipFill>
        <p:spPr>
          <a:xfrm>
            <a:off x="28419" y="3314413"/>
            <a:ext cx="5885714" cy="3543587"/>
          </a:xfrm>
          <a:prstGeom prst="rect">
            <a:avLst/>
          </a:prstGeom>
        </p:spPr>
      </p:pic>
      <p:sp>
        <p:nvSpPr>
          <p:cNvPr id="9" name="Прямокутник 8"/>
          <p:cNvSpPr/>
          <p:nvPr/>
        </p:nvSpPr>
        <p:spPr>
          <a:xfrm>
            <a:off x="6012160" y="2720008"/>
            <a:ext cx="3223515" cy="4031873"/>
          </a:xfrm>
          <a:prstGeom prst="rect">
            <a:avLst/>
          </a:prstGeom>
        </p:spPr>
        <p:txBody>
          <a:bodyPr wrap="square">
            <a:spAutoFit/>
          </a:bodyPr>
          <a:lstStyle/>
          <a:p>
            <a:pPr algn="l"/>
            <a:r>
              <a:rPr lang="ru-RU" b="1" i="1" dirty="0"/>
              <a:t>Рисунок </a:t>
            </a:r>
            <a:r>
              <a:rPr lang="ru-RU" b="1" i="1" dirty="0" smtClean="0"/>
              <a:t>11. </a:t>
            </a:r>
            <a:r>
              <a:rPr lang="ru-RU" dirty="0" err="1"/>
              <a:t>Сонячна</a:t>
            </a:r>
            <a:r>
              <a:rPr lang="ru-RU" dirty="0"/>
              <a:t> </a:t>
            </a:r>
            <a:r>
              <a:rPr lang="ru-RU" dirty="0" err="1"/>
              <a:t>активність</a:t>
            </a:r>
            <a:r>
              <a:rPr lang="ru-RU" dirty="0"/>
              <a:t> ( крива коричневого </a:t>
            </a:r>
            <a:r>
              <a:rPr lang="ru-RU" dirty="0" err="1"/>
              <a:t>кольору</a:t>
            </a:r>
            <a:r>
              <a:rPr lang="ru-RU" dirty="0"/>
              <a:t>), </a:t>
            </a:r>
            <a:r>
              <a:rPr lang="ru-RU" dirty="0" err="1"/>
              <a:t>швидкість</a:t>
            </a:r>
            <a:r>
              <a:rPr lang="ru-RU" dirty="0"/>
              <a:t> </a:t>
            </a:r>
            <a:r>
              <a:rPr lang="ru-RU" dirty="0" err="1"/>
              <a:t>сучасних</a:t>
            </a:r>
            <a:r>
              <a:rPr lang="ru-RU" dirty="0"/>
              <a:t> </a:t>
            </a:r>
            <a:r>
              <a:rPr lang="ru-RU" dirty="0" err="1"/>
              <a:t>горизонтальних</a:t>
            </a:r>
            <a:r>
              <a:rPr lang="ru-RU" dirty="0"/>
              <a:t> </a:t>
            </a:r>
            <a:r>
              <a:rPr lang="ru-RU" dirty="0" err="1"/>
              <a:t>рухів</a:t>
            </a:r>
            <a:r>
              <a:rPr lang="ru-RU" dirty="0"/>
              <a:t> кори в </a:t>
            </a:r>
            <a:r>
              <a:rPr lang="ru-RU" dirty="0" err="1"/>
              <a:t>зоні</a:t>
            </a:r>
            <a:r>
              <a:rPr lang="ru-RU" dirty="0"/>
              <a:t> </a:t>
            </a:r>
            <a:r>
              <a:rPr lang="ru-RU" dirty="0" err="1"/>
              <a:t>Оашського</a:t>
            </a:r>
            <a:r>
              <a:rPr lang="ru-RU" dirty="0"/>
              <a:t> </a:t>
            </a:r>
            <a:r>
              <a:rPr lang="ru-RU" dirty="0" err="1"/>
              <a:t>глибинного</a:t>
            </a:r>
            <a:r>
              <a:rPr lang="ru-RU" dirty="0"/>
              <a:t> </a:t>
            </a:r>
            <a:r>
              <a:rPr lang="ru-RU" dirty="0" err="1"/>
              <a:t>розлому</a:t>
            </a:r>
            <a:r>
              <a:rPr lang="ru-RU" dirty="0"/>
              <a:t>( крива </a:t>
            </a:r>
            <a:r>
              <a:rPr lang="ru-RU" dirty="0" err="1"/>
              <a:t>синього</a:t>
            </a:r>
            <a:r>
              <a:rPr lang="ru-RU" dirty="0"/>
              <a:t> </a:t>
            </a:r>
            <a:r>
              <a:rPr lang="ru-RU" dirty="0" err="1"/>
              <a:t>кольору</a:t>
            </a:r>
            <a:r>
              <a:rPr lang="ru-RU" dirty="0"/>
              <a:t>). </a:t>
            </a:r>
            <a:r>
              <a:rPr lang="ru-RU" dirty="0" err="1"/>
              <a:t>Січень</a:t>
            </a:r>
            <a:r>
              <a:rPr lang="ru-RU" dirty="0"/>
              <a:t> 2025 року. </a:t>
            </a:r>
            <a:r>
              <a:rPr lang="ru-RU" dirty="0" err="1"/>
              <a:t>Закарпатський</a:t>
            </a:r>
            <a:r>
              <a:rPr lang="ru-RU" dirty="0"/>
              <a:t> </a:t>
            </a:r>
            <a:r>
              <a:rPr lang="ru-RU" dirty="0" err="1"/>
              <a:t>внутрішній</a:t>
            </a:r>
            <a:r>
              <a:rPr lang="ru-RU" dirty="0"/>
              <a:t> </a:t>
            </a:r>
            <a:r>
              <a:rPr lang="ru-RU" dirty="0" err="1" smtClean="0"/>
              <a:t>прогин</a:t>
            </a:r>
            <a:r>
              <a:rPr lang="ru-RU" dirty="0" smtClean="0"/>
              <a:t>. </a:t>
            </a:r>
            <a:r>
              <a:rPr lang="ru-RU" dirty="0" err="1" smtClean="0"/>
              <a:t>Варіації</a:t>
            </a:r>
            <a:r>
              <a:rPr lang="ru-RU" dirty="0" smtClean="0"/>
              <a:t> </a:t>
            </a:r>
            <a:r>
              <a:rPr lang="ru-RU" dirty="0" err="1"/>
              <a:t>сонячної</a:t>
            </a:r>
            <a:r>
              <a:rPr lang="ru-RU" dirty="0"/>
              <a:t> </a:t>
            </a:r>
            <a:r>
              <a:rPr lang="ru-RU" dirty="0" err="1"/>
              <a:t>активності</a:t>
            </a:r>
            <a:r>
              <a:rPr lang="ru-RU" dirty="0"/>
              <a:t> в </a:t>
            </a:r>
            <a:r>
              <a:rPr lang="ru-RU" dirty="0" err="1"/>
              <a:t>періоди</a:t>
            </a:r>
            <a:r>
              <a:rPr lang="ru-RU" dirty="0"/>
              <a:t> </a:t>
            </a:r>
            <a:r>
              <a:rPr lang="ru-RU" dirty="0" err="1"/>
              <a:t>критичних</a:t>
            </a:r>
            <a:r>
              <a:rPr lang="ru-RU" dirty="0"/>
              <a:t> </a:t>
            </a:r>
            <a:r>
              <a:rPr lang="ru-RU" dirty="0" err="1"/>
              <a:t>моментів</a:t>
            </a:r>
            <a:r>
              <a:rPr lang="ru-RU" dirty="0"/>
              <a:t>(</a:t>
            </a:r>
            <a:r>
              <a:rPr lang="ru-RU" dirty="0" err="1"/>
              <a:t>точок</a:t>
            </a:r>
            <a:r>
              <a:rPr lang="ru-RU" dirty="0"/>
              <a:t>) </a:t>
            </a:r>
            <a:r>
              <a:rPr lang="ru-RU" dirty="0" err="1"/>
              <a:t>супроводжуються</a:t>
            </a:r>
            <a:r>
              <a:rPr lang="ru-RU" dirty="0"/>
              <a:t> </a:t>
            </a:r>
            <a:r>
              <a:rPr lang="ru-RU" dirty="0" err="1"/>
              <a:t>знакозмінними</a:t>
            </a:r>
            <a:r>
              <a:rPr lang="ru-RU" dirty="0"/>
              <a:t> </a:t>
            </a:r>
            <a:r>
              <a:rPr lang="ru-RU" dirty="0" err="1"/>
              <a:t>процесами</a:t>
            </a:r>
            <a:r>
              <a:rPr lang="ru-RU" dirty="0"/>
              <a:t> в </a:t>
            </a:r>
            <a:r>
              <a:rPr lang="ru-RU" dirty="0" err="1"/>
              <a:t>сучасних</a:t>
            </a:r>
            <a:r>
              <a:rPr lang="ru-RU" dirty="0"/>
              <a:t> </a:t>
            </a:r>
            <a:r>
              <a:rPr lang="ru-RU" dirty="0" err="1"/>
              <a:t>горизонтальних</a:t>
            </a:r>
            <a:r>
              <a:rPr lang="ru-RU" dirty="0"/>
              <a:t> </a:t>
            </a:r>
            <a:r>
              <a:rPr lang="ru-RU" dirty="0" err="1"/>
              <a:t>рухах</a:t>
            </a:r>
            <a:r>
              <a:rPr lang="ru-RU" dirty="0"/>
              <a:t> кори  в </a:t>
            </a:r>
            <a:r>
              <a:rPr lang="ru-RU" dirty="0" err="1"/>
              <a:t>зоні</a:t>
            </a:r>
            <a:r>
              <a:rPr lang="ru-RU" dirty="0"/>
              <a:t> </a:t>
            </a:r>
            <a:r>
              <a:rPr lang="ru-RU" dirty="0" err="1"/>
              <a:t>Оашського</a:t>
            </a:r>
            <a:r>
              <a:rPr lang="ru-RU" dirty="0"/>
              <a:t> </a:t>
            </a:r>
            <a:r>
              <a:rPr lang="ru-RU" dirty="0" err="1"/>
              <a:t>глибинного</a:t>
            </a:r>
            <a:r>
              <a:rPr lang="ru-RU" dirty="0"/>
              <a:t> </a:t>
            </a:r>
            <a:r>
              <a:rPr lang="ru-RU" dirty="0" err="1"/>
              <a:t>розлому</a:t>
            </a:r>
            <a:r>
              <a:rPr lang="ru-RU" dirty="0"/>
              <a:t>. </a:t>
            </a:r>
            <a:endParaRPr lang="uk-UA" dirty="0"/>
          </a:p>
        </p:txBody>
      </p:sp>
    </p:spTree>
    <p:extLst>
      <p:ext uri="{BB962C8B-B14F-4D97-AF65-F5344CB8AC3E}">
        <p14:creationId xmlns:p14="http://schemas.microsoft.com/office/powerpoint/2010/main" val="23109286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A9ED3B-4001-0FDD-FCB6-83639391CA32}"/>
              </a:ext>
            </a:extLst>
          </p:cNvPr>
          <p:cNvSpPr>
            <a:spLocks noGrp="1"/>
          </p:cNvSpPr>
          <p:nvPr>
            <p:ph type="title"/>
          </p:nvPr>
        </p:nvSpPr>
        <p:spPr>
          <a:xfrm>
            <a:off x="5940151" y="0"/>
            <a:ext cx="3203849" cy="6857999"/>
          </a:xfrm>
        </p:spPr>
        <p:txBody>
          <a:bodyPr>
            <a:normAutofit/>
          </a:bodyPr>
          <a:lstStyle/>
          <a:p>
            <a:r>
              <a:rPr lang="uk-UA" sz="1200" dirty="0" smtClean="0">
                <a:effectLst/>
                <a:latin typeface="Times New Roman" panose="02020603050405020304" pitchFamily="18" charset="0"/>
                <a:ea typeface="Times New Roman" panose="02020603050405020304" pitchFamily="18" charset="0"/>
              </a:rPr>
              <a:t> </a:t>
            </a:r>
            <a:endParaRPr lang="ru-RU" sz="1200" dirty="0"/>
          </a:p>
        </p:txBody>
      </p:sp>
      <p:sp>
        <p:nvSpPr>
          <p:cNvPr id="3" name="Місце для вмісту 2"/>
          <p:cNvSpPr>
            <a:spLocks noGrp="1"/>
          </p:cNvSpPr>
          <p:nvPr>
            <p:ph idx="1"/>
          </p:nvPr>
        </p:nvSpPr>
        <p:spPr>
          <a:xfrm>
            <a:off x="5983659" y="-8040"/>
            <a:ext cx="3052838" cy="6841153"/>
          </a:xfrm>
        </p:spPr>
        <p:txBody>
          <a:bodyPr>
            <a:normAutofit fontScale="25000" lnSpcReduction="20000"/>
          </a:bodyPr>
          <a:lstStyle/>
          <a:p>
            <a:endParaRPr lang="uk-UA" sz="4800" dirty="0" smtClean="0"/>
          </a:p>
          <a:p>
            <a:r>
              <a:rPr lang="uk-UA" sz="4800" dirty="0" smtClean="0"/>
              <a:t>Рисунок 12. </a:t>
            </a:r>
            <a:r>
              <a:rPr lang="uk-UA" sz="4800" dirty="0"/>
              <a:t>Швидкість рухів кори в зоні </a:t>
            </a:r>
            <a:r>
              <a:rPr lang="uk-UA" sz="4800" dirty="0" err="1"/>
              <a:t>Оашського</a:t>
            </a:r>
            <a:r>
              <a:rPr lang="uk-UA" sz="4800" dirty="0"/>
              <a:t> глибинного розлому ( крива коричневого кольору), варіації геомагнітного індексу( крива синього кольору). Січень 2025 року</a:t>
            </a:r>
            <a:r>
              <a:rPr lang="uk-UA" sz="4800" dirty="0" smtClean="0"/>
              <a:t>. </a:t>
            </a:r>
            <a:r>
              <a:rPr lang="uk-UA" sz="4800" dirty="0"/>
              <a:t>З</a:t>
            </a:r>
            <a:r>
              <a:rPr lang="uk-UA" sz="4800" dirty="0" smtClean="0"/>
              <a:t>міни </a:t>
            </a:r>
            <a:r>
              <a:rPr lang="uk-UA" sz="4800" dirty="0"/>
              <a:t>геомагнітного індексу в тому числі і динамічні відбуваються в інтервалах часу що випереджують подібні зміни в коливання кінематики сучасних горизонтальних рухів кори. Проведено вивчення кореляції вищенаведених рядів геофізичних полів, шляхом розрахунку ступеня кореляції, який становить: 0.3. </a:t>
            </a:r>
            <a:endParaRPr lang="uk-UA" sz="4800" dirty="0" smtClean="0"/>
          </a:p>
          <a:p>
            <a:r>
              <a:rPr lang="uk-UA" sz="4800" dirty="0"/>
              <a:t>Рисунок </a:t>
            </a:r>
            <a:r>
              <a:rPr lang="uk-UA" sz="4800" dirty="0" smtClean="0"/>
              <a:t>13. </a:t>
            </a:r>
            <a:r>
              <a:rPr lang="uk-UA" sz="4800" dirty="0" err="1"/>
              <a:t>Сейсмічість</a:t>
            </a:r>
            <a:r>
              <a:rPr lang="uk-UA" sz="4800" dirty="0"/>
              <a:t> регіону(діаграма жовтого кольору), швидкість сучасних горизонтальних рухів кори в зоні </a:t>
            </a:r>
            <a:r>
              <a:rPr lang="uk-UA" sz="4800" dirty="0" err="1"/>
              <a:t>Оашського</a:t>
            </a:r>
            <a:r>
              <a:rPr lang="uk-UA" sz="4800" dirty="0"/>
              <a:t> глибинного розлому. Січень 2025 року.</a:t>
            </a:r>
          </a:p>
          <a:p>
            <a:r>
              <a:rPr lang="uk-UA" sz="4800" dirty="0"/>
              <a:t>            Аналіз вищенаведеного графіка показує, що сейсмічність регіону активізується  в періоди стиснення порід( від</a:t>
            </a:r>
            <a:r>
              <a:rPr lang="el-GR" sz="4800" dirty="0"/>
              <a:t>᾽</a:t>
            </a:r>
            <a:r>
              <a:rPr lang="uk-UA" sz="4800" dirty="0"/>
              <a:t>ємних швидкостей). Видно, що серії землетрусів </a:t>
            </a:r>
            <a:r>
              <a:rPr lang="uk-UA" sz="4800" dirty="0" err="1"/>
              <a:t>прив</a:t>
            </a:r>
            <a:r>
              <a:rPr lang="el-GR" sz="4800" dirty="0"/>
              <a:t>᾽</a:t>
            </a:r>
            <a:r>
              <a:rPr lang="uk-UA" sz="4800" dirty="0" err="1"/>
              <a:t>язані</a:t>
            </a:r>
            <a:r>
              <a:rPr lang="uk-UA" sz="4800" dirty="0"/>
              <a:t> до основних періодів змін швидкостей рухів. Сейсмічність Закарпаття зв</a:t>
            </a:r>
            <a:r>
              <a:rPr lang="el-GR" sz="4800" dirty="0"/>
              <a:t>᾽</a:t>
            </a:r>
            <a:r>
              <a:rPr lang="uk-UA" sz="4800" dirty="0" err="1"/>
              <a:t>язана</a:t>
            </a:r>
            <a:r>
              <a:rPr lang="uk-UA" sz="4800" dirty="0"/>
              <a:t> із сейсмічність суміжних територій. </a:t>
            </a:r>
            <a:endParaRPr lang="uk-UA" sz="4800" dirty="0" smtClean="0"/>
          </a:p>
          <a:p>
            <a:r>
              <a:rPr lang="uk-UA" sz="4800" dirty="0"/>
              <a:t>Рисунок </a:t>
            </a:r>
            <a:r>
              <a:rPr lang="uk-UA" sz="4800" dirty="0" smtClean="0"/>
              <a:t>14. </a:t>
            </a:r>
            <a:r>
              <a:rPr lang="uk-UA" sz="4800" dirty="0"/>
              <a:t>Комплексний графік: сейсмічність регіону( діаграма сірого кольору), сонячна активність ( крива жовтого кольору), швидкість рухів кори( крива коричневого кольору), геомагнітний індекс( крива синього кольору). Січень 2025 року.  Карпатський регіон.</a:t>
            </a:r>
          </a:p>
          <a:p>
            <a:r>
              <a:rPr lang="uk-UA" sz="4800" dirty="0"/>
              <a:t>	Протягом місяця можна виділити 2 періоди: першу та другу половину місяця. В цих інтервалах часу геофізичні параметри представлені аномальними варіаціями та величинами, що свідчить про те, що геодинамічний та астрофізичний стани впливають на інші геофізичні поля. Вивчаючи  геофізичні поля ми вивчаємо конкретний стан протікання небезпечних геологічних процесів. </a:t>
            </a:r>
          </a:p>
          <a:p>
            <a:endParaRPr lang="uk-UA" sz="2500" dirty="0"/>
          </a:p>
          <a:p>
            <a:endParaRPr lang="uk-UA" dirty="0"/>
          </a:p>
        </p:txBody>
      </p:sp>
      <p:pic>
        <p:nvPicPr>
          <p:cNvPr id="7" name="Рисунок 6"/>
          <p:cNvPicPr>
            <a:picLocks noChangeAspect="1"/>
          </p:cNvPicPr>
          <p:nvPr/>
        </p:nvPicPr>
        <p:blipFill>
          <a:blip r:embed="rId2"/>
          <a:stretch>
            <a:fillRect/>
          </a:stretch>
        </p:blipFill>
        <p:spPr>
          <a:xfrm>
            <a:off x="-21754" y="1"/>
            <a:ext cx="5961905" cy="2348880"/>
          </a:xfrm>
          <a:prstGeom prst="rect">
            <a:avLst/>
          </a:prstGeom>
        </p:spPr>
      </p:pic>
      <p:pic>
        <p:nvPicPr>
          <p:cNvPr id="8" name="Рисунок 7"/>
          <p:cNvPicPr>
            <a:picLocks noChangeAspect="1"/>
          </p:cNvPicPr>
          <p:nvPr/>
        </p:nvPicPr>
        <p:blipFill>
          <a:blip r:embed="rId3"/>
          <a:stretch>
            <a:fillRect/>
          </a:stretch>
        </p:blipFill>
        <p:spPr>
          <a:xfrm>
            <a:off x="0" y="2325907"/>
            <a:ext cx="5961905" cy="2387248"/>
          </a:xfrm>
          <a:prstGeom prst="rect">
            <a:avLst/>
          </a:prstGeom>
        </p:spPr>
      </p:pic>
      <p:pic>
        <p:nvPicPr>
          <p:cNvPr id="9" name="Рисунок 8"/>
          <p:cNvPicPr>
            <a:picLocks noChangeAspect="1"/>
          </p:cNvPicPr>
          <p:nvPr/>
        </p:nvPicPr>
        <p:blipFill>
          <a:blip r:embed="rId4"/>
          <a:stretch>
            <a:fillRect/>
          </a:stretch>
        </p:blipFill>
        <p:spPr>
          <a:xfrm>
            <a:off x="27219" y="4661685"/>
            <a:ext cx="5909122" cy="2171429"/>
          </a:xfrm>
          <a:prstGeom prst="rect">
            <a:avLst/>
          </a:prstGeom>
        </p:spPr>
      </p:pic>
    </p:spTree>
    <p:extLst>
      <p:ext uri="{BB962C8B-B14F-4D97-AF65-F5344CB8AC3E}">
        <p14:creationId xmlns:p14="http://schemas.microsoft.com/office/powerpoint/2010/main" val="32426400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C4257F4-7A92-C539-3863-84B8A86F6C16}"/>
              </a:ext>
            </a:extLst>
          </p:cNvPr>
          <p:cNvSpPr>
            <a:spLocks noGrp="1"/>
          </p:cNvSpPr>
          <p:nvPr>
            <p:ph type="title"/>
          </p:nvPr>
        </p:nvSpPr>
        <p:spPr>
          <a:xfrm>
            <a:off x="6516215" y="1772816"/>
            <a:ext cx="2520281" cy="4032447"/>
          </a:xfrm>
        </p:spPr>
        <p:txBody>
          <a:bodyPr>
            <a:normAutofit/>
          </a:bodyPr>
          <a:lstStyle/>
          <a:p>
            <a:r>
              <a:rPr lang="uk-UA" sz="1200" dirty="0" smtClean="0">
                <a:effectLst/>
                <a:latin typeface="Times New Roman" panose="02020603050405020304" pitchFamily="18" charset="0"/>
                <a:ea typeface="Times New Roman" panose="02020603050405020304" pitchFamily="18" charset="0"/>
              </a:rPr>
              <a:t> </a:t>
            </a:r>
            <a:endParaRPr lang="ru-RU" sz="1200" dirty="0"/>
          </a:p>
        </p:txBody>
      </p:sp>
      <p:sp>
        <p:nvSpPr>
          <p:cNvPr id="3" name="Місце для вмісту 2"/>
          <p:cNvSpPr>
            <a:spLocks noGrp="1"/>
          </p:cNvSpPr>
          <p:nvPr>
            <p:ph idx="1"/>
          </p:nvPr>
        </p:nvSpPr>
        <p:spPr>
          <a:xfrm>
            <a:off x="0" y="0"/>
            <a:ext cx="9036496" cy="1268760"/>
          </a:xfrm>
        </p:spPr>
        <p:txBody>
          <a:bodyPr>
            <a:normAutofit/>
          </a:bodyPr>
          <a:lstStyle/>
          <a:p>
            <a:r>
              <a:rPr lang="ru-RU" dirty="0"/>
              <a:t>РОЗДІЛ 4 ДИНАМІЧНІ ПАРАМЕТРИ СУЧАСНИХ ГОРИЗОНТАЛЬНИХ РУХІВ КОРИ ТА АСТРОФІЗИЧНИЙ СТАН   </a:t>
            </a:r>
            <a:r>
              <a:rPr lang="ru-RU" dirty="0" smtClean="0"/>
              <a:t>4.1</a:t>
            </a:r>
            <a:r>
              <a:rPr lang="ru-RU" dirty="0"/>
              <a:t>. </a:t>
            </a:r>
            <a:r>
              <a:rPr lang="ru-RU" dirty="0" err="1"/>
              <a:t>Прискорення</a:t>
            </a:r>
            <a:r>
              <a:rPr lang="ru-RU" dirty="0"/>
              <a:t> </a:t>
            </a:r>
            <a:r>
              <a:rPr lang="ru-RU" dirty="0" err="1"/>
              <a:t>геомеханічних</a:t>
            </a:r>
            <a:r>
              <a:rPr lang="ru-RU" dirty="0"/>
              <a:t> </a:t>
            </a:r>
            <a:r>
              <a:rPr lang="ru-RU" dirty="0" err="1"/>
              <a:t>рухів</a:t>
            </a:r>
            <a:r>
              <a:rPr lang="ru-RU" dirty="0"/>
              <a:t> кори на </a:t>
            </a:r>
            <a:r>
              <a:rPr lang="ru-RU" dirty="0" err="1"/>
              <a:t>прикладі</a:t>
            </a:r>
            <a:r>
              <a:rPr lang="ru-RU" dirty="0"/>
              <a:t> </a:t>
            </a:r>
            <a:r>
              <a:rPr lang="ru-RU" dirty="0" err="1"/>
              <a:t>сучасних</a:t>
            </a:r>
            <a:r>
              <a:rPr lang="ru-RU" dirty="0"/>
              <a:t> </a:t>
            </a:r>
            <a:r>
              <a:rPr lang="ru-RU" dirty="0" err="1"/>
              <a:t>горизонтальних</a:t>
            </a:r>
            <a:r>
              <a:rPr lang="ru-RU" dirty="0"/>
              <a:t> </a:t>
            </a:r>
            <a:r>
              <a:rPr lang="ru-RU" dirty="0" err="1"/>
              <a:t>рухів</a:t>
            </a:r>
            <a:r>
              <a:rPr lang="ru-RU" dirty="0"/>
              <a:t> кори в </a:t>
            </a:r>
            <a:r>
              <a:rPr lang="ru-RU" dirty="0" err="1"/>
              <a:t>зоні</a:t>
            </a:r>
            <a:r>
              <a:rPr lang="ru-RU" dirty="0"/>
              <a:t> </a:t>
            </a:r>
            <a:r>
              <a:rPr lang="ru-RU" dirty="0" err="1"/>
              <a:t>Оашського</a:t>
            </a:r>
            <a:r>
              <a:rPr lang="ru-RU" dirty="0"/>
              <a:t> </a:t>
            </a:r>
            <a:r>
              <a:rPr lang="ru-RU" dirty="0" err="1"/>
              <a:t>глибинного</a:t>
            </a:r>
            <a:r>
              <a:rPr lang="ru-RU" dirty="0"/>
              <a:t> </a:t>
            </a:r>
            <a:r>
              <a:rPr lang="ru-RU" dirty="0" err="1"/>
              <a:t>розлому</a:t>
            </a:r>
            <a:r>
              <a:rPr lang="ru-RU" dirty="0"/>
              <a:t>.</a:t>
            </a:r>
          </a:p>
        </p:txBody>
      </p:sp>
      <p:pic>
        <p:nvPicPr>
          <p:cNvPr id="5" name="Рисунок 4"/>
          <p:cNvPicPr>
            <a:picLocks noChangeAspect="1"/>
          </p:cNvPicPr>
          <p:nvPr/>
        </p:nvPicPr>
        <p:blipFill>
          <a:blip r:embed="rId2"/>
          <a:stretch>
            <a:fillRect/>
          </a:stretch>
        </p:blipFill>
        <p:spPr>
          <a:xfrm>
            <a:off x="0" y="908720"/>
            <a:ext cx="6300191" cy="2689897"/>
          </a:xfrm>
          <a:prstGeom prst="rect">
            <a:avLst/>
          </a:prstGeom>
        </p:spPr>
      </p:pic>
      <p:sp>
        <p:nvSpPr>
          <p:cNvPr id="6" name="Прямокутник 5"/>
          <p:cNvSpPr/>
          <p:nvPr/>
        </p:nvSpPr>
        <p:spPr>
          <a:xfrm>
            <a:off x="6300192" y="908720"/>
            <a:ext cx="2736303" cy="5262979"/>
          </a:xfrm>
          <a:prstGeom prst="rect">
            <a:avLst/>
          </a:prstGeom>
        </p:spPr>
        <p:txBody>
          <a:bodyPr wrap="square">
            <a:spAutoFit/>
          </a:bodyPr>
          <a:lstStyle/>
          <a:p>
            <a:pPr algn="l"/>
            <a:r>
              <a:rPr lang="ru-RU" sz="1400" dirty="0"/>
              <a:t>Рисунок </a:t>
            </a:r>
            <a:r>
              <a:rPr lang="ru-RU" sz="1400" dirty="0" smtClean="0"/>
              <a:t>15. </a:t>
            </a:r>
            <a:r>
              <a:rPr lang="ru-RU" sz="1400" dirty="0" err="1"/>
              <a:t>Прискорення</a:t>
            </a:r>
            <a:r>
              <a:rPr lang="ru-RU" sz="1400" dirty="0"/>
              <a:t> </a:t>
            </a:r>
            <a:r>
              <a:rPr lang="ru-RU" sz="1400" dirty="0" err="1"/>
              <a:t>сучасних</a:t>
            </a:r>
            <a:r>
              <a:rPr lang="ru-RU" sz="1400" dirty="0"/>
              <a:t> </a:t>
            </a:r>
            <a:r>
              <a:rPr lang="ru-RU" sz="1400" dirty="0" err="1"/>
              <a:t>горизонтальних</a:t>
            </a:r>
            <a:r>
              <a:rPr lang="ru-RU" sz="1400" dirty="0"/>
              <a:t> </a:t>
            </a:r>
            <a:r>
              <a:rPr lang="ru-RU" sz="1400" dirty="0" err="1"/>
              <a:t>рухів</a:t>
            </a:r>
            <a:r>
              <a:rPr lang="ru-RU" sz="1400" dirty="0"/>
              <a:t> кори в </a:t>
            </a:r>
            <a:r>
              <a:rPr lang="ru-RU" sz="1400" dirty="0" err="1"/>
              <a:t>зоні</a:t>
            </a:r>
            <a:r>
              <a:rPr lang="ru-RU" sz="1400" dirty="0"/>
              <a:t> </a:t>
            </a:r>
            <a:r>
              <a:rPr lang="ru-RU" sz="1400" dirty="0" err="1"/>
              <a:t>Оашського</a:t>
            </a:r>
            <a:r>
              <a:rPr lang="ru-RU" sz="1400" dirty="0"/>
              <a:t> </a:t>
            </a:r>
            <a:r>
              <a:rPr lang="ru-RU" sz="1400" dirty="0" err="1"/>
              <a:t>глибинного</a:t>
            </a:r>
            <a:r>
              <a:rPr lang="ru-RU" sz="1400" dirty="0"/>
              <a:t> </a:t>
            </a:r>
            <a:r>
              <a:rPr lang="ru-RU" sz="1400" dirty="0" err="1"/>
              <a:t>розлому</a:t>
            </a:r>
            <a:r>
              <a:rPr lang="ru-RU" sz="1400" dirty="0"/>
              <a:t> в </a:t>
            </a:r>
            <a:r>
              <a:rPr lang="ru-RU" sz="1400" dirty="0" err="1"/>
              <a:t>січні</a:t>
            </a:r>
            <a:r>
              <a:rPr lang="ru-RU" sz="1400" dirty="0"/>
              <a:t> 2025 </a:t>
            </a:r>
            <a:r>
              <a:rPr lang="ru-RU" sz="1400" dirty="0" smtClean="0"/>
              <a:t>року.  Крива </a:t>
            </a:r>
            <a:r>
              <a:rPr lang="ru-RU" sz="1400" dirty="0" err="1"/>
              <a:t>із</a:t>
            </a:r>
            <a:r>
              <a:rPr lang="ru-RU" sz="1400" dirty="0"/>
              <a:t> </a:t>
            </a:r>
            <a:r>
              <a:rPr lang="ru-RU" sz="1400" dirty="0" err="1"/>
              <a:t>аномальними</a:t>
            </a:r>
            <a:r>
              <a:rPr lang="ru-RU" sz="1400" dirty="0"/>
              <a:t> величинами, </a:t>
            </a:r>
            <a:r>
              <a:rPr lang="ru-RU" sz="1400" dirty="0" err="1"/>
              <a:t>що</a:t>
            </a:r>
            <a:r>
              <a:rPr lang="ru-RU" sz="1400" dirty="0"/>
              <a:t>  </a:t>
            </a:r>
            <a:r>
              <a:rPr lang="ru-RU" sz="1400" dirty="0" err="1"/>
              <a:t>групуються</a:t>
            </a:r>
            <a:r>
              <a:rPr lang="ru-RU" sz="1400" dirty="0"/>
              <a:t> в </a:t>
            </a:r>
            <a:r>
              <a:rPr lang="ru-RU" sz="1400" dirty="0" err="1"/>
              <a:t>такі</a:t>
            </a:r>
            <a:r>
              <a:rPr lang="ru-RU" sz="1400" dirty="0"/>
              <a:t> </a:t>
            </a:r>
            <a:r>
              <a:rPr lang="ru-RU" sz="1400" dirty="0" err="1"/>
              <a:t>часові</a:t>
            </a:r>
            <a:r>
              <a:rPr lang="ru-RU" sz="1400" dirty="0"/>
              <a:t> інтервали:1-4 </a:t>
            </a:r>
            <a:r>
              <a:rPr lang="ru-RU" sz="1400" dirty="0" err="1"/>
              <a:t>січня</a:t>
            </a:r>
            <a:r>
              <a:rPr lang="ru-RU" sz="1400" dirty="0"/>
              <a:t>, 10-16 </a:t>
            </a:r>
            <a:r>
              <a:rPr lang="ru-RU" sz="1400" dirty="0" err="1"/>
              <a:t>січня</a:t>
            </a:r>
            <a:r>
              <a:rPr lang="ru-RU" sz="1400" dirty="0"/>
              <a:t>, 25-30 </a:t>
            </a:r>
            <a:r>
              <a:rPr lang="ru-RU" sz="1400" dirty="0" err="1"/>
              <a:t>січня</a:t>
            </a:r>
            <a:r>
              <a:rPr lang="ru-RU" sz="1400" dirty="0"/>
              <a:t>. Перша половина </a:t>
            </a:r>
            <a:r>
              <a:rPr lang="ru-RU" sz="1400" dirty="0" err="1"/>
              <a:t>місяця</a:t>
            </a:r>
            <a:r>
              <a:rPr lang="ru-RU" sz="1400" dirty="0"/>
              <a:t> характерна </a:t>
            </a:r>
            <a:r>
              <a:rPr lang="ru-RU" sz="1400" dirty="0" err="1"/>
              <a:t>інтенсивними</a:t>
            </a:r>
            <a:r>
              <a:rPr lang="ru-RU" sz="1400" dirty="0"/>
              <a:t> </a:t>
            </a:r>
            <a:r>
              <a:rPr lang="ru-RU" sz="1400" dirty="0" err="1"/>
              <a:t>динамічними</a:t>
            </a:r>
            <a:r>
              <a:rPr lang="ru-RU" sz="1400" dirty="0"/>
              <a:t> </a:t>
            </a:r>
            <a:r>
              <a:rPr lang="ru-RU" sz="1400" dirty="0" err="1"/>
              <a:t>геомеханічними</a:t>
            </a:r>
            <a:r>
              <a:rPr lang="ru-RU" sz="1400" dirty="0"/>
              <a:t> </a:t>
            </a:r>
            <a:r>
              <a:rPr lang="ru-RU" sz="1400" dirty="0" err="1"/>
              <a:t>рухами</a:t>
            </a:r>
            <a:r>
              <a:rPr lang="ru-RU" sz="1400" dirty="0"/>
              <a:t>. Максимальна величина </a:t>
            </a:r>
            <a:r>
              <a:rPr lang="ru-RU" sz="1400" dirty="0" err="1"/>
              <a:t>прискорення</a:t>
            </a:r>
            <a:r>
              <a:rPr lang="ru-RU" sz="1400" dirty="0"/>
              <a:t> </a:t>
            </a:r>
            <a:r>
              <a:rPr lang="ru-RU" sz="1400" dirty="0" err="1"/>
              <a:t>рухів</a:t>
            </a:r>
            <a:r>
              <a:rPr lang="ru-RU" sz="1400" dirty="0"/>
              <a:t> кори становить  1.38 мкм/добу2, </a:t>
            </a:r>
            <a:r>
              <a:rPr lang="ru-RU" sz="1400" dirty="0" err="1"/>
              <a:t>мінімальна</a:t>
            </a:r>
            <a:r>
              <a:rPr lang="ru-RU" sz="1400" dirty="0"/>
              <a:t> величина </a:t>
            </a:r>
            <a:r>
              <a:rPr lang="ru-RU" sz="1400" dirty="0" err="1"/>
              <a:t>прискорення</a:t>
            </a:r>
            <a:r>
              <a:rPr lang="ru-RU" sz="1400" dirty="0"/>
              <a:t> становить 0.138 </a:t>
            </a:r>
            <a:r>
              <a:rPr lang="ru-RU" sz="1400" dirty="0" smtClean="0"/>
              <a:t>мкм/добу2</a:t>
            </a:r>
            <a:r>
              <a:rPr lang="ru-RU" sz="1400" dirty="0"/>
              <a:t>. Рисунок 4.2. </a:t>
            </a:r>
            <a:r>
              <a:rPr lang="ru-RU" sz="1400" dirty="0" err="1"/>
              <a:t>Сонячна</a:t>
            </a:r>
            <a:r>
              <a:rPr lang="ru-RU" sz="1400" dirty="0"/>
              <a:t> </a:t>
            </a:r>
            <a:r>
              <a:rPr lang="ru-RU" sz="1400" dirty="0" err="1"/>
              <a:t>активність</a:t>
            </a:r>
            <a:r>
              <a:rPr lang="ru-RU" sz="1400" dirty="0"/>
              <a:t> ( крива </a:t>
            </a:r>
            <a:r>
              <a:rPr lang="ru-RU" sz="1400" dirty="0" err="1"/>
              <a:t>синього</a:t>
            </a:r>
            <a:r>
              <a:rPr lang="ru-RU" sz="1400" dirty="0"/>
              <a:t> </a:t>
            </a:r>
            <a:r>
              <a:rPr lang="ru-RU" sz="1400" dirty="0" err="1"/>
              <a:t>кольору</a:t>
            </a:r>
            <a:r>
              <a:rPr lang="ru-RU" sz="1400" dirty="0"/>
              <a:t>), </a:t>
            </a:r>
            <a:r>
              <a:rPr lang="ru-RU" sz="1400" dirty="0" err="1"/>
              <a:t>динаміка</a:t>
            </a:r>
            <a:r>
              <a:rPr lang="ru-RU" sz="1400" dirty="0"/>
              <a:t> </a:t>
            </a:r>
            <a:r>
              <a:rPr lang="ru-RU" sz="1400" dirty="0" err="1"/>
              <a:t>рухів</a:t>
            </a:r>
            <a:r>
              <a:rPr lang="ru-RU" sz="1400" dirty="0"/>
              <a:t> кори в </a:t>
            </a:r>
            <a:r>
              <a:rPr lang="ru-RU" sz="1400" dirty="0" err="1"/>
              <a:t>зоні</a:t>
            </a:r>
            <a:r>
              <a:rPr lang="ru-RU" sz="1400" dirty="0"/>
              <a:t> </a:t>
            </a:r>
            <a:r>
              <a:rPr lang="ru-RU" sz="1400" dirty="0" err="1"/>
              <a:t>Оашського</a:t>
            </a:r>
            <a:r>
              <a:rPr lang="ru-RU" sz="1400" dirty="0"/>
              <a:t> </a:t>
            </a:r>
            <a:r>
              <a:rPr lang="ru-RU" sz="1400" dirty="0" err="1"/>
              <a:t>глибинного</a:t>
            </a:r>
            <a:r>
              <a:rPr lang="ru-RU" sz="1400" dirty="0"/>
              <a:t> </a:t>
            </a:r>
            <a:r>
              <a:rPr lang="ru-RU" sz="1400" dirty="0" err="1"/>
              <a:t>розлому</a:t>
            </a:r>
            <a:r>
              <a:rPr lang="ru-RU" sz="1400" dirty="0"/>
              <a:t>( крива коричневого </a:t>
            </a:r>
            <a:r>
              <a:rPr lang="ru-RU" sz="1400" dirty="0" err="1"/>
              <a:t>кольору</a:t>
            </a:r>
            <a:r>
              <a:rPr lang="ru-RU" sz="1400" dirty="0"/>
              <a:t>). </a:t>
            </a:r>
            <a:r>
              <a:rPr lang="ru-RU" sz="1400" dirty="0" err="1"/>
              <a:t>Січень</a:t>
            </a:r>
            <a:r>
              <a:rPr lang="ru-RU" sz="1400" dirty="0"/>
              <a:t> 2025 року. </a:t>
            </a:r>
            <a:r>
              <a:rPr lang="ru-RU" sz="1400" dirty="0" err="1"/>
              <a:t>Січень</a:t>
            </a:r>
            <a:r>
              <a:rPr lang="ru-RU" sz="1400" dirty="0"/>
              <a:t> 2025 року. </a:t>
            </a:r>
          </a:p>
        </p:txBody>
      </p:sp>
      <p:pic>
        <p:nvPicPr>
          <p:cNvPr id="7" name="Рисунок 6"/>
          <p:cNvPicPr>
            <a:picLocks noChangeAspect="1"/>
          </p:cNvPicPr>
          <p:nvPr/>
        </p:nvPicPr>
        <p:blipFill>
          <a:blip r:embed="rId3"/>
          <a:stretch>
            <a:fillRect/>
          </a:stretch>
        </p:blipFill>
        <p:spPr>
          <a:xfrm>
            <a:off x="93355" y="3598616"/>
            <a:ext cx="6206836" cy="3139327"/>
          </a:xfrm>
          <a:prstGeom prst="rect">
            <a:avLst/>
          </a:prstGeom>
        </p:spPr>
      </p:pic>
    </p:spTree>
    <p:extLst>
      <p:ext uri="{BB962C8B-B14F-4D97-AF65-F5344CB8AC3E}">
        <p14:creationId xmlns:p14="http://schemas.microsoft.com/office/powerpoint/2010/main" val="16756592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2D0F363-A8CE-5190-A9B4-E7ADB8394FB6}"/>
              </a:ext>
            </a:extLst>
          </p:cNvPr>
          <p:cNvSpPr>
            <a:spLocks noGrp="1"/>
          </p:cNvSpPr>
          <p:nvPr>
            <p:ph type="title"/>
          </p:nvPr>
        </p:nvSpPr>
        <p:spPr>
          <a:xfrm>
            <a:off x="6156176" y="1556792"/>
            <a:ext cx="2987824" cy="4680520"/>
          </a:xfrm>
        </p:spPr>
        <p:txBody>
          <a:bodyPr>
            <a:normAutofit/>
          </a:bodyPr>
          <a:lstStyle/>
          <a:p>
            <a:r>
              <a:rPr lang="uk-UA" sz="1200" b="1" dirty="0" smtClean="0">
                <a:effectLst/>
                <a:latin typeface="Times New Roman" panose="02020603050405020304" pitchFamily="18" charset="0"/>
                <a:ea typeface="Times New Roman" panose="02020603050405020304" pitchFamily="18" charset="0"/>
              </a:rPr>
              <a:t> </a:t>
            </a:r>
            <a:endParaRPr lang="ru-RU" sz="1200" dirty="0"/>
          </a:p>
        </p:txBody>
      </p:sp>
      <p:pic>
        <p:nvPicPr>
          <p:cNvPr id="6" name="Місце для вмісту 5"/>
          <p:cNvPicPr>
            <a:picLocks noGrp="1" noChangeAspect="1"/>
          </p:cNvPicPr>
          <p:nvPr>
            <p:ph idx="1"/>
          </p:nvPr>
        </p:nvPicPr>
        <p:blipFill>
          <a:blip r:embed="rId2"/>
          <a:stretch>
            <a:fillRect/>
          </a:stretch>
        </p:blipFill>
        <p:spPr>
          <a:xfrm>
            <a:off x="32954" y="25696"/>
            <a:ext cx="5403141" cy="2647450"/>
          </a:xfrm>
          <a:prstGeom prst="rect">
            <a:avLst/>
          </a:prstGeom>
        </p:spPr>
      </p:pic>
      <p:sp>
        <p:nvSpPr>
          <p:cNvPr id="7" name="Прямокутник 6"/>
          <p:cNvSpPr/>
          <p:nvPr/>
        </p:nvSpPr>
        <p:spPr>
          <a:xfrm>
            <a:off x="5436095" y="0"/>
            <a:ext cx="3707905" cy="6986528"/>
          </a:xfrm>
          <a:prstGeom prst="rect">
            <a:avLst/>
          </a:prstGeom>
        </p:spPr>
        <p:txBody>
          <a:bodyPr wrap="square">
            <a:spAutoFit/>
          </a:bodyPr>
          <a:lstStyle/>
          <a:p>
            <a:pPr algn="l"/>
            <a:r>
              <a:rPr lang="uk-UA" dirty="0"/>
              <a:t>Рисунок </a:t>
            </a:r>
            <a:r>
              <a:rPr lang="uk-UA" dirty="0" smtClean="0"/>
              <a:t>16. </a:t>
            </a:r>
            <a:r>
              <a:rPr lang="uk-UA" dirty="0"/>
              <a:t>Геомагнітний індекс( крива жовтого кольору), прискорення рухів корив зоні </a:t>
            </a:r>
            <a:r>
              <a:rPr lang="uk-UA" dirty="0" err="1"/>
              <a:t>оашського</a:t>
            </a:r>
            <a:r>
              <a:rPr lang="uk-UA" dirty="0"/>
              <a:t> глибинного розлому( крива синього кольору). Січень 2025 </a:t>
            </a:r>
            <a:r>
              <a:rPr lang="uk-UA" dirty="0" smtClean="0"/>
              <a:t>року. Можна </a:t>
            </a:r>
            <a:r>
              <a:rPr lang="uk-UA" dirty="0"/>
              <a:t>припустити, що зміни магнітного поля Землі  відбуваються в періоди, які слідують після інтенсивних рухів кори</a:t>
            </a:r>
            <a:r>
              <a:rPr lang="uk-UA" dirty="0" smtClean="0"/>
              <a:t>.</a:t>
            </a:r>
          </a:p>
          <a:p>
            <a:pPr algn="l"/>
            <a:r>
              <a:rPr lang="uk-UA" dirty="0"/>
              <a:t>Рисунок </a:t>
            </a:r>
            <a:r>
              <a:rPr lang="uk-UA" dirty="0" smtClean="0"/>
              <a:t>17. </a:t>
            </a:r>
            <a:r>
              <a:rPr lang="uk-UA" dirty="0"/>
              <a:t>Сейсмічність Карпатського регіону( діаграма синього кольору), прискорення рухів кори в зоні </a:t>
            </a:r>
            <a:r>
              <a:rPr lang="uk-UA" dirty="0" err="1"/>
              <a:t>Оашського</a:t>
            </a:r>
            <a:r>
              <a:rPr lang="uk-UA" dirty="0"/>
              <a:t> глибинного розлому( крива коричневого кольору). Січень 2025 року.</a:t>
            </a:r>
          </a:p>
          <a:p>
            <a:pPr algn="l"/>
            <a:r>
              <a:rPr lang="uk-UA" dirty="0" smtClean="0"/>
              <a:t>Землетруси </a:t>
            </a:r>
            <a:r>
              <a:rPr lang="uk-UA" dirty="0"/>
              <a:t>реєструються в інтервалах, коли відмічаються стиснення порід, за декілька діб після інтенсивних рухів кори( підвищені величини прискорення рухів </a:t>
            </a:r>
            <a:r>
              <a:rPr lang="uk-UA" dirty="0" smtClean="0"/>
              <a:t>кори</a:t>
            </a:r>
          </a:p>
          <a:p>
            <a:pPr algn="l"/>
            <a:r>
              <a:rPr lang="uk-UA" dirty="0"/>
              <a:t>Рисунок </a:t>
            </a:r>
            <a:r>
              <a:rPr lang="uk-UA" dirty="0" smtClean="0"/>
              <a:t>18. </a:t>
            </a:r>
            <a:r>
              <a:rPr lang="uk-UA" dirty="0"/>
              <a:t>Прискорення рухів кори( крива коричневого кольору), сонячна активність( крива синього кольору).сейсмічність регіону(діаграма синього кольору), геомагнітний індекс( крива сірого кольору). Січень 2025 року.  </a:t>
            </a:r>
          </a:p>
        </p:txBody>
      </p:sp>
      <p:pic>
        <p:nvPicPr>
          <p:cNvPr id="8" name="Рисунок 7"/>
          <p:cNvPicPr>
            <a:picLocks noChangeAspect="1"/>
          </p:cNvPicPr>
          <p:nvPr/>
        </p:nvPicPr>
        <p:blipFill>
          <a:blip r:embed="rId3"/>
          <a:stretch>
            <a:fillRect/>
          </a:stretch>
        </p:blipFill>
        <p:spPr>
          <a:xfrm>
            <a:off x="32954" y="2662203"/>
            <a:ext cx="5403141" cy="1980952"/>
          </a:xfrm>
          <a:prstGeom prst="rect">
            <a:avLst/>
          </a:prstGeom>
        </p:spPr>
      </p:pic>
      <p:pic>
        <p:nvPicPr>
          <p:cNvPr id="9" name="Рисунок 8"/>
          <p:cNvPicPr>
            <a:picLocks noChangeAspect="1"/>
          </p:cNvPicPr>
          <p:nvPr/>
        </p:nvPicPr>
        <p:blipFill>
          <a:blip r:embed="rId4"/>
          <a:stretch>
            <a:fillRect/>
          </a:stretch>
        </p:blipFill>
        <p:spPr>
          <a:xfrm>
            <a:off x="6896" y="4560829"/>
            <a:ext cx="5429199" cy="2314286"/>
          </a:xfrm>
          <a:prstGeom prst="rect">
            <a:avLst/>
          </a:prstGeom>
        </p:spPr>
      </p:pic>
    </p:spTree>
    <p:extLst>
      <p:ext uri="{BB962C8B-B14F-4D97-AF65-F5344CB8AC3E}">
        <p14:creationId xmlns:p14="http://schemas.microsoft.com/office/powerpoint/2010/main" val="29639515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94" y="116632"/>
            <a:ext cx="9156993" cy="406092"/>
          </a:xfrm>
        </p:spPr>
        <p:txBody>
          <a:bodyPr>
            <a:noAutofit/>
          </a:bodyPr>
          <a:lstStyle/>
          <a:p>
            <a:r>
              <a:rPr lang="ru-RU" sz="3200" b="1" dirty="0">
                <a:solidFill>
                  <a:srgbClr val="FF0000"/>
                </a:solidFill>
              </a:rPr>
              <a:t>4.6. </a:t>
            </a:r>
            <a:r>
              <a:rPr lang="ru-RU" sz="3200" b="1" dirty="0" err="1">
                <a:solidFill>
                  <a:srgbClr val="FF0000"/>
                </a:solidFill>
              </a:rPr>
              <a:t>Фази</a:t>
            </a:r>
            <a:r>
              <a:rPr lang="ru-RU" sz="3200" b="1" dirty="0">
                <a:solidFill>
                  <a:srgbClr val="FF0000"/>
                </a:solidFill>
              </a:rPr>
              <a:t> </a:t>
            </a:r>
            <a:r>
              <a:rPr lang="ru-RU" sz="3200" b="1" dirty="0" err="1">
                <a:solidFill>
                  <a:srgbClr val="FF0000"/>
                </a:solidFill>
              </a:rPr>
              <a:t>Місяця</a:t>
            </a:r>
            <a:r>
              <a:rPr lang="ru-RU" sz="3200" b="1" dirty="0">
                <a:solidFill>
                  <a:srgbClr val="FF0000"/>
                </a:solidFill>
              </a:rPr>
              <a:t>  та </a:t>
            </a:r>
            <a:r>
              <a:rPr lang="ru-RU" sz="3200" b="1" dirty="0" err="1">
                <a:solidFill>
                  <a:srgbClr val="FF0000"/>
                </a:solidFill>
              </a:rPr>
              <a:t>сейсмічна</a:t>
            </a:r>
            <a:r>
              <a:rPr lang="ru-RU" sz="3200" b="1" dirty="0">
                <a:solidFill>
                  <a:srgbClr val="FF0000"/>
                </a:solidFill>
              </a:rPr>
              <a:t> </a:t>
            </a:r>
            <a:r>
              <a:rPr lang="ru-RU" sz="3200" b="1" dirty="0" err="1">
                <a:solidFill>
                  <a:srgbClr val="FF0000"/>
                </a:solidFill>
              </a:rPr>
              <a:t>активність</a:t>
            </a:r>
            <a:r>
              <a:rPr lang="ru-RU" sz="3200" b="1" dirty="0">
                <a:solidFill>
                  <a:srgbClr val="FF0000"/>
                </a:solidFill>
              </a:rPr>
              <a:t> </a:t>
            </a:r>
            <a:r>
              <a:rPr lang="ru-RU" sz="3200" b="1" dirty="0" err="1">
                <a:solidFill>
                  <a:srgbClr val="FF0000"/>
                </a:solidFill>
              </a:rPr>
              <a:t>регіону</a:t>
            </a:r>
            <a:r>
              <a:rPr lang="ru-RU" sz="3200" b="1" dirty="0">
                <a:solidFill>
                  <a:srgbClr val="FF0000"/>
                </a:solidFill>
              </a:rPr>
              <a:t>.</a:t>
            </a:r>
            <a:endParaRPr lang="uk-UA" sz="3200" b="1" dirty="0">
              <a:solidFill>
                <a:srgbClr val="FF0000"/>
              </a:solidFill>
            </a:endParaRPr>
          </a:p>
        </p:txBody>
      </p:sp>
      <p:pic>
        <p:nvPicPr>
          <p:cNvPr id="4" name="Місце для вмісту 3"/>
          <p:cNvPicPr>
            <a:picLocks noGrp="1" noChangeAspect="1"/>
          </p:cNvPicPr>
          <p:nvPr>
            <p:ph idx="1"/>
          </p:nvPr>
        </p:nvPicPr>
        <p:blipFill>
          <a:blip r:embed="rId2"/>
          <a:stretch>
            <a:fillRect/>
          </a:stretch>
        </p:blipFill>
        <p:spPr>
          <a:xfrm>
            <a:off x="-26168" y="356493"/>
            <a:ext cx="9170167" cy="3528392"/>
          </a:xfrm>
          <a:prstGeom prst="rect">
            <a:avLst/>
          </a:prstGeom>
        </p:spPr>
      </p:pic>
      <p:sp>
        <p:nvSpPr>
          <p:cNvPr id="5" name="Прямокутник 4"/>
          <p:cNvSpPr/>
          <p:nvPr/>
        </p:nvSpPr>
        <p:spPr>
          <a:xfrm>
            <a:off x="-12994" y="3645024"/>
            <a:ext cx="9143999" cy="2800767"/>
          </a:xfrm>
          <a:prstGeom prst="rect">
            <a:avLst/>
          </a:prstGeom>
        </p:spPr>
        <p:txBody>
          <a:bodyPr wrap="square">
            <a:spAutoFit/>
          </a:bodyPr>
          <a:lstStyle/>
          <a:p>
            <a:r>
              <a:rPr lang="uk-UA" dirty="0"/>
              <a:t>Рисунок </a:t>
            </a:r>
            <a:r>
              <a:rPr lang="uk-UA" dirty="0" smtClean="0"/>
              <a:t>19. </a:t>
            </a:r>
            <a:r>
              <a:rPr lang="uk-UA" dirty="0"/>
              <a:t>Часовий розподіл землетрусів  Карпатського регіону за 1 квартал 2025 року.</a:t>
            </a:r>
          </a:p>
          <a:p>
            <a:r>
              <a:rPr lang="uk-UA" dirty="0"/>
              <a:t>	Аналізуючи результати представлені на рисунку 4.6 важливо відмітити, що часовий розподіл землетрусів карпатського регіону має такі особливості:   землетруси в регіоні реєструються в часових інтервалах: 1-4 години, 6-8 години, 9-15 години, 16-19  години, 20-00 години. Саме ці інтервали часу  корелюють із часовими інтервалами основних фаз Місяця. Завдяки   гравітаційному впливу Місяця, відбуваються припливи в твердій Землі, а саме відбувається розширення земної кори на величину 0.5 м. Такі деформації земної кори приводять до акумуляції енергії напружено-деформованого стану порід і можуть бути фактором розрядки цього напруження. Н</a:t>
            </a:r>
            <a:r>
              <a:rPr lang="uk-UA" dirty="0" smtClean="0"/>
              <a:t>аявність </a:t>
            </a:r>
            <a:r>
              <a:rPr lang="uk-UA" dirty="0"/>
              <a:t>небесного світила над поверхнею Землі, є індикатором можливого сейсмічного прояву на території, де відповідно енергія механічних рухів накопичується.</a:t>
            </a:r>
          </a:p>
        </p:txBody>
      </p:sp>
    </p:spTree>
    <p:extLst>
      <p:ext uri="{BB962C8B-B14F-4D97-AF65-F5344CB8AC3E}">
        <p14:creationId xmlns:p14="http://schemas.microsoft.com/office/powerpoint/2010/main" val="3269731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DAB00F2-31C4-67B6-1D84-95D92D94F017}"/>
              </a:ext>
            </a:extLst>
          </p:cNvPr>
          <p:cNvSpPr>
            <a:spLocks noGrp="1"/>
          </p:cNvSpPr>
          <p:nvPr>
            <p:ph type="title"/>
          </p:nvPr>
        </p:nvSpPr>
        <p:spPr>
          <a:xfrm>
            <a:off x="397768" y="213336"/>
            <a:ext cx="7772400" cy="698525"/>
          </a:xfrm>
        </p:spPr>
        <p:txBody>
          <a:bodyPr>
            <a:normAutofit fontScale="90000"/>
          </a:bodyPr>
          <a:lstStyle/>
          <a:p>
            <a:r>
              <a:rPr lang="uk-UA" dirty="0"/>
              <a:t>ВИСНОВКИ</a:t>
            </a:r>
            <a:endParaRPr lang="ru-RU" dirty="0"/>
          </a:p>
        </p:txBody>
      </p:sp>
      <p:sp>
        <p:nvSpPr>
          <p:cNvPr id="3" name="Объект 2">
            <a:extLst>
              <a:ext uri="{FF2B5EF4-FFF2-40B4-BE49-F238E27FC236}">
                <a16:creationId xmlns:a16="http://schemas.microsoft.com/office/drawing/2014/main" id="{D6D32563-36D1-5DA9-6238-5569E50B5A69}"/>
              </a:ext>
            </a:extLst>
          </p:cNvPr>
          <p:cNvSpPr>
            <a:spLocks noGrp="1"/>
          </p:cNvSpPr>
          <p:nvPr>
            <p:ph idx="1"/>
          </p:nvPr>
        </p:nvSpPr>
        <p:spPr>
          <a:xfrm>
            <a:off x="107504" y="1607736"/>
            <a:ext cx="8352928" cy="4114800"/>
          </a:xfrm>
        </p:spPr>
        <p:txBody>
          <a:bodyPr>
            <a:normAutofit/>
          </a:bodyPr>
          <a:lstStyle/>
          <a:p>
            <a:pPr algn="just">
              <a:lnSpc>
                <a:spcPct val="150000"/>
              </a:lnSpc>
              <a:buFont typeface="Arial" panose="020B0604020202020204" pitchFamily="34" charset="0"/>
              <a:buChar char="•"/>
            </a:pPr>
            <a:r>
              <a:rPr lang="uk-UA" sz="1800" dirty="0" smtClean="0">
                <a:solidFill>
                  <a:schemeClr val="tx2"/>
                </a:solidFill>
                <a:effectLst/>
                <a:latin typeface="Times New Roman" panose="02020603050405020304" pitchFamily="18" charset="0"/>
                <a:ea typeface="Times New Roman" panose="02020603050405020304" pitchFamily="18" charset="0"/>
              </a:rPr>
              <a:t> </a:t>
            </a:r>
            <a:endParaRPr lang="ru-RU" sz="1400" dirty="0">
              <a:solidFill>
                <a:schemeClr val="tx2"/>
              </a:solidFill>
              <a:effectLst/>
              <a:latin typeface="Times New Roman" panose="02020603050405020304" pitchFamily="18" charset="0"/>
              <a:ea typeface="Times New Roman" panose="02020603050405020304" pitchFamily="18" charset="0"/>
            </a:endParaRPr>
          </a:p>
          <a:p>
            <a:endParaRPr lang="ru-RU" dirty="0"/>
          </a:p>
        </p:txBody>
      </p:sp>
      <p:sp>
        <p:nvSpPr>
          <p:cNvPr id="4" name="Прямокутник 3"/>
          <p:cNvSpPr/>
          <p:nvPr/>
        </p:nvSpPr>
        <p:spPr>
          <a:xfrm>
            <a:off x="-11902" y="692696"/>
            <a:ext cx="9145016" cy="5509200"/>
          </a:xfrm>
          <a:prstGeom prst="rect">
            <a:avLst/>
          </a:prstGeom>
        </p:spPr>
        <p:txBody>
          <a:bodyPr wrap="square">
            <a:spAutoFit/>
          </a:bodyPr>
          <a:lstStyle/>
          <a:p>
            <a:pPr marL="285750" indent="-285750" algn="l">
              <a:buFont typeface="Wingdings" panose="05000000000000000000" pitchFamily="2" charset="2"/>
              <a:buChar char="q"/>
            </a:pPr>
            <a:r>
              <a:rPr lang="uk-UA" dirty="0"/>
              <a:t>Геомагнітний індекс та сонячна активність корелюють між собою, очевидно сонячна активність впливає на величину магнітного поля Землі, що представлено на варіаціях геомагнітного поля.</a:t>
            </a:r>
          </a:p>
          <a:p>
            <a:pPr marL="285750" indent="-285750" algn="l">
              <a:buFont typeface="Wingdings" panose="05000000000000000000" pitchFamily="2" charset="2"/>
              <a:buChar char="q"/>
            </a:pPr>
            <a:r>
              <a:rPr lang="uk-UA" dirty="0"/>
              <a:t>Рухи кори вказують на інтенсивне стиснення порід величиною: -14.5 </a:t>
            </a:r>
            <a:r>
              <a:rPr lang="uk-UA" dirty="0" err="1"/>
              <a:t>мкм</a:t>
            </a:r>
            <a:r>
              <a:rPr lang="uk-UA" dirty="0"/>
              <a:t>, деформації при цьому становлять:- 591.15 </a:t>
            </a:r>
            <a:r>
              <a:rPr lang="uk-UA" dirty="0" err="1"/>
              <a:t>нстр</a:t>
            </a:r>
            <a:r>
              <a:rPr lang="uk-UA" dirty="0"/>
              <a:t>. </a:t>
            </a:r>
          </a:p>
          <a:p>
            <a:pPr marL="285750" indent="-285750" algn="l">
              <a:buFont typeface="Wingdings" panose="05000000000000000000" pitchFamily="2" charset="2"/>
              <a:buChar char="q"/>
            </a:pPr>
            <a:r>
              <a:rPr lang="uk-UA" dirty="0" smtClean="0"/>
              <a:t>Досліджено </a:t>
            </a:r>
            <a:r>
              <a:rPr lang="uk-UA" dirty="0"/>
              <a:t>зв'язок сучасних рухів кори ( зміщення земної поверхні) та сонячної активності вказали на високий ступінь кореляції: +0.63, що відкриває перспективи наступних наукових досліджень зв</a:t>
            </a:r>
            <a:r>
              <a:rPr lang="el-GR" dirty="0"/>
              <a:t>᾽</a:t>
            </a:r>
            <a:r>
              <a:rPr lang="uk-UA" dirty="0" err="1"/>
              <a:t>язків</a:t>
            </a:r>
            <a:r>
              <a:rPr lang="uk-UA" dirty="0"/>
              <a:t> геофізичних полів.</a:t>
            </a:r>
          </a:p>
          <a:p>
            <a:pPr marL="285750" indent="-285750" algn="l">
              <a:buFont typeface="Wingdings" panose="05000000000000000000" pitchFamily="2" charset="2"/>
              <a:buChar char="q"/>
            </a:pPr>
            <a:r>
              <a:rPr lang="uk-UA" dirty="0"/>
              <a:t> </a:t>
            </a:r>
            <a:r>
              <a:rPr lang="uk-UA" dirty="0" smtClean="0"/>
              <a:t>Встановлено </a:t>
            </a:r>
            <a:r>
              <a:rPr lang="uk-UA" dirty="0" err="1"/>
              <a:t>взаємозв</a:t>
            </a:r>
            <a:r>
              <a:rPr lang="el-GR" dirty="0"/>
              <a:t>᾽</a:t>
            </a:r>
            <a:r>
              <a:rPr lang="uk-UA" dirty="0" err="1"/>
              <a:t>язок</a:t>
            </a:r>
            <a:r>
              <a:rPr lang="uk-UA" dirty="0"/>
              <a:t> сучасних горизонтальних рухів кори та параметрів магнітного поля Землі за досліджуваний період, ступінь кореляції становить : 0.43.</a:t>
            </a:r>
          </a:p>
          <a:p>
            <a:pPr marL="285750" indent="-285750" algn="l">
              <a:buFont typeface="Wingdings" panose="05000000000000000000" pitchFamily="2" charset="2"/>
              <a:buChar char="q"/>
            </a:pPr>
            <a:r>
              <a:rPr lang="uk-UA" dirty="0" smtClean="0"/>
              <a:t>На </a:t>
            </a:r>
            <a:r>
              <a:rPr lang="uk-UA" dirty="0"/>
              <a:t>території Карпатського регіону зареєстровано  в січні 2025 року 9 місцевих землетрусів  різної </a:t>
            </a:r>
            <a:r>
              <a:rPr lang="uk-UA" dirty="0" err="1"/>
              <a:t>магнітуди</a:t>
            </a:r>
            <a:r>
              <a:rPr lang="uk-UA" dirty="0"/>
              <a:t>, але в основному невеликої глибини(0-5 км).</a:t>
            </a:r>
          </a:p>
          <a:p>
            <a:pPr marL="285750" indent="-285750" algn="l">
              <a:buFont typeface="Wingdings" panose="05000000000000000000" pitchFamily="2" charset="2"/>
              <a:buChar char="q"/>
            </a:pPr>
            <a:r>
              <a:rPr lang="uk-UA" dirty="0" smtClean="0"/>
              <a:t>Вивчення </a:t>
            </a:r>
            <a:r>
              <a:rPr lang="uk-UA" dirty="0"/>
              <a:t>зв</a:t>
            </a:r>
            <a:r>
              <a:rPr lang="el-GR" dirty="0"/>
              <a:t>᾽</a:t>
            </a:r>
            <a:r>
              <a:rPr lang="uk-UA" dirty="0" err="1"/>
              <a:t>язку</a:t>
            </a:r>
            <a:r>
              <a:rPr lang="uk-UA" dirty="0"/>
              <a:t>  сейсмічності та рухів кори показало, що всі землетруси проходять при інтенсивному стисненні порід в зоні </a:t>
            </a:r>
            <a:r>
              <a:rPr lang="uk-UA" dirty="0" err="1"/>
              <a:t>Оашського</a:t>
            </a:r>
            <a:r>
              <a:rPr lang="uk-UA" dirty="0"/>
              <a:t> глибинного розлому.</a:t>
            </a:r>
          </a:p>
          <a:p>
            <a:pPr marL="285750" indent="-285750" algn="l">
              <a:buFont typeface="Wingdings" panose="05000000000000000000" pitchFamily="2" charset="2"/>
              <a:buChar char="q"/>
            </a:pPr>
            <a:r>
              <a:rPr lang="uk-UA" dirty="0" smtClean="0"/>
              <a:t>Сейсмічність </a:t>
            </a:r>
            <a:r>
              <a:rPr lang="uk-UA" dirty="0"/>
              <a:t>регіону підвищена на фоні зменшення сонячної активності. Геомагнітний індекс зменшується в періоди сейсмічної активності Закарпаття, та підвищується в періоди прояву сейсмічності зони </a:t>
            </a:r>
            <a:r>
              <a:rPr lang="uk-UA" dirty="0" err="1"/>
              <a:t>Вранча</a:t>
            </a:r>
            <a:r>
              <a:rPr lang="uk-UA" dirty="0"/>
              <a:t>, Польщі та Словаччини.</a:t>
            </a:r>
          </a:p>
          <a:p>
            <a:pPr marL="285750" indent="-285750" algn="l">
              <a:buFont typeface="Wingdings" panose="05000000000000000000" pitchFamily="2" charset="2"/>
              <a:buChar char="q"/>
            </a:pPr>
            <a:r>
              <a:rPr lang="uk-UA" dirty="0" smtClean="0"/>
              <a:t>Аналізуючи </a:t>
            </a:r>
            <a:r>
              <a:rPr lang="uk-UA" dirty="0"/>
              <a:t>геофізичні поля та астрофізичні явища, можна припустити, що </a:t>
            </a:r>
            <a:r>
              <a:rPr lang="uk-UA" dirty="0" err="1"/>
              <a:t>взаємозв</a:t>
            </a:r>
            <a:r>
              <a:rPr lang="el-GR" dirty="0"/>
              <a:t>᾽</a:t>
            </a:r>
            <a:r>
              <a:rPr lang="uk-UA" dirty="0" err="1"/>
              <a:t>язок</a:t>
            </a:r>
            <a:r>
              <a:rPr lang="uk-UA" dirty="0"/>
              <a:t> цих процесів у просторі  і часі. Важливо сформувати модель астрофізичних та геофізичних станів середовища.</a:t>
            </a:r>
          </a:p>
          <a:p>
            <a:pPr marL="285750" indent="-285750" algn="l">
              <a:buFont typeface="Wingdings" panose="05000000000000000000" pitchFamily="2" charset="2"/>
              <a:buChar char="q"/>
            </a:pPr>
            <a:r>
              <a:rPr lang="uk-UA" dirty="0"/>
              <a:t>Проведено розрахунок швидкостей сучасних горизонтальних рухів кори в зоні </a:t>
            </a:r>
            <a:r>
              <a:rPr lang="uk-UA" dirty="0" err="1"/>
              <a:t>Оашського</a:t>
            </a:r>
            <a:r>
              <a:rPr lang="uk-UA" dirty="0"/>
              <a:t> глибинного розлому, яка становить в середньому -0.49 </a:t>
            </a:r>
            <a:r>
              <a:rPr lang="uk-UA" dirty="0" err="1"/>
              <a:t>мкм</a:t>
            </a:r>
            <a:r>
              <a:rPr lang="uk-UA" dirty="0"/>
              <a:t>/добу.</a:t>
            </a:r>
          </a:p>
        </p:txBody>
      </p:sp>
    </p:spTree>
    <p:extLst>
      <p:ext uri="{BB962C8B-B14F-4D97-AF65-F5344CB8AC3E}">
        <p14:creationId xmlns:p14="http://schemas.microsoft.com/office/powerpoint/2010/main" val="27229060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Ретроспектива">
  <a:themeElements>
    <a:clrScheme name="Ретроспектива">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Ретроспектива">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спектива">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11897</TotalTime>
  <Words>1866</Words>
  <Application>Microsoft Office PowerPoint</Application>
  <PresentationFormat>Екран (4:3)</PresentationFormat>
  <Paragraphs>107</Paragraphs>
  <Slides>15</Slides>
  <Notes>0</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15</vt:i4>
      </vt:variant>
    </vt:vector>
  </HeadingPairs>
  <TitlesOfParts>
    <vt:vector size="22" baseType="lpstr">
      <vt:lpstr>Arial</vt:lpstr>
      <vt:lpstr>Calibri</vt:lpstr>
      <vt:lpstr>Calibri Light</vt:lpstr>
      <vt:lpstr>Tahoma</vt:lpstr>
      <vt:lpstr>Times New Roman</vt:lpstr>
      <vt:lpstr>Wingdings</vt:lpstr>
      <vt:lpstr>Ретроспектива</vt:lpstr>
      <vt:lpstr>  АСТРОФІЗИЧНІ АСПЕКТИ СЕЙСМІЧНОГО ТА ГЕОДИНАМІЧНОГО СТАНІВ КАРПАТСЬКОГО РЕГІОНУ     МАН –ЮНІОР Дослідник, астроном          науково-дослідницька робота Науковий керівник: Ігнатишин В.В., старший науковий співробітник Інституту Геофізики ім.С.І. Субботіна НАН України, кандидат фізико-математичних наук,  керівник гуртків, методист МАН; вчитель фізики вищої категорії, методист  Вилоцької ЗОШ І-ІІІ ст.№2; Тросницької ЗОШ І-ІІ ст.; доцент кафедри географії та туризму Закарпатського угорського університету ім. Ференца Ракоці ІІ;   Виноградів-2026</vt:lpstr>
      <vt:lpstr>АКТУАЛЬНІСТЬ</vt:lpstr>
      <vt:lpstr>Мета дослідження, задачі дослідження</vt:lpstr>
      <vt:lpstr>Методи та прийоми дослідження</vt:lpstr>
      <vt:lpstr>    </vt:lpstr>
      <vt:lpstr> .      </vt:lpstr>
      <vt:lpstr>   </vt:lpstr>
      <vt:lpstr> </vt:lpstr>
      <vt:lpstr>  </vt:lpstr>
      <vt:lpstr>  </vt:lpstr>
      <vt:lpstr> </vt:lpstr>
      <vt:lpstr> </vt:lpstr>
      <vt:lpstr> </vt:lpstr>
      <vt:lpstr>4.6. Фази Місяця  та сейсмічна активність регіону.</vt:lpstr>
      <vt:lpstr>ВИСНОВКИ</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ОСНОВНІ НАПРЯМКИ  ВДОСКОНАЛЕННЯ АПАРАТНИХ ТА ПРОГРАМНИХ ЗАСОБІВ КАРПАТСЬКОЇ РЕГІОНАЛЬНОЇ МЕРЕЖІ  ДЛЯ СЕЙСМІЧНОГО МОНІТОРИНГУ  Сапужак І.Я., к.т.н., доц., в.о. ст.н.с.ВСКР</dc:title>
  <dc:creator>Sapuzhak A.</dc:creator>
  <cp:lastModifiedBy>Пользователь</cp:lastModifiedBy>
  <cp:revision>551</cp:revision>
  <cp:lastPrinted>1601-01-01T00:00:00Z</cp:lastPrinted>
  <dcterms:created xsi:type="dcterms:W3CDTF">2005-03-13T05:10:34Z</dcterms:created>
  <dcterms:modified xsi:type="dcterms:W3CDTF">2026-04-14T10:39:40Z</dcterms:modified>
</cp:coreProperties>
</file>