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94660"/>
  </p:normalViewPr>
  <p:slideViewPr>
    <p:cSldViewPr snapToGrid="0">
      <p:cViewPr varScale="1">
        <p:scale>
          <a:sx n="77" d="100"/>
          <a:sy n="77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6:20.9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6:25.3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7:46.3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7:50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1577 253 24575,'-1'-4'0,"1"1"0,-1-1 0,0 0 0,0 1 0,0-1 0,-1 1 0,1 0 0,-1-1 0,0 1 0,0 0 0,0 0 0,0 0 0,-1 0 0,1 0 0,-1 0 0,0 1 0,-3-3 0,-9-7 0,0 1 0,-19-11 0,23 16 0,-7-3 0,0 0 0,-1 1 0,0 2 0,-1 0 0,-29-6 0,-18-5 0,5 2 0,36 8 0,-41-14 0,46 14 0,1 1 0,-1 1 0,0 0 0,0 2 0,-29-2 0,-112 6 0,68 1 0,68 0 0,-1 2 0,0 1 0,1 0 0,-49 19 0,29-7 0,-31 9 0,67-24 0,0 1 0,1 0 0,-1 1 0,1 0 0,-1 0 0,1 1 0,1 0 0,-1 1 0,1-1 0,-9 10 0,-142 128 0,140-123 0,0 0 0,-24 37 0,38-48 0,0-1 0,0 1 0,1 1 0,1-1 0,-1 1 0,1-1 0,1 1 0,0 0 0,0 0 0,0 15 0,1-7 0,1 0 0,0 1 0,1-1 0,1 1 0,1-1 0,0 0 0,2 0 0,0 0 0,1-1 0,0 0 0,2 0 0,10 18 0,5 9 0,-16-28 0,1-1 0,15 21 0,-20-32 0,1 0 0,-1 0 0,1 0 0,0 0 0,0 0 0,1-1 0,-1 0 0,1 0 0,-1 0 0,1-1 0,10 5 0,102 35 0,-100-35 0,36 8 0,-37-12 0,-1 2 0,0 0 0,20 9 0,-31-12 0,11 6 0,0 0 0,0-1 0,0 0 0,1-2 0,0 0 0,0 0 0,0-1 0,21 1 0,251-4 0,-134-3 0,-142 1 0,-1 0 0,1-1 0,-1 0 0,0-1 0,1 0 0,-1 0 0,17-10 0,14-3 0,34-2 0,2 0 0,-72 15 0,1 1 0,0-1 0,-1-1 0,1 1 0,-1-1 0,0 0 0,0 0 0,9-10 0,25-37 0,-32 39 0,2-1 0,16-17 0,-3 5 0,-2-1 0,-1-1 0,-1-1 0,23-44 0,-8 13 0,-29 49 0,-1 1 0,-1-1 0,1 0 0,-1 1 0,-1-1 0,0-1 0,0 1 0,-1 0 0,-1-12 0,0-13 0,-5-45 0,4 72 8,-1 0-1,0 1 1,0-1-1,0 1 1,-1-1-1,0 1 1,-1 0-1,1 0 1,-1 0-1,-1 1 1,1 0-1,-1-1 1,0 2-1,-1-1 1,-10-9-1,9 9-121,-1 1 0,0 0-1,0 0 1,0 0 0,0 1 0,-1 1-1,0-1 1,0 1 0,0 1 0,0-1-1,0 2 1,-16-2 0,3 2-6712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7:53.5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863 445 24575,'-1'-13'0,"0"2"0,0-1 0,-2 0 0,1 0 0,-2 0 0,1 1 0,-2 0 0,1 0 0,-10-15 0,1 3 0,-2 1 0,0 0 0,-23-22 0,32 37 0,0 2 0,-1-1 0,0 1 0,-9-6 0,9 7 0,1 0 0,0 0 0,0-1 0,0 0 0,0 0 0,-5-8 0,4 4 0,0 1 0,0 0 0,0 1 0,-1 0 0,0 0 0,0 0 0,-1 1 0,0 0 0,0 1 0,-1 0 0,1 1 0,-1-1 0,0 2 0,0 0 0,0 0 0,-1 0 0,1 1 0,0 1 0,-1 0 0,-13 1 0,-1-2 0,0-1 0,-25-5 0,24 3 0,-44-3 0,51 8 0,-2-2 0,1 1 0,0 1 0,-1 2 0,1 0 0,0 0 0,0 2 0,-22 7 0,38-9 0,1-1 0,0 1 0,0 0 0,0 0 0,1 1 0,-1-1 0,0 0 0,1 1 0,-1 0 0,1-1 0,0 1 0,0 0 0,0 0 0,0 1 0,1-1 0,-1 0 0,1 0 0,0 1 0,0-1 0,0 1 0,0-1 0,0 8 0,0 8 0,0 1 0,1-1 0,2 23 0,1-10 0,-3 56 0,2 46 0,1-122 0,0 0 0,0 0 0,1 0 0,0-1 0,1 1 0,1-1 0,6 10 0,5 12 0,-4-9 0,2-1 0,33 41 0,-33-45 0,-11-14 0,1-1 0,0 1 0,0-1 0,0-1 0,0 1 0,1-1 0,-1 0 0,1 0 0,11 4 0,24 14 0,-25-13 0,1 0 0,0 0 0,0-2 0,0 0 0,32 6 0,25 9 0,-50-15 0,0-1 0,0-1 0,1-1 0,-1-1 0,1-1 0,35-4 0,-7 2 0,-45 1 0,0 0 0,1 0 0,-1-1 0,0 0 0,0-1 0,0 1 0,0-2 0,0 1 0,0-1 0,-1 0 0,1-1 0,-1 1 0,0-2 0,0 1 0,0-1 0,-1 0 0,0 0 0,0-1 0,0 1 0,0-2 0,-1 1 0,0 0 0,0-1 0,-1 0 0,6-13 0,-2 3 0,-2 0 0,0 0 0,-1-1 0,-1 0 0,0 0 0,-2 0 0,0 0 0,-1-35 0,-3-113-1365,2 142-5461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7:58.3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24531,'5081'4279'0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8:04.1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23964,'828'84'0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28:07.5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1 23619,'-55'774'0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31:16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863 141 24575,'-12'-9'0,"-1"-1"0,0 2 0,-1 0 0,0 0 0,0 1 0,-1 1 0,-16-5 0,-25-12 0,33 14 0,0 0 0,-1 1 0,0 2 0,0 0 0,-1 1 0,1 2 0,-1 1 0,-43 1 0,24 0 0,-38 2 0,74-1 0,1 1 0,0 0 0,0 1 0,0 0 0,0 0 0,0 1 0,0-1 0,-11 8 0,-13 9 0,6-4 0,1 1 0,-27 24 0,48-37 0,0 1 0,0 0 0,0 0 0,1 0 0,-1 0 0,1 0 0,0 0 0,0 1 0,-2 8 0,3-7 0,-1 0 0,0-1 0,-1 1 0,0-1 0,-5 9 0,2-5 0,1-1 0,0 1 0,0 0 0,1 1 0,1-1 0,-1 1 0,1 0 0,1-1 0,0 1 0,0 0 0,1 1 0,0-1 0,1 0 0,0 0 0,2 13 0,1-4 0,0-1 0,1 1 0,1-1 0,1 1 0,0-1 0,1-1 0,13 22 0,-13-24 0,-1-1 0,0 1 0,5 22 0,-9-26 0,1 0 0,1 0 0,0-1 0,0 0 0,1 1 0,0-2 0,0 1 0,14 17 0,77 92 0,-59-72 0,-10-10 0,49 49 0,-33-38 0,-32-34 0,1-1 0,22 21 0,-9-13 0,-14-11 0,0-1 0,0 0 0,1 0 0,0-2 0,25 13 0,-29-16 0,0 1 0,-1 0 0,0 0 0,0 0 0,0 1 0,-1 0 0,0 0 0,0 0 0,0 1 0,-1 0 0,7 12 0,-4-8 0,0 0 0,1 0 0,16 16 0,-20-24 0,0 1 0,-1 0 0,0 1 0,0-1 0,0 1 0,-1-1 0,1 1 0,-1 0 0,0 1 0,-1-1 0,1 0 0,-1 1 0,0 0 0,0-1 0,-1 1 0,0 0 0,0 0 0,0 0 0,0 9 0,-1-8 0,1-1 0,-1 1 0,2-1 0,-1 1 0,1-1 0,0 0 0,0 1 0,0-1 0,1 0 0,0 0 0,6 7 0,12 24 0,-10-19 0,0 0 0,17 20 0,-4-7 0,-18-21 0,1-2 0,0 1 0,0-1 0,10 9 0,5 2 0,-14-11 0,1 0 0,0-1 0,0 0 0,12 7 0,-19-13 0,0 1 0,1-1 0,-1 0 0,1 0 0,-1-1 0,1 1 0,-1 0 0,1-1 0,0 0 0,-1 1 0,1-1 0,0 0 0,-1 0 0,1-1 0,0 1 0,-1 0 0,1-1 0,-1 0 0,1 0 0,-1 1 0,1-1 0,-1-1 0,3 0 0,144-100 0,-144 97 0,0 0 0,0-1 0,0 0 0,-1 0 0,0 0 0,0 0 0,-1-1 0,1 0 0,-1 0 0,-1 0 0,1 0 0,-1 0 0,1-10 0,1 4 0,0 0 0,10-21 0,-7 20 0,-1 4 0,0 0 0,-1-1 0,0 0 0,0 0 0,-2 0 0,1 0 0,-1 0 0,2-24 0,-3 7 0,-2 0 0,-1 1 0,-1-1 0,-2 0 0,0 1 0,-2 0 0,-11-32 0,13 44 0,-1 0 0,-1-1 0,0 2 0,-1-1 0,-1 1 0,0 0 0,-1 1 0,0 0 0,-1 0 0,-14-14 0,15 17 0,1-1 0,0 0 0,1 0 0,0 0 0,1-1 0,0 0 0,1-1 0,0 1 0,-4-21 0,4 16 0,0 0 0,-2 0 0,0 1 0,-16-27 0,4 17 0,12 18 0,1 0 0,0-1 0,0 0 0,-6-15 0,-7-18 0,12 26 0,0 1 0,0-1 0,2 0 0,0 0 0,-4-25 0,9 33 0,-1 0 0,-1-1 0,0 1 0,0 0 0,0 0 0,-1 0 0,0 0 0,0 0 0,-1 1 0,0 0 0,-1-1 0,0 2 0,-7-10 0,-7-7 0,-32-49 0,26 15-1365,17 41-5461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31:18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832 117 24575,'-581'0'0,"574"0"0,0 0 0,0 0 0,0 1 0,0 0 0,0 0 0,1 1 0,-1 0 0,0 0 0,1 1 0,0-1 0,-1 1 0,1 1 0,0-1 0,1 1 0,-1 0 0,1 0 0,-1 1 0,1 0 0,1 0 0,-1 0 0,1 0 0,0 1 0,0 0 0,0 0 0,1 0 0,0 0 0,0 0 0,0 1 0,1-1 0,0 1 0,0-1 0,0 10 0,-4 23 0,-16 54 0,0 2 0,16-17 0,6-59 0,-1-1 0,-1 0 0,-5 25 0,-1-5 0,3 1 0,1-1 0,2 1 0,4 56 0,-1-29 0,-1-57 0,1 0 0,0 0 0,1 0 0,0 0 0,0 0 0,1-1 0,6 16 0,36 54 0,-27-49 0,-13-21 0,1-1 0,0 1 0,0-1 0,1 0 0,-1 0 0,2-1 0,-1 0 0,1 0 0,12 7 0,7 1 0,47 18 0,-17-9 0,-34-13 0,1-2 0,0 0 0,0-1 0,1-2 0,0 0 0,0-2 0,1-1 0,38-1 0,-28-1 0,-20 1 0,-1 0 0,0-2 0,0 1 0,0-2 0,0 0 0,0-1 0,0-1 0,0 0 0,24-11 0,10-6 0,-39 18 0,-1 0 0,0-1 0,0 0 0,0-1 0,-1 0 0,1-1 0,11-9 0,-4 2 0,-1 0 0,2 2 0,32-18 0,-26 16 0,20-6 0,-33 15 0,0 0 0,-1-1 0,13-7 0,39-20 0,-50 28 0,1-2 0,-2 1 0,1-1 0,-1-1 0,16-12 0,-14 10 0,0 1 0,0 1 0,1 0 0,0 0 0,0 1 0,0 1 0,1 1 0,16-4 0,13-6 0,-35 11 0,3 0 0,0-1 0,0 0 0,-1-1 0,0 0 0,0-1 0,12-8 0,-13 7 0,1 0 0,0 1 0,0 0 0,0 0 0,1 1 0,0 0 0,0 1 0,18-4 0,-16 4 0,0 0 0,-1-1 0,21-11 0,12-6 0,-33 17 0,0-1 0,0-1 0,-1 0 0,12-10 0,-12 9 0,0 0 0,0 1 0,23-11 0,-12 9 0,0-2 0,0-1 0,-2 0 0,1-2 0,-2 0 0,23-22 0,-14 15 0,6-7 0,33-42 0,-60 60 0,43-62 0,-45 64 0,-1-1 0,-1 1 0,1-1 0,-1 0 0,-1 0 0,1 0 0,0-14 0,12-56 0,-11 66 0,-1-1 0,0 0 0,-1 0 0,0 0 0,-1-1 0,-1 1 0,0 0 0,-1 0 0,-5-27 0,5 37 0,-1 0 0,0 0 0,0 0 0,0 1 0,-1-1 0,1 1 0,-1-1 0,0 1 0,0 0 0,0 0 0,-1 0 0,1 0 0,0 1 0,-1-1 0,0 1 0,-8-4 0,-6-1 0,0 0 0,-31-7 0,12 4 0,7 3 0,0 2 0,-1 1 0,1 1 0,-1 2 0,-56 4 0,10-1 0,-34-4 0,-108 5 0,196 0 0,-36 11 0,28-6 0,7-2 0,2 0 0,-1 2 0,1 1 0,0 1 0,-23 15 0,4-6 0,30-15 0,1 1 0,0 0 0,-11 6 0,12-5 0,-2-1 0,1 0 0,-1-1 0,1 0 0,-1-1 0,0 0 0,-17 2 0,-17 5 0,9 0 0,0 2 0,-37 18 0,55-22-1365,0-2-5461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31:21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1497 1 24575,'-22'1'0,"1"1"0,-1 1 0,1 1 0,0 1 0,0 1 0,-19 8 0,24-9 0,-1-1 0,-20 1 0,26-4 0,1 1 0,-1 0 0,0 0 0,1 1 0,-1 0 0,1 1 0,-17 9 0,9-4 0,0 0 0,-1 0 0,0-2 0,-1 0 0,-20 3 0,-8 4 0,4 6 0,37-15 0,-1-1 0,0 0 0,-1-1 0,-10 4 0,-7-1 0,10-3 0,0 1 0,0 0 0,0 1 0,-21 11 0,-3 11 0,32-21 0,0 0 0,0 0 0,-1-1 0,0 0 0,0-1 0,-15 6 0,-25 4 0,-67 11 0,97-21 0,0 0 0,1 2 0,-22 8 0,-31 10 0,42-15 0,0 0 0,1 2 0,0 1 0,1 2 0,-42 26 0,66-37 0,-1 0 0,1 0 0,0 0 0,0 1 0,0-1 0,0 1 0,1 0 0,-1 0 0,1 0 0,0 0 0,0 0 0,-1 6 0,-14 58 0,14-52 0,-23 124 0,21-115 0,1-1 0,1 1 0,1 1 0,2-1 0,0 0 0,1 0 0,7 34 0,-4-47 0,1 0 0,0-1 0,1 1 0,0-1 0,1 0 0,0-1 0,1 0 0,0 0 0,11 11 0,-7-7 0,1-2 0,1 0 0,0-1 0,0-1 0,27 15 0,36 12 0,-62-28 0,0-1 0,1 0 0,0-1 0,0 0 0,1-2 0,-1 0 0,26 4 0,-5-4 0,1-2 0,51-2 0,-25 0 0,-38 0 0,1-1 0,-1-1 0,0-1 0,43-9 0,-47 5 0,103-34 0,-110 34 0,-1 0 0,0-1 0,0-1 0,-1 0 0,0 0 0,15-14 0,2-2 0,0 1 0,64-36 0,-38 34 0,-39 18 0,-1 0 0,16-10 0,16-11 0,-29 18 0,-1-1 0,-1 0 0,27-23 0,-31 23 0,1 0 0,1 1 0,27-15 0,-7 5 0,-23 11 0,-1-1 0,0 0 0,0 0 0,14-20 0,-6 6 0,-14 17 0,0-1 0,1 1 0,0 1 0,0-1 0,11-7 0,2-1 0,-1-1 0,18-19 0,66-72 0,-75 78 0,0-1 0,-2-1 0,24-39 0,-28 43 0,1 1 0,36-32 0,-10 9 0,-43 45 0,0-2 0,0 1 0,0-1 0,0 0 0,0 0 0,-1 0 0,5-11 0,-8 16 0,-1-1 0,1 0 0,-1 0 0,0 1 0,1-1 0,-1 0 0,0 0 0,0 1 0,0-1 0,0 0 0,-1 0 0,1 1 0,0-1 0,-1 0 0,1 1 0,-1-1 0,0 0 0,1 1 0,-1-1 0,0 1 0,0-1 0,0 1 0,0-1 0,0 1 0,-1 0 0,1-1 0,0 1 0,0 0 0,-1 0 0,1 0 0,-1 0 0,1 0 0,-1 1 0,-2-2 0,-6-3 0,0 1 0,0 1 0,-1-1 0,1 1 0,-1 1 0,-14-1 0,-10-4 0,-16-1 0,-55-4 0,-6 0 0,20 3 0,0 4 0,-94 7 0,48 0 0,83-2-1365,32 0-5461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4T19:31:32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582 29 24575,'-30'-2'0,"0"-1"0,-33-7 0,43 6 0,-1 0 0,1 1 0,-1 1 0,0 1 0,1 1 0,-39 5 0,42-1 0,0 0 0,-20 7 0,32-9 0,0 1 0,0-1 0,0 1 0,0 0 0,1 0 0,-1 0 0,1 0 0,0 1 0,0 0 0,0 0 0,-4 5 0,-50 89 0,13-22 0,40-68 0,-1 0 0,1 0 0,1 0 0,0 1 0,0 0 0,0 0 0,1 0 0,1 0 0,-1 0 0,1 0 0,0 16 0,1 170 0,3-85 0,-2-104 0,0 1 0,1-1 0,-1 0 0,1 1 0,1-1 0,-1 0 0,1 0 0,0 0 0,0 0 0,1 0 0,0-1 0,5 9 0,-2-7 0,-1-1 0,1 0 0,0 0 0,0 0 0,1-1 0,0 0 0,0 0 0,0-1 0,8 4 0,4 2 0,0-2 0,0 0 0,0-1 0,31 7 0,40 10 0,-67-16 0,0-1 0,1-2 0,-1 0 0,41 2 0,-34-6 0,-1 1 0,1 1 0,31 7 0,-45-6 0,0-1 0,0-1 0,30 1 0,-39-3 0,0-1 0,0 0 0,-1 0 0,1 0 0,-1-1 0,1 0 0,-1 0 0,1-1 0,-1 1 0,0-1 0,10-7 0,-12 7 0,0 0 0,0-1 0,0 1 0,0-1 0,0 0 0,-1 0 0,0 0 0,0-1 0,0 1 0,0-1 0,-1 1 0,4-9 0,-3 3 0,-1 0 0,0 0 0,-1 0 0,0 0 0,0-18 0,-5-251 0,3 261 0,-1 1 0,-1 0 0,0-1 0,-2 1 0,0 1 0,-1-1 0,0 1 0,-1 0 0,-1 0 0,-1 1 0,-17-24 0,19 27 0,1 0 0,-10-24 0,14 29 0,-1 0 0,1 0 0,-1 0 0,-1 0 0,0 0 0,0 1 0,0 0 0,0 0 0,-1 0 0,0 0 0,0 1 0,-1-1 0,-8-5 0,-51-33-1365,51 35-5461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EA219-507C-449B-17D1-7974C27BD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E3C1AE-5FD0-81F2-AD9F-8125D161C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DE0084-B67D-8652-34D8-0020E7E4A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A2CE20-6707-F872-194C-0549D00A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6D03EE-3377-DB0E-A495-EC44BFFB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766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7248D-78FC-F1E1-454F-ED070FB7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240354-0B89-88FB-5878-5207A9A28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738ED7-D31E-6E5F-021B-B7B41A2F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F5207-8F43-8BED-8209-68400B38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074499-FD25-79A3-0CD5-4A114EDB2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895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D94AB-2E82-A17F-C379-B1ADA921D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4E5DF8-B0AA-80BB-9C8C-F0BE3B5E0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33C491-6763-83A1-A335-DFC97383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AB30B0-3BC6-5E7B-BD43-E13182FC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7A3843-5D04-150D-B4A5-18C04417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622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A5799-B567-0105-E900-D0BF72A5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CFA87-D35D-741D-D655-7903A5201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81666C-DBAA-B260-FC58-B8121ADBF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BB05BA-E460-FA29-5502-FC08405C0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B9465B-EAA1-7F76-768C-C9D21F1EC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D9588E-8342-C6A6-DB3C-D59C3C327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818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CB5FD-7C2C-013D-D432-0E36EFE9D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4EBD2B-B7CF-B9E8-0B2C-BECA8CA5B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41B11A-DFDA-CA61-AEB7-7464270B5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C516F1-7AFB-2E18-5D6A-158466A29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E7A41F-BA8D-BFCB-8424-2667EF38F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87CB305-5344-A839-E064-870C9FF36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C281D9-125F-481E-015C-286CFF00D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394C8E7-F6CC-6D33-8D37-73C512AE0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1661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D64C43-ABCB-5CAD-A3F5-CE476522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7B57AD-7578-D128-2719-B641DA752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904370-71B1-AB8E-C51F-0FC51F442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9ACF10-2A64-AA9D-117D-E31FC920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291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918320-A2E7-F1CD-B621-B795AFAA8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F2D1DD-4EC9-A79B-67AD-596BEC69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E3B4B8-75BD-48E1-E31D-FA4612F89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166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FB3FB-F429-1F92-5932-E4C61959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814FE6-91DE-FBEC-8879-EDD23ECFD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122273-A580-7668-B14D-A63AC2CB3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8CA569-805D-9E42-7DD7-B15BC3CC0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E34C40-1BA4-6F22-2DEE-FFC560461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D24E48-1749-BA93-959B-67BB273A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556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832C6-0103-94DA-1AA1-96225AD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F7A23FE-32FE-F71B-296B-1EA79A9F6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BE9DED-CFE7-B64A-A7A9-C7CCC8FF2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FD99EC-D1C4-8EFC-6FB8-697AF88A8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88DB41-69B2-AB03-72F0-F6AE22B74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198982-871A-32ED-6DC4-D91E849EB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336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4679E-E20C-73EC-5E39-7C4ECBCA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717795-95D5-0BBB-55C4-FDF12AAFE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38FD81-FE67-C6A6-7A45-DFCAF74C5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22950A-406C-D357-E196-DCBCC7EC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10B091-570C-8D2F-957B-2CFDA49E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467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793FD3-F2AA-A6E1-FC46-60FA59A4C1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8E5F4C-6AB5-28DB-E4FC-3D55390C7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B93EFB-1CC5-80FB-B120-5C2EDE0B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698F66-8489-7CFC-297F-E5517DC7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9BC865-2503-DE22-4731-72F36D805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824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1FC00-A0BF-8C2A-3878-8D9D49940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961BE5-1CE1-F49E-3C4D-C53ADAB0D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925513-9658-6A5B-FF84-45DF0FF66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210C4-BF8D-4BA1-8D78-359DD5F67591}" type="datetimeFigureOut">
              <a:rPr lang="uk-UA" smtClean="0"/>
              <a:t>04.04.2026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0AB00F-6B75-CA29-4AA8-6B752087A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4BA030-5E8B-1851-0D47-9EF5339AA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6E0A9-4DB4-4BAA-8280-3053F2FF18C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12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customXml" Target="../ink/ink5.xml"/><Relationship Id="rId18" Type="http://schemas.openxmlformats.org/officeDocument/2006/relationships/image" Target="../media/image19.png"/><Relationship Id="rId26" Type="http://schemas.openxmlformats.org/officeDocument/2006/relationships/customXml" Target="../ink/ink11.xml"/><Relationship Id="rId3" Type="http://schemas.microsoft.com/office/2007/relationships/hdphoto" Target="../media/hdphoto5.wdp"/><Relationship Id="rId21" Type="http://schemas.openxmlformats.org/officeDocument/2006/relationships/image" Target="../media/image21.png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17" Type="http://schemas.openxmlformats.org/officeDocument/2006/relationships/customXml" Target="../ink/ink7.xml"/><Relationship Id="rId25" Type="http://schemas.openxmlformats.org/officeDocument/2006/relationships/image" Target="../media/image23.png"/><Relationship Id="rId2" Type="http://schemas.openxmlformats.org/officeDocument/2006/relationships/image" Target="../media/image12.png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customXml" Target="../ink/ink4.xml"/><Relationship Id="rId24" Type="http://schemas.openxmlformats.org/officeDocument/2006/relationships/customXml" Target="../ink/ink10.xml"/><Relationship Id="rId5" Type="http://schemas.microsoft.com/office/2007/relationships/hdphoto" Target="../media/hdphoto6.wdp"/><Relationship Id="rId15" Type="http://schemas.openxmlformats.org/officeDocument/2006/relationships/customXml" Target="../ink/ink6.xml"/><Relationship Id="rId23" Type="http://schemas.openxmlformats.org/officeDocument/2006/relationships/image" Target="../media/image22.png"/><Relationship Id="rId28" Type="http://schemas.openxmlformats.org/officeDocument/2006/relationships/customXml" Target="../ink/ink12.xml"/><Relationship Id="rId10" Type="http://schemas.openxmlformats.org/officeDocument/2006/relationships/image" Target="../media/image15.png"/><Relationship Id="rId19" Type="http://schemas.openxmlformats.org/officeDocument/2006/relationships/customXml" Target="../ink/ink8.xml"/><Relationship Id="rId4" Type="http://schemas.openxmlformats.org/officeDocument/2006/relationships/image" Target="../media/image13.png"/><Relationship Id="rId9" Type="http://schemas.openxmlformats.org/officeDocument/2006/relationships/customXml" Target="../ink/ink3.xml"/><Relationship Id="rId14" Type="http://schemas.openxmlformats.org/officeDocument/2006/relationships/image" Target="../media/image17.png"/><Relationship Id="rId22" Type="http://schemas.openxmlformats.org/officeDocument/2006/relationships/customXml" Target="../ink/ink9.xml"/><Relationship Id="rId27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microsoft.com/office/2007/relationships/hdphoto" Target="../media/hdphoto8.wdp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623232-7468-6DB1-DA53-6F4E250B05CF}"/>
              </a:ext>
            </a:extLst>
          </p:cNvPr>
          <p:cNvSpPr txBox="1"/>
          <p:nvPr/>
        </p:nvSpPr>
        <p:spPr>
          <a:xfrm>
            <a:off x="2315815" y="924338"/>
            <a:ext cx="6689035" cy="2325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 «Взаємний вплив різних національностей, які проживали на території міста Ковель»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2A34BA-6E0C-B2ED-9CDF-810F6815A345}"/>
              </a:ext>
            </a:extLst>
          </p:cNvPr>
          <p:cNvSpPr txBox="1"/>
          <p:nvPr/>
        </p:nvSpPr>
        <p:spPr>
          <a:xfrm>
            <a:off x="894522" y="4204252"/>
            <a:ext cx="5201478" cy="202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Омелянюка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Захарія Романовича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Ліцей №3 імені Лесі Українки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Учня 8-В класу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Волинська обласна Мала академія наук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Місто Ковель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Шайтан Ольга Миколаївна, класний керівник та вчитель історії</a:t>
            </a:r>
          </a:p>
        </p:txBody>
      </p:sp>
    </p:spTree>
    <p:extLst>
      <p:ext uri="{BB962C8B-B14F-4D97-AF65-F5344CB8AC3E}">
        <p14:creationId xmlns:p14="http://schemas.microsoft.com/office/powerpoint/2010/main" val="3070322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40020-3D78-F8C5-5983-7038CC8A6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F0D5AB-2BA4-F4EA-2CF4-B86CB7F9FA72}"/>
              </a:ext>
            </a:extLst>
          </p:cNvPr>
          <p:cNvSpPr txBox="1"/>
          <p:nvPr/>
        </p:nvSpPr>
        <p:spPr>
          <a:xfrm>
            <a:off x="646043" y="751343"/>
            <a:ext cx="75537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 історію певних історичних будівель, які на перший погляд не є визначними. Також будівель, які є історичним надбанням інших культур та, якими не опікується місцева влада. Дізнатися, як окупація інших країн вплинула на мову регіону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033013-EE41-3139-E397-0144F8F09FAA}"/>
              </a:ext>
            </a:extLst>
          </p:cNvPr>
          <p:cNvSpPr txBox="1"/>
          <p:nvPr/>
        </p:nvSpPr>
        <p:spPr>
          <a:xfrm>
            <a:off x="646043" y="4348833"/>
            <a:ext cx="72058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розшукати такі будівлі та плакати в архівах інших держав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почати пошук інформації, яка допомогла б розпізнати історію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пошук будівель на старих картах та фото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сформулювати висновок та мій вклад 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DC5B8A-CCFA-EB82-B7D9-C4EB34F20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44" b="89994" l="0" r="99187">
                        <a14:foregroundMark x1="55665" y1="20983" x2="48509" y2="23139"/>
                        <a14:foregroundMark x1="61789" y1="19137" x2="59630" y2="19788"/>
                        <a14:foregroundMark x1="52668" y1="24492" x2="55677" y2="25472"/>
                        <a14:foregroundMark x1="48509" y1="23139" x2="51619" y2="24151"/>
                        <a14:foregroundMark x1="54358" y1="20430" x2="32857" y2="23133"/>
                        <a14:foregroundMark x1="57759" y1="20002" x2="56499" y2="20160"/>
                        <a14:foregroundMark x1="62094" y1="19457" x2="59668" y2="19762"/>
                        <a14:foregroundMark x1="63144" y1="19325" x2="62116" y2="19454"/>
                        <a14:foregroundMark x1="20735" y1="37491" x2="30081" y2="55535"/>
                        <a14:foregroundMark x1="30081" y1="55535" x2="67615" y2="51782"/>
                        <a14:foregroundMark x1="67615" y1="51782" x2="92547" y2="32270"/>
                        <a14:foregroundMark x1="92547" y1="32270" x2="58159" y2="20782"/>
                        <a14:foregroundMark x1="8319" y1="14323" x2="2168" y2="14071"/>
                        <a14:foregroundMark x1="39566" y1="66854" x2="17480" y2="66792"/>
                        <a14:foregroundMark x1="17480" y1="66792" x2="4878" y2="20888"/>
                        <a14:foregroundMark x1="4878" y1="20888" x2="12737" y2="14447"/>
                        <a14:foregroundMark x1="12737" y1="14447" x2="36179" y2="16886"/>
                        <a14:foregroundMark x1="36179" y1="16886" x2="73713" y2="16135"/>
                        <a14:foregroundMark x1="73713" y1="16135" x2="95664" y2="22514"/>
                        <a14:foregroundMark x1="95664" y1="22514" x2="99187" y2="32583"/>
                        <a14:foregroundMark x1="99187" y1="32583" x2="91599" y2="60225"/>
                        <a14:foregroundMark x1="68157" y1="34021" x2="59621" y2="18949"/>
                        <a14:foregroundMark x1="59621" y1="18949" x2="27236" y2="14884"/>
                        <a14:foregroundMark x1="27236" y1="14884" x2="11111" y2="22014"/>
                        <a14:foregroundMark x1="11111" y1="22014" x2="13821" y2="42902"/>
                        <a14:foregroundMark x1="13821" y1="42902" x2="271" y2="62226"/>
                        <a14:foregroundMark x1="271" y1="62226" x2="14363" y2="67542"/>
                        <a14:foregroundMark x1="14363" y1="67542" x2="24797" y2="66604"/>
                        <a14:foregroundMark x1="48916" y1="49656" x2="74255" y2="40650"/>
                        <a14:foregroundMark x1="74255" y1="40650" x2="65583" y2="28268"/>
                        <a14:foregroundMark x1="65583" y1="28268" x2="28862" y2="22764"/>
                        <a14:foregroundMark x1="28862" y1="22764" x2="15718" y2="29393"/>
                        <a14:foregroundMark x1="15718" y1="29393" x2="39566" y2="47154"/>
                        <a14:foregroundMark x1="39566" y1="47154" x2="76016" y2="45904"/>
                        <a14:foregroundMark x1="54336" y1="31707" x2="26829" y2="24203"/>
                        <a14:foregroundMark x1="26829" y1="24203" x2="15989" y2="37211"/>
                        <a14:foregroundMark x1="15989" y1="37211" x2="58808" y2="36773"/>
                        <a14:foregroundMark x1="58808" y1="36773" x2="58672" y2="23765"/>
                        <a14:foregroundMark x1="58672" y1="23765" x2="58401" y2="23515"/>
                        <a14:foregroundMark x1="66531" y1="21326" x2="52033" y2="14134"/>
                        <a14:foregroundMark x1="52033" y1="14134" x2="4607" y2="16260"/>
                        <a14:foregroundMark x1="4607" y1="16260" x2="8266" y2="68981"/>
                        <a14:foregroundMark x1="8266" y1="68981" x2="85366" y2="64916"/>
                        <a14:foregroundMark x1="85366" y1="64916" x2="89973" y2="57911"/>
                        <a14:foregroundMark x1="89973" y1="57911" x2="85501" y2="48718"/>
                        <a14:foregroundMark x1="85501" y1="48718" x2="89566" y2="36460"/>
                        <a14:foregroundMark x1="89566" y1="36460" x2="81707" y2="27017"/>
                        <a14:foregroundMark x1="81707" y1="27017" x2="65718" y2="17323"/>
                        <a14:foregroundMark x1="65718" y1="17323" x2="57995" y2="17824"/>
                        <a14:foregroundMark x1="63144" y1="24953" x2="24119" y2="27517"/>
                        <a14:foregroundMark x1="24119" y1="27517" x2="34417" y2="42276"/>
                        <a14:foregroundMark x1="34417" y1="42276" x2="56233" y2="41151"/>
                        <a14:foregroundMark x1="57724" y1="25641" x2="23984" y2="31144"/>
                        <a14:foregroundMark x1="23984" y1="31144" x2="35772" y2="37523"/>
                        <a14:foregroundMark x1="61789" y1="23640" x2="48103" y2="26642"/>
                        <a14:foregroundMark x1="48103" y1="26642" x2="41192" y2="39087"/>
                        <a14:foregroundMark x1="41192" y1="39087" x2="47696" y2="40525"/>
                        <a14:foregroundMark x1="59350" y1="24203" x2="43902" y2="25016"/>
                        <a14:foregroundMark x1="43902" y1="25016" x2="33469" y2="36148"/>
                        <a14:foregroundMark x1="33469" y1="36148" x2="46748" y2="39087"/>
                        <a14:foregroundMark x1="56775" y1="24328" x2="42005" y2="28831"/>
                        <a14:foregroundMark x1="42005" y1="28831" x2="40650" y2="39775"/>
                        <a14:foregroundMark x1="40650" y1="39775" x2="54878" y2="41401"/>
                        <a14:foregroundMark x1="49593" y1="28393" x2="40108" y2="35210"/>
                        <a14:foregroundMark x1="40108" y1="35210" x2="56233" y2="31707"/>
                        <a14:foregroundMark x1="58943" y1="22326" x2="50407" y2="14384"/>
                        <a14:foregroundMark x1="50407" y1="14384" x2="30759" y2="15134"/>
                        <a14:foregroundMark x1="30759" y1="15134" x2="8130" y2="19637"/>
                        <a14:foregroundMark x1="8130" y1="19637" x2="5962" y2="33146"/>
                        <a14:foregroundMark x1="5962" y1="33146" x2="13550" y2="43902"/>
                        <a14:foregroundMark x1="13550" y1="43902" x2="5420" y2="68856"/>
                        <a14:foregroundMark x1="5420" y1="68856" x2="25339" y2="56598"/>
                        <a14:foregroundMark x1="25339" y1="56598" x2="34959" y2="36148"/>
                        <a14:foregroundMark x1="34959" y1="36148" x2="62195" y2="29581"/>
                        <a14:foregroundMark x1="62195" y1="29581" x2="57182" y2="22326"/>
                        <a14:foregroundMark x1="67751" y1="23952" x2="44715" y2="21889"/>
                        <a14:foregroundMark x1="44715" y1="21889" x2="45528" y2="23952"/>
                        <a14:foregroundMark x1="71274" y1="22452" x2="48780" y2="20951"/>
                        <a14:foregroundMark x1="48780" y1="20951" x2="35095" y2="22452"/>
                        <a14:foregroundMark x1="64363" y1="23077" x2="46883" y2="21201"/>
                        <a14:foregroundMark x1="46883" y1="21201" x2="28591" y2="23515"/>
                        <a14:foregroundMark x1="28591" y1="23515" x2="29539" y2="23952"/>
                        <a14:foregroundMark x1="52033" y1="19887" x2="34688" y2="22389"/>
                        <a14:foregroundMark x1="34688" y1="22389" x2="31436" y2="24515"/>
                        <a14:foregroundMark x1="43360" y1="23327" x2="36450" y2="25078"/>
                        <a14:foregroundMark x1="43902" y1="21764" x2="25881" y2="23327"/>
                        <a14:foregroundMark x1="25881" y1="23327" x2="34146" y2="23765"/>
                        <a14:foregroundMark x1="36721" y1="23765" x2="28862" y2="33771"/>
                        <a14:foregroundMark x1="22222" y1="34021" x2="13550" y2="46717"/>
                        <a14:foregroundMark x1="13550" y1="46717" x2="13144" y2="55034"/>
                        <a14:foregroundMark x1="19106" y1="53721" x2="19648" y2="44715"/>
                        <a14:foregroundMark x1="19648" y1="44715" x2="5014" y2="40963"/>
                        <a14:foregroundMark x1="5014" y1="40963" x2="4065" y2="40963"/>
                        <a14:foregroundMark x1="17209" y1="54159" x2="10027" y2="56598"/>
                        <a14:foregroundMark x1="30488" y1="48093" x2="1491" y2="53283"/>
                        <a14:foregroundMark x1="20054" y1="54034" x2="31978" y2="53408"/>
                        <a14:foregroundMark x1="8808" y1="53158" x2="4743" y2="55159"/>
                        <a14:foregroundMark x1="26965" y1="55159" x2="5285" y2="55722"/>
                        <a14:foregroundMark x1="21003" y1="52533" x2="7453" y2="56785"/>
                        <a14:foregroundMark x1="7453" y1="56785" x2="7453" y2="56785"/>
                        <a14:foregroundMark x1="19106" y1="57598" x2="1491" y2="65416"/>
                        <a14:foregroundMark x1="1220" y1="65416" x2="3388" y2="68605"/>
                        <a14:foregroundMark x1="7859" y1="31144" x2="11653" y2="18699"/>
                        <a14:foregroundMark x1="25068" y1="21451" x2="13821" y2="27955"/>
                        <a14:foregroundMark x1="13821" y1="27955" x2="0" y2="30269"/>
                        <a14:foregroundMark x1="26965" y1="25516" x2="9756" y2="25516"/>
                        <a14:foregroundMark x1="271" y1="25391" x2="36721" y2="24203"/>
                        <a14:foregroundMark x1="36721" y1="24203" x2="19783" y2="20575"/>
                        <a14:foregroundMark x1="19783" y1="20575" x2="16260" y2="20575"/>
                        <a14:foregroundMark x1="27913" y1="20888" x2="47696" y2="21513"/>
                        <a14:foregroundMark x1="47696" y1="21513" x2="52846" y2="14822"/>
                        <a14:foregroundMark x1="52846" y1="14822" x2="55556" y2="14697"/>
                        <a14:foregroundMark x1="31436" y1="23952" x2="54201" y2="21263"/>
                        <a14:foregroundMark x1="54201" y1="21263" x2="60298" y2="19575"/>
                        <a14:backgroundMark x1="38889" y1="19887" x2="38287" y2="20059"/>
                        <a14:backgroundMark x1="20243" y1="48206" x2="20414" y2="48544"/>
                        <a14:backgroundMark x1="18813" y1="45379" x2="18970" y2="45689"/>
                        <a14:backgroundMark x1="14160" y1="56741" x2="11610" y2="58799"/>
                        <a14:backgroundMark x1="21126" y1="51120" x2="20013" y2="52018"/>
                        <a14:backgroundMark x1="33208" y1="32139" x2="34564" y2="31631"/>
                        <a14:backgroundMark x1="54747" y1="13662" x2="53930" y2="13071"/>
                        <a14:backgroundMark x1="57107" y1="15367" x2="55857" y2="14464"/>
                        <a14:backgroundMark x1="55311" y1="20096" x2="52981" y2="19111"/>
                        <a14:backgroundMark x1="15071" y1="22089" x2="16474" y2="23776"/>
                        <a14:backgroundMark x1="10961" y1="17148" x2="11349" y2="17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8589">
            <a:off x="8707697" y="1590260"/>
            <a:ext cx="3978252" cy="86371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D68A76-B6C8-9D8B-218E-303CE5A18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2292">
            <a:off x="8179903" y="-2944745"/>
            <a:ext cx="4143599" cy="897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2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355D9-D073-C4D5-5373-85AAC6E15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79AFBF-5D37-0C50-9736-93AF3824C025}"/>
              </a:ext>
            </a:extLst>
          </p:cNvPr>
          <p:cNvSpPr txBox="1"/>
          <p:nvPr/>
        </p:nvSpPr>
        <p:spPr>
          <a:xfrm>
            <a:off x="914400" y="586409"/>
            <a:ext cx="3448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етап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EE3F6-6D65-1FB1-41E8-95F40600CFE5}"/>
              </a:ext>
            </a:extLst>
          </p:cNvPr>
          <p:cNvSpPr txBox="1"/>
          <p:nvPr/>
        </p:nvSpPr>
        <p:spPr>
          <a:xfrm>
            <a:off x="1033670" y="2007704"/>
            <a:ext cx="3836504" cy="4045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Розшук будівель та плакатів. Перша будівля має вигляд малої башти. З першого погляду звичайна башта, яка виконала свою справу. Але стиль архітектури зацікавив і стиль виявився «міжвоєнний функціоналізм», який був популярний виключно ХХ століття в Польщі. Цей стиль поєднаний із основною задачею живленням депо та цілодобового освітлення. Це підтверджує великий отвір вище середини в, який входили дроти, а в середині був генератор.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424142-DA20-F5AB-FD46-92272CD05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6194">
            <a:off x="6584261" y="175166"/>
            <a:ext cx="2150993" cy="28679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35B34B-68F9-A47E-06AC-0DF0A214F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6210">
            <a:off x="8974822" y="607939"/>
            <a:ext cx="2608810" cy="34784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9158AE-655B-EA7C-4AFE-086F27151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781">
            <a:off x="7317009" y="3063180"/>
            <a:ext cx="2779026" cy="370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0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5460B-ED1B-269D-1B3E-F2D7B04F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354C3D-ADC6-598D-D228-65DD663086CF}"/>
              </a:ext>
            </a:extLst>
          </p:cNvPr>
          <p:cNvSpPr txBox="1"/>
          <p:nvPr/>
        </p:nvSpPr>
        <p:spPr>
          <a:xfrm>
            <a:off x="3796747" y="660073"/>
            <a:ext cx="36874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На цих фото видно вигляд із середини. Стан в будівлі плачевний, розкидані пляшки, графіті та поламаний дах. Інтер’єр із середини доводить слова, що ця будівля слугувала залізничною тяговою трансформаторною підстанцією (ТП). Та живила цілу залізницю в ще довоєнні часи. Хоча ви скажете, який тут вплив інших культур? А в тому, що завдяки Польщі або Польській Республіці місто Ковель отримало таку розв’язку залізниці та важливість у воєнних діях. Так і німці не руйнували ТП для поставок зброї, так і СССР під час 1944-1945 роках не руйнували ТП, щоб мати вже працюючу залізницю для подальших наступів.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F2BB9C-E655-36B0-F2D3-E3E667E30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8" y="176350"/>
            <a:ext cx="2381462" cy="31752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30A1AA-EA15-162B-4451-C016E6810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14" y="3506368"/>
            <a:ext cx="2372094" cy="316279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B70078-6C46-5326-6E09-8485F2DFC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161" y="188841"/>
            <a:ext cx="3311025" cy="24832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65AE8AF-7A6E-AC5B-3B20-0D2D63B09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635" y="2789784"/>
            <a:ext cx="2909531" cy="387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03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F5A1-66A7-5C6B-536A-B4AF713BC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826C36-C694-624D-A594-BD93D974AD93}"/>
              </a:ext>
            </a:extLst>
          </p:cNvPr>
          <p:cNvSpPr txBox="1"/>
          <p:nvPr/>
        </p:nvSpPr>
        <p:spPr>
          <a:xfrm>
            <a:off x="894522" y="576470"/>
            <a:ext cx="3160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/>
              <a:t>2 етап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2B3676-3AA9-17D8-D439-1DD50A2CC361}"/>
              </a:ext>
            </a:extLst>
          </p:cNvPr>
          <p:cNvSpPr txBox="1"/>
          <p:nvPr/>
        </p:nvSpPr>
        <p:spPr>
          <a:xfrm>
            <a:off x="1033671" y="1997765"/>
            <a:ext cx="3568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Ці оголошення показують на кількість народів, які проживали в місті Ковель та їх зміну. Оголошення №1 німецькою та івритом 1917 року та оголошення №2 вже трьома мовами, але без івриту. Хоча більшу частину населення складали євреї, які створювали магазини та розвивали торгівлю в місті. Моє дослідження показало, що ці оголошення були розвішанні у різних частинах міста і різниця в 1 рік. На </a:t>
            </a:r>
            <a:r>
              <a:rPr lang="uk-UA" dirty="0" err="1"/>
              <a:t>Занді</a:t>
            </a:r>
            <a:r>
              <a:rPr lang="uk-UA" dirty="0"/>
              <a:t> жили євреї, залізничний район був польську, а околиці українські.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B808CC-8933-9A77-0248-0D0FDD5B2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451" y="-1807064"/>
            <a:ext cx="3825549" cy="82886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769978-7DAA-DF8D-5F3F-E2B9B5124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350" y="-666481"/>
            <a:ext cx="4738930" cy="102676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C0785-79D0-BFDF-15A4-3AA9ED5EC37A}"/>
              </a:ext>
            </a:extLst>
          </p:cNvPr>
          <p:cNvSpPr txBox="1"/>
          <p:nvPr/>
        </p:nvSpPr>
        <p:spPr>
          <a:xfrm>
            <a:off x="4263887" y="6296958"/>
            <a:ext cx="675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№1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E2A27-9FE4-5E29-2D3C-38A7F5A8A6DB}"/>
              </a:ext>
            </a:extLst>
          </p:cNvPr>
          <p:cNvSpPr txBox="1"/>
          <p:nvPr/>
        </p:nvSpPr>
        <p:spPr>
          <a:xfrm>
            <a:off x="9990481" y="5883966"/>
            <a:ext cx="815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№2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9E147E-CEBC-A395-5DB5-3E79957B7031}"/>
              </a:ext>
            </a:extLst>
          </p:cNvPr>
          <p:cNvSpPr txBox="1"/>
          <p:nvPr/>
        </p:nvSpPr>
        <p:spPr>
          <a:xfrm>
            <a:off x="4537163" y="289605"/>
            <a:ext cx="423187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​«Ковель був розділений на три різні частини. На одному березі річки було Старе місто, яке називали </a:t>
            </a:r>
            <a:r>
              <a:rPr lang="uk-UA" dirty="0" err="1"/>
              <a:t>Занд</a:t>
            </a:r>
            <a:r>
              <a:rPr lang="uk-UA" dirty="0"/>
              <a:t> (на ідиш — пісок), оскільки воно було збудоване на піщаному ґрунті. У новій частині, на іншому березі </a:t>
            </a:r>
            <a:r>
              <a:rPr lang="uk-UA" dirty="0" err="1"/>
              <a:t>Турії</a:t>
            </a:r>
            <a:r>
              <a:rPr lang="uk-UA" dirty="0"/>
              <a:t>, був Ковель, де жили поляки, більшість з яких були працівниками залізниці... Це було окреме місто. Українські фермерські господарства починалися відразу за головною вулицею. Ці три світи жили пліч-о-пліч».</a:t>
            </a:r>
          </a:p>
        </p:txBody>
      </p:sp>
    </p:spTree>
    <p:extLst>
      <p:ext uri="{BB962C8B-B14F-4D97-AF65-F5344CB8AC3E}">
        <p14:creationId xmlns:p14="http://schemas.microsoft.com/office/powerpoint/2010/main" val="61191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6AC3-A1D5-09D9-0A01-838520A17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DC8307-2DF1-D680-ED15-63466EA1F579}"/>
              </a:ext>
            </a:extLst>
          </p:cNvPr>
          <p:cNvSpPr txBox="1"/>
          <p:nvPr/>
        </p:nvSpPr>
        <p:spPr>
          <a:xfrm>
            <a:off x="885007" y="287546"/>
            <a:ext cx="2276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/>
              <a:t>3 етап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0CD929-8DE5-3A21-D7CC-3D4D889C5A61}"/>
              </a:ext>
            </a:extLst>
          </p:cNvPr>
          <p:cNvSpPr txBox="1"/>
          <p:nvPr/>
        </p:nvSpPr>
        <p:spPr>
          <a:xfrm>
            <a:off x="798513" y="1118543"/>
            <a:ext cx="41644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Знаходження ТП було важким, але я знайшов на карті 1914 року. Наклавши сучасну мапу на стару і вийшло, що ТП було в 1914 роках. Тому ця будівля пережила 2 світові війни, але отвори від осколків залишилися, як раз із сторони депо.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AF5831-7ECE-25CF-52AB-39CE22AB7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44" b="89994" l="1897" r="89973">
                        <a14:foregroundMark x1="25745" y1="26517" x2="11653" y2="21451"/>
                        <a14:foregroundMark x1="11653" y1="21451" x2="2710" y2="15885"/>
                        <a14:foregroundMark x1="2710" y1="15885" x2="32249" y2="29393"/>
                        <a14:foregroundMark x1="32249" y1="29393" x2="24932" y2="40713"/>
                        <a14:foregroundMark x1="24932" y1="40713" x2="4878" y2="49906"/>
                        <a14:foregroundMark x1="4878" y1="49906" x2="11382" y2="56785"/>
                        <a14:foregroundMark x1="11382" y1="56785" x2="12602" y2="65729"/>
                        <a14:foregroundMark x1="12602" y1="65729" x2="29675" y2="63602"/>
                        <a14:foregroundMark x1="29675" y1="63602" x2="1897" y2="61914"/>
                        <a14:foregroundMark x1="89431" y1="16823" x2="89431" y2="453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1756" y="755373"/>
            <a:ext cx="4257007" cy="92235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5FCE127-4D03-A7C6-B422-8E9C59104D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4" b="89994" l="5014" r="89973">
                        <a14:foregroundMark x1="15312" y1="22889" x2="7182" y2="16323"/>
                        <a14:foregroundMark x1="7182" y1="16323" x2="20867" y2="28705"/>
                        <a14:foregroundMark x1="20867" y1="28705" x2="17480" y2="58412"/>
                        <a14:foregroundMark x1="17480" y1="58412" x2="5014" y2="63915"/>
                        <a14:foregroundMark x1="5014" y1="63915" x2="11924" y2="6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141" y="-655983"/>
            <a:ext cx="3165231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69978454-1AD2-C593-8F9F-E7D873E16B99}"/>
                  </a:ext>
                </a:extLst>
              </p14:cNvPr>
              <p14:cNvContentPartPr/>
              <p14:nvPr/>
            </p14:nvContentPartPr>
            <p14:xfrm>
              <a:off x="-914760" y="317708"/>
              <a:ext cx="360" cy="36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69978454-1AD2-C593-8F9F-E7D873E16B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920880" y="31158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479A4899-F915-1828-20F2-4C8A7B5F550E}"/>
                  </a:ext>
                </a:extLst>
              </p14:cNvPr>
              <p14:cNvContentPartPr/>
              <p14:nvPr/>
            </p14:nvContentPartPr>
            <p14:xfrm>
              <a:off x="-1590480" y="1292228"/>
              <a:ext cx="360" cy="360"/>
            </p14:xfrm>
          </p:contentPart>
        </mc:Choice>
        <mc:Fallback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479A4899-F915-1828-20F2-4C8A7B5F55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596600" y="128610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A74250F0-6CCC-0F84-356C-C8581B7FBAE0}"/>
                  </a:ext>
                </a:extLst>
              </p14:cNvPr>
              <p14:cNvContentPartPr/>
              <p14:nvPr/>
            </p14:nvContentPartPr>
            <p14:xfrm>
              <a:off x="-556670" y="2445151"/>
              <a:ext cx="360" cy="360"/>
            </p14:xfrm>
          </p:contentPart>
        </mc:Choice>
        <mc:Fallback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A74250F0-6CCC-0F84-356C-C8581B7FBA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65670" y="243615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DA0771FE-70FA-CAAE-34D2-07BB6AE08922}"/>
                  </a:ext>
                </a:extLst>
              </p14:cNvPr>
              <p14:cNvContentPartPr/>
              <p14:nvPr/>
            </p14:nvContentPartPr>
            <p14:xfrm>
              <a:off x="8069290" y="2244631"/>
              <a:ext cx="609840" cy="380160"/>
            </p14:xfrm>
          </p:contentPart>
        </mc:Choice>
        <mc:Fallback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DA0771FE-70FA-CAAE-34D2-07BB6AE0892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60650" y="2235991"/>
                <a:ext cx="627480" cy="3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6DEDE40E-C0CB-8523-DCE7-2C8159F5BFA2}"/>
                  </a:ext>
                </a:extLst>
              </p14:cNvPr>
              <p14:cNvContentPartPr/>
              <p14:nvPr/>
            </p14:nvContentPartPr>
            <p14:xfrm>
              <a:off x="10622410" y="4232911"/>
              <a:ext cx="340920" cy="311040"/>
            </p14:xfrm>
          </p:contentPart>
        </mc:Choice>
        <mc:Fallback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6DEDE40E-C0CB-8523-DCE7-2C8159F5BFA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13770" y="4223911"/>
                <a:ext cx="35856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2" name="Рукописный ввод 31">
                <a:extLst>
                  <a:ext uri="{FF2B5EF4-FFF2-40B4-BE49-F238E27FC236}">
                    <a16:creationId xmlns:a16="http://schemas.microsoft.com/office/drawing/2014/main" id="{41DAB1DA-1BE4-6A97-8D33-EA1E0849E28F}"/>
                  </a:ext>
                </a:extLst>
              </p14:cNvPr>
              <p14:cNvContentPartPr/>
              <p14:nvPr/>
            </p14:nvContentPartPr>
            <p14:xfrm>
              <a:off x="8696050" y="2663311"/>
              <a:ext cx="1829520" cy="1541160"/>
            </p14:xfrm>
          </p:contentPart>
        </mc:Choice>
        <mc:Fallback>
          <p:pic>
            <p:nvPicPr>
              <p:cNvPr id="32" name="Рукописный ввод 31">
                <a:extLst>
                  <a:ext uri="{FF2B5EF4-FFF2-40B4-BE49-F238E27FC236}">
                    <a16:creationId xmlns:a16="http://schemas.microsoft.com/office/drawing/2014/main" id="{41DAB1DA-1BE4-6A97-8D33-EA1E0849E28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687410" y="2654671"/>
                <a:ext cx="1847160" cy="155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4" name="Рукописный ввод 33">
                <a:extLst>
                  <a:ext uri="{FF2B5EF4-FFF2-40B4-BE49-F238E27FC236}">
                    <a16:creationId xmlns:a16="http://schemas.microsoft.com/office/drawing/2014/main" id="{243B6321-FBA8-500B-47CC-1BBC830B2181}"/>
                  </a:ext>
                </a:extLst>
              </p14:cNvPr>
              <p14:cNvContentPartPr/>
              <p14:nvPr/>
            </p14:nvContentPartPr>
            <p14:xfrm>
              <a:off x="8706490" y="2653231"/>
              <a:ext cx="298800" cy="30600"/>
            </p14:xfrm>
          </p:contentPart>
        </mc:Choice>
        <mc:Fallback>
          <p:pic>
            <p:nvPicPr>
              <p:cNvPr id="34" name="Рукописный ввод 33">
                <a:extLst>
                  <a:ext uri="{FF2B5EF4-FFF2-40B4-BE49-F238E27FC236}">
                    <a16:creationId xmlns:a16="http://schemas.microsoft.com/office/drawing/2014/main" id="{243B6321-FBA8-500B-47CC-1BBC830B218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697850" y="2644591"/>
                <a:ext cx="31644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6" name="Рукописный ввод 35">
                <a:extLst>
                  <a:ext uri="{FF2B5EF4-FFF2-40B4-BE49-F238E27FC236}">
                    <a16:creationId xmlns:a16="http://schemas.microsoft.com/office/drawing/2014/main" id="{43A5E117-1644-4740-5376-ECBF0673C450}"/>
                  </a:ext>
                </a:extLst>
              </p14:cNvPr>
              <p14:cNvContentPartPr/>
              <p14:nvPr/>
            </p14:nvContentPartPr>
            <p14:xfrm>
              <a:off x="8706850" y="2653231"/>
              <a:ext cx="20160" cy="279000"/>
            </p14:xfrm>
          </p:contentPart>
        </mc:Choice>
        <mc:Fallback>
          <p:pic>
            <p:nvPicPr>
              <p:cNvPr id="36" name="Рукописный ввод 35">
                <a:extLst>
                  <a:ext uri="{FF2B5EF4-FFF2-40B4-BE49-F238E27FC236}">
                    <a16:creationId xmlns:a16="http://schemas.microsoft.com/office/drawing/2014/main" id="{43A5E117-1644-4740-5376-ECBF0673C45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697850" y="2644591"/>
                <a:ext cx="37800" cy="296640"/>
              </a:xfrm>
              <a:prstGeom prst="rect">
                <a:avLst/>
              </a:prstGeom>
            </p:spPr>
          </p:pic>
        </mc:Fallback>
      </mc:AlternateContent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23738DE-D57E-3ED4-67EE-BAC813D4386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24713" y="3003820"/>
            <a:ext cx="3428147" cy="457086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7" name="Рукописный ввод 46">
                <a:extLst>
                  <a:ext uri="{FF2B5EF4-FFF2-40B4-BE49-F238E27FC236}">
                    <a16:creationId xmlns:a16="http://schemas.microsoft.com/office/drawing/2014/main" id="{ED424E13-0588-F489-8167-554C4432C014}"/>
                  </a:ext>
                </a:extLst>
              </p14:cNvPr>
              <p14:cNvContentPartPr/>
              <p14:nvPr/>
            </p14:nvContentPartPr>
            <p14:xfrm>
              <a:off x="3625450" y="4391984"/>
              <a:ext cx="491040" cy="653400"/>
            </p14:xfrm>
          </p:contentPart>
        </mc:Choice>
        <mc:Fallback>
          <p:pic>
            <p:nvPicPr>
              <p:cNvPr id="47" name="Рукописный ввод 46">
                <a:extLst>
                  <a:ext uri="{FF2B5EF4-FFF2-40B4-BE49-F238E27FC236}">
                    <a16:creationId xmlns:a16="http://schemas.microsoft.com/office/drawing/2014/main" id="{ED424E13-0588-F489-8167-554C4432C01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16450" y="4383344"/>
                <a:ext cx="508680" cy="67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F6B6C89-9495-58E1-E199-FEBC29F490DA}"/>
              </a:ext>
            </a:extLst>
          </p:cNvPr>
          <p:cNvGrpSpPr/>
          <p:nvPr/>
        </p:nvGrpSpPr>
        <p:grpSpPr>
          <a:xfrm>
            <a:off x="2691610" y="5466224"/>
            <a:ext cx="1742400" cy="1035000"/>
            <a:chOff x="2691610" y="5466224"/>
            <a:chExt cx="1742400" cy="10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8" name="Рукописный ввод 47">
                  <a:extLst>
                    <a:ext uri="{FF2B5EF4-FFF2-40B4-BE49-F238E27FC236}">
                      <a16:creationId xmlns:a16="http://schemas.microsoft.com/office/drawing/2014/main" id="{A43BF58F-C35C-FDAC-3755-F898AC1AEC8B}"/>
                    </a:ext>
                  </a:extLst>
                </p14:cNvPr>
                <p14:cNvContentPartPr/>
                <p14:nvPr/>
              </p14:nvContentPartPr>
              <p14:xfrm>
                <a:off x="3596650" y="6010904"/>
                <a:ext cx="837360" cy="490320"/>
              </p14:xfrm>
            </p:contentPart>
          </mc:Choice>
          <mc:Fallback>
            <p:pic>
              <p:nvPicPr>
                <p:cNvPr id="48" name="Рукописный ввод 47">
                  <a:extLst>
                    <a:ext uri="{FF2B5EF4-FFF2-40B4-BE49-F238E27FC236}">
                      <a16:creationId xmlns:a16="http://schemas.microsoft.com/office/drawing/2014/main" id="{A43BF58F-C35C-FDAC-3755-F898AC1AEC8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88010" y="6002264"/>
                  <a:ext cx="85500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9" name="Рукописный ввод 48">
                  <a:extLst>
                    <a:ext uri="{FF2B5EF4-FFF2-40B4-BE49-F238E27FC236}">
                      <a16:creationId xmlns:a16="http://schemas.microsoft.com/office/drawing/2014/main" id="{97D1A974-CEC8-A71A-BCF9-38A6583A723B}"/>
                    </a:ext>
                  </a:extLst>
                </p14:cNvPr>
                <p14:cNvContentPartPr/>
                <p14:nvPr/>
              </p14:nvContentPartPr>
              <p14:xfrm>
                <a:off x="2691610" y="5466224"/>
                <a:ext cx="811800" cy="468720"/>
              </p14:xfrm>
            </p:contentPart>
          </mc:Choice>
          <mc:Fallback>
            <p:pic>
              <p:nvPicPr>
                <p:cNvPr id="49" name="Рукописный ввод 48">
                  <a:extLst>
                    <a:ext uri="{FF2B5EF4-FFF2-40B4-BE49-F238E27FC236}">
                      <a16:creationId xmlns:a16="http://schemas.microsoft.com/office/drawing/2014/main" id="{97D1A974-CEC8-A71A-BCF9-38A6583A723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682970" y="5457584"/>
                  <a:ext cx="829440" cy="48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51" name="Рукописный ввод 50">
                <a:extLst>
                  <a:ext uri="{FF2B5EF4-FFF2-40B4-BE49-F238E27FC236}">
                    <a16:creationId xmlns:a16="http://schemas.microsoft.com/office/drawing/2014/main" id="{6538D2CB-9FB9-720E-4EDA-58032E6961F7}"/>
                  </a:ext>
                </a:extLst>
              </p14:cNvPr>
              <p14:cNvContentPartPr/>
              <p14:nvPr/>
            </p14:nvContentPartPr>
            <p14:xfrm>
              <a:off x="4859530" y="6310784"/>
              <a:ext cx="310320" cy="339120"/>
            </p14:xfrm>
          </p:contentPart>
        </mc:Choice>
        <mc:Fallback>
          <p:pic>
            <p:nvPicPr>
              <p:cNvPr id="51" name="Рукописный ввод 50">
                <a:extLst>
                  <a:ext uri="{FF2B5EF4-FFF2-40B4-BE49-F238E27FC236}">
                    <a16:creationId xmlns:a16="http://schemas.microsoft.com/office/drawing/2014/main" id="{6538D2CB-9FB9-720E-4EDA-58032E6961F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50530" y="6301784"/>
                <a:ext cx="327960" cy="35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101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0DDE9-5F4F-95EA-AB6B-3F636B776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799C46-86CB-B5C4-ED06-FD74B8700F16}"/>
              </a:ext>
            </a:extLst>
          </p:cNvPr>
          <p:cNvSpPr txBox="1"/>
          <p:nvPr/>
        </p:nvSpPr>
        <p:spPr>
          <a:xfrm>
            <a:off x="1610139" y="1063487"/>
            <a:ext cx="33296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Також за будматеріалом можна визначити приблизну дату створення. ТП будувалося технікою монолітного залізобетонного лиття, яка була популярна в 1920-х. Яка захищала від вібрацій залізниці тобто Польща привезла передову технологію на ті часи в Ковель. Хоча час вже поруйнував будівлю.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3DFEB5-0E55-DD76-B07F-D163B99EF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841" y="228600"/>
            <a:ext cx="2966002" cy="39546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424D6-D5FC-43BD-212F-9C8D2F09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840" y="2205934"/>
            <a:ext cx="3323812" cy="443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5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5BA1B-8668-4380-EC82-427046239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006B14-A6D9-FBA6-7FA2-8F78031852E4}"/>
              </a:ext>
            </a:extLst>
          </p:cNvPr>
          <p:cNvSpPr txBox="1"/>
          <p:nvPr/>
        </p:nvSpPr>
        <p:spPr>
          <a:xfrm>
            <a:off x="1103243" y="536713"/>
            <a:ext cx="3021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/>
              <a:t>4 етап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C872D-F85A-385B-FB51-C313BBB589AA}"/>
              </a:ext>
            </a:extLst>
          </p:cNvPr>
          <p:cNvSpPr txBox="1"/>
          <p:nvPr/>
        </p:nvSpPr>
        <p:spPr>
          <a:xfrm>
            <a:off x="1282147" y="1977888"/>
            <a:ext cx="51087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Отже, ТП є невід'ємною частиною історії міста Ковеля та вкладу інших культур. ТП на перший погляд не є таким старим, але приблизний вік споруди є 112 років. Пережила будівля 2 світові війни та залишила шрами. Мій вклад в це є розслідування цієї будівлі, як-от: пошук старих карт, доведення приблизного віку споруди та пошук детального призначення ТП та його значення в історії Ковеля.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CFF0BA-E4FD-20B6-6170-04ADC3FED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44" b="89994" l="1491" r="93225">
                        <a14:foregroundMark x1="16938" y1="43027" x2="0" y2="42339"/>
                        <a14:foregroundMark x1="0" y1="42339" x2="5691" y2="66291"/>
                        <a14:foregroundMark x1="5691" y1="66291" x2="20461" y2="72045"/>
                        <a14:foregroundMark x1="20461" y1="72045" x2="89431" y2="73171"/>
                        <a14:foregroundMark x1="89431" y1="73171" x2="98645" y2="60600"/>
                        <a14:foregroundMark x1="98645" y1="60600" x2="93360" y2="42527"/>
                        <a14:foregroundMark x1="93360" y1="42527" x2="10840" y2="47405"/>
                        <a14:foregroundMark x1="10840" y1="47405" x2="34959" y2="60038"/>
                        <a14:foregroundMark x1="34959" y1="60038" x2="76016" y2="68418"/>
                        <a14:foregroundMark x1="76016" y1="68418" x2="72493" y2="68230"/>
                        <a14:foregroundMark x1="36721" y1="61476" x2="2168" y2="72295"/>
                        <a14:foregroundMark x1="2168" y1="72295" x2="2168" y2="44528"/>
                        <a14:foregroundMark x1="2168" y1="44528" x2="1491" y2="54909"/>
                        <a14:foregroundMark x1="1491" y1="54909" x2="2846" y2="56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3117">
            <a:off x="7557836" y="-2948045"/>
            <a:ext cx="3486097" cy="75532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718D5F-4634-3FD4-0467-152AB8A40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462">
            <a:off x="8329309" y="-341976"/>
            <a:ext cx="3740328" cy="81040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F37AD0-9090-EBBC-1DB1-66D04969B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2191">
            <a:off x="7043383" y="1344784"/>
            <a:ext cx="3419361" cy="740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660CD-CFD7-997D-AD23-49751CB28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6D96FF-FC59-7AB8-7C25-B7505C88E5F8}"/>
              </a:ext>
            </a:extLst>
          </p:cNvPr>
          <p:cNvSpPr txBox="1"/>
          <p:nvPr/>
        </p:nvSpPr>
        <p:spPr>
          <a:xfrm>
            <a:off x="655981" y="665922"/>
            <a:ext cx="6689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/>
              <a:t>Список використаних джерел: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22FC64-B3AC-1FD3-BD2E-CF96A12D9E5D}"/>
              </a:ext>
            </a:extLst>
          </p:cNvPr>
          <p:cNvSpPr txBox="1"/>
          <p:nvPr/>
        </p:nvSpPr>
        <p:spPr>
          <a:xfrm>
            <a:off x="864704" y="1798983"/>
            <a:ext cx="69872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/>
              <a:t>Вікіпедія </a:t>
            </a:r>
          </a:p>
          <a:p>
            <a:pPr marL="285750" indent="-285750">
              <a:buFontTx/>
              <a:buChar char="-"/>
            </a:pPr>
            <a:r>
              <a:rPr lang="uk-UA" dirty="0"/>
              <a:t>Пряма мова із книги Анки </a:t>
            </a:r>
            <a:r>
              <a:rPr lang="uk-UA" dirty="0" err="1"/>
              <a:t>Групінки</a:t>
            </a:r>
            <a:endParaRPr lang="uk-UA" dirty="0"/>
          </a:p>
          <a:p>
            <a:pPr marL="285750" indent="-285750">
              <a:buFontTx/>
              <a:buChar char="-"/>
            </a:pPr>
            <a:r>
              <a:rPr lang="uk-UA" dirty="0"/>
              <a:t>Ковель медіа сайт</a:t>
            </a:r>
          </a:p>
          <a:p>
            <a:pPr marL="285750" indent="-285750">
              <a:buFontTx/>
              <a:buChar char="-"/>
            </a:pPr>
            <a:r>
              <a:rPr lang="en-GB" dirty="0"/>
              <a:t>Shtetl Routes </a:t>
            </a:r>
            <a:r>
              <a:rPr lang="uk-UA" dirty="0"/>
              <a:t>сайт</a:t>
            </a:r>
          </a:p>
          <a:p>
            <a:pPr marL="285750" indent="-285750">
              <a:buFontTx/>
              <a:buChar char="-"/>
            </a:pPr>
            <a:r>
              <a:rPr lang="uk-UA" dirty="0"/>
              <a:t>Архів </a:t>
            </a:r>
            <a:r>
              <a:rPr lang="en-GB" dirty="0"/>
              <a:t>ONB Digital</a:t>
            </a:r>
            <a:endParaRPr lang="uk-UA" dirty="0"/>
          </a:p>
          <a:p>
            <a:pPr marL="285750" indent="-285750">
              <a:buFontTx/>
              <a:buChar char="-"/>
            </a:pPr>
            <a:r>
              <a:rPr lang="uk-UA" dirty="0"/>
              <a:t>Власні фото із споруди</a:t>
            </a:r>
          </a:p>
          <a:p>
            <a:pPr marL="285750" indent="-285750">
              <a:buFontTx/>
              <a:buChar char="-"/>
            </a:pPr>
            <a:r>
              <a:rPr lang="uk-UA" dirty="0"/>
              <a:t>Додаток </a:t>
            </a:r>
            <a:r>
              <a:rPr lang="en-GB" dirty="0"/>
              <a:t>Old Maps</a:t>
            </a:r>
          </a:p>
          <a:p>
            <a:pPr marL="285750" indent="-285750">
              <a:buFontTx/>
              <a:buChar char="-"/>
            </a:pPr>
            <a:r>
              <a:rPr lang="en-GB" dirty="0"/>
              <a:t>Google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892496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680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omelanukzahar@gmail.com</dc:creator>
  <cp:lastModifiedBy>omelanukzahar@gmail.com</cp:lastModifiedBy>
  <cp:revision>1</cp:revision>
  <dcterms:created xsi:type="dcterms:W3CDTF">2026-04-04T17:33:15Z</dcterms:created>
  <dcterms:modified xsi:type="dcterms:W3CDTF">2026-04-04T20:09:05Z</dcterms:modified>
</cp:coreProperties>
</file>