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Roboto Bold" charset="1" panose="02000000000000000000"/>
      <p:regular r:id="rId19"/>
    </p:embeddedFont>
    <p:embeddedFont>
      <p:font typeface="Roboto" charset="1" panose="02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jpe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17.jpe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https://www.ukrstat.gov.ua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888" r="0" b="-8888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2606174" y="-1791415"/>
            <a:ext cx="13888879" cy="13888879"/>
            <a:chOff x="0" y="0"/>
            <a:chExt cx="6355080" cy="63550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2647773" y="-1778509"/>
            <a:ext cx="13888879" cy="138888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4523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90321" y="3095342"/>
            <a:ext cx="11497679" cy="4141177"/>
            <a:chOff x="0" y="0"/>
            <a:chExt cx="3028195" cy="10906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28195" cy="1090680"/>
            </a:xfrm>
            <a:custGeom>
              <a:avLst/>
              <a:gdLst/>
              <a:ahLst/>
              <a:cxnLst/>
              <a:rect r="r" b="b" t="t" l="l"/>
              <a:pathLst>
                <a:path h="1090680" w="3028195">
                  <a:moveTo>
                    <a:pt x="0" y="0"/>
                  </a:moveTo>
                  <a:lnTo>
                    <a:pt x="3028195" y="0"/>
                  </a:lnTo>
                  <a:lnTo>
                    <a:pt x="3028195" y="1090680"/>
                  </a:lnTo>
                  <a:lnTo>
                    <a:pt x="0" y="1090680"/>
                  </a:lnTo>
                  <a:close/>
                </a:path>
              </a:pathLst>
            </a:custGeom>
            <a:solidFill>
              <a:srgbClr val="382B1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3028195" cy="1147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 rot="0">
            <a:off x="7564633" y="3100105"/>
            <a:ext cx="10723367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7564633" y="7198419"/>
            <a:ext cx="10723367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-1013752" y="-22431"/>
            <a:ext cx="10331861" cy="1033186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82B1B">
                <a:alpha val="95686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62109" y="1208942"/>
            <a:ext cx="7869115" cy="786911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A60D">
                <a:alpha val="40784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955732" y="1729585"/>
            <a:ext cx="6681869" cy="6681869"/>
            <a:chOff x="0" y="0"/>
            <a:chExt cx="6355080" cy="63550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28700" y="1808330"/>
            <a:ext cx="6524404" cy="6524378"/>
            <a:chOff x="0" y="0"/>
            <a:chExt cx="6350000" cy="634997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16425" r="0" b="-16425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8887414" y="3489531"/>
            <a:ext cx="9690776" cy="1859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0"/>
              </a:lnSpc>
            </a:pPr>
            <a:r>
              <a:rPr lang="en-US" b="true" sz="3000" spc="2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ВПЛИВ АВТОМОБІЛЬНОГО ТРАНСПОРТУ </a:t>
            </a:r>
          </a:p>
          <a:p>
            <a:pPr algn="l">
              <a:lnSpc>
                <a:spcPts val="5010"/>
              </a:lnSpc>
            </a:pPr>
            <a:r>
              <a:rPr lang="en-US" b="true" sz="3000" spc="2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НА ДОВКІЛЛЯ М. ЗАПОРІЖЖЯ (БІОІНДИКАЦІЙНИЙ ПІДХІД).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887414" y="5525041"/>
            <a:ext cx="8140842" cy="193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b="true" sz="1999" spc="39" u="sng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Автор:</a:t>
            </a:r>
            <a:r>
              <a:rPr lang="en-US" sz="1999" spc="3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Омельченко Соф’я Дмитрівна, Запорізька гімназія №12 Запорізької міської ради, 8-А клас, м. Запоріжжя,</a:t>
            </a:r>
          </a:p>
          <a:p>
            <a:pPr algn="l">
              <a:lnSpc>
                <a:spcPts val="3099"/>
              </a:lnSpc>
            </a:pPr>
            <a:r>
              <a:rPr lang="en-US" b="true" sz="1999" spc="39" u="sng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керівник:</a:t>
            </a:r>
            <a:r>
              <a:rPr lang="en-US" sz="1999" spc="3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Музика ЛіліяСтаніславівна, вчитель біології Запорізької гімназії №12 Запорізької міської ради.</a:t>
            </a:r>
          </a:p>
          <a:p>
            <a:pPr algn="l">
              <a:lnSpc>
                <a:spcPts val="309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035978" cy="10287000"/>
            <a:chOff x="0" y="0"/>
            <a:chExt cx="185309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5309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853097">
                  <a:moveTo>
                    <a:pt x="0" y="0"/>
                  </a:moveTo>
                  <a:lnTo>
                    <a:pt x="1853097" y="0"/>
                  </a:lnTo>
                  <a:lnTo>
                    <a:pt x="18530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D500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853097" cy="2785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28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549404" y="949165"/>
            <a:ext cx="5853146" cy="8229600"/>
          </a:xfrm>
          <a:custGeom>
            <a:avLst/>
            <a:gdLst/>
            <a:ahLst/>
            <a:cxnLst/>
            <a:rect r="r" b="b" t="t" l="l"/>
            <a:pathLst>
              <a:path h="8229600" w="5853146">
                <a:moveTo>
                  <a:pt x="0" y="0"/>
                </a:moveTo>
                <a:lnTo>
                  <a:pt x="5853147" y="0"/>
                </a:lnTo>
                <a:lnTo>
                  <a:pt x="5853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42" t="-7081" r="0" b="-708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50877" y="3498746"/>
            <a:ext cx="713776" cy="882567"/>
          </a:xfrm>
          <a:custGeom>
            <a:avLst/>
            <a:gdLst/>
            <a:ahLst/>
            <a:cxnLst/>
            <a:rect r="r" b="b" t="t" l="l"/>
            <a:pathLst>
              <a:path h="882567" w="713776">
                <a:moveTo>
                  <a:pt x="0" y="0"/>
                </a:moveTo>
                <a:lnTo>
                  <a:pt x="713776" y="0"/>
                </a:lnTo>
                <a:lnTo>
                  <a:pt x="713776" y="882567"/>
                </a:lnTo>
                <a:lnTo>
                  <a:pt x="0" y="8825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82086" y="5475823"/>
            <a:ext cx="882567" cy="882567"/>
          </a:xfrm>
          <a:custGeom>
            <a:avLst/>
            <a:gdLst/>
            <a:ahLst/>
            <a:cxnLst/>
            <a:rect r="r" b="b" t="t" l="l"/>
            <a:pathLst>
              <a:path h="882567" w="882567">
                <a:moveTo>
                  <a:pt x="0" y="0"/>
                </a:moveTo>
                <a:lnTo>
                  <a:pt x="882567" y="0"/>
                </a:lnTo>
                <a:lnTo>
                  <a:pt x="882567" y="882567"/>
                </a:lnTo>
                <a:lnTo>
                  <a:pt x="0" y="882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64074" y="7502225"/>
            <a:ext cx="900579" cy="882567"/>
          </a:xfrm>
          <a:custGeom>
            <a:avLst/>
            <a:gdLst/>
            <a:ahLst/>
            <a:cxnLst/>
            <a:rect r="r" b="b" t="t" l="l"/>
            <a:pathLst>
              <a:path h="882567" w="900579">
                <a:moveTo>
                  <a:pt x="0" y="0"/>
                </a:moveTo>
                <a:lnTo>
                  <a:pt x="900579" y="0"/>
                </a:lnTo>
                <a:lnTo>
                  <a:pt x="900579" y="882567"/>
                </a:lnTo>
                <a:lnTo>
                  <a:pt x="0" y="8825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549404" y="949165"/>
            <a:ext cx="5853146" cy="8229600"/>
          </a:xfrm>
          <a:custGeom>
            <a:avLst/>
            <a:gdLst/>
            <a:ahLst/>
            <a:cxnLst/>
            <a:rect r="r" b="b" t="t" l="l"/>
            <a:pathLst>
              <a:path h="8229600" w="5853146">
                <a:moveTo>
                  <a:pt x="0" y="0"/>
                </a:moveTo>
                <a:lnTo>
                  <a:pt x="5853147" y="0"/>
                </a:lnTo>
                <a:lnTo>
                  <a:pt x="5853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2712" r="0" b="-13679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50153" y="2987520"/>
            <a:ext cx="3327891" cy="1466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проаналізувати</a:t>
            </a:r>
          </a:p>
          <a:p>
            <a:pPr algn="l">
              <a:lnSpc>
                <a:spcPts val="600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50153" y="3706955"/>
            <a:ext cx="5927434" cy="711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наукові джерела щодо біоіндикації стану повітря;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5062" y="4838500"/>
            <a:ext cx="6192478" cy="711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придатні біоіндикатори (лишайники, листя дерев);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285062" y="5798003"/>
            <a:ext cx="5364217" cy="1063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ділянки з різним рівнем транспортного навантаження;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5062" y="4146037"/>
            <a:ext cx="3327891" cy="1466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визначити</a:t>
            </a:r>
          </a:p>
          <a:p>
            <a:pPr algn="l">
              <a:lnSpc>
                <a:spcPts val="600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8853312" y="1038225"/>
            <a:ext cx="9020841" cy="1366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b="true" sz="3200" u="sng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Мета дослідження</a:t>
            </a:r>
            <a:r>
              <a:rPr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– оцінити вплив автомобільного транспорту на стан довкілля міста за допомогою біоіндикаторів.</a:t>
            </a:r>
            <a:r>
              <a:rPr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5062" y="5089284"/>
            <a:ext cx="3756516" cy="1466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обрати</a:t>
            </a:r>
          </a:p>
          <a:p>
            <a:pPr algn="l">
              <a:lnSpc>
                <a:spcPts val="600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8853312" y="2262625"/>
            <a:ext cx="6620016" cy="102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0"/>
              </a:lnSpc>
            </a:pPr>
          </a:p>
          <a:p>
            <a:pPr algn="l">
              <a:lnSpc>
                <a:spcPts val="2630"/>
              </a:lnSpc>
            </a:pPr>
            <a:r>
              <a:rPr lang="en-US" sz="2348" u="sng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Завдання дослідження:</a:t>
            </a:r>
          </a:p>
          <a:p>
            <a:pPr algn="l">
              <a:lnSpc>
                <a:spcPts val="263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50153" y="6476661"/>
            <a:ext cx="3756516" cy="1466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провести</a:t>
            </a:r>
          </a:p>
          <a:p>
            <a:pPr algn="l">
              <a:lnSpc>
                <a:spcPts val="60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0285062" y="7933983"/>
            <a:ext cx="3756516" cy="1466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порівняти</a:t>
            </a:r>
          </a:p>
          <a:p>
            <a:pPr algn="l">
              <a:lnSpc>
                <a:spcPts val="600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0250153" y="7276760"/>
            <a:ext cx="5364217" cy="1063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польові спостереження та зафіксувати результати; 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0285062" y="8697913"/>
            <a:ext cx="5364217" cy="1063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польові спостереження та зафіксувати результати; 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49101" y="0"/>
            <a:ext cx="6638899" cy="10287000"/>
            <a:chOff x="0" y="0"/>
            <a:chExt cx="8851866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5677" t="0" r="25677" b="0"/>
            <a:stretch>
              <a:fillRect/>
            </a:stretch>
          </p:blipFill>
          <p:spPr>
            <a:xfrm flipH="false" flipV="false">
              <a:off x="0" y="0"/>
              <a:ext cx="8851866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32351" y="5616449"/>
            <a:ext cx="8058708" cy="2998260"/>
            <a:chOff x="0" y="0"/>
            <a:chExt cx="2122458" cy="7896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22458" cy="789665"/>
            </a:xfrm>
            <a:custGeom>
              <a:avLst/>
              <a:gdLst/>
              <a:ahLst/>
              <a:cxnLst/>
              <a:rect r="r" b="b" t="t" l="l"/>
              <a:pathLst>
                <a:path h="789665" w="2122458">
                  <a:moveTo>
                    <a:pt x="0" y="0"/>
                  </a:moveTo>
                  <a:lnTo>
                    <a:pt x="2122458" y="0"/>
                  </a:lnTo>
                  <a:lnTo>
                    <a:pt x="2122458" y="789665"/>
                  </a:lnTo>
                  <a:lnTo>
                    <a:pt x="0" y="789665"/>
                  </a:lnTo>
                  <a:close/>
                </a:path>
              </a:pathLst>
            </a:custGeom>
            <a:solidFill>
              <a:srgbClr val="64610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122458" cy="84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200592" y="1028700"/>
            <a:ext cx="8058708" cy="2998260"/>
            <a:chOff x="0" y="0"/>
            <a:chExt cx="2122458" cy="7896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22458" cy="789665"/>
            </a:xfrm>
            <a:custGeom>
              <a:avLst/>
              <a:gdLst/>
              <a:ahLst/>
              <a:cxnLst/>
              <a:rect r="r" b="b" t="t" l="l"/>
              <a:pathLst>
                <a:path h="789665" w="2122458">
                  <a:moveTo>
                    <a:pt x="0" y="0"/>
                  </a:moveTo>
                  <a:lnTo>
                    <a:pt x="2122458" y="0"/>
                  </a:lnTo>
                  <a:lnTo>
                    <a:pt x="2122458" y="789665"/>
                  </a:lnTo>
                  <a:lnTo>
                    <a:pt x="0" y="789665"/>
                  </a:lnTo>
                  <a:close/>
                </a:path>
              </a:pathLst>
            </a:custGeom>
            <a:solidFill>
              <a:srgbClr val="5C890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2122458" cy="84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5944" y="6593695"/>
            <a:ext cx="969400" cy="1043769"/>
          </a:xfrm>
          <a:custGeom>
            <a:avLst/>
            <a:gdLst/>
            <a:ahLst/>
            <a:cxnLst/>
            <a:rect r="r" b="b" t="t" l="l"/>
            <a:pathLst>
              <a:path h="1043769" w="969400">
                <a:moveTo>
                  <a:pt x="0" y="0"/>
                </a:moveTo>
                <a:lnTo>
                  <a:pt x="969400" y="0"/>
                </a:lnTo>
                <a:lnTo>
                  <a:pt x="969400" y="1043768"/>
                </a:lnTo>
                <a:lnTo>
                  <a:pt x="0" y="104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06543" y="1987752"/>
            <a:ext cx="926233" cy="1080155"/>
          </a:xfrm>
          <a:custGeom>
            <a:avLst/>
            <a:gdLst/>
            <a:ahLst/>
            <a:cxnLst/>
            <a:rect r="r" b="b" t="t" l="l"/>
            <a:pathLst>
              <a:path h="1080155" w="926233">
                <a:moveTo>
                  <a:pt x="0" y="0"/>
                </a:moveTo>
                <a:lnTo>
                  <a:pt x="926233" y="0"/>
                </a:lnTo>
                <a:lnTo>
                  <a:pt x="926233" y="1080155"/>
                </a:lnTo>
                <a:lnTo>
                  <a:pt x="0" y="10801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91701" y="1047750"/>
            <a:ext cx="8714842" cy="2582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4"/>
              </a:lnSpc>
            </a:pPr>
            <a:r>
              <a:rPr lang="en-US" sz="4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Біоіндикація є методом оцінки стану довкілля за реакцією </a:t>
            </a:r>
          </a:p>
          <a:p>
            <a:pPr algn="l">
              <a:lnSpc>
                <a:spcPts val="4704"/>
              </a:lnSpc>
            </a:pPr>
            <a:r>
              <a:rPr lang="en-US" sz="4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живих організмів.</a:t>
            </a:r>
          </a:p>
          <a:p>
            <a:pPr algn="l">
              <a:lnSpc>
                <a:spcPts val="615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026235" y="6833455"/>
            <a:ext cx="5599716" cy="1855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показав, що ці показники є доступними та ефективними для шкільних досліджень і дозволяють оцінити рівень антропогенного навантаження.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194477" y="2245706"/>
            <a:ext cx="5599716" cy="1112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також реагує на негативний вплив: з’являються плями, некрози, пиловий наліт.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32351" y="2983039"/>
            <a:ext cx="7100821" cy="1855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Відомо, що лишайники є чутливими до забруднення повітря, особливо до оксидів сірки та азоту, тому їх кількість і різноманіття зменшуються у забруднених районах.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026235" y="5975050"/>
            <a:ext cx="5441969" cy="113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6"/>
              </a:lnSpc>
            </a:pPr>
            <a:r>
              <a:rPr lang="en-US" sz="30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Аналіз літературних джерел </a:t>
            </a:r>
          </a:p>
          <a:p>
            <a:pPr algn="l">
              <a:lnSpc>
                <a:spcPts val="4556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194477" y="1387300"/>
            <a:ext cx="4663404" cy="560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6"/>
              </a:lnSpc>
            </a:pPr>
            <a:r>
              <a:rPr lang="en-US" sz="30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Пагони дерев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15800" y="0"/>
            <a:ext cx="6172200" cy="10287000"/>
          </a:xfrm>
          <a:custGeom>
            <a:avLst/>
            <a:gdLst/>
            <a:ahLst/>
            <a:cxnLst/>
            <a:rect r="r" b="b" t="t" l="l"/>
            <a:pathLst>
              <a:path h="10287000" w="6172200">
                <a:moveTo>
                  <a:pt x="0" y="0"/>
                </a:moveTo>
                <a:lnTo>
                  <a:pt x="6172200" y="0"/>
                </a:lnTo>
                <a:lnTo>
                  <a:pt x="6172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00" t="0" r="-1250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48799" y="6172200"/>
            <a:ext cx="6110501" cy="3086100"/>
            <a:chOff x="0" y="0"/>
            <a:chExt cx="160935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9350" cy="812800"/>
            </a:xfrm>
            <a:custGeom>
              <a:avLst/>
              <a:gdLst/>
              <a:ahLst/>
              <a:cxnLst/>
              <a:rect r="r" b="b" t="t" l="l"/>
              <a:pathLst>
                <a:path h="812800" w="1609350">
                  <a:moveTo>
                    <a:pt x="0" y="0"/>
                  </a:moveTo>
                  <a:lnTo>
                    <a:pt x="1609350" y="0"/>
                  </a:lnTo>
                  <a:lnTo>
                    <a:pt x="160935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84A0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60935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25285" y="1534478"/>
            <a:ext cx="4578209" cy="870488"/>
            <a:chOff x="0" y="0"/>
            <a:chExt cx="1205783" cy="2292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5783" cy="229264"/>
            </a:xfrm>
            <a:custGeom>
              <a:avLst/>
              <a:gdLst/>
              <a:ahLst/>
              <a:cxnLst/>
              <a:rect r="r" b="b" t="t" l="l"/>
              <a:pathLst>
                <a:path h="229264" w="1205783">
                  <a:moveTo>
                    <a:pt x="0" y="0"/>
                  </a:moveTo>
                  <a:lnTo>
                    <a:pt x="1205783" y="0"/>
                  </a:lnTo>
                  <a:lnTo>
                    <a:pt x="1205783" y="229264"/>
                  </a:lnTo>
                  <a:lnTo>
                    <a:pt x="0" y="229264"/>
                  </a:lnTo>
                  <a:close/>
                </a:path>
              </a:pathLst>
            </a:custGeom>
            <a:solidFill>
              <a:srgbClr val="79B507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205783" cy="286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6172200"/>
            <a:ext cx="10120099" cy="3086100"/>
            <a:chOff x="0" y="0"/>
            <a:chExt cx="13493465" cy="4114800"/>
          </a:xfrm>
        </p:grpSpPr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3"/>
            <a:srcRect l="-38854" t="34752" r="-38854" b="34752"/>
            <a:stretch>
              <a:fillRect/>
            </a:stretch>
          </p:blipFill>
          <p:spPr>
            <a:xfrm flipH="false" flipV="false">
              <a:off x="0" y="0"/>
              <a:ext cx="13493465" cy="4114800"/>
            </a:xfrm>
            <a:prstGeom prst="rect">
              <a:avLst/>
            </a:prstGeom>
          </p:spPr>
        </p:pic>
      </p:grpSp>
      <p:sp>
        <p:nvSpPr>
          <p:cNvPr name="Freeform 11" id="11"/>
          <p:cNvSpPr/>
          <p:nvPr/>
        </p:nvSpPr>
        <p:spPr>
          <a:xfrm flipH="false" flipV="false" rot="0">
            <a:off x="11588672" y="6637692"/>
            <a:ext cx="907620" cy="777150"/>
          </a:xfrm>
          <a:custGeom>
            <a:avLst/>
            <a:gdLst/>
            <a:ahLst/>
            <a:cxnLst/>
            <a:rect r="r" b="b" t="t" l="l"/>
            <a:pathLst>
              <a:path h="777150" w="907620">
                <a:moveTo>
                  <a:pt x="0" y="0"/>
                </a:moveTo>
                <a:lnTo>
                  <a:pt x="907620" y="0"/>
                </a:lnTo>
                <a:lnTo>
                  <a:pt x="907620" y="777149"/>
                </a:lnTo>
                <a:lnTo>
                  <a:pt x="0" y="777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057275"/>
            <a:ext cx="11013782" cy="172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Експериментальна частина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785109"/>
            <a:ext cx="5228693" cy="1272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sz="2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Дослідження проводилось на трьох ділянках міста:</a:t>
            </a:r>
          </a:p>
          <a:p>
            <a:pPr algn="l">
              <a:lnSpc>
                <a:spcPts val="3364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593665" y="7661239"/>
            <a:ext cx="5665635" cy="1112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 інтенсивним транспортним рухом, у житловій зоні та в парковій зоні.</a:t>
            </a:r>
          </a:p>
          <a:p>
            <a:pPr algn="l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6110501" cy="5143500"/>
            <a:chOff x="0" y="0"/>
            <a:chExt cx="1609350" cy="13546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9350" cy="1354667"/>
            </a:xfrm>
            <a:custGeom>
              <a:avLst/>
              <a:gdLst/>
              <a:ahLst/>
              <a:cxnLst/>
              <a:rect r="r" b="b" t="t" l="l"/>
              <a:pathLst>
                <a:path h="1354667" w="1609350">
                  <a:moveTo>
                    <a:pt x="0" y="0"/>
                  </a:moveTo>
                  <a:lnTo>
                    <a:pt x="1609350" y="0"/>
                  </a:lnTo>
                  <a:lnTo>
                    <a:pt x="1609350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43D1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609350" cy="14118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623132" y="2237365"/>
            <a:ext cx="2590136" cy="788542"/>
            <a:chOff x="0" y="0"/>
            <a:chExt cx="682176" cy="2076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82176" cy="207682"/>
            </a:xfrm>
            <a:custGeom>
              <a:avLst/>
              <a:gdLst/>
              <a:ahLst/>
              <a:cxnLst/>
              <a:rect r="r" b="b" t="t" l="l"/>
              <a:pathLst>
                <a:path h="207682" w="682176">
                  <a:moveTo>
                    <a:pt x="0" y="0"/>
                  </a:moveTo>
                  <a:lnTo>
                    <a:pt x="682176" y="0"/>
                  </a:lnTo>
                  <a:lnTo>
                    <a:pt x="682176" y="207682"/>
                  </a:lnTo>
                  <a:lnTo>
                    <a:pt x="0" y="207682"/>
                  </a:lnTo>
                  <a:close/>
                </a:path>
              </a:pathLst>
            </a:custGeom>
            <a:solidFill>
              <a:srgbClr val="79B50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682176" cy="2648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1028700"/>
            <a:ext cx="8632597" cy="8229600"/>
            <a:chOff x="0" y="0"/>
            <a:chExt cx="11510130" cy="10972800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15187" t="0" r="15187" b="0"/>
            <a:stretch>
              <a:fillRect/>
            </a:stretch>
          </p:blipFill>
          <p:spPr>
            <a:xfrm flipH="false" flipV="false">
              <a:off x="0" y="0"/>
              <a:ext cx="11510130" cy="10972800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11167236" y="6335008"/>
            <a:ext cx="6092064" cy="2232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8"/>
              </a:lnSpc>
            </a:pP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Визначалась наявність і різноманіття лишайників, а також стан кори молодих пагонів (ступінь пошкодження та забруднення).</a:t>
            </a:r>
          </a:p>
          <a:p>
            <a:pPr algn="l">
              <a:lnSpc>
                <a:spcPts val="352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1167236" y="1770603"/>
            <a:ext cx="6092064" cy="42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На кожній ділянці було обстежено по 5 дерев </a:t>
            </a:r>
          </a:p>
          <a:p>
            <a:pPr algn="l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84A0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1659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754633" y="1822261"/>
            <a:ext cx="4389367" cy="7800299"/>
          </a:xfrm>
          <a:custGeom>
            <a:avLst/>
            <a:gdLst/>
            <a:ahLst/>
            <a:cxnLst/>
            <a:rect r="r" b="b" t="t" l="l"/>
            <a:pathLst>
              <a:path h="7800299" w="4389367">
                <a:moveTo>
                  <a:pt x="0" y="0"/>
                </a:moveTo>
                <a:lnTo>
                  <a:pt x="4389367" y="0"/>
                </a:lnTo>
                <a:lnTo>
                  <a:pt x="4389367" y="7800299"/>
                </a:lnTo>
                <a:lnTo>
                  <a:pt x="0" y="7800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6119"/>
            <a:ext cx="4446111" cy="7901138"/>
          </a:xfrm>
          <a:custGeom>
            <a:avLst/>
            <a:gdLst/>
            <a:ahLst/>
            <a:cxnLst/>
            <a:rect r="r" b="b" t="t" l="l"/>
            <a:pathLst>
              <a:path h="7901138" w="4446111">
                <a:moveTo>
                  <a:pt x="0" y="0"/>
                </a:moveTo>
                <a:lnTo>
                  <a:pt x="4446111" y="0"/>
                </a:lnTo>
                <a:lnTo>
                  <a:pt x="4446111" y="7901137"/>
                </a:lnTo>
                <a:lnTo>
                  <a:pt x="0" y="790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71614" y="1850836"/>
            <a:ext cx="7363446" cy="3423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Дослідження лишайників н</a:t>
            </a:r>
            <a:r>
              <a:rPr lang="en-US" sz="5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а кожній ділянці: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771614" y="5067300"/>
            <a:ext cx="7487686" cy="133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8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обрати 3–5 дерев, підрахувати: кількість лишайників, їх різноманіття (різні види/форми).</a:t>
            </a:r>
          </a:p>
          <a:p>
            <a:pPr algn="l">
              <a:lnSpc>
                <a:spcPts val="352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025282" y="639227"/>
            <a:ext cx="4254765" cy="995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2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Живі лишайники в житловій зоні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1346" y="8102328"/>
            <a:ext cx="4254765" cy="995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2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Нектози лишайників біли дороги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0891" y="0"/>
            <a:ext cx="8339100" cy="10287000"/>
          </a:xfrm>
          <a:custGeom>
            <a:avLst/>
            <a:gdLst/>
            <a:ahLst/>
            <a:cxnLst/>
            <a:rect r="r" b="b" t="t" l="l"/>
            <a:pathLst>
              <a:path h="10287000" w="8339100">
                <a:moveTo>
                  <a:pt x="0" y="0"/>
                </a:moveTo>
                <a:lnTo>
                  <a:pt x="8339100" y="0"/>
                </a:lnTo>
                <a:lnTo>
                  <a:pt x="83391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11" t="-6294" r="0" b="-629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12541" y="0"/>
            <a:ext cx="4331459" cy="10287000"/>
          </a:xfrm>
          <a:custGeom>
            <a:avLst/>
            <a:gdLst/>
            <a:ahLst/>
            <a:cxnLst/>
            <a:rect r="r" b="b" t="t" l="l"/>
            <a:pathLst>
              <a:path h="10287000" w="4331459">
                <a:moveTo>
                  <a:pt x="0" y="0"/>
                </a:moveTo>
                <a:lnTo>
                  <a:pt x="4331459" y="0"/>
                </a:lnTo>
                <a:lnTo>
                  <a:pt x="43314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821" t="0" r="-1682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053939" y="1019476"/>
            <a:ext cx="12205361" cy="6013514"/>
            <a:chOff x="0" y="0"/>
            <a:chExt cx="3214581" cy="158380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14581" cy="1583806"/>
            </a:xfrm>
            <a:custGeom>
              <a:avLst/>
              <a:gdLst/>
              <a:ahLst/>
              <a:cxnLst/>
              <a:rect r="r" b="b" t="t" l="l"/>
              <a:pathLst>
                <a:path h="1583806" w="3214581">
                  <a:moveTo>
                    <a:pt x="0" y="0"/>
                  </a:moveTo>
                  <a:lnTo>
                    <a:pt x="3214581" y="0"/>
                  </a:lnTo>
                  <a:lnTo>
                    <a:pt x="3214581" y="1583806"/>
                  </a:lnTo>
                  <a:lnTo>
                    <a:pt x="0" y="1583806"/>
                  </a:lnTo>
                  <a:close/>
                </a:path>
              </a:pathLst>
            </a:custGeom>
            <a:solidFill>
              <a:srgbClr val="284A0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214581" cy="1640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627917" y="3767204"/>
            <a:ext cx="554190" cy="862553"/>
          </a:xfrm>
          <a:custGeom>
            <a:avLst/>
            <a:gdLst/>
            <a:ahLst/>
            <a:cxnLst/>
            <a:rect r="r" b="b" t="t" l="l"/>
            <a:pathLst>
              <a:path h="862553" w="554190">
                <a:moveTo>
                  <a:pt x="0" y="0"/>
                </a:moveTo>
                <a:lnTo>
                  <a:pt x="554191" y="0"/>
                </a:lnTo>
                <a:lnTo>
                  <a:pt x="554191" y="862554"/>
                </a:lnTo>
                <a:lnTo>
                  <a:pt x="0" y="8625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327414" y="3767204"/>
            <a:ext cx="535861" cy="862553"/>
          </a:xfrm>
          <a:custGeom>
            <a:avLst/>
            <a:gdLst/>
            <a:ahLst/>
            <a:cxnLst/>
            <a:rect r="r" b="b" t="t" l="l"/>
            <a:pathLst>
              <a:path h="862553" w="535861">
                <a:moveTo>
                  <a:pt x="0" y="0"/>
                </a:moveTo>
                <a:lnTo>
                  <a:pt x="535862" y="0"/>
                </a:lnTo>
                <a:lnTo>
                  <a:pt x="535862" y="862554"/>
                </a:lnTo>
                <a:lnTo>
                  <a:pt x="0" y="8625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0891" y="0"/>
            <a:ext cx="4331459" cy="10287000"/>
          </a:xfrm>
          <a:custGeom>
            <a:avLst/>
            <a:gdLst/>
            <a:ahLst/>
            <a:cxnLst/>
            <a:rect r="r" b="b" t="t" l="l"/>
            <a:pathLst>
              <a:path h="10287000" w="4331459">
                <a:moveTo>
                  <a:pt x="0" y="0"/>
                </a:moveTo>
                <a:lnTo>
                  <a:pt x="4331459" y="0"/>
                </a:lnTo>
                <a:lnTo>
                  <a:pt x="43314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821" t="0" r="-16821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19310" y="1633237"/>
            <a:ext cx="11319345" cy="1684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2"/>
              </a:lnSpc>
            </a:pPr>
            <a:r>
              <a:rPr lang="en-US" sz="48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Дослідження молодих пагонів дерев:</a:t>
            </a:r>
          </a:p>
          <a:p>
            <a:pPr algn="l">
              <a:lnSpc>
                <a:spcPts val="671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620626" y="3691004"/>
            <a:ext cx="3603132" cy="1892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2"/>
              </a:lnSpc>
            </a:pPr>
            <a:r>
              <a:rPr lang="en-US" sz="2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зібратипо 10 молодих пагонів з кожної ділянки;</a:t>
            </a:r>
          </a:p>
          <a:p>
            <a:pPr algn="l">
              <a:lnSpc>
                <a:spcPts val="3822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420417" y="3753783"/>
            <a:ext cx="3684104" cy="2368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2"/>
              </a:lnSpc>
            </a:pPr>
            <a:r>
              <a:rPr lang="en-US" sz="2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оцінити: наявність плям, пошкодження, рівень забруднення (пил, наліт).</a:t>
            </a:r>
          </a:p>
          <a:p>
            <a:pPr algn="l">
              <a:lnSpc>
                <a:spcPts val="3822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2250" y="5055371"/>
            <a:ext cx="383882" cy="447675"/>
          </a:xfrm>
          <a:custGeom>
            <a:avLst/>
            <a:gdLst/>
            <a:ahLst/>
            <a:cxnLst/>
            <a:rect r="r" b="b" t="t" l="l"/>
            <a:pathLst>
              <a:path h="447675" w="383882">
                <a:moveTo>
                  <a:pt x="0" y="0"/>
                </a:moveTo>
                <a:lnTo>
                  <a:pt x="383881" y="0"/>
                </a:lnTo>
                <a:lnTo>
                  <a:pt x="383881" y="447676"/>
                </a:lnTo>
                <a:lnTo>
                  <a:pt x="0" y="4476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70375" y="2951589"/>
            <a:ext cx="335756" cy="447675"/>
          </a:xfrm>
          <a:custGeom>
            <a:avLst/>
            <a:gdLst/>
            <a:ahLst/>
            <a:cxnLst/>
            <a:rect r="r" b="b" t="t" l="l"/>
            <a:pathLst>
              <a:path h="447675" w="335756">
                <a:moveTo>
                  <a:pt x="0" y="0"/>
                </a:moveTo>
                <a:lnTo>
                  <a:pt x="335756" y="0"/>
                </a:lnTo>
                <a:lnTo>
                  <a:pt x="335756" y="447675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9144000" y="2455047"/>
          <a:ext cx="8677662" cy="6096000"/>
        </p:xfrm>
        <a:graphic>
          <a:graphicData uri="http://schemas.openxmlformats.org/drawingml/2006/table">
            <a:tbl>
              <a:tblPr/>
              <a:tblGrid>
                <a:gridCol w="1994343"/>
                <a:gridCol w="1732962"/>
                <a:gridCol w="1461838"/>
                <a:gridCol w="1461838"/>
                <a:gridCol w="2026680"/>
              </a:tblGrid>
              <a:tr h="22332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Дерева з лишайниками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Кількість дерев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Ділянка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Різноманіття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Висновок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93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Біля дороги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низьке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сильне забруднення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Житловий район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середнє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помірне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93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Парк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високе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чисте повітря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6" id="6"/>
          <p:cNvSpPr txBox="true"/>
          <p:nvPr/>
        </p:nvSpPr>
        <p:spPr>
          <a:xfrm rot="0">
            <a:off x="9144000" y="1350146"/>
            <a:ext cx="4870607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Таблиця 1. 1. Лишайники</a:t>
            </a:r>
          </a:p>
          <a:p>
            <a:pPr algn="l" marL="0" indent="0" lvl="1">
              <a:lnSpc>
                <a:spcPts val="449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124625" y="4864542"/>
            <a:ext cx="5433825" cy="166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Розроблено наступну шкалу оцінювання:</a:t>
            </a:r>
          </a:p>
          <a:p>
            <a:pPr algn="l" marL="0" indent="0" lvl="1">
              <a:lnSpc>
                <a:spcPts val="449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124625" y="2865864"/>
            <a:ext cx="6900882" cy="136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обрати 3–5 дерев, підрахувати: кількість лишайників, їх різноманіття (різні види/форми).</a:t>
            </a:r>
          </a:p>
          <a:p>
            <a:pPr algn="l" marL="0" indent="0" lvl="1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478434" y="6978015"/>
            <a:ext cx="3363103" cy="2280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u="sng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Показник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Багато лишайників -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Мало лишайників -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Відсутні лишайники -</a:t>
            </a:r>
          </a:p>
          <a:p>
            <a:pPr algn="l" marL="0" indent="0" lvl="1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478434" y="937509"/>
            <a:ext cx="7363446" cy="2575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Дослідження лишайників:</a:t>
            </a:r>
          </a:p>
          <a:p>
            <a:pPr algn="l">
              <a:lnSpc>
                <a:spcPts val="671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841537" y="6978015"/>
            <a:ext cx="3363103" cy="2280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u="sng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Оцінка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чисте повітря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абруднене помірно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сильне забруднення</a:t>
            </a:r>
          </a:p>
          <a:p>
            <a:pPr algn="l" marL="0" indent="0" lvl="1">
              <a:lnSpc>
                <a:spcPts val="36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000" r="0" b="-1700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47540" y="85843"/>
            <a:ext cx="18435540" cy="10201157"/>
            <a:chOff x="0" y="0"/>
            <a:chExt cx="4855451" cy="26867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55451" cy="2686724"/>
            </a:xfrm>
            <a:custGeom>
              <a:avLst/>
              <a:gdLst/>
              <a:ahLst/>
              <a:cxnLst/>
              <a:rect r="r" b="b" t="t" l="l"/>
              <a:pathLst>
                <a:path h="2686724" w="4855451">
                  <a:moveTo>
                    <a:pt x="0" y="0"/>
                  </a:moveTo>
                  <a:lnTo>
                    <a:pt x="4855451" y="0"/>
                  </a:lnTo>
                  <a:lnTo>
                    <a:pt x="4855451" y="2686724"/>
                  </a:lnTo>
                  <a:lnTo>
                    <a:pt x="0" y="2686724"/>
                  </a:lnTo>
                  <a:close/>
                </a:path>
              </a:pathLst>
            </a:custGeom>
            <a:solidFill>
              <a:srgbClr val="006601">
                <a:alpha val="4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55451" cy="2743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0375" y="6105276"/>
            <a:ext cx="383882" cy="447675"/>
          </a:xfrm>
          <a:custGeom>
            <a:avLst/>
            <a:gdLst/>
            <a:ahLst/>
            <a:cxnLst/>
            <a:rect r="r" b="b" t="t" l="l"/>
            <a:pathLst>
              <a:path h="447675" w="383882">
                <a:moveTo>
                  <a:pt x="0" y="0"/>
                </a:moveTo>
                <a:lnTo>
                  <a:pt x="383881" y="0"/>
                </a:lnTo>
                <a:lnTo>
                  <a:pt x="383881" y="447676"/>
                </a:lnTo>
                <a:lnTo>
                  <a:pt x="0" y="4476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0375" y="2951589"/>
            <a:ext cx="335756" cy="447675"/>
          </a:xfrm>
          <a:custGeom>
            <a:avLst/>
            <a:gdLst/>
            <a:ahLst/>
            <a:cxnLst/>
            <a:rect r="r" b="b" t="t" l="l"/>
            <a:pathLst>
              <a:path h="447675" w="335756">
                <a:moveTo>
                  <a:pt x="0" y="0"/>
                </a:moveTo>
                <a:lnTo>
                  <a:pt x="335756" y="0"/>
                </a:lnTo>
                <a:lnTo>
                  <a:pt x="335756" y="447675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9144000" y="2455047"/>
          <a:ext cx="8677662" cy="5743575"/>
        </p:xfrm>
        <a:graphic>
          <a:graphicData uri="http://schemas.openxmlformats.org/drawingml/2006/table">
            <a:tbl>
              <a:tblPr/>
              <a:tblGrid>
                <a:gridCol w="1994343"/>
                <a:gridCol w="1732962"/>
                <a:gridCol w="1461838"/>
                <a:gridCol w="1461838"/>
                <a:gridCol w="2026680"/>
              </a:tblGrid>
              <a:tr h="18793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Пошкоджені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 (%)</a:t>
                      </a:r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Кількість дерев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Ділянка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Наліт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Висновок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98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Біля дороги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сильний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забруднення високе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58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50%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Житловий район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середній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помірне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98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10%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Парк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слабкий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чисте повітря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9144000" y="1350146"/>
            <a:ext cx="589765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Таблиця 1. 2. Стан кори пагонів</a:t>
            </a:r>
          </a:p>
          <a:p>
            <a:pPr algn="l" marL="0" indent="0" lvl="1">
              <a:lnSpc>
                <a:spcPts val="4499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124625" y="6010026"/>
            <a:ext cx="5433825" cy="2790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Локації дослідження</a:t>
            </a:r>
            <a:r>
              <a:rPr lang="en-US" sz="2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– довкілля міста (Шевченківськии, Заводський та Дніпровський райони).</a:t>
            </a:r>
          </a:p>
          <a:p>
            <a:pPr algn="l" marL="0" indent="0" lvl="1">
              <a:lnSpc>
                <a:spcPts val="449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124625" y="2865864"/>
            <a:ext cx="6900882" cy="136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обрати 3–5 дерев, підрахувати: кількість лишайників, їх різноманіття (різні види/форми).</a:t>
            </a:r>
          </a:p>
          <a:p>
            <a:pPr algn="l" marL="0" indent="0" lvl="1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478434" y="937509"/>
            <a:ext cx="7363446" cy="2575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Дослідження лишайників:</a:t>
            </a:r>
          </a:p>
          <a:p>
            <a:pPr algn="l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4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337145" cy="10287000"/>
            <a:chOff x="0" y="0"/>
            <a:chExt cx="11116194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5297" r="0" b="15297"/>
            <a:stretch>
              <a:fillRect/>
            </a:stretch>
          </p:blipFill>
          <p:spPr>
            <a:xfrm flipH="false" flipV="false">
              <a:off x="0" y="0"/>
              <a:ext cx="11116194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9102296" y="1574697"/>
            <a:ext cx="831315" cy="574309"/>
          </a:xfrm>
          <a:custGeom>
            <a:avLst/>
            <a:gdLst/>
            <a:ahLst/>
            <a:cxnLst/>
            <a:rect r="r" b="b" t="t" l="l"/>
            <a:pathLst>
              <a:path h="574309" w="831315">
                <a:moveTo>
                  <a:pt x="0" y="0"/>
                </a:moveTo>
                <a:lnTo>
                  <a:pt x="831315" y="0"/>
                </a:lnTo>
                <a:lnTo>
                  <a:pt x="831315" y="574309"/>
                </a:lnTo>
                <a:lnTo>
                  <a:pt x="0" y="5743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08770" y="7867367"/>
            <a:ext cx="921436" cy="921436"/>
          </a:xfrm>
          <a:custGeom>
            <a:avLst/>
            <a:gdLst/>
            <a:ahLst/>
            <a:cxnLst/>
            <a:rect r="r" b="b" t="t" l="l"/>
            <a:pathLst>
              <a:path h="921436" w="921436">
                <a:moveTo>
                  <a:pt x="0" y="0"/>
                </a:moveTo>
                <a:lnTo>
                  <a:pt x="921436" y="0"/>
                </a:lnTo>
                <a:lnTo>
                  <a:pt x="921436" y="921435"/>
                </a:lnTo>
                <a:lnTo>
                  <a:pt x="0" y="921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44945" y="6792947"/>
            <a:ext cx="6429094" cy="209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парковій зоні зафіксовано найбільшу кількість лишайників і найкращий станпагонів(пошкоджено близько 10%).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Це свідчить про значно кращу якість повітря.</a:t>
            </a:r>
          </a:p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8846728" y="747712"/>
            <a:ext cx="7786407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4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Результати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933611" y="4955943"/>
            <a:ext cx="921436" cy="921436"/>
          </a:xfrm>
          <a:custGeom>
            <a:avLst/>
            <a:gdLst/>
            <a:ahLst/>
            <a:cxnLst/>
            <a:rect r="r" b="b" t="t" l="l"/>
            <a:pathLst>
              <a:path h="921436" w="921436">
                <a:moveTo>
                  <a:pt x="0" y="0"/>
                </a:moveTo>
                <a:lnTo>
                  <a:pt x="921436" y="0"/>
                </a:lnTo>
                <a:lnTo>
                  <a:pt x="921436" y="921435"/>
                </a:lnTo>
                <a:lnTo>
                  <a:pt x="0" y="921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08770" y="2415706"/>
            <a:ext cx="921436" cy="921436"/>
          </a:xfrm>
          <a:custGeom>
            <a:avLst/>
            <a:gdLst/>
            <a:ahLst/>
            <a:cxnLst/>
            <a:rect r="r" b="b" t="t" l="l"/>
            <a:pathLst>
              <a:path h="921436" w="921436">
                <a:moveTo>
                  <a:pt x="0" y="0"/>
                </a:moveTo>
                <a:lnTo>
                  <a:pt x="921436" y="0"/>
                </a:lnTo>
                <a:lnTo>
                  <a:pt x="921436" y="921435"/>
                </a:lnTo>
                <a:lnTo>
                  <a:pt x="0" y="921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4945" y="2358556"/>
            <a:ext cx="6429094" cy="209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біля доріг лишайники майже відсутні, або представлені поодинокими видами, а до 80%пагонів мають ознаки пошкодження та значний пиловий наліт. </a:t>
            </a:r>
          </a:p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1144945" y="4898793"/>
            <a:ext cx="6429094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житловій зоні показники мають середній рівень. </a:t>
            </a:r>
          </a:p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D50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337145" cy="10287000"/>
            <a:chOff x="0" y="0"/>
            <a:chExt cx="11116194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5283" r="0" b="15283"/>
            <a:stretch>
              <a:fillRect/>
            </a:stretch>
          </p:blipFill>
          <p:spPr>
            <a:xfrm flipH="false" flipV="false">
              <a:off x="0" y="0"/>
              <a:ext cx="11116194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9102296" y="1574697"/>
            <a:ext cx="831315" cy="574309"/>
          </a:xfrm>
          <a:custGeom>
            <a:avLst/>
            <a:gdLst/>
            <a:ahLst/>
            <a:cxnLst/>
            <a:rect r="r" b="b" t="t" l="l"/>
            <a:pathLst>
              <a:path h="574309" w="831315">
                <a:moveTo>
                  <a:pt x="0" y="0"/>
                </a:moveTo>
                <a:lnTo>
                  <a:pt x="831315" y="0"/>
                </a:lnTo>
                <a:lnTo>
                  <a:pt x="831315" y="574309"/>
                </a:lnTo>
                <a:lnTo>
                  <a:pt x="0" y="5743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33611" y="5980258"/>
            <a:ext cx="921436" cy="921436"/>
          </a:xfrm>
          <a:custGeom>
            <a:avLst/>
            <a:gdLst/>
            <a:ahLst/>
            <a:cxnLst/>
            <a:rect r="r" b="b" t="t" l="l"/>
            <a:pathLst>
              <a:path h="921436" w="921436">
                <a:moveTo>
                  <a:pt x="0" y="0"/>
                </a:moveTo>
                <a:lnTo>
                  <a:pt x="921436" y="0"/>
                </a:lnTo>
                <a:lnTo>
                  <a:pt x="921436" y="921435"/>
                </a:lnTo>
                <a:lnTo>
                  <a:pt x="0" y="921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33611" y="2834806"/>
            <a:ext cx="921436" cy="921436"/>
          </a:xfrm>
          <a:custGeom>
            <a:avLst/>
            <a:gdLst/>
            <a:ahLst/>
            <a:cxnLst/>
            <a:rect r="r" b="b" t="t" l="l"/>
            <a:pathLst>
              <a:path h="921436" w="921436">
                <a:moveTo>
                  <a:pt x="0" y="0"/>
                </a:moveTo>
                <a:lnTo>
                  <a:pt x="921436" y="0"/>
                </a:lnTo>
                <a:lnTo>
                  <a:pt x="921436" y="921435"/>
                </a:lnTo>
                <a:lnTo>
                  <a:pt x="0" y="921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46728" y="747712"/>
            <a:ext cx="7786407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4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Висновки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44945" y="2777656"/>
            <a:ext cx="6429094" cy="1672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ході дослідження підтверджено, що автомобільний транспорт негативно впливає на стан довкілля. </a:t>
            </a:r>
          </a:p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144945" y="6036823"/>
            <a:ext cx="6429094" cy="1672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Встановлено чітку залежність між інтенсивністю руху транспорту та станом біоіндикаторів. </a:t>
            </a:r>
          </a:p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8502172" y="9076290"/>
            <a:ext cx="3235943" cy="710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45"/>
              </a:lnSpc>
              <a:spcBef>
                <a:spcPct val="0"/>
              </a:spcBef>
            </a:pPr>
            <a:r>
              <a:rPr lang="en-US" sz="15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Фото стовбура тополі повністю без лишайників, в промисловій зоні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944" r="0" b="-169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435540" cy="10201157"/>
            <a:chOff x="0" y="0"/>
            <a:chExt cx="4855451" cy="26867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55451" cy="2686724"/>
            </a:xfrm>
            <a:custGeom>
              <a:avLst/>
              <a:gdLst/>
              <a:ahLst/>
              <a:cxnLst/>
              <a:rect r="r" b="b" t="t" l="l"/>
              <a:pathLst>
                <a:path h="2686724" w="4855451">
                  <a:moveTo>
                    <a:pt x="0" y="0"/>
                  </a:moveTo>
                  <a:lnTo>
                    <a:pt x="4855451" y="0"/>
                  </a:lnTo>
                  <a:lnTo>
                    <a:pt x="4855451" y="2686724"/>
                  </a:lnTo>
                  <a:lnTo>
                    <a:pt x="0" y="2686724"/>
                  </a:lnTo>
                  <a:close/>
                </a:path>
              </a:pathLst>
            </a:custGeom>
            <a:solidFill>
              <a:srgbClr val="006601">
                <a:alpha val="4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55451" cy="2743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355129" y="2925749"/>
            <a:ext cx="13295056" cy="5480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2" indent="-259081" lvl="1">
              <a:lnSpc>
                <a:spcPts val="3600"/>
              </a:lnSpc>
              <a:buAutoNum type="arabicPeriod" startAt="1"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Білявський Г. О., Фурдуй Р. С. Основи екології : підручник. Київ : Либідь, 2005. 408 с.</a:t>
            </a:r>
          </a:p>
          <a:p>
            <a:pPr algn="l" marL="518162" indent="-259081" lvl="1">
              <a:lnSpc>
                <a:spcPts val="3600"/>
              </a:lnSpc>
              <a:buAutoNum type="arabicPeriod" startAt="1"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Одум Ю. Екологія : у 2 т. Т. 1. Київ : Либідь, 2001. 328 с.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  3. 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Кучерявий В. П. Екологія : підручник. Львів : Світ, 2010. 520 с.</a:t>
            </a:r>
          </a:p>
          <a:p>
            <a:pPr algn="l" marL="518162" indent="-259081" lvl="1">
              <a:lnSpc>
                <a:spcPts val="3600"/>
              </a:lnSpc>
              <a:buAutoNum type="arabicPeriod" startAt="1"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Методичні рекомендації з біоіндикації стану навколишнього середовища для учнівської молоді. Київ : Міністерство освіти і науки України, 2018. 36 с.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  5.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Державна служба статистики України. Стан атмосферного повітря в Україні  [Електронний ресурс]. Режим доступу: </a:t>
            </a:r>
            <a:r>
              <a:rPr lang="en-US" sz="2400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3" tooltip="https://www.ukrstat.gov.ua"/>
              </a:rPr>
              <a:t>https://www.ukrstat.gov.ua</a:t>
            </a: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(дата звернення: 05.04.2026).</a:t>
            </a:r>
          </a:p>
          <a:p>
            <a:pPr algn="l" marL="518162" indent="-259081" lvl="1">
              <a:lnSpc>
                <a:spcPts val="3600"/>
              </a:lnSpc>
              <a:buAutoNum type="arabicPeriod" startAt="1"/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Ліхеноіндикація забруднення атмосферного повітря. Режим доступу: https://ua.mozaweb.com/uk/Microcurriculum/view?azon=uk_004  (дата звернення: 05.04.2026).</a:t>
            </a:r>
          </a:p>
          <a:p>
            <a:pPr algn="l" marL="0" indent="0" lvl="1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478434" y="937509"/>
            <a:ext cx="11918881" cy="172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59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Список використаних джерел:</a:t>
            </a:r>
          </a:p>
          <a:p>
            <a:pPr algn="l">
              <a:lnSpc>
                <a:spcPts val="6719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888" r="0" b="-8888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2606174" y="-1791415"/>
            <a:ext cx="13888879" cy="13888879"/>
            <a:chOff x="0" y="0"/>
            <a:chExt cx="6355080" cy="63550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2647773" y="-1778509"/>
            <a:ext cx="13888879" cy="138888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320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90321" y="3095342"/>
            <a:ext cx="11497679" cy="4141177"/>
            <a:chOff x="0" y="0"/>
            <a:chExt cx="3028195" cy="10906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28195" cy="1090680"/>
            </a:xfrm>
            <a:custGeom>
              <a:avLst/>
              <a:gdLst/>
              <a:ahLst/>
              <a:cxnLst/>
              <a:rect r="r" b="b" t="t" l="l"/>
              <a:pathLst>
                <a:path h="1090680" w="3028195">
                  <a:moveTo>
                    <a:pt x="0" y="0"/>
                  </a:moveTo>
                  <a:lnTo>
                    <a:pt x="3028195" y="0"/>
                  </a:lnTo>
                  <a:lnTo>
                    <a:pt x="3028195" y="1090680"/>
                  </a:lnTo>
                  <a:lnTo>
                    <a:pt x="0" y="1090680"/>
                  </a:lnTo>
                  <a:close/>
                </a:path>
              </a:pathLst>
            </a:custGeom>
            <a:solidFill>
              <a:srgbClr val="64610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3028195" cy="1147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 rot="0">
            <a:off x="7564633" y="3100105"/>
            <a:ext cx="10723367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7564633" y="7198419"/>
            <a:ext cx="10723367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-1013752" y="-22431"/>
            <a:ext cx="10331861" cy="1033186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500E">
                <a:alpha val="95686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62109" y="1208942"/>
            <a:ext cx="7869115" cy="786911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A60D">
                <a:alpha val="40784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955732" y="1729585"/>
            <a:ext cx="6681869" cy="6681869"/>
            <a:chOff x="0" y="0"/>
            <a:chExt cx="6355080" cy="63550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28700" y="1808330"/>
            <a:ext cx="6524404" cy="6524378"/>
            <a:chOff x="0" y="0"/>
            <a:chExt cx="6350000" cy="634997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38854" r="0" b="-38854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318110" y="3625133"/>
            <a:ext cx="8178942" cy="348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b="true" sz="9999" spc="91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ДЯКУЄМО ЗА УВАГУ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DAHG7go8d78</dc:identifier>
  <dcterms:modified xsi:type="dcterms:W3CDTF">2011-08-01T06:04:30Z</dcterms:modified>
  <cp:revision>1</cp:revision>
  <dc:title>Вплив автомобільного транспорту на довкілля м. Запоріжжя (біоіндикаційний підхід).</dc:title>
</cp:coreProperties>
</file>