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</p:sldMasterIdLst>
  <p:sldIdLst>
    <p:sldId id="256" r:id="rId2"/>
    <p:sldId id="275" r:id="rId3"/>
    <p:sldId id="257" r:id="rId4"/>
    <p:sldId id="277" r:id="rId5"/>
    <p:sldId id="258" r:id="rId6"/>
    <p:sldId id="276" r:id="rId7"/>
    <p:sldId id="278" r:id="rId8"/>
    <p:sldId id="259" r:id="rId9"/>
    <p:sldId id="279" r:id="rId10"/>
    <p:sldId id="280" r:id="rId11"/>
    <p:sldId id="281" r:id="rId12"/>
    <p:sldId id="282" r:id="rId13"/>
    <p:sldId id="261" r:id="rId14"/>
    <p:sldId id="283" r:id="rId15"/>
    <p:sldId id="267" r:id="rId16"/>
    <p:sldId id="273" r:id="rId17"/>
    <p:sldId id="28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1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67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33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75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42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283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341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21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09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9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1495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242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5547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615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9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51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04"/>
            <a:ext cx="1952272" cy="6853049"/>
            <a:chOff x="6627813" y="195650"/>
            <a:chExt cx="1952625" cy="5678101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65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23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facebook.com/group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57959"/>
            <a:ext cx="6241983" cy="1280890"/>
          </a:xfrm>
        </p:spPr>
        <p:txBody>
          <a:bodyPr>
            <a:noAutofit/>
          </a:bodyPr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uk-UA" alt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Хмельницьке територіальне відділення Малої академії України</a:t>
            </a:r>
            <a:br>
              <a:rPr lang="uk-UA" alt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alt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Наукове товариство «Дослідник» Дунаєвецької територіальної громади</a:t>
            </a:r>
            <a:br>
              <a:rPr lang="uk-UA" alt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6007" y="2066093"/>
            <a:ext cx="6591985" cy="26117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err="1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Дунаївці</a:t>
            </a:r>
            <a:r>
              <a:rPr lang="ru-RU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- </a:t>
            </a:r>
            <a:r>
              <a:rPr lang="ru-RU" sz="2800" b="1" dirty="0" err="1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місто</a:t>
            </a:r>
            <a:r>
              <a:rPr lang="ru-RU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чотирьох</a:t>
            </a:r>
            <a:r>
              <a:rPr lang="ru-RU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культур: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простір</a:t>
            </a:r>
            <a:r>
              <a:rPr lang="ru-RU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синтезу </a:t>
            </a:r>
            <a:r>
              <a:rPr lang="ru-RU" sz="2800" b="1" dirty="0" err="1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українських</a:t>
            </a:r>
            <a:r>
              <a:rPr lang="ru-RU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німецьких</a:t>
            </a:r>
            <a:r>
              <a:rPr lang="ru-RU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польських</a:t>
            </a:r>
            <a:r>
              <a:rPr lang="ru-RU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та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єврейських</a:t>
            </a:r>
            <a:r>
              <a:rPr lang="ru-RU" sz="28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традицій</a:t>
            </a:r>
            <a:endParaRPr sz="2800" b="1" dirty="0">
              <a:solidFill>
                <a:srgbClr val="FF0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FB6B4A-D62D-463A-918D-81CBC130B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" cy="180813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7577F28-535C-4C2F-982E-547DC8F7014B}"/>
              </a:ext>
            </a:extLst>
          </p:cNvPr>
          <p:cNvSpPr/>
          <p:nvPr/>
        </p:nvSpPr>
        <p:spPr>
          <a:xfrm>
            <a:off x="6391375" y="5326446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 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8-б-класу 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Дунаєвецького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№1</a:t>
            </a:r>
          </a:p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городнік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Соломії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EEBFA4-7065-404B-BE58-00476088A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862" y="0"/>
            <a:ext cx="1371600" cy="18081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C90CC57-E43F-4C3B-A95E-FFA9A13E7CF7}"/>
              </a:ext>
            </a:extLst>
          </p:cNvPr>
          <p:cNvSpPr/>
          <p:nvPr/>
        </p:nvSpPr>
        <p:spPr>
          <a:xfrm>
            <a:off x="3695700" y="378142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Ковальчук Майя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Петрівна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гуртка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краєзнавство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Хмельницького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науково-технічної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1EA0BFB-C273-4044-BFFF-6CC4FFA57BF2}"/>
              </a:ext>
            </a:extLst>
          </p:cNvPr>
          <p:cNvSpPr/>
          <p:nvPr/>
        </p:nvSpPr>
        <p:spPr>
          <a:xfrm>
            <a:off x="3581400" y="1351597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Огороднік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Соломія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Володимирівна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гуртка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краєзнавство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Хмельницького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науково-технічної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8A8E23-1C38-44F4-9022-3D758BEC89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859" t="4167" r="-4847"/>
          <a:stretch/>
        </p:blipFill>
        <p:spPr>
          <a:xfrm>
            <a:off x="304800" y="142875"/>
            <a:ext cx="3390900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24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8E2A89-7247-42FF-B671-AB248581E9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/>
          <a:stretch/>
        </p:blipFill>
        <p:spPr>
          <a:xfrm>
            <a:off x="7623822" y="0"/>
            <a:ext cx="1520178" cy="16116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196008-153B-46B2-8AD0-1B7EAD6741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83" t="23057" r="10235" b="29583"/>
          <a:stretch/>
        </p:blipFill>
        <p:spPr>
          <a:xfrm>
            <a:off x="7458471" y="5298097"/>
            <a:ext cx="1618562" cy="1632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2A6827-2EB0-4738-8E89-392DAD6251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62" t="5555" r="6536" b="6699"/>
          <a:stretch/>
        </p:blipFill>
        <p:spPr>
          <a:xfrm>
            <a:off x="7458471" y="2135424"/>
            <a:ext cx="1590675" cy="1611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3DFB04-2FE3-4E37-A0C1-4366117F2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248" y="4931753"/>
            <a:ext cx="1810491" cy="1999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1024" y="511175"/>
            <a:ext cx="6592887" cy="583565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sz="4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r>
              <a:rPr lang="ru-RU" sz="4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4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мультикультурності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глибокого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осмислення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культурного синтезу,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спадщини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сучасного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гуманістичного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4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sz="4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4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взаємного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національностей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проживали у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Ушицького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повіту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Подільської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губернії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першій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половині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ХІХ – початку ХХ ст., та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показати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яке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мало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етнічне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міського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4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4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Охарактеризувати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взаємовідносин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іноземних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поселенців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місцевим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населенням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державною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владою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в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справі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релігійних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культурно-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потреб. </a:t>
            </a:r>
          </a:p>
          <a:p>
            <a:pPr marL="0" indent="0">
              <a:buNone/>
            </a:pP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Показати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активну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громадську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позицію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німців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євреїв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аптеки,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суспільної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лікарні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немічних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каси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взаємодопомоги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випадок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Розкрити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спротиву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громад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зросійщенню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освітній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культурній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сферах, попри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імперської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4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ОбꞋєкт</a:t>
            </a:r>
            <a:r>
              <a:rPr lang="ru-RU" sz="4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4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мирного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співжиття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українців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німців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поляків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євреїв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сприяв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endParaRPr lang="ru-RU" sz="4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4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4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економічне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релігійне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громадське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культурно-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освітнє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матеріальна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спадщина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етносів</a:t>
            </a:r>
            <a:r>
              <a:rPr lang="ru-RU" sz="4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м. </a:t>
            </a:r>
            <a:r>
              <a:rPr lang="ru-RU" sz="4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endParaRPr lang="ru-RU" sz="4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7A56A6-29D2-48B7-90F6-403962CBD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19050"/>
            <a:ext cx="3217545" cy="331954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C7D6506-E611-43FF-91E5-2A5E7ED8EAD8}"/>
              </a:ext>
            </a:extLst>
          </p:cNvPr>
          <p:cNvSpPr/>
          <p:nvPr/>
        </p:nvSpPr>
        <p:spPr>
          <a:xfrm>
            <a:off x="3505200" y="158740"/>
            <a:ext cx="53816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цікаве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Поділлі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було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прикладом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багатокультурного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поляки,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євреї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активно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розвивались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5DE64CE-FC24-43B0-9782-1164A1A4B96B}"/>
              </a:ext>
            </a:extLst>
          </p:cNvPr>
          <p:cNvSpPr/>
          <p:nvPr/>
        </p:nvSpPr>
        <p:spPr>
          <a:xfrm>
            <a:off x="3910012" y="11941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69C40C-9561-4219-939C-E5A62251F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029" y="2006084"/>
            <a:ext cx="5343525" cy="444521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E9F8643-7641-4FB0-A5FA-B138B2FB5A89}"/>
              </a:ext>
            </a:extLst>
          </p:cNvPr>
          <p:cNvSpPr/>
          <p:nvPr/>
        </p:nvSpPr>
        <p:spPr>
          <a:xfrm>
            <a:off x="4143375" y="6125527"/>
            <a:ext cx="43386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https://etoretro./pic176761.htm?sort_field</a:t>
            </a:r>
          </a:p>
          <a:p>
            <a:r>
              <a:rPr lang="en-US" sz="1200" dirty="0"/>
              <a:t>=</a:t>
            </a:r>
            <a:r>
              <a:rPr lang="en-US" sz="1200" dirty="0" err="1"/>
              <a:t>image_date&amp;sort</a:t>
            </a:r>
            <a:r>
              <a:rPr lang="en-US" sz="1200" dirty="0"/>
              <a:t>=DESC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D2CF7E5-463D-464B-8BB6-9443C01BE751}"/>
              </a:ext>
            </a:extLst>
          </p:cNvPr>
          <p:cNvSpPr/>
          <p:nvPr/>
        </p:nvSpPr>
        <p:spPr>
          <a:xfrm>
            <a:off x="954404" y="4139288"/>
            <a:ext cx="26222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називали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подільським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Манчестером,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містом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сукнарів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славилось в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усій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Європі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суконними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фабриками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F3121A2-6A02-4E8E-87A1-D86174E534D9}"/>
              </a:ext>
            </a:extLst>
          </p:cNvPr>
          <p:cNvSpPr/>
          <p:nvPr/>
        </p:nvSpPr>
        <p:spPr>
          <a:xfrm>
            <a:off x="389571" y="3429000"/>
            <a:ext cx="31146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photo/?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fbid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=3939950262979733&amp;set=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pcb.26365768649740259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510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330" y="203316"/>
            <a:ext cx="7790071" cy="1196859"/>
          </a:xfrm>
        </p:spPr>
        <p:txBody>
          <a:bodyPr>
            <a:noAutofit/>
          </a:bodyPr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громада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відігравала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ремеслах.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синагоги,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було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ремісничий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CD6421AF-FBDC-466E-A954-C15B79ADC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8250" y="5098820"/>
            <a:ext cx="4095750" cy="492355"/>
          </a:xfrm>
        </p:spPr>
        <p:txBody>
          <a:bodyPr>
            <a:normAutofit/>
          </a:bodyPr>
          <a:lstStyle/>
          <a:p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Старі </a:t>
            </a:r>
            <a:r>
              <a:rPr lang="uk-UA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Дунаївці.Торговий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ринок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0D153B4-03FC-4633-A3C5-E2DF5A5E3C7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318000" y="1857375"/>
            <a:ext cx="4826000" cy="31067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C6FDC8-61A7-40A9-946A-76C59EBA2E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56" t="25271" r="10889"/>
          <a:stretch/>
        </p:blipFill>
        <p:spPr>
          <a:xfrm>
            <a:off x="-16153" y="2889836"/>
            <a:ext cx="4588153" cy="326231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001B190-37D1-4079-AA8B-689ED598CCA6}"/>
              </a:ext>
            </a:extLst>
          </p:cNvPr>
          <p:cNvSpPr/>
          <p:nvPr/>
        </p:nvSpPr>
        <p:spPr>
          <a:xfrm>
            <a:off x="744330" y="6223797"/>
            <a:ext cx="147508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err="1"/>
              <a:t>Дунаївці</a:t>
            </a:r>
            <a:r>
              <a:rPr lang="ru-RU" sz="1100" dirty="0"/>
              <a:t> Синагога</a:t>
            </a:r>
          </a:p>
          <a:p>
            <a:r>
              <a:rPr lang="uk-UA" sz="1100" dirty="0"/>
              <a:t>Ф</a:t>
            </a:r>
            <a:r>
              <a:rPr lang="ru-RU" sz="1100" dirty="0"/>
              <a:t>ото 1930р.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>
            <a:extLst>
              <a:ext uri="{FF2B5EF4-FFF2-40B4-BE49-F238E27FC236}">
                <a16:creationId xmlns:a16="http://schemas.microsoft.com/office/drawing/2014/main" id="{8485B642-A64D-40B5-94C7-586C4A7D543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0" y="228599"/>
            <a:ext cx="4146247" cy="494347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Євреї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аптеки  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Гіндиха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Лівшиця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галантереї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Ч. Глузмана, 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Флейшмана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деревини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Коренмана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Лехтмана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мануфактури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Глікмана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 Кантора, Ш.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Клінгера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Лівшица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Перельмутера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магазин машинного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приладдя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Клігмана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контора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страхування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транспорту, магазин чаю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цукру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Я.Лівшиця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склад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вовни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Перельмутера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Перельмутера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DE4875-DD07-43D3-88AE-F6E71F476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53" y="485775"/>
            <a:ext cx="4441522" cy="518065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BFC6F82-A897-4F4A-B4D0-B14DB927F158}"/>
              </a:ext>
            </a:extLst>
          </p:cNvPr>
          <p:cNvSpPr/>
          <p:nvPr/>
        </p:nvSpPr>
        <p:spPr>
          <a:xfrm>
            <a:off x="113615" y="579406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https://etoretro./pic189170.htm?sort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_field=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image_date&amp;sort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DESC#photo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074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24644D-AE93-4EFD-A0B3-F01B7EF7A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118" y="3996436"/>
            <a:ext cx="6038850" cy="27248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br>
              <a:rPr lang="ru-RU" sz="1400" dirty="0"/>
            </a:b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культура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залишила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помітний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побуті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традиціях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кулінарія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звичаї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святкування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релігійних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свят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формували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атмосферу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багатокультурності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ХХ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громада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зазнала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трагічної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Голокосту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євреїв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Дунаївців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знищена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нацистами.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призвело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фактичного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зникнення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століттями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невід’ємною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A819894-18B4-4759-AEB0-F4F45B4969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2363" y="3462143"/>
            <a:ext cx="3858680" cy="697803"/>
          </a:xfrm>
        </p:spPr>
        <p:txBody>
          <a:bodyPr>
            <a:normAutofit lnSpcReduction="10000"/>
          </a:bodyPr>
          <a:lstStyle/>
          <a:p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Єврейське кладовище в передмісті </a:t>
            </a:r>
          </a:p>
          <a:p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uk-UA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Січинці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59A6DD-63FD-488C-98B3-815E53405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8" y="381001"/>
            <a:ext cx="3660772" cy="304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AF4DBD-E381-41D9-B502-35D0B04C5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287" y="134241"/>
            <a:ext cx="1753662" cy="31162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EB1F40-A100-4C63-8AAE-1E5DE554DE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7114"/>
          <a:stretch/>
        </p:blipFill>
        <p:spPr>
          <a:xfrm>
            <a:off x="5706536" y="856786"/>
            <a:ext cx="3138488" cy="371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985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1823" y="8738"/>
            <a:ext cx="6589199" cy="1280890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них належали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землями,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підтримували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католицькі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костели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установи.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помітно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574" y="1289628"/>
            <a:ext cx="6878598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Красінські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розгорнули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Дунаївцях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суконне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Вінцентій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графом,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генералом. З 1806 року вступив на службу до Наполеона Бонапарта. З ним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пройшов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великих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битв,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битві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Прейсіш-Ейлау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іспанській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битвах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Смоленськом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Бородіно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поранений.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Найцікавіше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поразки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Наполеона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вірнопідданим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царя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генерала, і посаду сенатора-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воєводи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Королівства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Зігмунт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ввійшов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гіршим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батька –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 одним з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найвидатніших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поетів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EC0799-7C90-4EEE-A2DF-4BB3FC42E3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719" b="9634"/>
          <a:stretch/>
        </p:blipFill>
        <p:spPr>
          <a:xfrm>
            <a:off x="5886450" y="4819650"/>
            <a:ext cx="3113127" cy="19621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7DFEA8-3290-42C9-876B-4FB2C5F9E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26" y="1372009"/>
            <a:ext cx="1740974" cy="19188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EE6676-FD44-4FEE-B4F1-B663ACECC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26" y="3337968"/>
            <a:ext cx="1740974" cy="181166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E6409A3-D03D-42FB-9357-D38B6CB88289}"/>
              </a:ext>
            </a:extLst>
          </p:cNvPr>
          <p:cNvSpPr/>
          <p:nvPr/>
        </p:nvSpPr>
        <p:spPr>
          <a:xfrm>
            <a:off x="144423" y="514963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Антоніна та </a:t>
            </a:r>
            <a:r>
              <a:rPr lang="ru-RU" dirty="0" err="1"/>
              <a:t>Вінцентій</a:t>
            </a:r>
            <a:r>
              <a:rPr lang="ru-RU" dirty="0"/>
              <a:t> </a:t>
            </a:r>
            <a:r>
              <a:rPr lang="ru-RU" dirty="0" err="1"/>
              <a:t>Красинські</a:t>
            </a:r>
            <a:r>
              <a:rPr lang="ru-RU" dirty="0"/>
              <a:t>, </a:t>
            </a:r>
            <a:r>
              <a:rPr lang="ru-RU" dirty="0" err="1"/>
              <a:t>власники</a:t>
            </a:r>
            <a:r>
              <a:rPr lang="ru-RU" dirty="0"/>
              <a:t> </a:t>
            </a:r>
            <a:r>
              <a:rPr lang="ru-RU" dirty="0" err="1"/>
              <a:t>Дунаєвецького</a:t>
            </a:r>
            <a:r>
              <a:rPr lang="ru-RU" dirty="0"/>
              <a:t> ключа.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A0F840A8-AEF4-455B-81DA-3FBC5CBAD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623" y="4318011"/>
            <a:ext cx="3685801" cy="566738"/>
          </a:xfrm>
        </p:spPr>
        <p:txBody>
          <a:bodyPr>
            <a:normAutofit/>
          </a:bodyPr>
          <a:lstStyle/>
          <a:p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Наполеона Орди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078454C-FBA6-4E90-BC02-7B793817083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535" r="8535"/>
          <a:stretch>
            <a:fillRect/>
          </a:stretch>
        </p:blipFill>
        <p:spPr>
          <a:xfrm>
            <a:off x="281416" y="1403470"/>
            <a:ext cx="5069416" cy="2964577"/>
          </a:xfrm>
          <a:prstGeom prst="rect">
            <a:avLst/>
          </a:prstGeo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E8ACA7C5-BB6E-42AA-A04C-44E10F83CA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52962" y="6531172"/>
            <a:ext cx="6591985" cy="493712"/>
          </a:xfrm>
        </p:spPr>
        <p:txBody>
          <a:bodyPr>
            <a:normAutofit/>
          </a:bodyPr>
          <a:lstStyle/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Палац </a:t>
            </a:r>
            <a:r>
              <a:rPr lang="uk-UA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Красінських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м. Дунаївці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CCD5EA-B127-403F-93CB-90C2F967B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573" y="4212373"/>
            <a:ext cx="3116302" cy="233454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78DA1B7-A400-4312-A594-C76801ADD8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424" y="1319922"/>
            <a:ext cx="3351160" cy="2030576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0B04497-16F1-4427-8FFF-9A4E0CDFBA9B}"/>
              </a:ext>
            </a:extLst>
          </p:cNvPr>
          <p:cNvSpPr/>
          <p:nvPr/>
        </p:nvSpPr>
        <p:spPr>
          <a:xfrm>
            <a:off x="781050" y="39007"/>
            <a:ext cx="77438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костелу і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монастиря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капуцинів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Дунаївцях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великому коронному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гетьману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Юзефу та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Станіславу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Потоцьким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Але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1785-1790 роках, коли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власниками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містечка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стають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Ян і Антоніна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Красінські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1C3278F-263B-4EBA-9659-90970A9A4E55}"/>
              </a:ext>
            </a:extLst>
          </p:cNvPr>
          <p:cNvSpPr/>
          <p:nvPr/>
        </p:nvSpPr>
        <p:spPr>
          <a:xfrm>
            <a:off x="856647" y="5400906"/>
            <a:ext cx="45519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 1890-х </a:t>
            </a:r>
            <a:r>
              <a:rPr lang="ru-RU" dirty="0" err="1"/>
              <a:t>рр</a:t>
            </a:r>
            <a:r>
              <a:rPr lang="ru-RU" dirty="0"/>
              <a:t>. </a:t>
            </a:r>
            <a:r>
              <a:rPr lang="ru-RU" dirty="0" err="1"/>
              <a:t>винокурним</a:t>
            </a:r>
            <a:r>
              <a:rPr lang="ru-RU" dirty="0"/>
              <a:t> заводом у  </a:t>
            </a:r>
            <a:r>
              <a:rPr lang="ru-RU" dirty="0" err="1"/>
              <a:t>Дунаївці</a:t>
            </a:r>
            <a:r>
              <a:rPr lang="ru-RU" dirty="0"/>
              <a:t> </a:t>
            </a:r>
            <a:r>
              <a:rPr lang="ru-RU" dirty="0" err="1"/>
              <a:t>володів</a:t>
            </a:r>
            <a:r>
              <a:rPr lang="ru-RU" dirty="0"/>
              <a:t> </a:t>
            </a:r>
            <a:r>
              <a:rPr lang="ru-RU" dirty="0" err="1"/>
              <a:t>підданий</a:t>
            </a:r>
            <a:r>
              <a:rPr lang="ru-RU" dirty="0"/>
              <a:t> поляк Б. </a:t>
            </a:r>
            <a:r>
              <a:rPr lang="ru-RU" dirty="0" err="1"/>
              <a:t>Скинівський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2871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09D92DC-370A-4C6A-BBE8-DE72375F9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128089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сукнярі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запрошені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графами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Красінськими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містечка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 початку XIX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AF4448D-3367-444C-B602-49A025243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280890"/>
            <a:ext cx="8420100" cy="2557685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1829 р.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в'їхав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великий обоз з 42-х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підвод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майстри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розмістили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верстати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облаштувавшись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міській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ратуші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площею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сукнярі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Вільгельм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Розенбаум, Карл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Екснер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два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дали перше сукно. В 1830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двадцять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ткачів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Прусії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1832 року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три фабрики, а в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ХІХ ст.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- 49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суконних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фабрик,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 – 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постригальних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одна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фарбувальна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десятків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ремісничих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03A6897-9090-4CA2-9384-94136170F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532" y="3743325"/>
            <a:ext cx="4618405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213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FCEBA9-EB7E-46F8-90F1-6C0B00A60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225" y="1"/>
            <a:ext cx="4019550" cy="20193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1DA5AFF-55CE-4937-B226-126E55317A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28725" y="2133600"/>
            <a:ext cx="7915275" cy="3778250"/>
          </a:xfrm>
        </p:spPr>
        <p:txBody>
          <a:bodyPr>
            <a:no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Наприкінці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ХІХ ст.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переселенців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працювало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55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суконних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фабриках, де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щорічно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вироблялося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150 тис. руб.,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фарбувальній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панчішній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фабриці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миловарному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свічному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шкірообробному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заводі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каретних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майстернях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текстильних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віднісились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фабрика Ю. Крафта, де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21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вироблено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сукна становила 31 тис. руб.; фабрика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Розенбаум –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46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вироблено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50,8 тис. руб.; фабрики В.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Кінцле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Л. Глюка –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25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них – 24 тис. руб.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ватні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фабрики Б. Бергера (3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К.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Кінцле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(14 машин, 14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винокурний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завод Б.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Скібневського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(1275440°),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 Гершковича,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слюсарно-ливарний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завод Г.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Лельбаха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(12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суконні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фабрики А.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Блейха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Г.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Блейха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(21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А. Вальтера (15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В. Вальтера (3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8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верстатів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Ф. Вальтера (3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верстатів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Вейцмана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 машин, 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верстатів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12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Вінкельмана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верстатів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Б.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Журбіцького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(6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верстатів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Кінцле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(13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верстатів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Кінцле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 фабрики, 80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639642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CB4601-BBCA-4CE7-8F19-634DC6714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550" y="100890"/>
            <a:ext cx="7096126" cy="158569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/>
              <a:t>В 1910 р. </a:t>
            </a:r>
            <a:r>
              <a:rPr lang="ru-RU" sz="1800" b="1" dirty="0" err="1"/>
              <a:t>серед</a:t>
            </a:r>
            <a:r>
              <a:rPr lang="ru-RU" sz="1800" b="1" dirty="0"/>
              <a:t> </a:t>
            </a:r>
            <a:r>
              <a:rPr lang="ru-RU" sz="1800" b="1" dirty="0" err="1"/>
              <a:t>інших</a:t>
            </a:r>
            <a:r>
              <a:rPr lang="ru-RU" sz="1800" b="1" dirty="0"/>
              <a:t> </a:t>
            </a:r>
            <a:r>
              <a:rPr lang="ru-RU" sz="1800" b="1" dirty="0" err="1"/>
              <a:t>жителів</a:t>
            </a:r>
            <a:r>
              <a:rPr lang="ru-RU" sz="1800" b="1" dirty="0"/>
              <a:t> </a:t>
            </a:r>
            <a:r>
              <a:rPr lang="ru-RU" sz="1800" b="1" dirty="0" err="1"/>
              <a:t>Дунаєвець</a:t>
            </a:r>
            <a:r>
              <a:rPr lang="ru-RU" sz="1800" b="1" dirty="0"/>
              <a:t> </a:t>
            </a:r>
            <a:r>
              <a:rPr lang="ru-RU" sz="1800" b="1" dirty="0" err="1"/>
              <a:t>німців</a:t>
            </a:r>
            <a:r>
              <a:rPr lang="ru-RU" sz="1800" b="1" dirty="0"/>
              <a:t> </a:t>
            </a:r>
            <a:r>
              <a:rPr lang="ru-RU" sz="1800" b="1" dirty="0" err="1"/>
              <a:t>нараховувалося</a:t>
            </a:r>
            <a:r>
              <a:rPr lang="ru-RU" sz="1800" b="1" dirty="0"/>
              <a:t> 1271 особа (9,8% </a:t>
            </a:r>
            <a:r>
              <a:rPr lang="ru-RU" sz="1800" b="1" dirty="0" err="1"/>
              <a:t>населення</a:t>
            </a:r>
            <a:r>
              <a:rPr lang="ru-RU" sz="1800" b="1" dirty="0"/>
              <a:t>), </a:t>
            </a:r>
            <a:r>
              <a:rPr lang="ru-RU" sz="1800" b="1" dirty="0" err="1"/>
              <a:t>що</a:t>
            </a:r>
            <a:r>
              <a:rPr lang="ru-RU" sz="1800" b="1" dirty="0"/>
              <a:t> ставило наше </a:t>
            </a:r>
            <a:r>
              <a:rPr lang="ru-RU" sz="1800" b="1" dirty="0" err="1"/>
              <a:t>містечко</a:t>
            </a:r>
            <a:r>
              <a:rPr lang="ru-RU" sz="1800" b="1" dirty="0"/>
              <a:t> на друге </a:t>
            </a:r>
            <a:r>
              <a:rPr lang="ru-RU" sz="1800" b="1" dirty="0" err="1"/>
              <a:t>місце</a:t>
            </a:r>
            <a:r>
              <a:rPr lang="ru-RU" sz="1800" b="1" dirty="0"/>
              <a:t> </a:t>
            </a:r>
            <a:r>
              <a:rPr lang="ru-RU" sz="1800" b="1" dirty="0" err="1"/>
              <a:t>серед</a:t>
            </a:r>
            <a:r>
              <a:rPr lang="ru-RU" sz="1800" b="1" dirty="0"/>
              <a:t> </a:t>
            </a:r>
            <a:r>
              <a:rPr lang="ru-RU" sz="1800" b="1" dirty="0" err="1"/>
              <a:t>міст</a:t>
            </a:r>
            <a:r>
              <a:rPr lang="ru-RU" sz="1800" b="1" dirty="0"/>
              <a:t> </a:t>
            </a:r>
            <a:r>
              <a:rPr lang="ru-RU" sz="1800" b="1" dirty="0" err="1"/>
              <a:t>Південно-Західного</a:t>
            </a:r>
            <a:r>
              <a:rPr lang="ru-RU" sz="1800" b="1" dirty="0"/>
              <a:t> краю за числом </a:t>
            </a:r>
            <a:r>
              <a:rPr lang="ru-RU" sz="1800" b="1" dirty="0" err="1"/>
              <a:t>німецького</a:t>
            </a:r>
            <a:r>
              <a:rPr lang="ru-RU" sz="1800" b="1" dirty="0"/>
              <a:t> </a:t>
            </a:r>
            <a:r>
              <a:rPr lang="ru-RU" sz="1800" b="1" dirty="0" err="1"/>
              <a:t>населення</a:t>
            </a:r>
            <a:r>
              <a:rPr lang="ru-RU" sz="1800" b="1" dirty="0"/>
              <a:t> </a:t>
            </a:r>
            <a:r>
              <a:rPr lang="ru-RU" sz="1800" b="1" dirty="0" err="1"/>
              <a:t>після</a:t>
            </a:r>
            <a:r>
              <a:rPr lang="ru-RU" sz="1800" b="1" dirty="0"/>
              <a:t> </a:t>
            </a:r>
            <a:r>
              <a:rPr lang="ru-RU" sz="1800" b="1" dirty="0" err="1"/>
              <a:t>Києва</a:t>
            </a:r>
            <a:r>
              <a:rPr lang="ru-RU" sz="1800" b="1" dirty="0"/>
              <a:t> –16635 (3,4%).</a:t>
            </a:r>
            <a:br>
              <a:rPr lang="ru-RU" sz="1800" b="1" dirty="0"/>
            </a:br>
            <a:endParaRPr lang="ru-RU" sz="1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B34D7C-BF1C-4D2C-A52D-D692FD4EA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337" y="5497844"/>
            <a:ext cx="8315325" cy="341567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чавуноливарний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завод Г.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Лельбаха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м-ку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інтендантські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подільському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533EE91-CA3B-41B9-9D9E-DDC85550E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223" y="1686580"/>
            <a:ext cx="4478802" cy="319325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980D9CF-0BB6-4A3F-BCCF-22D7C35DE4E2}"/>
              </a:ext>
            </a:extLst>
          </p:cNvPr>
          <p:cNvSpPr/>
          <p:nvPr/>
        </p:nvSpPr>
        <p:spPr>
          <a:xfrm>
            <a:off x="3165057" y="4965535"/>
            <a:ext cx="21193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https://scontent-iev11.xx.fbcdn.net/v/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224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8100" y="239804"/>
            <a:ext cx="5295900" cy="1983882"/>
          </a:xfrm>
        </p:spPr>
        <p:txBody>
          <a:bodyPr>
            <a:noAutofit/>
          </a:bodyPr>
          <a:lstStyle/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Акуратність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дисциплінованість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педантизм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колоністів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весь ритм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принісши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1834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силами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організована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 з Карлом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Бріксом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за два роки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перетворилася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двокласне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євангельсько-лютеранське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училище.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609" y="4563624"/>
            <a:ext cx="6591985" cy="3777622"/>
          </a:xfrm>
        </p:spPr>
        <p:txBody>
          <a:bodyPr/>
          <a:lstStyle/>
          <a:p>
            <a:pPr marL="0" indent="0">
              <a:buNone/>
            </a:pPr>
            <a:endParaRPr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145B220-25E0-4841-8FFD-ECDB4720A337}"/>
              </a:ext>
            </a:extLst>
          </p:cNvPr>
          <p:cNvSpPr/>
          <p:nvPr/>
        </p:nvSpPr>
        <p:spPr>
          <a:xfrm>
            <a:off x="4135922" y="5862918"/>
            <a:ext cx="4357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Фото автора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E760F36-A808-48AC-89DC-4E9254FCF340}"/>
              </a:ext>
            </a:extLst>
          </p:cNvPr>
          <p:cNvSpPr/>
          <p:nvPr/>
        </p:nvSpPr>
        <p:spPr>
          <a:xfrm>
            <a:off x="5654123" y="5900343"/>
            <a:ext cx="34898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клуб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Горького.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Зараз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молитви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Віфлеєм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D22462-06A3-4F8D-ADB4-A46243130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666" y="2924883"/>
            <a:ext cx="4142161" cy="27865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7658599-20C8-4D95-AE08-266E1CE25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09" y="366666"/>
            <a:ext cx="3623491" cy="377762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A6A1D43-23CE-4D32-9CE7-060FB1C9DF08}"/>
              </a:ext>
            </a:extLst>
          </p:cNvPr>
          <p:cNvSpPr/>
          <p:nvPr/>
        </p:nvSpPr>
        <p:spPr>
          <a:xfrm>
            <a:off x="1114425" y="4276245"/>
            <a:ext cx="2647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мешкала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тисяча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лютеран.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33347F-D054-4696-9ED3-F27DDA28F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6" y="176435"/>
            <a:ext cx="8134350" cy="128089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“тихою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більшістю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впливали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забезпечували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околиць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8B8591-70C8-4F0B-A157-561966591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994" y="1335526"/>
            <a:ext cx="7734300" cy="3777622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обряди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святкували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свята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православним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календарем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оберталося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церкви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ярмарків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сезонних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 ХІХ ст.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селянами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(часто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маєтках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ремісниками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ковалі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гончарі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торговцями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ринках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1CAFF8-B3B4-46F6-984F-9650B19B8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639" y="4972298"/>
            <a:ext cx="3441011" cy="1885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9703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3075" y="624110"/>
            <a:ext cx="6791325" cy="7474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</a:rPr>
              <a:t>Взаємодія</a:t>
            </a:r>
            <a:r>
              <a:rPr lang="ru-RU" b="1" dirty="0">
                <a:solidFill>
                  <a:srgbClr val="002060"/>
                </a:solidFill>
              </a:rPr>
              <a:t> громад </a:t>
            </a:r>
            <a:r>
              <a:rPr lang="ru-RU" b="1" dirty="0" err="1">
                <a:solidFill>
                  <a:srgbClr val="002060"/>
                </a:solidFill>
              </a:rPr>
              <a:t>міста</a:t>
            </a:r>
            <a:br>
              <a:rPr lang="ru-RU" b="1" dirty="0">
                <a:solidFill>
                  <a:srgbClr val="002060"/>
                </a:solidFill>
              </a:rPr>
            </a:br>
            <a:br>
              <a:rPr lang="ru-RU" sz="4000" b="1" dirty="0"/>
            </a:b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Українське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тісно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контактувало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з: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євреями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ремеслах; 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поляками — як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власниками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адміністрацією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німцями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господарських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справах.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057" y="5700490"/>
            <a:ext cx="2995955" cy="40626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https://www.facebook.com/groups/</a:t>
            </a:r>
            <a:endParaRPr lang="uk-UA" sz="14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1197647110312427/posts/2074927699251026/</a:t>
            </a:r>
            <a:endParaRPr sz="14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CD073D-50DF-4460-86D4-C1DBC2EB2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57" y="3343275"/>
            <a:ext cx="3330034" cy="235721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64CFDB-17ED-4109-B8F1-C50FD51858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7381" y="3088697"/>
            <a:ext cx="5270869" cy="286637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215BBB2-C4CE-4512-9C43-FA906329A87B}"/>
              </a:ext>
            </a:extLst>
          </p:cNvPr>
          <p:cNvSpPr/>
          <p:nvPr/>
        </p:nvSpPr>
        <p:spPr>
          <a:xfrm>
            <a:off x="4086225" y="605858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https://news.jeps./lichnaya-istoriya/pravedniki-narodov-mira.html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4175" y="234523"/>
            <a:ext cx="6589199" cy="1280890"/>
          </a:xfrm>
        </p:spPr>
        <p:txBody>
          <a:bodyPr/>
          <a:lstStyle/>
          <a:p>
            <a:r>
              <a:rPr b="1" dirty="0" err="1">
                <a:solidFill>
                  <a:srgbClr val="002060"/>
                </a:solidFill>
              </a:rPr>
              <a:t>Висновки</a:t>
            </a:r>
            <a:endParaRPr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500" y="5744757"/>
            <a:ext cx="5924550" cy="1280890"/>
          </a:xfrm>
        </p:spPr>
        <p:txBody>
          <a:bodyPr/>
          <a:lstStyle/>
          <a:p>
            <a:pPr marL="0" indent="0">
              <a:buNone/>
            </a:pPr>
            <a:endParaRPr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B85DD9A-5CA6-4C31-A47B-DD45A6A6F508}"/>
              </a:ext>
            </a:extLst>
          </p:cNvPr>
          <p:cNvSpPr/>
          <p:nvPr/>
        </p:nvSpPr>
        <p:spPr>
          <a:xfrm>
            <a:off x="766865" y="1024652"/>
            <a:ext cx="62854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релігії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співпрацювали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торгували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ринках,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обмінювалися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товарами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громада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ідентичність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святкуваннях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повсякденному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багатонаціональне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перетиналися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1437D3-3D2D-4302-AE47-57E42034F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499" y="3909135"/>
            <a:ext cx="4848226" cy="2964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87ADB0-3DF7-4E2B-A489-082E9A7B77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833" r="31562" b="10834"/>
          <a:stretch/>
        </p:blipFill>
        <p:spPr>
          <a:xfrm>
            <a:off x="7324725" y="170512"/>
            <a:ext cx="1681059" cy="3448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E9822D-ED84-429B-980B-BBD32446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926" y="624110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ru-UA" b="1" dirty="0">
                <a:latin typeface="Comic Sans MS" panose="030F0702030302020204" pitchFamily="66" charset="0"/>
              </a:rPr>
              <a:t>Список використаних джерел</a:t>
            </a:r>
            <a:br>
              <a:rPr lang="ru-UA" b="1" dirty="0">
                <a:latin typeface="Comic Sans MS" panose="030F0702030302020204" pitchFamily="66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A918EB-D56D-4619-8D10-CC3BC1CB2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7775" y="1806889"/>
            <a:ext cx="7172667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1.Даниляк П.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Зигмунт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Красінський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Поділля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Петро Даниляк. –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</a:t>
            </a:r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–Под</a:t>
            </a:r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льський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 – 648 с. – (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Дунаєвеччина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очима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свідків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випуск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V)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Дунаєвеччина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очима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свідків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наук.-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краєзн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пр. –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Кам‘янець-Подільський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2008.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Лукин В. Евреи – подданные государства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Миньковецкого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 истории еврейского книгопечатания на Украине). – Режим доступу: http://www.lechaim.ru/ARHIV/185/lukin.htm. – Дата доступу: 16.04.26.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Прокопчук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 С.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краєзнавчий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нарис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Львів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Каменяр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1989.- 79 с.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Прокопчук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 С.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Творці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Подільського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краю: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персоналії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Дунаївці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Кам'янець-Подільський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Зволейко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Д. Г., 2021. — 552 с.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71637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каймленный край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777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398</TotalTime>
  <Words>1559</Words>
  <Application>Microsoft Office PowerPoint</Application>
  <PresentationFormat>Экран (4:3)</PresentationFormat>
  <Paragraphs>79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Century Gothic</vt:lpstr>
      <vt:lpstr>Comic Sans MS</vt:lpstr>
      <vt:lpstr>Times New Roman</vt:lpstr>
      <vt:lpstr>Wingdings 3</vt:lpstr>
      <vt:lpstr>Легкий дым</vt:lpstr>
      <vt:lpstr>Хмельницьке територіальне відділення Малої академії України Наукове товариство «Дослідник» Дунаєвецької територіальної громади </vt:lpstr>
      <vt:lpstr>Презентация PowerPoint</vt:lpstr>
      <vt:lpstr>Презентация PowerPoint</vt:lpstr>
      <vt:lpstr>Презентация PowerPoint</vt:lpstr>
      <vt:lpstr>Єврейська громада відігравала ключову роль у торгівлі та ремеслах. Дунаївці мали значну єврейську присутність: діяли синагоги, школи. Місто  було відоме як ремісничий і торговий центр регіону.</vt:lpstr>
      <vt:lpstr>Презентация PowerPoint</vt:lpstr>
      <vt:lpstr> Водночас єврейська культура залишила помітний слід у побуті та традиціях міста: архітектура, кулінарія, звичаї, святкування релігійних свят формували особливу атмосферу багатокультурності. Однак у ХХ столітті єврейська громада зазнала трагічної долі. Під час Голокосту більшість євреїв Дунаївців була знищена нацистами. Це призвело до фактичного зникнення громади, яка століттями була невід’ємною частиною міста.</vt:lpstr>
      <vt:lpstr>Поляки були важливою частиною місцевої еліти. Багато з них належали до шляхти, володіли землями, підтримували католицькі костели та освітні установи. Польська культура помітно впливала на життя міста</vt:lpstr>
      <vt:lpstr>Мал. Наполеона Орди</vt:lpstr>
      <vt:lpstr>Німецькі сукнярі були запрошені графами Красінськими до містечка Дунаївці  на початку XIX століття для розвитку промисловості</vt:lpstr>
      <vt:lpstr>Презентация PowerPoint</vt:lpstr>
      <vt:lpstr>В 1910 р. серед інших жителів Дунаєвець німців нараховувалося 1271 особа (9,8% населення), що ставило наше містечко на друге місце серед міст Південно-Західного краю за числом німецького населення після Києва –16635 (3,4%). </vt:lpstr>
      <vt:lpstr>Акуратність, дисциплінованість, педантизм колоністів змінили весь ритм життя міста, принісши із собою технічний прогрес. Так вже в 1834 році для своїх дітей силами німецької громади була організована школа з Карлом Бріксом на чолі, яка за два роки перетворилася на двокласне євангельсько-лютеранське училище.</vt:lpstr>
      <vt:lpstr>Українці були “тихою більшістю” міста Дунаївці: не  впливали на політику, але   саме вони забезпечували економічну основу життя міста й околиць </vt:lpstr>
      <vt:lpstr>Взаємодія громад міста  Українське населення тісно контактувало з: євреями — у торгівлі та ремеслах;  поляками — як із власниками землі чи адміністрацією;  німцями — у господарських справах.  </vt:lpstr>
      <vt:lpstr>Висновки</vt:lpstr>
      <vt:lpstr>Список використаних джерел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User-PC</cp:lastModifiedBy>
  <cp:revision>53</cp:revision>
  <dcterms:created xsi:type="dcterms:W3CDTF">2013-01-27T09:14:16Z</dcterms:created>
  <dcterms:modified xsi:type="dcterms:W3CDTF">2026-04-20T13:16:49Z</dcterms:modified>
  <cp:category/>
</cp:coreProperties>
</file>