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62" r:id="rId5"/>
    <p:sldId id="257" r:id="rId6"/>
    <p:sldId id="265" r:id="rId7"/>
    <p:sldId id="259" r:id="rId8"/>
    <p:sldId id="258" r:id="rId9"/>
    <p:sldId id="270" r:id="rId10"/>
    <p:sldId id="269" r:id="rId11"/>
    <p:sldId id="268" r:id="rId12"/>
    <p:sldId id="264" r:id="rId13"/>
    <p:sldId id="267" r:id="rId14"/>
    <p:sldId id="272" r:id="rId15"/>
    <p:sldId id="266" r:id="rId16"/>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A4B7ED-F180-6DC3-4358-997671B5439C}" v="55" dt="2026-04-11T13:00:53.1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uk-UA"/>
              <a:t>Зразок заголовка</a:t>
            </a:r>
          </a:p>
        </p:txBody>
      </p:sp>
      <p:sp>
        <p:nvSpPr>
          <p:cNvPr id="3" name="Пі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Зразок підзаголовка</a:t>
            </a:r>
          </a:p>
        </p:txBody>
      </p:sp>
      <p:sp>
        <p:nvSpPr>
          <p:cNvPr id="4" name="Місце для дати 3"/>
          <p:cNvSpPr>
            <a:spLocks noGrp="1"/>
          </p:cNvSpPr>
          <p:nvPr>
            <p:ph type="dt" sz="half" idx="10"/>
          </p:nvPr>
        </p:nvSpPr>
        <p:spPr/>
        <p:txBody>
          <a:bodyPr/>
          <a:lstStyle/>
          <a:p>
            <a:fld id="{1A2F0B57-8E6A-4005-9EDD-D258F6CC94AB}" type="datetimeFigureOut">
              <a:rPr lang="uk-UA" smtClean="0"/>
              <a:t>12.04.2026</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45309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Зразок заголовка</a:t>
            </a:r>
          </a:p>
        </p:txBody>
      </p:sp>
      <p:sp>
        <p:nvSpPr>
          <p:cNvPr id="3" name="Місце для вмісту 2"/>
          <p:cNvSpPr>
            <a:spLocks noGrp="1"/>
          </p:cNvSpPr>
          <p:nvPr>
            <p:ph idx="1"/>
          </p:nvPr>
        </p:nvSpPr>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p:cNvSpPr>
            <a:spLocks noGrp="1"/>
          </p:cNvSpPr>
          <p:nvPr>
            <p:ph type="dt" sz="half" idx="10"/>
          </p:nvPr>
        </p:nvSpPr>
        <p:spPr/>
        <p:txBody>
          <a:bodyPr/>
          <a:lstStyle/>
          <a:p>
            <a:fld id="{1A2F0B57-8E6A-4005-9EDD-D258F6CC94AB}" type="datetimeFigureOut">
              <a:rPr lang="uk-UA" smtClean="0"/>
              <a:t>12.04.2026</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3997034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uk-UA"/>
              <a:t>Зразок заголовка</a:t>
            </a:r>
          </a:p>
        </p:txBody>
      </p:sp>
      <p:sp>
        <p:nvSpPr>
          <p:cNvPr id="3" name="Місце для тексту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uk-UA"/>
              <a:t>Зразок тексту</a:t>
            </a:r>
          </a:p>
        </p:txBody>
      </p:sp>
      <p:sp>
        <p:nvSpPr>
          <p:cNvPr id="4" name="Місце для дати 3"/>
          <p:cNvSpPr>
            <a:spLocks noGrp="1"/>
          </p:cNvSpPr>
          <p:nvPr>
            <p:ph type="dt" sz="half" idx="10"/>
          </p:nvPr>
        </p:nvSpPr>
        <p:spPr/>
        <p:txBody>
          <a:bodyPr/>
          <a:lstStyle/>
          <a:p>
            <a:fld id="{1A2F0B57-8E6A-4005-9EDD-D258F6CC94AB}" type="datetimeFigureOut">
              <a:rPr lang="uk-UA" smtClean="0"/>
              <a:t>12.04.2026</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4001798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Зразок заголовка</a:t>
            </a:r>
          </a:p>
        </p:txBody>
      </p:sp>
      <p:sp>
        <p:nvSpPr>
          <p:cNvPr id="3" name="Місце для вмісту 2"/>
          <p:cNvSpPr>
            <a:spLocks noGrp="1"/>
          </p:cNvSpPr>
          <p:nvPr>
            <p:ph sz="half" idx="1"/>
          </p:nvPr>
        </p:nvSpPr>
        <p:spPr>
          <a:xfrm>
            <a:off x="838200" y="1825625"/>
            <a:ext cx="5181600" cy="435133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p:cNvSpPr>
            <a:spLocks noGrp="1"/>
          </p:cNvSpPr>
          <p:nvPr>
            <p:ph sz="half" idx="2"/>
          </p:nvPr>
        </p:nvSpPr>
        <p:spPr>
          <a:xfrm>
            <a:off x="6172200" y="1825625"/>
            <a:ext cx="5181600" cy="435133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p:cNvSpPr>
            <a:spLocks noGrp="1"/>
          </p:cNvSpPr>
          <p:nvPr>
            <p:ph type="dt" sz="half" idx="10"/>
          </p:nvPr>
        </p:nvSpPr>
        <p:spPr/>
        <p:txBody>
          <a:bodyPr/>
          <a:lstStyle/>
          <a:p>
            <a:fld id="{1A2F0B57-8E6A-4005-9EDD-D258F6CC94AB}" type="datetimeFigureOut">
              <a:rPr lang="uk-UA" smtClean="0"/>
              <a:t>12.04.2026</a:t>
            </a:fld>
            <a:endParaRPr lang="uk-UA"/>
          </a:p>
        </p:txBody>
      </p:sp>
      <p:sp>
        <p:nvSpPr>
          <p:cNvPr id="6" name="Місце для нижнього колонтитула 5"/>
          <p:cNvSpPr>
            <a:spLocks noGrp="1"/>
          </p:cNvSpPr>
          <p:nvPr>
            <p:ph type="ftr" sz="quarter" idx="11"/>
          </p:nvPr>
        </p:nvSpPr>
        <p:spPr/>
        <p:txBody>
          <a:bodyPr/>
          <a:lstStyle/>
          <a:p>
            <a:endParaRPr lang="uk-UA"/>
          </a:p>
        </p:txBody>
      </p:sp>
      <p:sp>
        <p:nvSpPr>
          <p:cNvPr id="7" name="Місце для номера слайда 6"/>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983087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uk-UA"/>
              <a:t>Зразок заголовка</a:t>
            </a:r>
          </a:p>
        </p:txBody>
      </p:sp>
      <p:sp>
        <p:nvSpPr>
          <p:cNvPr id="3" name="Місце для тексту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Зразок тексту</a:t>
            </a:r>
          </a:p>
        </p:txBody>
      </p:sp>
      <p:sp>
        <p:nvSpPr>
          <p:cNvPr id="4" name="Місце для вмісту 3"/>
          <p:cNvSpPr>
            <a:spLocks noGrp="1"/>
          </p:cNvSpPr>
          <p:nvPr>
            <p:ph sz="half" idx="2"/>
          </p:nvPr>
        </p:nvSpPr>
        <p:spPr>
          <a:xfrm>
            <a:off x="839788" y="2505075"/>
            <a:ext cx="5157787" cy="368458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Зразок тексту</a:t>
            </a:r>
          </a:p>
        </p:txBody>
      </p:sp>
      <p:sp>
        <p:nvSpPr>
          <p:cNvPr id="6" name="Місце для вмісту 5"/>
          <p:cNvSpPr>
            <a:spLocks noGrp="1"/>
          </p:cNvSpPr>
          <p:nvPr>
            <p:ph sz="quarter" idx="4"/>
          </p:nvPr>
        </p:nvSpPr>
        <p:spPr>
          <a:xfrm>
            <a:off x="6172200" y="2505075"/>
            <a:ext cx="5183188" cy="368458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p:cNvSpPr>
            <a:spLocks noGrp="1"/>
          </p:cNvSpPr>
          <p:nvPr>
            <p:ph type="dt" sz="half" idx="10"/>
          </p:nvPr>
        </p:nvSpPr>
        <p:spPr/>
        <p:txBody>
          <a:bodyPr/>
          <a:lstStyle/>
          <a:p>
            <a:fld id="{1A2F0B57-8E6A-4005-9EDD-D258F6CC94AB}" type="datetimeFigureOut">
              <a:rPr lang="uk-UA" smtClean="0"/>
              <a:t>12.04.2026</a:t>
            </a:fld>
            <a:endParaRPr lang="uk-UA"/>
          </a:p>
        </p:txBody>
      </p:sp>
      <p:sp>
        <p:nvSpPr>
          <p:cNvPr id="8" name="Місце для нижнього колонтитула 7"/>
          <p:cNvSpPr>
            <a:spLocks noGrp="1"/>
          </p:cNvSpPr>
          <p:nvPr>
            <p:ph type="ftr" sz="quarter" idx="11"/>
          </p:nvPr>
        </p:nvSpPr>
        <p:spPr/>
        <p:txBody>
          <a:bodyPr/>
          <a:lstStyle/>
          <a:p>
            <a:endParaRPr lang="uk-UA"/>
          </a:p>
        </p:txBody>
      </p:sp>
      <p:sp>
        <p:nvSpPr>
          <p:cNvPr id="9" name="Місце для номера слайда 8"/>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3755882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Зразок заголовка</a:t>
            </a:r>
          </a:p>
        </p:txBody>
      </p:sp>
      <p:sp>
        <p:nvSpPr>
          <p:cNvPr id="3" name="Місце для дати 2"/>
          <p:cNvSpPr>
            <a:spLocks noGrp="1"/>
          </p:cNvSpPr>
          <p:nvPr>
            <p:ph type="dt" sz="half" idx="10"/>
          </p:nvPr>
        </p:nvSpPr>
        <p:spPr/>
        <p:txBody>
          <a:bodyPr/>
          <a:lstStyle/>
          <a:p>
            <a:fld id="{1A2F0B57-8E6A-4005-9EDD-D258F6CC94AB}" type="datetimeFigureOut">
              <a:rPr lang="uk-UA" smtClean="0"/>
              <a:t>12.04.2026</a:t>
            </a:fld>
            <a:endParaRPr lang="uk-UA"/>
          </a:p>
        </p:txBody>
      </p:sp>
      <p:sp>
        <p:nvSpPr>
          <p:cNvPr id="4" name="Місце для нижнього колонтитула 3"/>
          <p:cNvSpPr>
            <a:spLocks noGrp="1"/>
          </p:cNvSpPr>
          <p:nvPr>
            <p:ph type="ftr" sz="quarter" idx="11"/>
          </p:nvPr>
        </p:nvSpPr>
        <p:spPr/>
        <p:txBody>
          <a:bodyPr/>
          <a:lstStyle/>
          <a:p>
            <a:endParaRPr lang="uk-UA"/>
          </a:p>
        </p:txBody>
      </p:sp>
      <p:sp>
        <p:nvSpPr>
          <p:cNvPr id="5" name="Місце для номера слайда 4"/>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3391776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p:cNvSpPr>
            <a:spLocks noGrp="1"/>
          </p:cNvSpPr>
          <p:nvPr>
            <p:ph type="dt" sz="half" idx="10"/>
          </p:nvPr>
        </p:nvSpPr>
        <p:spPr/>
        <p:txBody>
          <a:bodyPr/>
          <a:lstStyle/>
          <a:p>
            <a:fld id="{1A2F0B57-8E6A-4005-9EDD-D258F6CC94AB}" type="datetimeFigureOut">
              <a:rPr lang="uk-UA" smtClean="0"/>
              <a:t>12.04.2026</a:t>
            </a:fld>
            <a:endParaRPr lang="uk-UA"/>
          </a:p>
        </p:txBody>
      </p:sp>
      <p:sp>
        <p:nvSpPr>
          <p:cNvPr id="3" name="Місце для нижнього колонтитула 2"/>
          <p:cNvSpPr>
            <a:spLocks noGrp="1"/>
          </p:cNvSpPr>
          <p:nvPr>
            <p:ph type="ftr" sz="quarter" idx="11"/>
          </p:nvPr>
        </p:nvSpPr>
        <p:spPr/>
        <p:txBody>
          <a:bodyPr/>
          <a:lstStyle/>
          <a:p>
            <a:endParaRPr lang="uk-UA"/>
          </a:p>
        </p:txBody>
      </p:sp>
      <p:sp>
        <p:nvSpPr>
          <p:cNvPr id="4" name="Місце для номера слайда 3"/>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298360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uk-UA"/>
              <a:t>Зразок заголовка</a:t>
            </a:r>
          </a:p>
        </p:txBody>
      </p:sp>
      <p:sp>
        <p:nvSpPr>
          <p:cNvPr id="3" name="Місце для вмісту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Зразок тексту</a:t>
            </a:r>
          </a:p>
        </p:txBody>
      </p:sp>
      <p:sp>
        <p:nvSpPr>
          <p:cNvPr id="5" name="Місце для дати 4"/>
          <p:cNvSpPr>
            <a:spLocks noGrp="1"/>
          </p:cNvSpPr>
          <p:nvPr>
            <p:ph type="dt" sz="half" idx="10"/>
          </p:nvPr>
        </p:nvSpPr>
        <p:spPr/>
        <p:txBody>
          <a:bodyPr/>
          <a:lstStyle/>
          <a:p>
            <a:fld id="{1A2F0B57-8E6A-4005-9EDD-D258F6CC94AB}" type="datetimeFigureOut">
              <a:rPr lang="uk-UA" smtClean="0"/>
              <a:t>12.04.2026</a:t>
            </a:fld>
            <a:endParaRPr lang="uk-UA"/>
          </a:p>
        </p:txBody>
      </p:sp>
      <p:sp>
        <p:nvSpPr>
          <p:cNvPr id="6" name="Місце для нижнього колонтитула 5"/>
          <p:cNvSpPr>
            <a:spLocks noGrp="1"/>
          </p:cNvSpPr>
          <p:nvPr>
            <p:ph type="ftr" sz="quarter" idx="11"/>
          </p:nvPr>
        </p:nvSpPr>
        <p:spPr/>
        <p:txBody>
          <a:bodyPr/>
          <a:lstStyle/>
          <a:p>
            <a:endParaRPr lang="uk-UA"/>
          </a:p>
        </p:txBody>
      </p:sp>
      <p:sp>
        <p:nvSpPr>
          <p:cNvPr id="7" name="Місце для номера слайда 6"/>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2050522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uk-UA"/>
              <a:t>Зразок заголовка</a:t>
            </a:r>
          </a:p>
        </p:txBody>
      </p:sp>
      <p:sp>
        <p:nvSpPr>
          <p:cNvPr id="3" name="Місце для зображення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Зразок тексту</a:t>
            </a:r>
          </a:p>
        </p:txBody>
      </p:sp>
      <p:sp>
        <p:nvSpPr>
          <p:cNvPr id="5" name="Місце для дати 4"/>
          <p:cNvSpPr>
            <a:spLocks noGrp="1"/>
          </p:cNvSpPr>
          <p:nvPr>
            <p:ph type="dt" sz="half" idx="10"/>
          </p:nvPr>
        </p:nvSpPr>
        <p:spPr/>
        <p:txBody>
          <a:bodyPr/>
          <a:lstStyle/>
          <a:p>
            <a:fld id="{1A2F0B57-8E6A-4005-9EDD-D258F6CC94AB}" type="datetimeFigureOut">
              <a:rPr lang="uk-UA" smtClean="0"/>
              <a:t>12.04.2026</a:t>
            </a:fld>
            <a:endParaRPr lang="uk-UA"/>
          </a:p>
        </p:txBody>
      </p:sp>
      <p:sp>
        <p:nvSpPr>
          <p:cNvPr id="6" name="Місце для нижнього колонтитула 5"/>
          <p:cNvSpPr>
            <a:spLocks noGrp="1"/>
          </p:cNvSpPr>
          <p:nvPr>
            <p:ph type="ftr" sz="quarter" idx="11"/>
          </p:nvPr>
        </p:nvSpPr>
        <p:spPr/>
        <p:txBody>
          <a:bodyPr/>
          <a:lstStyle/>
          <a:p>
            <a:endParaRPr lang="uk-UA"/>
          </a:p>
        </p:txBody>
      </p:sp>
      <p:sp>
        <p:nvSpPr>
          <p:cNvPr id="7" name="Місце для номера слайда 6"/>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2577304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Зразок заголовка</a:t>
            </a:r>
          </a:p>
        </p:txBody>
      </p:sp>
      <p:sp>
        <p:nvSpPr>
          <p:cNvPr id="3" name="Місце для вертикального тексту 2"/>
          <p:cNvSpPr>
            <a:spLocks noGrp="1"/>
          </p:cNvSpPr>
          <p:nvPr>
            <p:ph type="body" orient="vert" idx="1"/>
          </p:nvPr>
        </p:nvSpPr>
        <p:spPr/>
        <p:txBody>
          <a:bodyPr vert="eaVert"/>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p:cNvSpPr>
            <a:spLocks noGrp="1"/>
          </p:cNvSpPr>
          <p:nvPr>
            <p:ph type="dt" sz="half" idx="10"/>
          </p:nvPr>
        </p:nvSpPr>
        <p:spPr/>
        <p:txBody>
          <a:bodyPr/>
          <a:lstStyle/>
          <a:p>
            <a:fld id="{1A2F0B57-8E6A-4005-9EDD-D258F6CC94AB}" type="datetimeFigureOut">
              <a:rPr lang="uk-UA" smtClean="0"/>
              <a:t>12.04.2026</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3408874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p:nvPr>
        </p:nvSpPr>
        <p:spPr>
          <a:xfrm>
            <a:off x="8724900" y="365125"/>
            <a:ext cx="2628900" cy="5811838"/>
          </a:xfrm>
        </p:spPr>
        <p:txBody>
          <a:bodyPr vert="eaVert"/>
          <a:lstStyle/>
          <a:p>
            <a:r>
              <a:rPr lang="uk-UA"/>
              <a:t>Зразок заголовка</a:t>
            </a:r>
          </a:p>
        </p:txBody>
      </p:sp>
      <p:sp>
        <p:nvSpPr>
          <p:cNvPr id="3" name="Місце для вертикального тексту 2"/>
          <p:cNvSpPr>
            <a:spLocks noGrp="1"/>
          </p:cNvSpPr>
          <p:nvPr>
            <p:ph type="body" orient="vert" idx="1"/>
          </p:nvPr>
        </p:nvSpPr>
        <p:spPr>
          <a:xfrm>
            <a:off x="838200" y="365125"/>
            <a:ext cx="7734300" cy="5811838"/>
          </a:xfrm>
        </p:spPr>
        <p:txBody>
          <a:bodyPr vert="eaVert"/>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p:cNvSpPr>
            <a:spLocks noGrp="1"/>
          </p:cNvSpPr>
          <p:nvPr>
            <p:ph type="dt" sz="half" idx="10"/>
          </p:nvPr>
        </p:nvSpPr>
        <p:spPr/>
        <p:txBody>
          <a:bodyPr/>
          <a:lstStyle/>
          <a:p>
            <a:fld id="{1A2F0B57-8E6A-4005-9EDD-D258F6CC94AB}" type="datetimeFigureOut">
              <a:rPr lang="uk-UA" smtClean="0"/>
              <a:t>12.04.2026</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1116257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Зразок заголовка</a:t>
            </a:r>
          </a:p>
        </p:txBody>
      </p:sp>
      <p:sp>
        <p:nvSpPr>
          <p:cNvPr id="3" name="Місце для тексту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A2F0B57-8E6A-4005-9EDD-D258F6CC94AB}" type="datetimeFigureOut">
              <a:rPr lang="uk-UA" smtClean="0"/>
              <a:t>12.04.2026</a:t>
            </a:fld>
            <a:endParaRPr lang="uk-UA"/>
          </a:p>
        </p:txBody>
      </p:sp>
      <p:sp>
        <p:nvSpPr>
          <p:cNvPr id="5" name="Місце для нижнього колонтитула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uk-UA"/>
          </a:p>
        </p:txBody>
      </p:sp>
      <p:sp>
        <p:nvSpPr>
          <p:cNvPr id="6" name="Місце для номера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CB18C70-803E-428A-BAB3-289BE172EF8D}" type="slidenum">
              <a:rPr lang="uk-UA" smtClean="0"/>
              <a:t>‹#›</a:t>
            </a:fld>
            <a:endParaRPr lang="uk-UA"/>
          </a:p>
        </p:txBody>
      </p:sp>
    </p:spTree>
    <p:extLst>
      <p:ext uri="{BB962C8B-B14F-4D97-AF65-F5344CB8AC3E}">
        <p14:creationId xmlns:p14="http://schemas.microsoft.com/office/powerpoint/2010/main" val="2088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orbitaldebris.jsc.nasa.gov/" TargetMode="External"/><Relationship Id="rId7" Type="http://schemas.openxmlformats.org/officeDocument/2006/relationships/hyperlink" Target="https://aerospaceamerica.aiaa.org/a-conversation-with-donald-kessler/" TargetMode="External"/><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hyperlink" Target="https://celestrak.org/" TargetMode="External"/><Relationship Id="rId5" Type="http://schemas.openxmlformats.org/officeDocument/2006/relationships/hyperlink" Target="https://www.unoosa.org/" TargetMode="External"/><Relationship Id="rId4" Type="http://schemas.openxmlformats.org/officeDocument/2006/relationships/hyperlink" Target="https://www.esa.int/Safety_Security/Space_Debri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3" descr="Грядущий кошмар синдрома Кесслера / Хабр">
            <a:extLst>
              <a:ext uri="{FF2B5EF4-FFF2-40B4-BE49-F238E27FC236}">
                <a16:creationId xmlns:a16="http://schemas.microsoft.com/office/drawing/2014/main" id="{3CCB4042-9B90-2ED9-8A9D-26C961405DD7}"/>
              </a:ext>
            </a:extLst>
          </p:cNvPr>
          <p:cNvPicPr>
            <a:picLocks noChangeAspect="1"/>
          </p:cNvPicPr>
          <p:nvPr/>
        </p:nvPicPr>
        <p:blipFill>
          <a:blip r:embed="rId2"/>
          <a:srcRect l="12542" r="21236" b="6860"/>
          <a:stretch>
            <a:fillRect/>
          </a:stretch>
        </p:blipFill>
        <p:spPr>
          <a:xfrm>
            <a:off x="3557105" y="10"/>
            <a:ext cx="8634895" cy="6857990"/>
          </a:xfrm>
          <a:prstGeom prst="rect">
            <a:avLst/>
          </a:prstGeom>
        </p:spPr>
      </p:pic>
      <p:sp>
        <p:nvSpPr>
          <p:cNvPr id="40" name="Rectangle 29">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ctrTitle"/>
          </p:nvPr>
        </p:nvSpPr>
        <p:spPr>
          <a:xfrm>
            <a:off x="483414" y="1056534"/>
            <a:ext cx="4763588" cy="1821648"/>
          </a:xfrm>
          <a:noFill/>
        </p:spPr>
        <p:txBody>
          <a:bodyPr anchor="b">
            <a:noAutofit/>
          </a:bodyPr>
          <a:lstStyle/>
          <a:p>
            <a:pPr algn="l"/>
            <a:r>
              <a:rPr lang="uk-UA" sz="6800">
                <a:solidFill>
                  <a:schemeClr val="bg1"/>
                </a:solidFill>
                <a:latin typeface="Batang"/>
                <a:ea typeface="Batang"/>
                <a:cs typeface="+mj-lt"/>
              </a:rPr>
              <a:t>Ефект Кесслера. </a:t>
            </a:r>
            <a:r>
              <a:rPr lang="uk-UA" sz="2000" i="1">
                <a:solidFill>
                  <a:schemeClr val="bg1">
                    <a:lumMod val="76000"/>
                  </a:schemeClr>
                </a:solidFill>
                <a:latin typeface="Batang"/>
                <a:ea typeface="Batang"/>
                <a:cs typeface="+mj-lt"/>
              </a:rPr>
              <a:t>Космічне доміно: один поштовх, і орбіта Землі стає пасткою</a:t>
            </a:r>
            <a:endParaRPr lang="uk-UA" sz="6800">
              <a:solidFill>
                <a:schemeClr val="bg1"/>
              </a:solidFill>
              <a:latin typeface="Batang"/>
              <a:ea typeface="Batang"/>
            </a:endParaRPr>
          </a:p>
        </p:txBody>
      </p:sp>
      <p:sp>
        <p:nvSpPr>
          <p:cNvPr id="3" name="Підзаголовок 2"/>
          <p:cNvSpPr>
            <a:spLocks noGrp="1"/>
          </p:cNvSpPr>
          <p:nvPr>
            <p:ph type="subTitle" idx="1"/>
          </p:nvPr>
        </p:nvSpPr>
        <p:spPr>
          <a:xfrm>
            <a:off x="3341243" y="3537501"/>
            <a:ext cx="4763587" cy="3763082"/>
          </a:xfrm>
        </p:spPr>
        <p:txBody>
          <a:bodyPr vert="horz" lIns="91440" tIns="45720" rIns="91440" bIns="45720" rtlCol="0" anchor="t">
            <a:normAutofit fontScale="85000" lnSpcReduction="20000"/>
          </a:bodyPr>
          <a:lstStyle/>
          <a:p>
            <a:pPr algn="r"/>
            <a:r>
              <a:rPr lang="uk-UA" sz="2200">
                <a:solidFill>
                  <a:schemeClr val="bg1">
                    <a:lumMod val="95000"/>
                  </a:schemeClr>
                </a:solidFill>
                <a:latin typeface="Times New Roman"/>
                <a:ea typeface="Batang"/>
                <a:cs typeface="Times New Roman"/>
              </a:rPr>
              <a:t>Роботу виконала учениця</a:t>
            </a:r>
            <a:endParaRPr lang="uk-UA">
              <a:solidFill>
                <a:schemeClr val="bg1">
                  <a:lumMod val="95000"/>
                </a:schemeClr>
              </a:solidFill>
            </a:endParaRPr>
          </a:p>
          <a:p>
            <a:pPr algn="r"/>
            <a:r>
              <a:rPr lang="uk-UA" sz="2200">
                <a:solidFill>
                  <a:schemeClr val="bg1">
                    <a:lumMod val="95000"/>
                  </a:schemeClr>
                </a:solidFill>
                <a:latin typeface="Times New Roman"/>
                <a:ea typeface="Batang"/>
                <a:cs typeface="Times New Roman"/>
              </a:rPr>
              <a:t>10-Б класу</a:t>
            </a:r>
            <a:endParaRPr lang="uk-UA">
              <a:solidFill>
                <a:schemeClr val="bg1">
                  <a:lumMod val="95000"/>
                </a:schemeClr>
              </a:solidFill>
            </a:endParaRPr>
          </a:p>
          <a:p>
            <a:pPr algn="r"/>
            <a:r>
              <a:rPr lang="uk-UA" sz="2200">
                <a:solidFill>
                  <a:schemeClr val="bg1">
                    <a:lumMod val="95000"/>
                  </a:schemeClr>
                </a:solidFill>
                <a:latin typeface="Times New Roman"/>
                <a:ea typeface="Batang"/>
                <a:cs typeface="Times New Roman"/>
              </a:rPr>
              <a:t>Єланецького ліцею №1</a:t>
            </a:r>
            <a:endParaRPr lang="uk-UA">
              <a:solidFill>
                <a:schemeClr val="bg1">
                  <a:lumMod val="95000"/>
                </a:schemeClr>
              </a:solidFill>
            </a:endParaRPr>
          </a:p>
          <a:p>
            <a:pPr algn="r"/>
            <a:r>
              <a:rPr lang="uk-UA" sz="2200">
                <a:solidFill>
                  <a:schemeClr val="bg1">
                    <a:lumMod val="95000"/>
                  </a:schemeClr>
                </a:solidFill>
                <a:latin typeface="Times New Roman"/>
                <a:ea typeface="Batang"/>
                <a:cs typeface="Times New Roman"/>
              </a:rPr>
              <a:t>Єланецької селищної ради</a:t>
            </a:r>
            <a:endParaRPr lang="uk-UA">
              <a:solidFill>
                <a:schemeClr val="bg1">
                  <a:lumMod val="95000"/>
                </a:schemeClr>
              </a:solidFill>
            </a:endParaRPr>
          </a:p>
          <a:p>
            <a:pPr algn="r"/>
            <a:r>
              <a:rPr lang="uk-UA" sz="2200">
                <a:solidFill>
                  <a:schemeClr val="bg1">
                    <a:lumMod val="95000"/>
                  </a:schemeClr>
                </a:solidFill>
                <a:latin typeface="Times New Roman"/>
                <a:ea typeface="Batang"/>
                <a:cs typeface="Times New Roman"/>
              </a:rPr>
              <a:t>Миколаївської області</a:t>
            </a:r>
            <a:endParaRPr lang="uk-UA">
              <a:solidFill>
                <a:schemeClr val="bg1">
                  <a:lumMod val="95000"/>
                </a:schemeClr>
              </a:solidFill>
            </a:endParaRPr>
          </a:p>
          <a:p>
            <a:pPr algn="r"/>
            <a:r>
              <a:rPr lang="uk-UA" sz="2200">
                <a:solidFill>
                  <a:schemeClr val="bg1">
                    <a:lumMod val="95000"/>
                  </a:schemeClr>
                </a:solidFill>
                <a:latin typeface="Times New Roman"/>
                <a:ea typeface="Batang"/>
                <a:cs typeface="Times New Roman"/>
              </a:rPr>
              <a:t>Оганесян Ліана</a:t>
            </a:r>
            <a:endParaRPr lang="uk-UA"/>
          </a:p>
          <a:p>
            <a:pPr algn="r"/>
            <a:r>
              <a:rPr lang="uk-UA" sz="2200">
                <a:solidFill>
                  <a:schemeClr val="bg1">
                    <a:lumMod val="95000"/>
                  </a:schemeClr>
                </a:solidFill>
                <a:latin typeface="Times New Roman"/>
                <a:ea typeface="Batang"/>
                <a:cs typeface="Times New Roman"/>
              </a:rPr>
              <a:t>Науковий керівник:</a:t>
            </a:r>
            <a:endParaRPr lang="uk-UA">
              <a:solidFill>
                <a:schemeClr val="bg1">
                  <a:lumMod val="95000"/>
                </a:schemeClr>
              </a:solidFill>
            </a:endParaRPr>
          </a:p>
          <a:p>
            <a:pPr algn="r"/>
            <a:r>
              <a:rPr lang="uk-UA" sz="2200">
                <a:solidFill>
                  <a:schemeClr val="bg1">
                    <a:lumMod val="95000"/>
                  </a:schemeClr>
                </a:solidFill>
                <a:latin typeface="Times New Roman"/>
                <a:ea typeface="Batang"/>
                <a:cs typeface="Times New Roman"/>
              </a:rPr>
              <a:t>Вчитель фізики</a:t>
            </a:r>
            <a:endParaRPr lang="uk-UA">
              <a:solidFill>
                <a:schemeClr val="bg1">
                  <a:lumMod val="95000"/>
                </a:schemeClr>
              </a:solidFill>
            </a:endParaRPr>
          </a:p>
          <a:p>
            <a:pPr algn="r"/>
            <a:r>
              <a:rPr lang="uk-UA" sz="2200">
                <a:solidFill>
                  <a:schemeClr val="bg1">
                    <a:lumMod val="95000"/>
                  </a:schemeClr>
                </a:solidFill>
                <a:latin typeface="Times New Roman"/>
                <a:ea typeface="Batang"/>
                <a:cs typeface="Times New Roman"/>
              </a:rPr>
              <a:t>Коровякова Н.В.</a:t>
            </a:r>
            <a:endParaRPr lang="uk-UA">
              <a:solidFill>
                <a:schemeClr val="bg1">
                  <a:lumMod val="95000"/>
                </a:schemeClr>
              </a:solidFill>
            </a:endParaRPr>
          </a:p>
          <a:p>
            <a:pPr algn="l"/>
            <a:br>
              <a:rPr lang="en-US" dirty="0"/>
            </a:br>
            <a:endParaRPr lang="en-US" dirty="0"/>
          </a:p>
        </p:txBody>
      </p:sp>
      <p:sp>
        <p:nvSpPr>
          <p:cNvPr id="34" name="Rectangle 3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0024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3" descr="Чисте небо над полярною станцією дозволяє побачити безліч сузір'їв. ФОТО ::  ВІКНА – Новини Калуша та Прикарпаття">
            <a:extLst>
              <a:ext uri="{FF2B5EF4-FFF2-40B4-BE49-F238E27FC236}">
                <a16:creationId xmlns:a16="http://schemas.microsoft.com/office/drawing/2014/main" id="{C4A5F929-77D0-21E5-1BC5-4CD5F625B1F5}"/>
              </a:ext>
            </a:extLst>
          </p:cNvPr>
          <p:cNvPicPr>
            <a:picLocks noChangeAspect="1"/>
          </p:cNvPicPr>
          <p:nvPr/>
        </p:nvPicPr>
        <p:blipFill>
          <a:blip r:embed="rId2">
            <a:alphaModFix amt="40000"/>
          </a:blip>
          <a:srcRect b="15730"/>
          <a:stretch>
            <a:fillRect/>
          </a:stretch>
        </p:blipFill>
        <p:spPr>
          <a:xfrm>
            <a:off x="20" y="10"/>
            <a:ext cx="12191979" cy="6857990"/>
          </a:xfrm>
          <a:prstGeom prst="rect">
            <a:avLst/>
          </a:prstGeom>
        </p:spPr>
      </p:pic>
      <p:sp>
        <p:nvSpPr>
          <p:cNvPr id="2" name="Заголовок 1">
            <a:extLst>
              <a:ext uri="{FF2B5EF4-FFF2-40B4-BE49-F238E27FC236}">
                <a16:creationId xmlns:a16="http://schemas.microsoft.com/office/drawing/2014/main" id="{6B52B105-9176-4F8A-814F-2E10B2237BD9}"/>
              </a:ext>
            </a:extLst>
          </p:cNvPr>
          <p:cNvSpPr>
            <a:spLocks noGrp="1"/>
          </p:cNvSpPr>
          <p:nvPr>
            <p:ph type="title"/>
          </p:nvPr>
        </p:nvSpPr>
        <p:spPr>
          <a:xfrm>
            <a:off x="841249" y="941832"/>
            <a:ext cx="10506456" cy="2057400"/>
          </a:xfrm>
        </p:spPr>
        <p:txBody>
          <a:bodyPr anchor="b">
            <a:normAutofit/>
          </a:bodyPr>
          <a:lstStyle/>
          <a:p>
            <a:r>
              <a:rPr lang="uk-UA" sz="5000" b="1">
                <a:solidFill>
                  <a:schemeClr val="bg1"/>
                </a:solidFill>
                <a:latin typeface="Batang"/>
                <a:ea typeface="Batang"/>
              </a:rPr>
              <a:t>МЕТА І ЗАВДАННЯ</a:t>
            </a:r>
            <a:endParaRPr lang="uk-UA" sz="5000">
              <a:solidFill>
                <a:schemeClr val="bg1"/>
              </a:solidFill>
              <a:latin typeface="Batang"/>
              <a:ea typeface="Batang"/>
            </a:endParaRPr>
          </a:p>
          <a:p>
            <a:endParaRPr lang="uk-UA" sz="5000">
              <a:solidFill>
                <a:schemeClr val="bg1"/>
              </a:solidFill>
            </a:endParaRPr>
          </a:p>
        </p:txBody>
      </p:sp>
      <p:sp>
        <p:nvSpPr>
          <p:cNvPr id="13" name="Rectangle 1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Місце для вмісту 2">
            <a:extLst>
              <a:ext uri="{FF2B5EF4-FFF2-40B4-BE49-F238E27FC236}">
                <a16:creationId xmlns:a16="http://schemas.microsoft.com/office/drawing/2014/main" id="{4E6164F2-15A1-28BE-105C-CD16DEF79B49}"/>
              </a:ext>
            </a:extLst>
          </p:cNvPr>
          <p:cNvSpPr>
            <a:spLocks noGrp="1"/>
          </p:cNvSpPr>
          <p:nvPr>
            <p:ph idx="1"/>
          </p:nvPr>
        </p:nvSpPr>
        <p:spPr>
          <a:xfrm>
            <a:off x="841248" y="3502152"/>
            <a:ext cx="10506456" cy="2670048"/>
          </a:xfrm>
        </p:spPr>
        <p:txBody>
          <a:bodyPr vert="horz" lIns="91440" tIns="45720" rIns="91440" bIns="45720" rtlCol="0" anchor="t">
            <a:normAutofit/>
          </a:bodyPr>
          <a:lstStyle/>
          <a:p>
            <a:r>
              <a:rPr lang="uk-UA" sz="2000" i="1">
                <a:solidFill>
                  <a:schemeClr val="bg1"/>
                </a:solidFill>
                <a:latin typeface="Batang"/>
                <a:ea typeface="Batang"/>
                <a:cs typeface="+mn-lt"/>
              </a:rPr>
              <a:t>дослідити явище ефекту Кесслера та оцінити ризики, пов’язані із зростанням космічного сміття;</a:t>
            </a:r>
          </a:p>
          <a:p>
            <a:r>
              <a:rPr lang="uk-UA" sz="2000" i="1">
                <a:solidFill>
                  <a:schemeClr val="bg1"/>
                </a:solidFill>
                <a:latin typeface="Batang"/>
                <a:ea typeface="Batang"/>
                <a:cs typeface="+mn-lt"/>
              </a:rPr>
              <a:t>проаналізувати наукові джерела;</a:t>
            </a:r>
            <a:endParaRPr lang="uk-UA" sz="2000" i="1">
              <a:solidFill>
                <a:schemeClr val="bg1"/>
              </a:solidFill>
              <a:latin typeface="Batang"/>
              <a:ea typeface="Batang"/>
            </a:endParaRPr>
          </a:p>
          <a:p>
            <a:r>
              <a:rPr lang="uk-UA" sz="2000" i="1">
                <a:solidFill>
                  <a:schemeClr val="bg1"/>
                </a:solidFill>
                <a:latin typeface="Batang"/>
                <a:ea typeface="Batang"/>
                <a:cs typeface="+mn-lt"/>
              </a:rPr>
              <a:t>дослідити динаміку зростання об’єктів на орбіті;</a:t>
            </a:r>
            <a:endParaRPr lang="uk-UA" sz="2000" i="1">
              <a:solidFill>
                <a:schemeClr val="bg1"/>
              </a:solidFill>
              <a:latin typeface="Batang"/>
              <a:ea typeface="Batang"/>
            </a:endParaRPr>
          </a:p>
          <a:p>
            <a:r>
              <a:rPr lang="uk-UA" sz="2000" i="1">
                <a:solidFill>
                  <a:schemeClr val="bg1"/>
                </a:solidFill>
                <a:latin typeface="Batang"/>
                <a:ea typeface="Batang"/>
                <a:cs typeface="+mn-lt"/>
              </a:rPr>
              <a:t>змоделювати каскадний процес;</a:t>
            </a:r>
            <a:endParaRPr lang="uk-UA" sz="2000" i="1">
              <a:solidFill>
                <a:schemeClr val="bg1"/>
              </a:solidFill>
              <a:latin typeface="Batang"/>
              <a:ea typeface="Batang"/>
            </a:endParaRPr>
          </a:p>
          <a:p>
            <a:r>
              <a:rPr lang="uk-UA" sz="2000" i="1">
                <a:solidFill>
                  <a:schemeClr val="bg1"/>
                </a:solidFill>
                <a:latin typeface="Batang"/>
                <a:ea typeface="Batang"/>
                <a:cs typeface="+mn-lt"/>
              </a:rPr>
              <a:t>запропонувати шляхи вирішення проблеми.</a:t>
            </a:r>
            <a:endParaRPr lang="uk-UA" sz="2000" i="1">
              <a:solidFill>
                <a:schemeClr val="bg1"/>
              </a:solidFill>
              <a:latin typeface="Batang"/>
              <a:ea typeface="Batang"/>
            </a:endParaRPr>
          </a:p>
          <a:p>
            <a:endParaRPr lang="en-US" sz="1700">
              <a:solidFill>
                <a:schemeClr val="bg1"/>
              </a:solidFill>
            </a:endParaRPr>
          </a:p>
        </p:txBody>
      </p:sp>
    </p:spTree>
    <p:extLst>
      <p:ext uri="{BB962C8B-B14F-4D97-AF65-F5344CB8AC3E}">
        <p14:creationId xmlns:p14="http://schemas.microsoft.com/office/powerpoint/2010/main" val="1543927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8">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Рисунок 4" descr="Х'юстоне, у нас проблеми: космос в небезпеці. Як орбіта перетворюється на  космічний смітник">
            <a:extLst>
              <a:ext uri="{FF2B5EF4-FFF2-40B4-BE49-F238E27FC236}">
                <a16:creationId xmlns:a16="http://schemas.microsoft.com/office/drawing/2014/main" id="{0B73327D-47EB-6085-28F4-AF23026D8F56}"/>
              </a:ext>
            </a:extLst>
          </p:cNvPr>
          <p:cNvPicPr>
            <a:picLocks noChangeAspect="1"/>
          </p:cNvPicPr>
          <p:nvPr/>
        </p:nvPicPr>
        <p:blipFill>
          <a:blip r:embed="rId2"/>
          <a:srcRect l="8414" t="5869" r="24650" b="-1"/>
          <a:stretch>
            <a:fillRect/>
          </a:stretch>
        </p:blipFill>
        <p:spPr>
          <a:xfrm>
            <a:off x="3522468" y="10"/>
            <a:ext cx="8669532" cy="6857990"/>
          </a:xfrm>
          <a:prstGeom prst="rect">
            <a:avLst/>
          </a:prstGeom>
        </p:spPr>
      </p:pic>
      <p:sp>
        <p:nvSpPr>
          <p:cNvPr id="26" name="Rectangle 20">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0228C57A-EDCE-DAB1-43CE-48C9AD6BFDA7}"/>
              </a:ext>
            </a:extLst>
          </p:cNvPr>
          <p:cNvSpPr>
            <a:spLocks noGrp="1"/>
          </p:cNvSpPr>
          <p:nvPr>
            <p:ph type="title"/>
          </p:nvPr>
        </p:nvSpPr>
        <p:spPr>
          <a:xfrm>
            <a:off x="422580" y="1232461"/>
            <a:ext cx="3911820" cy="1217387"/>
          </a:xfrm>
        </p:spPr>
        <p:txBody>
          <a:bodyPr anchor="b">
            <a:normAutofit/>
          </a:bodyPr>
          <a:lstStyle/>
          <a:p>
            <a:r>
              <a:rPr lang="uk-UA" sz="2800" b="1">
                <a:ln w="22225">
                  <a:solidFill>
                    <a:srgbClr val="FFFFFF"/>
                  </a:solidFill>
                </a:ln>
                <a:solidFill>
                  <a:schemeClr val="bg1"/>
                </a:solidFill>
                <a:latin typeface="Batang"/>
                <a:ea typeface="Batang"/>
              </a:rPr>
              <a:t>ЩО ТАКЕ КОСМІЧНЕ СМІТТЯ?</a:t>
            </a:r>
            <a:endParaRPr lang="uk-UA" sz="2800">
              <a:ln w="22225">
                <a:solidFill>
                  <a:srgbClr val="FFFFFF"/>
                </a:solidFill>
              </a:ln>
              <a:solidFill>
                <a:schemeClr val="bg1"/>
              </a:solidFill>
              <a:latin typeface="Batang"/>
              <a:ea typeface="Batang"/>
            </a:endParaRPr>
          </a:p>
          <a:p>
            <a:endParaRPr lang="uk-UA" sz="2800">
              <a:ln w="22225">
                <a:solidFill>
                  <a:srgbClr val="FFFFFF"/>
                </a:solidFill>
              </a:ln>
              <a:solidFill>
                <a:schemeClr val="bg1"/>
              </a:solidFill>
              <a:latin typeface="Batang"/>
              <a:ea typeface="Batang"/>
            </a:endParaRPr>
          </a:p>
        </p:txBody>
      </p:sp>
      <p:sp>
        <p:nvSpPr>
          <p:cNvPr id="25" name="Rectangle 2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Місце для вмісту 2">
            <a:extLst>
              <a:ext uri="{FF2B5EF4-FFF2-40B4-BE49-F238E27FC236}">
                <a16:creationId xmlns:a16="http://schemas.microsoft.com/office/drawing/2014/main" id="{E9CEFDAB-54C1-E503-6ED5-D3A37BD3AE6B}"/>
              </a:ext>
            </a:extLst>
          </p:cNvPr>
          <p:cNvSpPr>
            <a:spLocks noGrp="1"/>
          </p:cNvSpPr>
          <p:nvPr>
            <p:ph idx="1"/>
          </p:nvPr>
        </p:nvSpPr>
        <p:spPr>
          <a:xfrm>
            <a:off x="422580" y="2718054"/>
            <a:ext cx="5467474" cy="3773609"/>
          </a:xfrm>
        </p:spPr>
        <p:txBody>
          <a:bodyPr vert="horz" lIns="91440" tIns="45720" rIns="91440" bIns="45720" rtlCol="0" anchor="t">
            <a:noAutofit/>
          </a:bodyPr>
          <a:lstStyle/>
          <a:p>
            <a:pPr marL="0" indent="0">
              <a:buNone/>
            </a:pPr>
            <a:r>
              <a:rPr lang="uk-UA" sz="2000">
                <a:solidFill>
                  <a:schemeClr val="bg1"/>
                </a:solidFill>
                <a:latin typeface="Batang"/>
                <a:ea typeface="Batang"/>
                <a:cs typeface="+mn-lt"/>
              </a:rPr>
              <a:t>Космічне сміття — це сукупність нефункціонуючих штучних об’єктів та їхніх уламків, що перебувають на орбіті Землі.</a:t>
            </a:r>
            <a:endParaRPr lang="uk-UA" sz="2000">
              <a:solidFill>
                <a:schemeClr val="bg1"/>
              </a:solidFill>
              <a:latin typeface="Batang"/>
              <a:ea typeface="Batang"/>
            </a:endParaRPr>
          </a:p>
          <a:p>
            <a:pPr marL="0" indent="0">
              <a:buNone/>
            </a:pPr>
            <a:r>
              <a:rPr lang="uk-UA" sz="1800" i="1">
                <a:solidFill>
                  <a:schemeClr val="bg1"/>
                </a:solidFill>
                <a:latin typeface="Batang"/>
                <a:ea typeface="Batang"/>
                <a:cs typeface="+mn-lt"/>
              </a:rPr>
              <a:t>До нього належать:</a:t>
            </a:r>
            <a:endParaRPr lang="uk-UA" sz="1800" i="1">
              <a:solidFill>
                <a:schemeClr val="bg1"/>
              </a:solidFill>
              <a:latin typeface="Batang"/>
              <a:ea typeface="Batang"/>
            </a:endParaRPr>
          </a:p>
          <a:p>
            <a:r>
              <a:rPr lang="uk-UA" sz="1800" i="1">
                <a:solidFill>
                  <a:schemeClr val="bg1"/>
                </a:solidFill>
                <a:latin typeface="Batang"/>
                <a:ea typeface="Batang"/>
                <a:cs typeface="+mn-lt"/>
              </a:rPr>
              <a:t>зламані супутники</a:t>
            </a:r>
            <a:endParaRPr lang="uk-UA" sz="1800" i="1">
              <a:solidFill>
                <a:schemeClr val="bg1"/>
              </a:solidFill>
              <a:latin typeface="Batang"/>
              <a:ea typeface="Batang"/>
            </a:endParaRPr>
          </a:p>
          <a:p>
            <a:r>
              <a:rPr lang="uk-UA" sz="1800" i="1">
                <a:solidFill>
                  <a:schemeClr val="bg1"/>
                </a:solidFill>
                <a:latin typeface="Batang"/>
                <a:ea typeface="Batang"/>
                <a:cs typeface="+mn-lt"/>
              </a:rPr>
              <a:t>уламки після зіткнень</a:t>
            </a:r>
            <a:endParaRPr lang="uk-UA" sz="1800" i="1">
              <a:solidFill>
                <a:schemeClr val="bg1"/>
              </a:solidFill>
              <a:latin typeface="Batang"/>
              <a:ea typeface="Batang"/>
            </a:endParaRPr>
          </a:p>
          <a:p>
            <a:r>
              <a:rPr lang="uk-UA" sz="1800" i="1">
                <a:solidFill>
                  <a:schemeClr val="bg1"/>
                </a:solidFill>
                <a:latin typeface="Batang"/>
                <a:ea typeface="Batang"/>
                <a:cs typeface="+mn-lt"/>
              </a:rPr>
              <a:t>елементи ракет</a:t>
            </a:r>
            <a:endParaRPr lang="uk-UA" sz="1800" i="1">
              <a:solidFill>
                <a:schemeClr val="bg1"/>
              </a:solidFill>
              <a:latin typeface="Batang"/>
              <a:ea typeface="Batang"/>
            </a:endParaRPr>
          </a:p>
          <a:p>
            <a:r>
              <a:rPr lang="uk-UA" sz="1800" i="1">
                <a:solidFill>
                  <a:schemeClr val="bg1"/>
                </a:solidFill>
                <a:latin typeface="Batang"/>
                <a:ea typeface="Batang"/>
                <a:cs typeface="+mn-lt"/>
              </a:rPr>
              <a:t>Швидкість руху таких об’єктів може перевищувати 7–8 км/с, що робить навіть дрібні фрагменти надзвичайно небезпечними.</a:t>
            </a:r>
            <a:endParaRPr lang="uk-UA" sz="1800" i="1">
              <a:solidFill>
                <a:schemeClr val="bg1"/>
              </a:solidFill>
              <a:latin typeface="Batang"/>
              <a:ea typeface="Batang"/>
            </a:endParaRPr>
          </a:p>
          <a:p>
            <a:pPr marL="0" indent="0">
              <a:buNone/>
            </a:pPr>
            <a:endParaRPr lang="uk-UA" sz="1800">
              <a:solidFill>
                <a:schemeClr val="bg1"/>
              </a:solidFill>
            </a:endParaRPr>
          </a:p>
        </p:txBody>
      </p:sp>
    </p:spTree>
    <p:extLst>
      <p:ext uri="{BB962C8B-B14F-4D97-AF65-F5344CB8AC3E}">
        <p14:creationId xmlns:p14="http://schemas.microsoft.com/office/powerpoint/2010/main" val="3654199850"/>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30D6772-5550-42D5-B8BC-CDE2836562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97DB0DD1-0F30-4B7E-A6DC-3DDA7D5B35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Рисунок 4" descr="Зображення, що містить одежа, Обличчя людини, чоловік, особа&#10;&#10;Вміст на основі ШІ може бути неправильним.">
            <a:extLst>
              <a:ext uri="{FF2B5EF4-FFF2-40B4-BE49-F238E27FC236}">
                <a16:creationId xmlns:a16="http://schemas.microsoft.com/office/drawing/2014/main" id="{203418A1-AC85-8DB2-F2F6-44FDB20665B0}"/>
              </a:ext>
            </a:extLst>
          </p:cNvPr>
          <p:cNvPicPr>
            <a:picLocks noChangeAspect="1"/>
          </p:cNvPicPr>
          <p:nvPr/>
        </p:nvPicPr>
        <p:blipFill>
          <a:blip r:embed="rId2">
            <a:alphaModFix amt="60000"/>
          </a:blip>
          <a:srcRect b="14773"/>
          <a:stretch>
            <a:fillRect/>
          </a:stretch>
        </p:blipFill>
        <p:spPr>
          <a:xfrm>
            <a:off x="-1" y="1827"/>
            <a:ext cx="12192001" cy="6857990"/>
          </a:xfrm>
          <a:prstGeom prst="rect">
            <a:avLst/>
          </a:prstGeom>
        </p:spPr>
      </p:pic>
      <p:sp>
        <p:nvSpPr>
          <p:cNvPr id="2" name="Заголовок 1">
            <a:extLst>
              <a:ext uri="{FF2B5EF4-FFF2-40B4-BE49-F238E27FC236}">
                <a16:creationId xmlns:a16="http://schemas.microsoft.com/office/drawing/2014/main" id="{CF04CEE5-F2AB-49FA-B380-12A3CC147AF1}"/>
              </a:ext>
            </a:extLst>
          </p:cNvPr>
          <p:cNvSpPr>
            <a:spLocks noGrp="1"/>
          </p:cNvSpPr>
          <p:nvPr>
            <p:ph type="title"/>
          </p:nvPr>
        </p:nvSpPr>
        <p:spPr>
          <a:xfrm>
            <a:off x="1331" y="281053"/>
            <a:ext cx="4423554" cy="1568330"/>
          </a:xfrm>
        </p:spPr>
        <p:txBody>
          <a:bodyPr anchor="t">
            <a:normAutofit/>
          </a:bodyPr>
          <a:lstStyle/>
          <a:p>
            <a:r>
              <a:rPr lang="uk-UA" sz="3600" b="1">
                <a:solidFill>
                  <a:srgbClr val="FFFFFF"/>
                </a:solidFill>
                <a:latin typeface="Batang"/>
                <a:ea typeface="Batang"/>
              </a:rPr>
              <a:t>Дональд Кесслер</a:t>
            </a:r>
            <a:br>
              <a:rPr lang="uk-UA" sz="3600" b="1">
                <a:solidFill>
                  <a:srgbClr val="FFFFFF"/>
                </a:solidFill>
                <a:latin typeface="Batang"/>
                <a:ea typeface="Batang"/>
              </a:rPr>
            </a:br>
            <a:r>
              <a:rPr lang="uk-UA" sz="2200" b="1">
                <a:solidFill>
                  <a:schemeClr val="bg1"/>
                </a:solidFill>
                <a:latin typeface="Batang"/>
                <a:ea typeface="Batang"/>
                <a:cs typeface="Roboto"/>
              </a:rPr>
              <a:t>(A conversation with Donald Kessler)</a:t>
            </a:r>
            <a:endParaRPr lang="uk-UA" sz="2200">
              <a:solidFill>
                <a:schemeClr val="bg1"/>
              </a:solidFill>
              <a:latin typeface="Batang"/>
              <a:ea typeface="Batang"/>
            </a:endParaRPr>
          </a:p>
          <a:p>
            <a:endParaRPr lang="uk-UA" sz="4800" b="1">
              <a:solidFill>
                <a:srgbClr val="FFFFFF"/>
              </a:solidFill>
              <a:latin typeface="Batang"/>
              <a:ea typeface="Batang"/>
            </a:endParaRPr>
          </a:p>
          <a:p>
            <a:endParaRPr lang="uk-UA">
              <a:solidFill>
                <a:srgbClr val="FFFFFF"/>
              </a:solidFill>
            </a:endParaRPr>
          </a:p>
        </p:txBody>
      </p:sp>
      <p:sp>
        <p:nvSpPr>
          <p:cNvPr id="3" name="Місце для вмісту 2">
            <a:extLst>
              <a:ext uri="{FF2B5EF4-FFF2-40B4-BE49-F238E27FC236}">
                <a16:creationId xmlns:a16="http://schemas.microsoft.com/office/drawing/2014/main" id="{584188DC-EACF-DA8A-6034-BC3477D15585}"/>
              </a:ext>
            </a:extLst>
          </p:cNvPr>
          <p:cNvSpPr>
            <a:spLocks noGrp="1"/>
          </p:cNvSpPr>
          <p:nvPr>
            <p:ph idx="1"/>
          </p:nvPr>
        </p:nvSpPr>
        <p:spPr>
          <a:xfrm>
            <a:off x="245076" y="1713918"/>
            <a:ext cx="6537042" cy="5276827"/>
          </a:xfrm>
        </p:spPr>
        <p:txBody>
          <a:bodyPr vert="horz" lIns="91440" tIns="45720" rIns="91440" bIns="45720" rtlCol="0" anchor="t">
            <a:noAutofit/>
          </a:bodyPr>
          <a:lstStyle/>
          <a:p>
            <a:pPr marL="0" indent="0">
              <a:buNone/>
            </a:pPr>
            <a:r>
              <a:rPr lang="uk-UA" sz="1600">
                <a:solidFill>
                  <a:srgbClr val="FFFFFF"/>
                </a:solidFill>
                <a:latin typeface="Batang"/>
                <a:ea typeface="Batang"/>
                <a:cs typeface="Calibri"/>
              </a:rPr>
              <a:t>Теорію ефекту Кесслера сформулював</a:t>
            </a:r>
            <a:br>
              <a:rPr lang="uk-UA" sz="1600" dirty="0">
                <a:latin typeface="Batang"/>
                <a:ea typeface="Batang"/>
                <a:cs typeface="Calibri"/>
              </a:rPr>
            </a:br>
            <a:r>
              <a:rPr lang="uk-UA" sz="1600">
                <a:solidFill>
                  <a:srgbClr val="FFFFFF"/>
                </a:solidFill>
                <a:latin typeface="Batang"/>
                <a:ea typeface="Batang"/>
                <a:cs typeface="Calibri"/>
              </a:rPr>
              <a:t>Дональд Кесслер — американський астрофізик та науковець</a:t>
            </a:r>
            <a:br>
              <a:rPr lang="uk-UA" sz="1600" dirty="0">
                <a:latin typeface="Batang"/>
                <a:ea typeface="Batang"/>
                <a:cs typeface="Calibri"/>
              </a:rPr>
            </a:br>
            <a:r>
              <a:rPr lang="uk-UA" sz="1600">
                <a:solidFill>
                  <a:srgbClr val="FFFFFF"/>
                </a:solidFill>
                <a:latin typeface="Batang"/>
                <a:ea typeface="Batang"/>
                <a:cs typeface="Calibri"/>
              </a:rPr>
              <a:t>NASA, який спеціалізувався на дослідженні космічного сміття та динаміки об’єктів на орбіті.У 1978 році разом із Бертоном Кур-Пале він опублікував наукову роботу, в якій вперше описав небезпеку неконтрольованого накопичення уламків у космосі.</a:t>
            </a:r>
          </a:p>
          <a:p>
            <a:pPr marL="0" indent="0">
              <a:buNone/>
            </a:pPr>
            <a:r>
              <a:rPr lang="uk-UA" sz="1600">
                <a:solidFill>
                  <a:srgbClr val="FFFFFF"/>
                </a:solidFill>
                <a:latin typeface="Batang"/>
                <a:ea typeface="Batang"/>
                <a:cs typeface="Calibri"/>
              </a:rPr>
              <a:t>Його дослідження базувалися на:</a:t>
            </a:r>
          </a:p>
          <a:p>
            <a:r>
              <a:rPr lang="uk-UA" sz="1600">
                <a:solidFill>
                  <a:srgbClr val="FFFFFF"/>
                </a:solidFill>
                <a:latin typeface="Batang"/>
                <a:ea typeface="Batang"/>
                <a:cs typeface="Calibri"/>
              </a:rPr>
              <a:t>аналізі орбітальної щільності об’єктів</a:t>
            </a:r>
          </a:p>
          <a:p>
            <a:r>
              <a:rPr lang="uk-UA" sz="1600">
                <a:solidFill>
                  <a:srgbClr val="FFFFFF"/>
                </a:solidFill>
                <a:latin typeface="Batang"/>
                <a:ea typeface="Batang"/>
                <a:cs typeface="Calibri"/>
              </a:rPr>
              <a:t>моделюванні зіткнень супутників</a:t>
            </a:r>
          </a:p>
          <a:p>
            <a:r>
              <a:rPr lang="uk-UA" sz="1600">
                <a:solidFill>
                  <a:srgbClr val="FFFFFF"/>
                </a:solidFill>
                <a:latin typeface="Batang"/>
                <a:ea typeface="Batang"/>
                <a:cs typeface="Calibri"/>
              </a:rPr>
              <a:t>оцінці ймовірності утворення уламків</a:t>
            </a:r>
          </a:p>
          <a:p>
            <a:pPr marL="0" indent="0">
              <a:buNone/>
            </a:pPr>
            <a:r>
              <a:rPr lang="uk-UA" sz="1600">
                <a:solidFill>
                  <a:srgbClr val="FFFFFF"/>
                </a:solidFill>
                <a:latin typeface="Batang"/>
                <a:ea typeface="Batang"/>
                <a:cs typeface="Calibri"/>
              </a:rPr>
              <a:t>Кесслер довів, що при досягненні критичної щільності об’єктів на орбіті процес зіткнень стає самопідтримуваним.</a:t>
            </a:r>
          </a:p>
          <a:p>
            <a:pPr>
              <a:buNone/>
            </a:pPr>
            <a:r>
              <a:rPr lang="uk-UA" sz="1600" b="1">
                <a:solidFill>
                  <a:schemeClr val="bg1"/>
                </a:solidFill>
                <a:latin typeface="Batang"/>
                <a:ea typeface="Batang"/>
                <a:cs typeface="Calibri"/>
              </a:rPr>
              <a:t>«Я був першою людиною, яка запропонувала цю концепцію, і в NASA не було подібної програми… нам потрібно було створити організацію під назвою ‘Orbital Debris’ … тому що кожен має турбуватися про це і робити все можливе, щоб ситуація не погіршувалася.»</a:t>
            </a:r>
          </a:p>
          <a:p>
            <a:pPr marL="0" indent="0">
              <a:buNone/>
            </a:pPr>
            <a:endParaRPr lang="en-US" sz="1400">
              <a:solidFill>
                <a:srgbClr val="FFFFFF"/>
              </a:solidFill>
              <a:latin typeface="Batang"/>
              <a:ea typeface="Batang"/>
            </a:endParaRPr>
          </a:p>
        </p:txBody>
      </p:sp>
      <p:sp>
        <p:nvSpPr>
          <p:cNvPr id="7" name="Бульбашка думок: хмарка 6">
            <a:extLst>
              <a:ext uri="{FF2B5EF4-FFF2-40B4-BE49-F238E27FC236}">
                <a16:creationId xmlns:a16="http://schemas.microsoft.com/office/drawing/2014/main" id="{744500E3-BB8F-7BC9-BA6A-AD754F822C4D}"/>
              </a:ext>
            </a:extLst>
          </p:cNvPr>
          <p:cNvSpPr/>
          <p:nvPr/>
        </p:nvSpPr>
        <p:spPr>
          <a:xfrm rot="10380000" flipH="1">
            <a:off x="6881088" y="4338709"/>
            <a:ext cx="4943407" cy="2205821"/>
          </a:xfrm>
          <a:prstGeom prst="cloudCallou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3" name="TextBox 12">
            <a:extLst>
              <a:ext uri="{FF2B5EF4-FFF2-40B4-BE49-F238E27FC236}">
                <a16:creationId xmlns:a16="http://schemas.microsoft.com/office/drawing/2014/main" id="{A85A7E11-A537-B222-941E-21E38CCFD1C2}"/>
              </a:ext>
            </a:extLst>
          </p:cNvPr>
          <p:cNvSpPr txBox="1"/>
          <p:nvPr/>
        </p:nvSpPr>
        <p:spPr>
          <a:xfrm>
            <a:off x="7401746" y="4859727"/>
            <a:ext cx="421882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br>
              <a:rPr lang="uk-UA" sz="1200" b="1">
                <a:latin typeface="Batang"/>
                <a:ea typeface="Batang"/>
                <a:cs typeface="+mn-lt"/>
              </a:rPr>
            </a:br>
            <a:r>
              <a:rPr lang="uk-UA" sz="1200" b="1">
                <a:solidFill>
                  <a:schemeClr val="bg1"/>
                </a:solidFill>
                <a:latin typeface="Batang"/>
                <a:ea typeface="Batang"/>
                <a:cs typeface="+mn-lt"/>
              </a:rPr>
              <a:t>“I was the first person to come up with that concept, and NASA had no program like that… we need to set up an organization called Orbital Debris … because everybody needs to worry about it and do what they can to keep it from getting worse.”</a:t>
            </a:r>
            <a:r>
              <a:rPr lang="uk-UA" sz="1200">
                <a:solidFill>
                  <a:schemeClr val="bg1"/>
                </a:solidFill>
                <a:latin typeface="Batang"/>
                <a:ea typeface="Batang"/>
                <a:cs typeface="+mn-lt"/>
              </a:rPr>
              <a:t> </a:t>
            </a:r>
            <a:br>
              <a:rPr lang="uk-UA" sz="1200" b="1">
                <a:latin typeface="Batang"/>
                <a:ea typeface="Batang"/>
                <a:cs typeface="+mn-lt"/>
              </a:rPr>
            </a:br>
            <a:endParaRPr lang="uk-UA" sz="1200" b="1">
              <a:solidFill>
                <a:schemeClr val="bg1"/>
              </a:solidFill>
              <a:latin typeface="Batang"/>
              <a:ea typeface="Batang"/>
            </a:endParaRPr>
          </a:p>
        </p:txBody>
      </p:sp>
      <p:pic>
        <p:nvPicPr>
          <p:cNvPr id="14" name="Рисунок 13" descr="Зображення, що містить Шрифт, логотип, текст, Графіка&#10;&#10;Вміст на основі ШІ може бути неправильним.">
            <a:extLst>
              <a:ext uri="{FF2B5EF4-FFF2-40B4-BE49-F238E27FC236}">
                <a16:creationId xmlns:a16="http://schemas.microsoft.com/office/drawing/2014/main" id="{18B02B9A-8919-1AD7-D660-CE10E499E7FF}"/>
              </a:ext>
            </a:extLst>
          </p:cNvPr>
          <p:cNvPicPr>
            <a:picLocks noChangeAspect="1"/>
          </p:cNvPicPr>
          <p:nvPr/>
        </p:nvPicPr>
        <p:blipFill>
          <a:blip r:embed="rId3"/>
          <a:stretch>
            <a:fillRect/>
          </a:stretch>
        </p:blipFill>
        <p:spPr>
          <a:xfrm>
            <a:off x="4145306" y="-774"/>
            <a:ext cx="3911685" cy="578195"/>
          </a:xfrm>
          <a:prstGeom prst="rect">
            <a:avLst/>
          </a:prstGeom>
        </p:spPr>
      </p:pic>
    </p:spTree>
    <p:extLst>
      <p:ext uri="{BB962C8B-B14F-4D97-AF65-F5344CB8AC3E}">
        <p14:creationId xmlns:p14="http://schemas.microsoft.com/office/powerpoint/2010/main" val="221126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Рисунок 4" descr="Зображення, що містить текст, знімок екрана, Цифрове компонування, Комп’ютерна гра&#10;&#10;Вміст на основі ШІ може бути неправильним.">
            <a:extLst>
              <a:ext uri="{FF2B5EF4-FFF2-40B4-BE49-F238E27FC236}">
                <a16:creationId xmlns:a16="http://schemas.microsoft.com/office/drawing/2014/main" id="{8C2DEB64-0D18-3343-67E5-4C16FB080A9B}"/>
              </a:ext>
            </a:extLst>
          </p:cNvPr>
          <p:cNvPicPr>
            <a:picLocks noChangeAspect="1"/>
          </p:cNvPicPr>
          <p:nvPr/>
        </p:nvPicPr>
        <p:blipFill>
          <a:blip r:embed="rId2">
            <a:alphaModFix amt="60000"/>
          </a:blip>
          <a:srcRect r="3112" b="1"/>
          <a:stretch>
            <a:fillRect/>
          </a:stretch>
        </p:blipFill>
        <p:spPr>
          <a:xfrm>
            <a:off x="-1" y="10"/>
            <a:ext cx="12192001" cy="6857990"/>
          </a:xfrm>
          <a:prstGeom prst="rect">
            <a:avLst/>
          </a:prstGeom>
        </p:spPr>
      </p:pic>
      <p:sp>
        <p:nvSpPr>
          <p:cNvPr id="2" name="Заголовок 1">
            <a:extLst>
              <a:ext uri="{FF2B5EF4-FFF2-40B4-BE49-F238E27FC236}">
                <a16:creationId xmlns:a16="http://schemas.microsoft.com/office/drawing/2014/main" id="{75B99FC2-4F48-80F5-A76C-A9EB965FF99C}"/>
              </a:ext>
            </a:extLst>
          </p:cNvPr>
          <p:cNvSpPr>
            <a:spLocks noGrp="1"/>
          </p:cNvSpPr>
          <p:nvPr>
            <p:ph type="title"/>
          </p:nvPr>
        </p:nvSpPr>
        <p:spPr>
          <a:xfrm>
            <a:off x="2093" y="1212544"/>
            <a:ext cx="4074045" cy="993153"/>
          </a:xfrm>
        </p:spPr>
        <p:txBody>
          <a:bodyPr anchor="t">
            <a:normAutofit fontScale="90000"/>
          </a:bodyPr>
          <a:lstStyle/>
          <a:p>
            <a:r>
              <a:rPr lang="uk-UA">
                <a:solidFill>
                  <a:srgbClr val="FFFFFF"/>
                </a:solidFill>
                <a:latin typeface="Batang"/>
                <a:ea typeface="Batang"/>
                <a:cs typeface="+mj-lt"/>
              </a:rPr>
              <a:t>КАСКАДНИЙ ЕФЕКТ</a:t>
            </a:r>
            <a:r>
              <a:rPr lang="uk-UA">
                <a:solidFill>
                  <a:srgbClr val="FFFFFF"/>
                </a:solidFill>
                <a:ea typeface="+mj-lt"/>
                <a:cs typeface="+mj-lt"/>
              </a:rPr>
              <a:t> </a:t>
            </a:r>
            <a:r>
              <a:rPr lang="uk-UA" sz="2200" i="1">
                <a:solidFill>
                  <a:srgbClr val="FFFFFF"/>
                </a:solidFill>
                <a:latin typeface="Batang"/>
                <a:ea typeface="Batang"/>
                <a:cs typeface="+mj-lt"/>
              </a:rPr>
              <a:t>Потужне космічне доміно — один поштовх, і процес вже не зупинити.</a:t>
            </a:r>
            <a:endParaRPr lang="uk-UA">
              <a:solidFill>
                <a:srgbClr val="FFFFFF"/>
              </a:solidFill>
            </a:endParaRPr>
          </a:p>
        </p:txBody>
      </p:sp>
      <p:sp>
        <p:nvSpPr>
          <p:cNvPr id="4" name="Місце для вмісту 3">
            <a:extLst>
              <a:ext uri="{FF2B5EF4-FFF2-40B4-BE49-F238E27FC236}">
                <a16:creationId xmlns:a16="http://schemas.microsoft.com/office/drawing/2014/main" id="{67E12F6F-102B-ED9B-2CAE-088338757E84}"/>
              </a:ext>
            </a:extLst>
          </p:cNvPr>
          <p:cNvSpPr>
            <a:spLocks noGrp="1"/>
          </p:cNvSpPr>
          <p:nvPr>
            <p:ph idx="1"/>
          </p:nvPr>
        </p:nvSpPr>
        <p:spPr>
          <a:xfrm>
            <a:off x="4445744" y="1107636"/>
            <a:ext cx="6911103" cy="5521237"/>
          </a:xfrm>
        </p:spPr>
        <p:txBody>
          <a:bodyPr vert="horz" lIns="91440" tIns="45720" rIns="91440" bIns="45720" rtlCol="0" anchor="t">
            <a:normAutofit/>
          </a:bodyPr>
          <a:lstStyle/>
          <a:p>
            <a:pPr marL="0" indent="0">
              <a:buNone/>
            </a:pPr>
            <a:r>
              <a:rPr lang="uk-UA" sz="2000" i="1" dirty="0">
                <a:solidFill>
                  <a:srgbClr val="FFFFFF"/>
                </a:solidFill>
                <a:latin typeface="Batang"/>
                <a:ea typeface="Batang"/>
                <a:cs typeface="+mn-lt"/>
              </a:rPr>
              <a:t> </a:t>
            </a:r>
          </a:p>
          <a:p>
            <a:pPr marL="0" indent="0">
              <a:buNone/>
            </a:pPr>
            <a:r>
              <a:rPr lang="uk-UA" sz="2400" i="1">
                <a:solidFill>
                  <a:srgbClr val="FFFFFF"/>
                </a:solidFill>
                <a:latin typeface="Batang"/>
                <a:ea typeface="Batang"/>
                <a:cs typeface="+mn-lt"/>
              </a:rPr>
              <a:t>Каскад у теорії Кесслера — це самопідтримувана ланцюгова реакція зіткнень, при якій кожне нове зіткнення створює уламки, що спричиняють наступні зіткнення. Це явище можна описати як орбітальний каскадний колапс. </a:t>
            </a:r>
          </a:p>
          <a:p>
            <a:pPr marL="0" indent="0">
              <a:buNone/>
            </a:pPr>
            <a:r>
              <a:rPr lang="uk-UA" sz="2400" i="1">
                <a:solidFill>
                  <a:srgbClr val="FFFFFF"/>
                </a:solidFill>
                <a:latin typeface="Batang"/>
                <a:ea typeface="Batang"/>
                <a:cs typeface="+mn-lt"/>
              </a:rPr>
              <a:t>Цитата (оригінал): “As the number of objects in orbit increases, the probability of collisions increases, leading to further fragmentation.” </a:t>
            </a:r>
          </a:p>
          <a:p>
            <a:pPr marL="0" indent="0">
              <a:buNone/>
            </a:pPr>
            <a:r>
              <a:rPr lang="uk-UA" sz="2400" i="1">
                <a:solidFill>
                  <a:srgbClr val="FFFFFF"/>
                </a:solidFill>
                <a:latin typeface="Batang"/>
                <a:ea typeface="Batang"/>
                <a:cs typeface="+mn-lt"/>
              </a:rPr>
              <a:t>Переклад: «Із зростанням кількості об’єктів на орбіті збільшується ймовірність зіткнень, що призводить до подальшого дроблення.»</a:t>
            </a:r>
            <a:endParaRPr lang="uk-UA" sz="2400" i="1">
              <a:solidFill>
                <a:srgbClr val="FFFFFF"/>
              </a:solidFill>
              <a:latin typeface="Batang"/>
              <a:ea typeface="Batang"/>
            </a:endParaRPr>
          </a:p>
        </p:txBody>
      </p:sp>
    </p:spTree>
    <p:extLst>
      <p:ext uri="{BB962C8B-B14F-4D97-AF65-F5344CB8AC3E}">
        <p14:creationId xmlns:p14="http://schemas.microsoft.com/office/powerpoint/2010/main" val="1221147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F8F7A4D-71FC-B533-B899-6F5F5953572C}"/>
              </a:ext>
            </a:extLst>
          </p:cNvPr>
          <p:cNvSpPr>
            <a:spLocks noGrp="1"/>
          </p:cNvSpPr>
          <p:nvPr>
            <p:ph type="title"/>
          </p:nvPr>
        </p:nvSpPr>
        <p:spPr/>
        <p:txBody>
          <a:bodyPr/>
          <a:lstStyle/>
          <a:p>
            <a:endParaRPr lang="uk-UA"/>
          </a:p>
        </p:txBody>
      </p:sp>
      <p:pic>
        <p:nvPicPr>
          <p:cNvPr id="4" name="Місце для вмісту 3" descr="Зображення, що містить текст, знімок екрана, Цифрове компонування&#10;&#10;Вміст на основі ШІ може бути неправильним.">
            <a:extLst>
              <a:ext uri="{FF2B5EF4-FFF2-40B4-BE49-F238E27FC236}">
                <a16:creationId xmlns:a16="http://schemas.microsoft.com/office/drawing/2014/main" id="{EE70F7A6-6BEE-3AB4-5AAF-EEA6397130ED}"/>
              </a:ext>
            </a:extLst>
          </p:cNvPr>
          <p:cNvPicPr>
            <a:picLocks noGrp="1" noChangeAspect="1"/>
          </p:cNvPicPr>
          <p:nvPr>
            <p:ph idx="1"/>
          </p:nvPr>
        </p:nvPicPr>
        <p:blipFill>
          <a:blip r:embed="rId2"/>
          <a:stretch>
            <a:fillRect/>
          </a:stretch>
        </p:blipFill>
        <p:spPr>
          <a:xfrm>
            <a:off x="4501" y="-7293"/>
            <a:ext cx="12182998" cy="6863877"/>
          </a:xfrm>
          <a:prstGeom prst="rect">
            <a:avLst/>
          </a:prstGeom>
        </p:spPr>
      </p:pic>
    </p:spTree>
    <p:extLst>
      <p:ext uri="{BB962C8B-B14F-4D97-AF65-F5344CB8AC3E}">
        <p14:creationId xmlns:p14="http://schemas.microsoft.com/office/powerpoint/2010/main" val="300919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Місце для вмісту 7" descr="Зображення, що містить текст, знімок екрана, графічний дизайн, Цифрове компонування&#10;&#10;Вміст на основі ШІ може бути неправильним.">
            <a:extLst>
              <a:ext uri="{FF2B5EF4-FFF2-40B4-BE49-F238E27FC236}">
                <a16:creationId xmlns:a16="http://schemas.microsoft.com/office/drawing/2014/main" id="{2873E5AD-D8DF-153B-B0A1-7904008CF218}"/>
              </a:ext>
            </a:extLst>
          </p:cNvPr>
          <p:cNvPicPr>
            <a:picLocks noGrp="1" noChangeAspect="1"/>
          </p:cNvPicPr>
          <p:nvPr>
            <p:ph idx="1"/>
          </p:nvPr>
        </p:nvPicPr>
        <p:blipFill>
          <a:blip r:embed="rId2"/>
          <a:srcRect r="1760"/>
          <a:stretch>
            <a:fillRect/>
          </a:stretch>
        </p:blipFill>
        <p:spPr>
          <a:xfrm>
            <a:off x="20" y="1282"/>
            <a:ext cx="12191980" cy="6856718"/>
          </a:xfrm>
          <a:prstGeom prst="rect">
            <a:avLst/>
          </a:prstGeom>
        </p:spPr>
      </p:pic>
    </p:spTree>
    <p:extLst>
      <p:ext uri="{BB962C8B-B14F-4D97-AF65-F5344CB8AC3E}">
        <p14:creationId xmlns:p14="http://schemas.microsoft.com/office/powerpoint/2010/main" val="2414124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E90A86-988C-D943-6D19-798C48825E2A}"/>
              </a:ext>
            </a:extLst>
          </p:cNvPr>
          <p:cNvSpPr>
            <a:spLocks noGrp="1"/>
          </p:cNvSpPr>
          <p:nvPr>
            <p:ph type="title"/>
          </p:nvPr>
        </p:nvSpPr>
        <p:spPr>
          <a:xfrm>
            <a:off x="5085982" y="429263"/>
            <a:ext cx="3439886" cy="1086078"/>
          </a:xfrm>
        </p:spPr>
        <p:txBody>
          <a:bodyPr/>
          <a:lstStyle/>
          <a:p>
            <a:endParaRPr lang="uk-UA"/>
          </a:p>
        </p:txBody>
      </p:sp>
      <p:pic>
        <p:nvPicPr>
          <p:cNvPr id="6" name="Рисунок 5" descr="Зображення, що містить текст, знімок екрана, планета, Земля&#10;&#10;Вміст на основі ШІ може бути неправильним.">
            <a:extLst>
              <a:ext uri="{FF2B5EF4-FFF2-40B4-BE49-F238E27FC236}">
                <a16:creationId xmlns:a16="http://schemas.microsoft.com/office/drawing/2014/main" id="{9328356B-D2E5-9570-1C71-AC6E3827BFD7}"/>
              </a:ext>
            </a:extLst>
          </p:cNvPr>
          <p:cNvPicPr>
            <a:picLocks noChangeAspect="1"/>
          </p:cNvPicPr>
          <p:nvPr/>
        </p:nvPicPr>
        <p:blipFill>
          <a:blip r:embed="rId2"/>
          <a:stretch>
            <a:fillRect/>
          </a:stretch>
        </p:blipFill>
        <p:spPr>
          <a:xfrm>
            <a:off x="0" y="26670"/>
            <a:ext cx="12192000" cy="6804660"/>
          </a:xfrm>
          <a:prstGeom prst="rect">
            <a:avLst/>
          </a:prstGeom>
        </p:spPr>
      </p:pic>
    </p:spTree>
    <p:extLst>
      <p:ext uri="{BB962C8B-B14F-4D97-AF65-F5344CB8AC3E}">
        <p14:creationId xmlns:p14="http://schemas.microsoft.com/office/powerpoint/2010/main" val="1029696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Місце для вмісту 3" descr="Зображення, що містить текст, знімок екрана, простір, Космічний простір&#10;&#10;Вміст на основі ШІ може бути неправильним.">
            <a:extLst>
              <a:ext uri="{FF2B5EF4-FFF2-40B4-BE49-F238E27FC236}">
                <a16:creationId xmlns:a16="http://schemas.microsoft.com/office/drawing/2014/main" id="{4B5DC8B2-E5EC-A401-D969-06FCC8E57098}"/>
              </a:ext>
            </a:extLst>
          </p:cNvPr>
          <p:cNvPicPr>
            <a:picLocks noGrp="1" noChangeAspect="1"/>
          </p:cNvPicPr>
          <p:nvPr>
            <p:ph idx="1"/>
          </p:nvPr>
        </p:nvPicPr>
        <p:blipFill>
          <a:blip r:embed="rId2"/>
          <a:srcRect t="10778" b="4968"/>
          <a:stretch>
            <a:fillRect/>
          </a:stretch>
        </p:blipFill>
        <p:spPr>
          <a:xfrm>
            <a:off x="20" y="1282"/>
            <a:ext cx="12191980" cy="6856718"/>
          </a:xfrm>
          <a:prstGeom prst="rect">
            <a:avLst/>
          </a:prstGeom>
        </p:spPr>
      </p:pic>
    </p:spTree>
    <p:extLst>
      <p:ext uri="{BB962C8B-B14F-4D97-AF65-F5344CB8AC3E}">
        <p14:creationId xmlns:p14="http://schemas.microsoft.com/office/powerpoint/2010/main" val="2532409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Місце для вмісту 3" descr="Зображення, що містить текст, знімок екрана, графічний дизайн&#10;&#10;Вміст на основі ШІ може бути неправильним.">
            <a:extLst>
              <a:ext uri="{FF2B5EF4-FFF2-40B4-BE49-F238E27FC236}">
                <a16:creationId xmlns:a16="http://schemas.microsoft.com/office/drawing/2014/main" id="{9C8C7614-FB11-10CB-745A-D4EA90F18C23}"/>
              </a:ext>
            </a:extLst>
          </p:cNvPr>
          <p:cNvPicPr>
            <a:picLocks noGrp="1" noChangeAspect="1"/>
          </p:cNvPicPr>
          <p:nvPr>
            <p:ph idx="1"/>
          </p:nvPr>
        </p:nvPicPr>
        <p:blipFill>
          <a:blip r:embed="rId2"/>
          <a:srcRect r="872" b="1"/>
          <a:stretch>
            <a:fillRect/>
          </a:stretch>
        </p:blipFill>
        <p:spPr>
          <a:xfrm>
            <a:off x="20" y="1282"/>
            <a:ext cx="12191980" cy="6856718"/>
          </a:xfrm>
          <a:prstGeom prst="rect">
            <a:avLst/>
          </a:prstGeom>
        </p:spPr>
      </p:pic>
    </p:spTree>
    <p:extLst>
      <p:ext uri="{BB962C8B-B14F-4D97-AF65-F5344CB8AC3E}">
        <p14:creationId xmlns:p14="http://schemas.microsoft.com/office/powerpoint/2010/main" val="2177943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75FFAD0-2409-47F2-980A-2CF4FFC69B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Рисунок 4" descr="ClearSpace-1 And ESA's Active Role In Removing Space Debris ...">
            <a:extLst>
              <a:ext uri="{FF2B5EF4-FFF2-40B4-BE49-F238E27FC236}">
                <a16:creationId xmlns:a16="http://schemas.microsoft.com/office/drawing/2014/main" id="{D83C3CDF-B15B-F310-53EF-92CE9D3E92B4}"/>
              </a:ext>
            </a:extLst>
          </p:cNvPr>
          <p:cNvPicPr>
            <a:picLocks noChangeAspect="1"/>
          </p:cNvPicPr>
          <p:nvPr/>
        </p:nvPicPr>
        <p:blipFill>
          <a:blip r:embed="rId2">
            <a:alphaModFix amt="35000"/>
          </a:blip>
          <a:srcRect/>
          <a:stretch>
            <a:fillRect/>
          </a:stretch>
        </p:blipFill>
        <p:spPr>
          <a:xfrm>
            <a:off x="20" y="1"/>
            <a:ext cx="12191980" cy="6858000"/>
          </a:xfrm>
          <a:prstGeom prst="rect">
            <a:avLst/>
          </a:prstGeom>
        </p:spPr>
      </p:pic>
      <p:sp>
        <p:nvSpPr>
          <p:cNvPr id="2" name="Заголовок 1">
            <a:extLst>
              <a:ext uri="{FF2B5EF4-FFF2-40B4-BE49-F238E27FC236}">
                <a16:creationId xmlns:a16="http://schemas.microsoft.com/office/drawing/2014/main" id="{4EEA0DB7-0E64-5612-4BBB-61E5DAFD238A}"/>
              </a:ext>
            </a:extLst>
          </p:cNvPr>
          <p:cNvSpPr>
            <a:spLocks noGrp="1"/>
          </p:cNvSpPr>
          <p:nvPr>
            <p:ph type="title"/>
          </p:nvPr>
        </p:nvSpPr>
        <p:spPr>
          <a:xfrm>
            <a:off x="697085" y="632666"/>
            <a:ext cx="11000726" cy="1867655"/>
          </a:xfrm>
        </p:spPr>
        <p:txBody>
          <a:bodyPr anchor="b">
            <a:normAutofit fontScale="90000"/>
          </a:bodyPr>
          <a:lstStyle/>
          <a:p>
            <a:pPr marL="228600" indent="-228600">
              <a:spcBef>
                <a:spcPts val="1000"/>
              </a:spcBef>
            </a:pPr>
            <a:r>
              <a:rPr lang="uk-UA" sz="5600" b="1" dirty="0">
                <a:solidFill>
                  <a:srgbClr val="FFFFFF"/>
                </a:solidFill>
                <a:latin typeface="Batang"/>
                <a:ea typeface="Batang"/>
              </a:rPr>
              <a:t>Сучасні технології очищення космічного сміття</a:t>
            </a:r>
            <a:br>
              <a:rPr lang="uk-UA" sz="5600" b="1" dirty="0">
                <a:latin typeface="Batang"/>
                <a:ea typeface="Batang"/>
              </a:rPr>
            </a:br>
            <a:r>
              <a:rPr lang="uk-UA" sz="1400" dirty="0">
                <a:solidFill>
                  <a:schemeClr val="bg1"/>
                </a:solidFill>
                <a:latin typeface="Batang"/>
                <a:ea typeface="Batang"/>
                <a:cs typeface="+mj-lt"/>
              </a:rPr>
              <a:t>Сьогодні існують реальні прототипи та демонстраційні місії, які показують, що активне очищення орбіти можливе, але </a:t>
            </a:r>
            <a:r>
              <a:rPr lang="uk-UA" sz="1400">
                <a:solidFill>
                  <a:schemeClr val="bg1"/>
                </a:solidFill>
                <a:latin typeface="Batang"/>
                <a:ea typeface="Batang"/>
                <a:cs typeface="+mj-lt"/>
              </a:rPr>
              <a:t>повністю автономних комерційних рішень поки немає.</a:t>
            </a:r>
            <a:endParaRPr lang="uk-UA" sz="1400" dirty="0">
              <a:solidFill>
                <a:schemeClr val="bg1"/>
              </a:solidFill>
              <a:latin typeface="Batang"/>
              <a:ea typeface="Batang"/>
            </a:endParaRPr>
          </a:p>
        </p:txBody>
      </p:sp>
      <p:sp>
        <p:nvSpPr>
          <p:cNvPr id="14" name="Rectangle 13">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Місце для вмісту 2">
            <a:extLst>
              <a:ext uri="{FF2B5EF4-FFF2-40B4-BE49-F238E27FC236}">
                <a16:creationId xmlns:a16="http://schemas.microsoft.com/office/drawing/2014/main" id="{299A3F99-60FE-18DA-988B-D4D83D08355E}"/>
              </a:ext>
            </a:extLst>
          </p:cNvPr>
          <p:cNvSpPr>
            <a:spLocks noGrp="1"/>
          </p:cNvSpPr>
          <p:nvPr>
            <p:ph idx="1"/>
          </p:nvPr>
        </p:nvSpPr>
        <p:spPr>
          <a:xfrm>
            <a:off x="604410" y="2915080"/>
            <a:ext cx="11096450" cy="2905686"/>
          </a:xfrm>
        </p:spPr>
        <p:txBody>
          <a:bodyPr vert="horz" lIns="91440" tIns="45720" rIns="91440" bIns="45720" rtlCol="0" anchor="t">
            <a:noAutofit/>
          </a:bodyPr>
          <a:lstStyle/>
          <a:p>
            <a:r>
              <a:rPr lang="uk-UA" sz="1600" b="1">
                <a:solidFill>
                  <a:srgbClr val="FFFFFF"/>
                </a:solidFill>
                <a:latin typeface="Batang"/>
                <a:ea typeface="Batang"/>
                <a:cs typeface="+mn-lt"/>
              </a:rPr>
              <a:t>Active Debris Removal (ESA / ClearSpace‑1)</a:t>
            </a:r>
            <a:br>
              <a:rPr lang="uk-UA" sz="1600" b="1">
                <a:latin typeface="Batang"/>
                <a:ea typeface="Batang"/>
                <a:cs typeface="+mn-lt"/>
              </a:rPr>
            </a:br>
            <a:r>
              <a:rPr lang="uk-UA" sz="1600" b="1">
                <a:solidFill>
                  <a:srgbClr val="FFFFFF"/>
                </a:solidFill>
                <a:latin typeface="Batang"/>
                <a:ea typeface="Batang"/>
                <a:cs typeface="+mn-lt"/>
              </a:rPr>
              <a:t>– демонстраційна місія для фізичного видалення супутників та уламків із орбіти; апарат захоплює об’єкт і переводить на траєкторію згоряння. (</a:t>
            </a:r>
            <a:r>
              <a:rPr lang="uk-UA" sz="1600" u="sng">
                <a:solidFill>
                  <a:srgbClr val="FFFFFF"/>
                </a:solidFill>
                <a:latin typeface="Batang"/>
                <a:ea typeface="Batang"/>
                <a:cs typeface="+mn-lt"/>
              </a:rPr>
              <a:t>esa.int</a:t>
            </a:r>
            <a:r>
              <a:rPr lang="uk-UA" sz="1600">
                <a:solidFill>
                  <a:srgbClr val="FFFFFF"/>
                </a:solidFill>
                <a:latin typeface="Batang"/>
                <a:ea typeface="Batang"/>
                <a:cs typeface="+mn-lt"/>
              </a:rPr>
              <a:t>)</a:t>
            </a:r>
            <a:endParaRPr lang="uk-UA" sz="1600">
              <a:solidFill>
                <a:srgbClr val="FFFFFF"/>
              </a:solidFill>
              <a:latin typeface="Batang"/>
              <a:ea typeface="Batang"/>
            </a:endParaRPr>
          </a:p>
          <a:p>
            <a:r>
              <a:rPr lang="uk-UA" sz="1600" b="1">
                <a:solidFill>
                  <a:srgbClr val="FFFFFF"/>
                </a:solidFill>
                <a:latin typeface="Batang"/>
                <a:ea typeface="Batang"/>
                <a:cs typeface="+mn-lt"/>
              </a:rPr>
              <a:t>NASA ADRV (Active Debris Removal Vehicle)</a:t>
            </a:r>
            <a:br>
              <a:rPr lang="uk-UA" sz="1600" b="1">
                <a:latin typeface="Batang"/>
                <a:ea typeface="Batang"/>
                <a:cs typeface="+mn-lt"/>
              </a:rPr>
            </a:br>
            <a:r>
              <a:rPr lang="uk-UA" sz="1600" b="1">
                <a:solidFill>
                  <a:srgbClr val="FFFFFF"/>
                </a:solidFill>
                <a:latin typeface="Batang"/>
                <a:ea typeface="Batang"/>
                <a:cs typeface="+mn-lt"/>
              </a:rPr>
              <a:t>– концепт апарату для захоплення великих уламків, зміни їх орбіти і безпечного виведення з LEO. (</a:t>
            </a:r>
            <a:r>
              <a:rPr lang="uk-UA" sz="1600" u="sng">
                <a:solidFill>
                  <a:srgbClr val="FFFFFF"/>
                </a:solidFill>
                <a:latin typeface="Batang"/>
                <a:ea typeface="Batang"/>
                <a:cs typeface="+mn-lt"/>
              </a:rPr>
              <a:t>technology.nasa.gov</a:t>
            </a:r>
            <a:r>
              <a:rPr lang="uk-UA" sz="1600">
                <a:solidFill>
                  <a:srgbClr val="FFFFFF"/>
                </a:solidFill>
                <a:latin typeface="Batang"/>
                <a:ea typeface="Batang"/>
                <a:cs typeface="+mn-lt"/>
              </a:rPr>
              <a:t>)</a:t>
            </a:r>
            <a:endParaRPr lang="uk-UA" sz="1600">
              <a:solidFill>
                <a:srgbClr val="FFFFFF"/>
              </a:solidFill>
              <a:latin typeface="Batang"/>
              <a:ea typeface="Batang"/>
            </a:endParaRPr>
          </a:p>
          <a:p>
            <a:r>
              <a:rPr lang="uk-UA" sz="1600" b="1">
                <a:solidFill>
                  <a:srgbClr val="FFFFFF"/>
                </a:solidFill>
                <a:latin typeface="Batang"/>
                <a:ea typeface="Batang"/>
                <a:cs typeface="+mn-lt"/>
              </a:rPr>
              <a:t>Китайський робот‑збирач</a:t>
            </a:r>
            <a:br>
              <a:rPr lang="uk-UA" sz="1600" b="1">
                <a:latin typeface="Batang"/>
                <a:ea typeface="Batang"/>
                <a:cs typeface="+mn-lt"/>
              </a:rPr>
            </a:br>
            <a:r>
              <a:rPr lang="uk-UA" sz="1600" b="1">
                <a:solidFill>
                  <a:srgbClr val="FFFFFF"/>
                </a:solidFill>
                <a:latin typeface="Batang"/>
                <a:ea typeface="Batang"/>
                <a:cs typeface="+mn-lt"/>
              </a:rPr>
              <a:t>– гнучкий маніпулятор із нікель‑титану, схожий на кінцівку восьминога, здатний знаходити і захоплювати уламки супутників на орбіті. (</a:t>
            </a:r>
            <a:r>
              <a:rPr lang="uk-UA" sz="1600" u="sng">
                <a:solidFill>
                  <a:srgbClr val="FFFFFF"/>
                </a:solidFill>
                <a:latin typeface="Batang"/>
                <a:ea typeface="Batang"/>
                <a:cs typeface="+mn-lt"/>
              </a:rPr>
              <a:t>parlament.ua</a:t>
            </a:r>
            <a:r>
              <a:rPr lang="uk-UA" sz="1600">
                <a:solidFill>
                  <a:srgbClr val="FFFFFF"/>
                </a:solidFill>
                <a:latin typeface="Batang"/>
                <a:ea typeface="Batang"/>
                <a:cs typeface="+mn-lt"/>
              </a:rPr>
              <a:t>)</a:t>
            </a:r>
            <a:endParaRPr lang="uk-UA" sz="1600">
              <a:solidFill>
                <a:srgbClr val="FFFFFF"/>
              </a:solidFill>
              <a:latin typeface="Batang"/>
              <a:ea typeface="Batang"/>
            </a:endParaRPr>
          </a:p>
          <a:p>
            <a:r>
              <a:rPr lang="uk-UA" sz="1600" b="1">
                <a:solidFill>
                  <a:srgbClr val="FFFFFF"/>
                </a:solidFill>
                <a:latin typeface="Batang"/>
                <a:ea typeface="Batang"/>
                <a:cs typeface="+mn-lt"/>
              </a:rPr>
              <a:t>М’які мережі та автономні модулі</a:t>
            </a:r>
            <a:br>
              <a:rPr lang="uk-UA" sz="1600" b="1">
                <a:latin typeface="Batang"/>
                <a:ea typeface="Batang"/>
                <a:cs typeface="+mn-lt"/>
              </a:rPr>
            </a:br>
            <a:r>
              <a:rPr lang="uk-UA" sz="1600" b="1">
                <a:solidFill>
                  <a:srgbClr val="FFFFFF"/>
                </a:solidFill>
                <a:latin typeface="Batang"/>
                <a:ea typeface="Batang"/>
                <a:cs typeface="+mn-lt"/>
              </a:rPr>
              <a:t>– дослідження для багатоцільового збору уламків із орбіти; забезпечують гнучке захоплення та утилізацію. (</a:t>
            </a:r>
            <a:r>
              <a:rPr lang="uk-UA" sz="1600" u="sng">
                <a:solidFill>
                  <a:srgbClr val="FFFFFF"/>
                </a:solidFill>
                <a:latin typeface="Batang"/>
                <a:ea typeface="Batang"/>
                <a:cs typeface="+mn-lt"/>
              </a:rPr>
              <a:t>arxiv.org</a:t>
            </a:r>
            <a:r>
              <a:rPr lang="uk-UA" sz="1600">
                <a:solidFill>
                  <a:srgbClr val="FFFFFF"/>
                </a:solidFill>
                <a:latin typeface="Batang"/>
                <a:ea typeface="Batang"/>
                <a:cs typeface="+mn-lt"/>
              </a:rPr>
              <a:t>)</a:t>
            </a:r>
            <a:endParaRPr lang="uk-UA" sz="1600">
              <a:solidFill>
                <a:srgbClr val="FFFFFF"/>
              </a:solidFill>
              <a:latin typeface="Batang"/>
              <a:ea typeface="Batang"/>
            </a:endParaRPr>
          </a:p>
          <a:p>
            <a:r>
              <a:rPr lang="uk-UA" sz="1600" b="1">
                <a:solidFill>
                  <a:srgbClr val="FFFFFF"/>
                </a:solidFill>
                <a:latin typeface="Batang"/>
                <a:ea typeface="Batang"/>
                <a:cs typeface="+mn-lt"/>
              </a:rPr>
              <a:t>Комерційні сервіси (DRAAS)</a:t>
            </a:r>
            <a:br>
              <a:rPr lang="uk-UA" sz="1600" b="1">
                <a:latin typeface="Batang"/>
                <a:ea typeface="Batang"/>
                <a:cs typeface="+mn-lt"/>
              </a:rPr>
            </a:br>
            <a:r>
              <a:rPr lang="uk-UA" sz="1600" b="1">
                <a:solidFill>
                  <a:srgbClr val="FFFFFF"/>
                </a:solidFill>
                <a:latin typeface="Batang"/>
                <a:ea typeface="Batang"/>
                <a:cs typeface="+mn-lt"/>
              </a:rPr>
              <a:t>– майбутні платформи для багаторазового збору фрагментів сміття; компанії планують надавати послуги з очищення орбіти. (</a:t>
            </a:r>
            <a:r>
              <a:rPr lang="uk-UA" sz="1600" u="sng">
                <a:solidFill>
                  <a:srgbClr val="FFFFFF"/>
                </a:solidFill>
                <a:latin typeface="Batang"/>
                <a:ea typeface="Batang"/>
                <a:cs typeface="+mn-lt"/>
              </a:rPr>
              <a:t>reddit.com</a:t>
            </a:r>
            <a:r>
              <a:rPr lang="uk-UA" sz="1600">
                <a:solidFill>
                  <a:srgbClr val="FFFFFF"/>
                </a:solidFill>
                <a:latin typeface="Batang"/>
                <a:ea typeface="Batang"/>
                <a:cs typeface="+mn-lt"/>
              </a:rPr>
              <a:t>)</a:t>
            </a:r>
            <a:endParaRPr lang="uk-UA" sz="1600">
              <a:solidFill>
                <a:srgbClr val="FFFFFF"/>
              </a:solidFill>
              <a:latin typeface="Batang"/>
              <a:ea typeface="Batang"/>
            </a:endParaRPr>
          </a:p>
          <a:p>
            <a:endParaRPr lang="uk-UA" sz="1600">
              <a:solidFill>
                <a:srgbClr val="FFFFFF"/>
              </a:solidFill>
              <a:latin typeface="Batang"/>
              <a:ea typeface="Batang"/>
            </a:endParaRPr>
          </a:p>
        </p:txBody>
      </p:sp>
    </p:spTree>
    <p:extLst>
      <p:ext uri="{BB962C8B-B14F-4D97-AF65-F5344CB8AC3E}">
        <p14:creationId xmlns:p14="http://schemas.microsoft.com/office/powerpoint/2010/main" val="4194712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10">
            <a:extLst>
              <a:ext uri="{FF2B5EF4-FFF2-40B4-BE49-F238E27FC236}">
                <a16:creationId xmlns:a16="http://schemas.microsoft.com/office/drawing/2014/main" id="{675FFAD0-2409-47F2-980A-2CF4FFC69B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Рисунок 5" descr="Зображення, що містить концерт, музика&#10;&#10;Вміст на основі ШІ може бути неправильним.">
            <a:extLst>
              <a:ext uri="{FF2B5EF4-FFF2-40B4-BE49-F238E27FC236}">
                <a16:creationId xmlns:a16="http://schemas.microsoft.com/office/drawing/2014/main" id="{39258FFF-E7CB-ADFC-1570-E1C44149F6EC}"/>
              </a:ext>
            </a:extLst>
          </p:cNvPr>
          <p:cNvPicPr>
            <a:picLocks noChangeAspect="1"/>
          </p:cNvPicPr>
          <p:nvPr/>
        </p:nvPicPr>
        <p:blipFill>
          <a:blip r:embed="rId2">
            <a:alphaModFix amt="35000"/>
          </a:blip>
          <a:srcRect l="3556" r="1" b="1"/>
          <a:stretch>
            <a:fillRect/>
          </a:stretch>
        </p:blipFill>
        <p:spPr>
          <a:xfrm>
            <a:off x="20" y="1"/>
            <a:ext cx="12191980" cy="6858000"/>
          </a:xfrm>
          <a:prstGeom prst="rect">
            <a:avLst/>
          </a:prstGeom>
        </p:spPr>
      </p:pic>
      <p:sp>
        <p:nvSpPr>
          <p:cNvPr id="2" name="Заголовок 1">
            <a:extLst>
              <a:ext uri="{FF2B5EF4-FFF2-40B4-BE49-F238E27FC236}">
                <a16:creationId xmlns:a16="http://schemas.microsoft.com/office/drawing/2014/main" id="{85105BE4-3617-2EB7-406C-6EB4E2F89EA2}"/>
              </a:ext>
            </a:extLst>
          </p:cNvPr>
          <p:cNvSpPr>
            <a:spLocks noGrp="1"/>
          </p:cNvSpPr>
          <p:nvPr>
            <p:ph type="title"/>
          </p:nvPr>
        </p:nvSpPr>
        <p:spPr>
          <a:xfrm>
            <a:off x="810356" y="879801"/>
            <a:ext cx="10506456" cy="1919141"/>
          </a:xfrm>
        </p:spPr>
        <p:txBody>
          <a:bodyPr anchor="b">
            <a:normAutofit/>
          </a:bodyPr>
          <a:lstStyle/>
          <a:p>
            <a:r>
              <a:rPr lang="uk-UA" sz="6000" b="1">
                <a:solidFill>
                  <a:srgbClr val="FFFFFF"/>
                </a:solidFill>
                <a:latin typeface="Batang"/>
                <a:ea typeface="Batang"/>
              </a:rPr>
              <a:t>АНАЛІЗ ДАНИХ</a:t>
            </a:r>
            <a:endParaRPr lang="uk-UA" sz="6000">
              <a:solidFill>
                <a:srgbClr val="FFFFFF"/>
              </a:solidFill>
              <a:latin typeface="Batang"/>
              <a:ea typeface="Batang"/>
            </a:endParaRPr>
          </a:p>
          <a:p>
            <a:endParaRPr lang="uk-UA" sz="6000">
              <a:solidFill>
                <a:srgbClr val="FFFFFF"/>
              </a:solidFill>
              <a:latin typeface="Batang"/>
              <a:ea typeface="Batang"/>
            </a:endParaRPr>
          </a:p>
        </p:txBody>
      </p:sp>
      <p:sp>
        <p:nvSpPr>
          <p:cNvPr id="23" name="Rectangle 14">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Місце для вмісту 2">
            <a:extLst>
              <a:ext uri="{FF2B5EF4-FFF2-40B4-BE49-F238E27FC236}">
                <a16:creationId xmlns:a16="http://schemas.microsoft.com/office/drawing/2014/main" id="{8608D861-A4B5-D48C-31AF-2104CAB067F4}"/>
              </a:ext>
            </a:extLst>
          </p:cNvPr>
          <p:cNvSpPr>
            <a:spLocks noGrp="1"/>
          </p:cNvSpPr>
          <p:nvPr>
            <p:ph idx="1"/>
          </p:nvPr>
        </p:nvSpPr>
        <p:spPr>
          <a:xfrm>
            <a:off x="861842" y="2997459"/>
            <a:ext cx="8975208" cy="3245496"/>
          </a:xfrm>
        </p:spPr>
        <p:txBody>
          <a:bodyPr vert="horz" lIns="91440" tIns="45720" rIns="91440" bIns="45720" rtlCol="0" anchor="t">
            <a:noAutofit/>
          </a:bodyPr>
          <a:lstStyle/>
          <a:p>
            <a:pPr marL="0" indent="0">
              <a:buNone/>
            </a:pPr>
            <a:r>
              <a:rPr lang="uk-UA" b="1" i="1">
                <a:solidFill>
                  <a:schemeClr val="bg1"/>
                </a:solidFill>
                <a:latin typeface="Batang"/>
                <a:ea typeface="Batang"/>
                <a:cs typeface="+mn-lt"/>
              </a:rPr>
              <a:t>Аналіз статистичних даних показує:</a:t>
            </a:r>
          </a:p>
          <a:p>
            <a:r>
              <a:rPr lang="uk-UA" i="1">
                <a:solidFill>
                  <a:srgbClr val="FFFFFF"/>
                </a:solidFill>
                <a:latin typeface="Batang"/>
                <a:ea typeface="Batang"/>
                <a:cs typeface="+mn-lt"/>
              </a:rPr>
              <a:t>різке зростання кількості супутників після 2019 року</a:t>
            </a:r>
            <a:endParaRPr lang="uk-UA" i="1">
              <a:solidFill>
                <a:srgbClr val="FFFFFF"/>
              </a:solidFill>
              <a:latin typeface="Batang"/>
              <a:ea typeface="Batang"/>
            </a:endParaRPr>
          </a:p>
          <a:p>
            <a:r>
              <a:rPr lang="uk-UA" i="1">
                <a:solidFill>
                  <a:srgbClr val="FFFFFF"/>
                </a:solidFill>
                <a:latin typeface="Batang"/>
                <a:ea typeface="Batang"/>
                <a:cs typeface="+mn-lt"/>
              </a:rPr>
              <a:t>паралельне збільшення космічного сміття</a:t>
            </a:r>
            <a:endParaRPr lang="uk-UA" i="1">
              <a:solidFill>
                <a:srgbClr val="FFFFFF"/>
              </a:solidFill>
              <a:latin typeface="Batang"/>
              <a:ea typeface="Batang"/>
            </a:endParaRPr>
          </a:p>
          <a:p>
            <a:pPr marL="0" indent="0">
              <a:buNone/>
            </a:pPr>
            <a:r>
              <a:rPr lang="uk-UA" b="1" i="1">
                <a:solidFill>
                  <a:srgbClr val="FFFFFF"/>
                </a:solidFill>
                <a:latin typeface="Batang"/>
                <a:ea typeface="Batang"/>
                <a:cs typeface="+mn-lt"/>
              </a:rPr>
              <a:t>Це свідчить про:</a:t>
            </a:r>
            <a:endParaRPr lang="en-US" b="1" i="1">
              <a:solidFill>
                <a:srgbClr val="FFFFFF"/>
              </a:solidFill>
              <a:latin typeface="Batang"/>
              <a:ea typeface="Batang"/>
              <a:cs typeface="+mn-lt"/>
            </a:endParaRPr>
          </a:p>
          <a:p>
            <a:r>
              <a:rPr lang="uk-UA" i="1">
                <a:solidFill>
                  <a:srgbClr val="FFFFFF"/>
                </a:solidFill>
                <a:latin typeface="Batang"/>
                <a:ea typeface="Batang"/>
                <a:cs typeface="+mn-lt"/>
              </a:rPr>
              <a:t>підвищення щільності об’єктів на орбіті</a:t>
            </a:r>
            <a:endParaRPr lang="en-US" i="1">
              <a:solidFill>
                <a:srgbClr val="FFFFFF"/>
              </a:solidFill>
              <a:latin typeface="Batang"/>
              <a:ea typeface="Batang"/>
              <a:cs typeface="+mn-lt"/>
            </a:endParaRPr>
          </a:p>
          <a:p>
            <a:r>
              <a:rPr lang="uk-UA" i="1">
                <a:solidFill>
                  <a:srgbClr val="FFFFFF"/>
                </a:solidFill>
                <a:latin typeface="Batang"/>
                <a:ea typeface="Batang"/>
                <a:cs typeface="+mn-lt"/>
              </a:rPr>
              <a:t>зростання ризику зіткнень</a:t>
            </a:r>
            <a:br>
              <a:rPr lang="en-US" i="1">
                <a:latin typeface="Batang"/>
                <a:ea typeface="Batang"/>
              </a:rPr>
            </a:br>
            <a:endParaRPr lang="en-US" b="1" i="1">
              <a:solidFill>
                <a:srgbClr val="FFFFFF"/>
              </a:solidFill>
              <a:latin typeface="Batang"/>
              <a:ea typeface="Batang"/>
            </a:endParaRPr>
          </a:p>
        </p:txBody>
      </p:sp>
    </p:spTree>
    <p:extLst>
      <p:ext uri="{BB962C8B-B14F-4D97-AF65-F5344CB8AC3E}">
        <p14:creationId xmlns:p14="http://schemas.microsoft.com/office/powerpoint/2010/main" val="113448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 name="Rectangle 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3" descr="Зміна клімату заважає спалювати космічне сміття на орбіті – вчені">
            <a:extLst>
              <a:ext uri="{FF2B5EF4-FFF2-40B4-BE49-F238E27FC236}">
                <a16:creationId xmlns:a16="http://schemas.microsoft.com/office/drawing/2014/main" id="{4C6697C1-FA55-D592-84F0-2ED6B1FE4BC4}"/>
              </a:ext>
            </a:extLst>
          </p:cNvPr>
          <p:cNvPicPr>
            <a:picLocks noChangeAspect="1"/>
          </p:cNvPicPr>
          <p:nvPr/>
        </p:nvPicPr>
        <p:blipFill>
          <a:blip r:embed="rId2">
            <a:alphaModFix amt="35000"/>
          </a:blip>
          <a:srcRect b="1316"/>
          <a:stretch>
            <a:fillRect/>
          </a:stretch>
        </p:blipFill>
        <p:spPr>
          <a:xfrm>
            <a:off x="20" y="1"/>
            <a:ext cx="12191980" cy="6857999"/>
          </a:xfrm>
          <a:prstGeom prst="rect">
            <a:avLst/>
          </a:prstGeom>
        </p:spPr>
      </p:pic>
      <p:sp>
        <p:nvSpPr>
          <p:cNvPr id="2" name="Заголовок 1">
            <a:extLst>
              <a:ext uri="{FF2B5EF4-FFF2-40B4-BE49-F238E27FC236}">
                <a16:creationId xmlns:a16="http://schemas.microsoft.com/office/drawing/2014/main" id="{733C8B7C-55AE-590A-A28C-2160730D8226}"/>
              </a:ext>
            </a:extLst>
          </p:cNvPr>
          <p:cNvSpPr>
            <a:spLocks noGrp="1"/>
          </p:cNvSpPr>
          <p:nvPr>
            <p:ph type="title"/>
          </p:nvPr>
        </p:nvSpPr>
        <p:spPr>
          <a:xfrm>
            <a:off x="1157415" y="1323294"/>
            <a:ext cx="5847009" cy="4726276"/>
          </a:xfrm>
        </p:spPr>
        <p:txBody>
          <a:bodyPr>
            <a:normAutofit/>
          </a:bodyPr>
          <a:lstStyle/>
          <a:p>
            <a:pPr algn="r"/>
            <a:r>
              <a:rPr lang="uk-UA" sz="3200" b="1">
                <a:ln w="22225">
                  <a:solidFill>
                    <a:srgbClr val="FFFFFF"/>
                  </a:solidFill>
                </a:ln>
                <a:latin typeface="Batang"/>
                <a:ea typeface="Batang"/>
                <a:cs typeface="+mj-lt"/>
              </a:rPr>
              <a:t>“We’re creating a planet like Saturn — and it’s not going to stop.”</a:t>
            </a:r>
            <a:endParaRPr lang="uk-UA" sz="3200">
              <a:ln w="22225">
                <a:solidFill>
                  <a:srgbClr val="FFFFFF"/>
                </a:solidFill>
              </a:ln>
              <a:latin typeface="Batang"/>
              <a:ea typeface="Batang"/>
            </a:endParaRPr>
          </a:p>
          <a:p>
            <a:pPr algn="r"/>
            <a:r>
              <a:rPr lang="uk-UA" sz="3200" b="1">
                <a:ln w="22225">
                  <a:solidFill>
                    <a:srgbClr val="FFFFFF"/>
                  </a:solidFill>
                </a:ln>
                <a:latin typeface="Batang"/>
                <a:ea typeface="Batang"/>
                <a:cs typeface="+mj-lt"/>
              </a:rPr>
              <a:t>«Ми створюємо планету, схожу на Сатурн — і цей процес не зупиниться.»</a:t>
            </a:r>
            <a:br>
              <a:rPr lang="uk-UA" sz="3200" b="1">
                <a:ln w="22225">
                  <a:solidFill>
                    <a:srgbClr val="FFFFFF"/>
                  </a:solidFill>
                </a:ln>
                <a:latin typeface="Batang"/>
                <a:ea typeface="Batang"/>
                <a:cs typeface="+mj-lt"/>
              </a:rPr>
            </a:br>
            <a:br>
              <a:rPr lang="uk-UA" sz="3200" b="1">
                <a:ln w="22225">
                  <a:solidFill>
                    <a:srgbClr val="FFFFFF"/>
                  </a:solidFill>
                </a:ln>
                <a:latin typeface="Batang"/>
                <a:ea typeface="Batang"/>
                <a:cs typeface="+mj-lt"/>
              </a:rPr>
            </a:br>
            <a:r>
              <a:rPr lang="uk-UA" sz="1800" i="1">
                <a:ln w="22225">
                  <a:solidFill>
                    <a:srgbClr val="FFFFFF"/>
                  </a:solidFill>
                </a:ln>
                <a:latin typeface="Batang"/>
                <a:ea typeface="Batang"/>
                <a:cs typeface="+mj-lt"/>
              </a:rPr>
              <a:t>Donald Kessler</a:t>
            </a:r>
            <a:endParaRPr lang="uk-UA" sz="1800">
              <a:ln w="22225">
                <a:solidFill>
                  <a:srgbClr val="FFFFFF"/>
                </a:solidFill>
              </a:ln>
              <a:latin typeface="Batang"/>
              <a:ea typeface="Batang"/>
            </a:endParaRPr>
          </a:p>
        </p:txBody>
      </p:sp>
      <p:cxnSp>
        <p:nvCxnSpPr>
          <p:cNvPr id="54" name="Straight Connector 10">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Місце для вмісту 2">
            <a:extLst>
              <a:ext uri="{FF2B5EF4-FFF2-40B4-BE49-F238E27FC236}">
                <a16:creationId xmlns:a16="http://schemas.microsoft.com/office/drawing/2014/main" id="{7AD69792-C8DC-44E5-150E-FF0CBDEF09D9}"/>
              </a:ext>
            </a:extLst>
          </p:cNvPr>
          <p:cNvSpPr>
            <a:spLocks noGrp="1"/>
          </p:cNvSpPr>
          <p:nvPr>
            <p:ph idx="1"/>
          </p:nvPr>
        </p:nvSpPr>
        <p:spPr>
          <a:xfrm>
            <a:off x="7534641" y="1065862"/>
            <a:ext cx="4364569" cy="4726276"/>
          </a:xfrm>
        </p:spPr>
        <p:txBody>
          <a:bodyPr vert="horz" lIns="91440" tIns="45720" rIns="91440" bIns="45720" rtlCol="0" anchor="ctr">
            <a:noAutofit/>
          </a:bodyPr>
          <a:lstStyle/>
          <a:p>
            <a:pPr marL="0" indent="0">
              <a:buNone/>
            </a:pPr>
            <a:r>
              <a:rPr lang="uk-UA" sz="1600" i="1" dirty="0">
                <a:solidFill>
                  <a:srgbClr val="FFFFFF"/>
                </a:solidFill>
                <a:latin typeface="Batang"/>
                <a:ea typeface="Batang"/>
                <a:cs typeface="+mn-lt"/>
              </a:rPr>
              <a:t>    Ефект Кесслера є однією з </a:t>
            </a:r>
            <a:r>
              <a:rPr lang="uk-UA" sz="1600" i="1">
                <a:solidFill>
                  <a:srgbClr val="FFFFFF"/>
                </a:solidFill>
                <a:latin typeface="Batang"/>
                <a:ea typeface="Batang"/>
                <a:cs typeface="+mn-lt"/>
              </a:rPr>
              <a:t>найсерйозніших потенційних загроз </a:t>
            </a:r>
            <a:r>
              <a:rPr lang="uk-UA" sz="1600" i="1" dirty="0">
                <a:solidFill>
                  <a:srgbClr val="FFFFFF"/>
                </a:solidFill>
                <a:latin typeface="Batang"/>
                <a:ea typeface="Batang"/>
                <a:cs typeface="+mn-lt"/>
              </a:rPr>
              <a:t>для подальшого розвитку космічних досліджень і використання навколоземного простору.Зі збільшенням кількості супутників та уламків зростає орбітальна щільність об’єктів, що значно підвищує ймовірність зіткнень. У певний момент система може досягти критичного порогу, після якого процес фрагментації стане самопідтримуваним і практично неконтрольованим.У такому випадку навіть без нових запусків кількість космічного сміття продовжуватиме зростати, що призведе до каскадного руйнування супутникових систем, ускладнення космічних місій та можливого обмеження доступу людства до космосу на тривалий час.</a:t>
            </a:r>
            <a:endParaRPr lang="uk-UA" sz="1600" i="1" dirty="0">
              <a:solidFill>
                <a:srgbClr val="FFFFFF"/>
              </a:solidFill>
              <a:latin typeface="Batang"/>
              <a:ea typeface="Batang"/>
            </a:endParaRPr>
          </a:p>
          <a:p>
            <a:pPr marL="0" indent="0">
              <a:buNone/>
            </a:pPr>
            <a:r>
              <a:rPr lang="uk-UA" sz="1600" i="1">
                <a:solidFill>
                  <a:srgbClr val="FFFFFF"/>
                </a:solidFill>
                <a:latin typeface="Batang"/>
                <a:ea typeface="Batang"/>
                <a:cs typeface="+mn-lt"/>
              </a:rPr>
              <a:t>     Отже, проблема космічного сміття потребує негайного вирішення на міжнародному рівні, включаючи розробку ефективних технологій очищення орбіти та відповідального використання космічного простору.</a:t>
            </a:r>
            <a:endParaRPr lang="uk-UA" sz="1600" i="1">
              <a:solidFill>
                <a:srgbClr val="FFFFFF"/>
              </a:solidFill>
              <a:latin typeface="Batang"/>
              <a:ea typeface="Batang"/>
            </a:endParaRPr>
          </a:p>
        </p:txBody>
      </p:sp>
    </p:spTree>
    <p:extLst>
      <p:ext uri="{BB962C8B-B14F-4D97-AF65-F5344CB8AC3E}">
        <p14:creationId xmlns:p14="http://schemas.microsoft.com/office/powerpoint/2010/main" val="3131178845"/>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Рисунок 4" descr="Зображення, що містить простір, Космічний простір, Астрономічний об’єкт, Всесвіт&#10;&#10;Вміст на основі ШІ може бути неправильним.">
            <a:extLst>
              <a:ext uri="{FF2B5EF4-FFF2-40B4-BE49-F238E27FC236}">
                <a16:creationId xmlns:a16="http://schemas.microsoft.com/office/drawing/2014/main" id="{922BE52B-C07B-0118-A5D3-C2055EF342A7}"/>
              </a:ext>
            </a:extLst>
          </p:cNvPr>
          <p:cNvPicPr>
            <a:picLocks noChangeAspect="1"/>
          </p:cNvPicPr>
          <p:nvPr/>
        </p:nvPicPr>
        <p:blipFill>
          <a:blip r:embed="rId2">
            <a:alphaModFix amt="35000"/>
          </a:blip>
          <a:srcRect t="15730"/>
          <a:stretch>
            <a:fillRect/>
          </a:stretch>
        </p:blipFill>
        <p:spPr>
          <a:xfrm>
            <a:off x="20" y="1"/>
            <a:ext cx="12191980" cy="6857999"/>
          </a:xfrm>
          <a:prstGeom prst="rect">
            <a:avLst/>
          </a:prstGeom>
        </p:spPr>
      </p:pic>
      <p:sp>
        <p:nvSpPr>
          <p:cNvPr id="2" name="Заголовок 1">
            <a:extLst>
              <a:ext uri="{FF2B5EF4-FFF2-40B4-BE49-F238E27FC236}">
                <a16:creationId xmlns:a16="http://schemas.microsoft.com/office/drawing/2014/main" id="{8D3D1506-B9B5-922F-4EA3-4D403CAA2C15}"/>
              </a:ext>
            </a:extLst>
          </p:cNvPr>
          <p:cNvSpPr>
            <a:spLocks noGrp="1"/>
          </p:cNvSpPr>
          <p:nvPr>
            <p:ph type="title"/>
          </p:nvPr>
        </p:nvSpPr>
        <p:spPr>
          <a:xfrm>
            <a:off x="838199" y="1065862"/>
            <a:ext cx="6052955" cy="4726276"/>
          </a:xfrm>
        </p:spPr>
        <p:txBody>
          <a:bodyPr>
            <a:normAutofit/>
          </a:bodyPr>
          <a:lstStyle/>
          <a:p>
            <a:pPr algn="r"/>
            <a:r>
              <a:rPr lang="uk-UA" sz="8000">
                <a:ln w="22225">
                  <a:solidFill>
                    <a:srgbClr val="FFFFFF"/>
                  </a:solidFill>
                </a:ln>
                <a:latin typeface="Batang"/>
                <a:ea typeface="Batang"/>
              </a:rPr>
              <a:t>Дякую за увагу!</a:t>
            </a:r>
          </a:p>
        </p:txBody>
      </p:sp>
      <p:cxnSp>
        <p:nvCxnSpPr>
          <p:cNvPr id="12" name="Straight Connector 11">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Місце для вмісту 3">
            <a:extLst>
              <a:ext uri="{FF2B5EF4-FFF2-40B4-BE49-F238E27FC236}">
                <a16:creationId xmlns:a16="http://schemas.microsoft.com/office/drawing/2014/main" id="{15BC3F9B-12C4-34B9-D00B-387758D3A6B7}"/>
              </a:ext>
            </a:extLst>
          </p:cNvPr>
          <p:cNvSpPr>
            <a:spLocks noGrp="1"/>
          </p:cNvSpPr>
          <p:nvPr>
            <p:ph idx="1"/>
          </p:nvPr>
        </p:nvSpPr>
        <p:spPr>
          <a:xfrm>
            <a:off x="7534641" y="1065862"/>
            <a:ext cx="3860002" cy="4726276"/>
          </a:xfrm>
        </p:spPr>
        <p:txBody>
          <a:bodyPr vert="horz" lIns="91440" tIns="45720" rIns="91440" bIns="45720" rtlCol="0" anchor="ctr">
            <a:normAutofit/>
          </a:bodyPr>
          <a:lstStyle/>
          <a:p>
            <a:pPr marL="0" indent="0">
              <a:buNone/>
            </a:pPr>
            <a:r>
              <a:rPr lang="uk-UA" sz="2400" i="1">
                <a:solidFill>
                  <a:srgbClr val="FFFFFF"/>
                </a:solidFill>
                <a:latin typeface="Batang"/>
                <a:ea typeface="Batang"/>
              </a:rPr>
              <a:t>Ми лише починаємо досліджувати космос… але вже повинні навчитися відповідально його зберігати. </a:t>
            </a:r>
            <a:endParaRPr lang="en-US" sz="2400" i="1">
              <a:solidFill>
                <a:srgbClr val="FFFFFF"/>
              </a:solidFill>
              <a:latin typeface="Batang"/>
              <a:ea typeface="Batang"/>
            </a:endParaRPr>
          </a:p>
          <a:p>
            <a:pPr marL="0" indent="0">
              <a:buNone/>
            </a:pPr>
            <a:r>
              <a:rPr lang="uk-UA" sz="2400" i="1">
                <a:solidFill>
                  <a:srgbClr val="FFFFFF"/>
                </a:solidFill>
                <a:latin typeface="Batang"/>
                <a:ea typeface="Batang"/>
              </a:rPr>
              <a:t>Нехай у нічному небі завжди сяють зірки, а не сліди наших помилок.</a:t>
            </a:r>
            <a:endParaRPr lang="uk-UA" sz="2400" i="1">
              <a:solidFill>
                <a:srgbClr val="FFFFFF"/>
              </a:solidFill>
            </a:endParaRPr>
          </a:p>
        </p:txBody>
      </p:sp>
    </p:spTree>
    <p:extLst>
      <p:ext uri="{BB962C8B-B14F-4D97-AF65-F5344CB8AC3E}">
        <p14:creationId xmlns:p14="http://schemas.microsoft.com/office/powerpoint/2010/main" val="1871264600"/>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3" descr="Три дні до катастрофи: чому у нас закінчується час для польотів у космос">
            <a:extLst>
              <a:ext uri="{FF2B5EF4-FFF2-40B4-BE49-F238E27FC236}">
                <a16:creationId xmlns:a16="http://schemas.microsoft.com/office/drawing/2014/main" id="{453B87B2-7C8E-7B4B-533C-665BC652E46A}"/>
              </a:ext>
            </a:extLst>
          </p:cNvPr>
          <p:cNvPicPr>
            <a:picLocks noChangeAspect="1"/>
          </p:cNvPicPr>
          <p:nvPr/>
        </p:nvPicPr>
        <p:blipFill>
          <a:blip r:embed="rId2">
            <a:alphaModFix amt="40000"/>
          </a:blip>
          <a:srcRect/>
          <a:stretch>
            <a:fillRect/>
          </a:stretch>
        </p:blipFill>
        <p:spPr>
          <a:xfrm>
            <a:off x="20" y="10"/>
            <a:ext cx="12191979" cy="6857990"/>
          </a:xfrm>
          <a:prstGeom prst="rect">
            <a:avLst/>
          </a:prstGeom>
        </p:spPr>
      </p:pic>
      <p:sp>
        <p:nvSpPr>
          <p:cNvPr id="2" name="Заголовок 1">
            <a:extLst>
              <a:ext uri="{FF2B5EF4-FFF2-40B4-BE49-F238E27FC236}">
                <a16:creationId xmlns:a16="http://schemas.microsoft.com/office/drawing/2014/main" id="{1FCFDB0D-A526-21F5-D209-8607A2550CA0}"/>
              </a:ext>
            </a:extLst>
          </p:cNvPr>
          <p:cNvSpPr>
            <a:spLocks noGrp="1"/>
          </p:cNvSpPr>
          <p:nvPr>
            <p:ph type="title"/>
          </p:nvPr>
        </p:nvSpPr>
        <p:spPr>
          <a:xfrm>
            <a:off x="838200" y="365125"/>
            <a:ext cx="10515600" cy="1325563"/>
          </a:xfrm>
        </p:spPr>
        <p:txBody>
          <a:bodyPr>
            <a:normAutofit/>
          </a:bodyPr>
          <a:lstStyle/>
          <a:p>
            <a:pPr marL="228600" indent="-228600">
              <a:spcBef>
                <a:spcPts val="1000"/>
              </a:spcBef>
            </a:pPr>
            <a:r>
              <a:rPr lang="uk-UA" sz="5400" b="1">
                <a:solidFill>
                  <a:schemeClr val="bg1"/>
                </a:solidFill>
                <a:latin typeface="Batang"/>
                <a:ea typeface="Batang"/>
              </a:rPr>
              <a:t>ДЖЕРЕЛА ІНФОРМАЦІЇ</a:t>
            </a:r>
            <a:endParaRPr lang="uk-UA" sz="5400">
              <a:solidFill>
                <a:schemeClr val="bg1"/>
              </a:solidFill>
              <a:latin typeface="Batang"/>
              <a:ea typeface="Batang"/>
            </a:endParaRPr>
          </a:p>
        </p:txBody>
      </p:sp>
      <p:sp>
        <p:nvSpPr>
          <p:cNvPr id="11"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sX0" fmla="*/ 0 w 9692640"/>
              <a:gd name="csY0" fmla="*/ 0 h 18288"/>
              <a:gd name="csX1" fmla="*/ 401552 w 9692640"/>
              <a:gd name="csY1" fmla="*/ 0 h 18288"/>
              <a:gd name="csX2" fmla="*/ 996957 w 9692640"/>
              <a:gd name="csY2" fmla="*/ 0 h 18288"/>
              <a:gd name="csX3" fmla="*/ 1398509 w 9692640"/>
              <a:gd name="csY3" fmla="*/ 0 h 18288"/>
              <a:gd name="csX4" fmla="*/ 2090841 w 9692640"/>
              <a:gd name="csY4" fmla="*/ 0 h 18288"/>
              <a:gd name="csX5" fmla="*/ 2686246 w 9692640"/>
              <a:gd name="csY5" fmla="*/ 0 h 18288"/>
              <a:gd name="csX6" fmla="*/ 3475504 w 9692640"/>
              <a:gd name="csY6" fmla="*/ 0 h 18288"/>
              <a:gd name="csX7" fmla="*/ 4361688 w 9692640"/>
              <a:gd name="csY7" fmla="*/ 0 h 18288"/>
              <a:gd name="csX8" fmla="*/ 5054019 w 9692640"/>
              <a:gd name="csY8" fmla="*/ 0 h 18288"/>
              <a:gd name="csX9" fmla="*/ 5940204 w 9692640"/>
              <a:gd name="csY9" fmla="*/ 0 h 18288"/>
              <a:gd name="csX10" fmla="*/ 6632535 w 9692640"/>
              <a:gd name="csY10" fmla="*/ 0 h 18288"/>
              <a:gd name="csX11" fmla="*/ 7034087 w 9692640"/>
              <a:gd name="csY11" fmla="*/ 0 h 18288"/>
              <a:gd name="csX12" fmla="*/ 7532566 w 9692640"/>
              <a:gd name="csY12" fmla="*/ 0 h 18288"/>
              <a:gd name="csX13" fmla="*/ 8418750 w 9692640"/>
              <a:gd name="csY13" fmla="*/ 0 h 18288"/>
              <a:gd name="csX14" fmla="*/ 9692640 w 9692640"/>
              <a:gd name="csY14" fmla="*/ 0 h 18288"/>
              <a:gd name="csX15" fmla="*/ 9692640 w 9692640"/>
              <a:gd name="csY15" fmla="*/ 18288 h 18288"/>
              <a:gd name="csX16" fmla="*/ 9000309 w 9692640"/>
              <a:gd name="csY16" fmla="*/ 18288 h 18288"/>
              <a:gd name="csX17" fmla="*/ 8307977 w 9692640"/>
              <a:gd name="csY17" fmla="*/ 18288 h 18288"/>
              <a:gd name="csX18" fmla="*/ 7712572 w 9692640"/>
              <a:gd name="csY18" fmla="*/ 18288 h 18288"/>
              <a:gd name="csX19" fmla="*/ 7214093 w 9692640"/>
              <a:gd name="csY19" fmla="*/ 18288 h 18288"/>
              <a:gd name="csX20" fmla="*/ 6327909 w 9692640"/>
              <a:gd name="csY20" fmla="*/ 18288 h 18288"/>
              <a:gd name="csX21" fmla="*/ 5635578 w 9692640"/>
              <a:gd name="csY21" fmla="*/ 18288 h 18288"/>
              <a:gd name="csX22" fmla="*/ 4846320 w 9692640"/>
              <a:gd name="csY22" fmla="*/ 18288 h 18288"/>
              <a:gd name="csX23" fmla="*/ 4444768 w 9692640"/>
              <a:gd name="csY23" fmla="*/ 18288 h 18288"/>
              <a:gd name="csX24" fmla="*/ 3946289 w 9692640"/>
              <a:gd name="csY24" fmla="*/ 18288 h 18288"/>
              <a:gd name="csX25" fmla="*/ 3253958 w 9692640"/>
              <a:gd name="csY25" fmla="*/ 18288 h 18288"/>
              <a:gd name="csX26" fmla="*/ 2464700 w 9692640"/>
              <a:gd name="csY26" fmla="*/ 18288 h 18288"/>
              <a:gd name="csX27" fmla="*/ 2063148 w 9692640"/>
              <a:gd name="csY27" fmla="*/ 18288 h 18288"/>
              <a:gd name="csX28" fmla="*/ 1661595 w 9692640"/>
              <a:gd name="csY28" fmla="*/ 18288 h 18288"/>
              <a:gd name="csX29" fmla="*/ 969264 w 9692640"/>
              <a:gd name="csY29" fmla="*/ 18288 h 18288"/>
              <a:gd name="csX30" fmla="*/ 0 w 9692640"/>
              <a:gd name="csY30" fmla="*/ 18288 h 18288"/>
              <a:gd name="csX31" fmla="*/ 0 w 9692640"/>
              <a:gd name="csY3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Місце для вмісту 2">
            <a:extLst>
              <a:ext uri="{FF2B5EF4-FFF2-40B4-BE49-F238E27FC236}">
                <a16:creationId xmlns:a16="http://schemas.microsoft.com/office/drawing/2014/main" id="{DFC955B7-AC99-7E57-EAB5-DE539E43183D}"/>
              </a:ext>
            </a:extLst>
          </p:cNvPr>
          <p:cNvSpPr>
            <a:spLocks noGrp="1"/>
          </p:cNvSpPr>
          <p:nvPr>
            <p:ph idx="1"/>
          </p:nvPr>
        </p:nvSpPr>
        <p:spPr>
          <a:xfrm>
            <a:off x="838200" y="2004446"/>
            <a:ext cx="10515600" cy="4176897"/>
          </a:xfrm>
        </p:spPr>
        <p:txBody>
          <a:bodyPr vert="horz" lIns="91440" tIns="45720" rIns="91440" bIns="45720" rtlCol="0" anchor="t">
            <a:noAutofit/>
          </a:bodyPr>
          <a:lstStyle/>
          <a:p>
            <a:r>
              <a:rPr lang="uk-UA" sz="1600" i="1" u="sng">
                <a:solidFill>
                  <a:schemeClr val="bg1"/>
                </a:solidFill>
                <a:latin typeface="Batang"/>
                <a:ea typeface="Batang"/>
                <a:cs typeface="+mn-lt"/>
              </a:rPr>
              <a:t>NASA</a:t>
            </a:r>
            <a:r>
              <a:rPr lang="uk-UA" sz="1600" i="1">
                <a:solidFill>
                  <a:schemeClr val="bg1"/>
                </a:solidFill>
                <a:latin typeface="Batang"/>
                <a:ea typeface="Batang"/>
                <a:cs typeface="+mn-lt"/>
              </a:rPr>
              <a:t> — Orbital Debris Program Office</a:t>
            </a:r>
            <a:br>
              <a:rPr lang="uk-UA" sz="1600" i="1">
                <a:latin typeface="Batang"/>
                <a:ea typeface="Batang"/>
                <a:cs typeface="+mn-lt"/>
              </a:rPr>
            </a:br>
            <a:r>
              <a:rPr lang="uk-UA" sz="1600" i="1">
                <a:solidFill>
                  <a:schemeClr val="bg1"/>
                </a:solidFill>
                <a:latin typeface="Batang"/>
                <a:ea typeface="Batang"/>
                <a:cs typeface="+mn-lt"/>
                <a:hlinkClick r:id="rId3">
                  <a:extLst>
                    <a:ext uri="{A12FA001-AC4F-418D-AE19-62706E023703}">
                      <ahyp:hlinkClr xmlns:ahyp="http://schemas.microsoft.com/office/drawing/2018/hyperlinkcolor" val="tx"/>
                    </a:ext>
                  </a:extLst>
                </a:hlinkClick>
              </a:rPr>
              <a:t>https://orbitaldebris.jsc.nasa.gov/</a:t>
            </a:r>
            <a:endParaRPr lang="uk-UA" sz="1600" i="1">
              <a:solidFill>
                <a:schemeClr val="bg1"/>
              </a:solidFill>
              <a:latin typeface="Batang"/>
              <a:ea typeface="Batang"/>
            </a:endParaRPr>
          </a:p>
          <a:p>
            <a:r>
              <a:rPr lang="uk-UA" sz="1600" i="1" u="sng">
                <a:solidFill>
                  <a:schemeClr val="bg1"/>
                </a:solidFill>
                <a:latin typeface="Batang"/>
                <a:ea typeface="Batang"/>
                <a:cs typeface="+mn-lt"/>
              </a:rPr>
              <a:t>European Space Agency</a:t>
            </a:r>
            <a:r>
              <a:rPr lang="uk-UA" sz="1600" i="1">
                <a:solidFill>
                  <a:schemeClr val="bg1"/>
                </a:solidFill>
                <a:latin typeface="Batang"/>
                <a:ea typeface="Batang"/>
                <a:cs typeface="+mn-lt"/>
              </a:rPr>
              <a:t> — Space Debris</a:t>
            </a:r>
            <a:br>
              <a:rPr lang="uk-UA" sz="1600" i="1">
                <a:latin typeface="Batang"/>
                <a:ea typeface="Batang"/>
                <a:cs typeface="+mn-lt"/>
              </a:rPr>
            </a:br>
            <a:r>
              <a:rPr lang="uk-UA" sz="1600" i="1">
                <a:solidFill>
                  <a:schemeClr val="bg1"/>
                </a:solidFill>
                <a:latin typeface="Batang"/>
                <a:ea typeface="Batang"/>
                <a:cs typeface="+mn-lt"/>
                <a:hlinkClick r:id="rId4">
                  <a:extLst>
                    <a:ext uri="{A12FA001-AC4F-418D-AE19-62706E023703}">
                      <ahyp:hlinkClr xmlns:ahyp="http://schemas.microsoft.com/office/drawing/2018/hyperlinkcolor" val="tx"/>
                    </a:ext>
                  </a:extLst>
                </a:hlinkClick>
              </a:rPr>
              <a:t>https://www.esa.int/Safety_Security/Space_Debris</a:t>
            </a:r>
            <a:endParaRPr lang="uk-UA" sz="1600" i="1">
              <a:solidFill>
                <a:schemeClr val="bg1"/>
              </a:solidFill>
              <a:latin typeface="Batang"/>
              <a:ea typeface="Batang"/>
            </a:endParaRPr>
          </a:p>
          <a:p>
            <a:r>
              <a:rPr lang="uk-UA" sz="1600" i="1" u="sng">
                <a:solidFill>
                  <a:schemeClr val="bg1"/>
                </a:solidFill>
                <a:latin typeface="Batang"/>
                <a:ea typeface="Batang"/>
                <a:cs typeface="+mn-lt"/>
              </a:rPr>
              <a:t>United Nations Office for Outer Space Affairs</a:t>
            </a:r>
            <a:br>
              <a:rPr lang="uk-UA" sz="1600" i="1" u="sng">
                <a:latin typeface="Batang"/>
                <a:ea typeface="Batang"/>
                <a:cs typeface="+mn-lt"/>
              </a:rPr>
            </a:br>
            <a:r>
              <a:rPr lang="uk-UA" sz="1600" i="1" u="sng">
                <a:solidFill>
                  <a:schemeClr val="bg1"/>
                </a:solidFill>
                <a:latin typeface="Batang"/>
                <a:ea typeface="Batang"/>
                <a:cs typeface="+mn-lt"/>
                <a:hlinkClick r:id="rId5">
                  <a:extLst>
                    <a:ext uri="{A12FA001-AC4F-418D-AE19-62706E023703}">
                      <ahyp:hlinkClr xmlns:ahyp="http://schemas.microsoft.com/office/drawing/2018/hyperlinkcolor" val="tx"/>
                    </a:ext>
                  </a:extLst>
                </a:hlinkClick>
              </a:rPr>
              <a:t>https://www.unoosa.org/</a:t>
            </a:r>
            <a:endParaRPr lang="uk-UA" sz="1600" i="1">
              <a:solidFill>
                <a:schemeClr val="bg1"/>
              </a:solidFill>
              <a:latin typeface="Batang"/>
              <a:ea typeface="Batang"/>
            </a:endParaRPr>
          </a:p>
          <a:p>
            <a:r>
              <a:rPr lang="uk-UA" sz="1600" i="1" u="sng">
                <a:solidFill>
                  <a:schemeClr val="bg1"/>
                </a:solidFill>
                <a:latin typeface="Batang"/>
                <a:ea typeface="Batang"/>
                <a:cs typeface="+mn-lt"/>
              </a:rPr>
              <a:t>CelesTrak</a:t>
            </a:r>
            <a:br>
              <a:rPr lang="uk-UA" sz="1600" i="1" u="sng">
                <a:latin typeface="Batang"/>
                <a:ea typeface="Batang"/>
                <a:cs typeface="+mn-lt"/>
              </a:rPr>
            </a:br>
            <a:r>
              <a:rPr lang="uk-UA" sz="1600" i="1" u="sng">
                <a:solidFill>
                  <a:schemeClr val="bg1"/>
                </a:solidFill>
                <a:latin typeface="Batang"/>
                <a:ea typeface="Batang"/>
                <a:cs typeface="+mn-lt"/>
                <a:hlinkClick r:id="rId6">
                  <a:extLst>
                    <a:ext uri="{A12FA001-AC4F-418D-AE19-62706E023703}">
                      <ahyp:hlinkClr xmlns:ahyp="http://schemas.microsoft.com/office/drawing/2018/hyperlinkcolor" val="tx"/>
                    </a:ext>
                  </a:extLst>
                </a:hlinkClick>
              </a:rPr>
              <a:t>https://celestrak.org/</a:t>
            </a:r>
            <a:br>
              <a:rPr lang="en-US" sz="1600" i="1">
                <a:latin typeface="Batang"/>
                <a:ea typeface="Batang"/>
              </a:rPr>
            </a:br>
            <a:endParaRPr lang="en-US" sz="1600" i="1">
              <a:solidFill>
                <a:schemeClr val="bg1"/>
              </a:solidFill>
              <a:latin typeface="Batang"/>
              <a:ea typeface="Batang"/>
            </a:endParaRPr>
          </a:p>
          <a:p>
            <a:r>
              <a:rPr lang="uk-UA" sz="1600" i="1" u="sng">
                <a:solidFill>
                  <a:schemeClr val="bg1"/>
                </a:solidFill>
                <a:latin typeface="Batang"/>
                <a:ea typeface="Batang"/>
                <a:cs typeface="+mn-lt"/>
              </a:rPr>
              <a:t>Дональд Кесслер</a:t>
            </a:r>
            <a:r>
              <a:rPr lang="uk-UA" sz="1600" i="1">
                <a:solidFill>
                  <a:schemeClr val="bg1"/>
                </a:solidFill>
                <a:latin typeface="Batang"/>
                <a:ea typeface="Batang"/>
                <a:cs typeface="+mn-lt"/>
              </a:rPr>
              <a:t>, Cour-Palais B. G. (1978).</a:t>
            </a:r>
            <a:br>
              <a:rPr lang="uk-UA" sz="1600" i="1">
                <a:latin typeface="Batang"/>
                <a:ea typeface="Batang"/>
                <a:cs typeface="+mn-lt"/>
              </a:rPr>
            </a:br>
            <a:r>
              <a:rPr lang="uk-UA" sz="1600" i="1">
                <a:solidFill>
                  <a:schemeClr val="bg1"/>
                </a:solidFill>
                <a:latin typeface="Batang"/>
                <a:ea typeface="Batang"/>
                <a:cs typeface="+mn-lt"/>
              </a:rPr>
              <a:t>Collision Frequency of Artificial Satellites: The Creation of a Debris Belt.</a:t>
            </a:r>
            <a:br>
              <a:rPr lang="uk-UA" sz="1600" i="1">
                <a:latin typeface="Batang"/>
                <a:ea typeface="Batang"/>
                <a:cs typeface="+mn-lt"/>
              </a:rPr>
            </a:br>
            <a:r>
              <a:rPr lang="uk-UA" sz="1600" i="1">
                <a:solidFill>
                  <a:schemeClr val="bg1"/>
                </a:solidFill>
                <a:latin typeface="Batang"/>
                <a:ea typeface="Batang"/>
                <a:cs typeface="+mn-lt"/>
              </a:rPr>
              <a:t>Journal of Geophysical Research.</a:t>
            </a:r>
            <a:endParaRPr lang="uk-UA" sz="1600" i="1">
              <a:solidFill>
                <a:schemeClr val="bg1"/>
              </a:solidFill>
              <a:latin typeface="Batang"/>
              <a:ea typeface="Batang"/>
            </a:endParaRPr>
          </a:p>
          <a:p>
            <a:r>
              <a:rPr lang="uk-UA" sz="1600" i="1">
                <a:solidFill>
                  <a:schemeClr val="bg1"/>
                </a:solidFill>
                <a:latin typeface="Batang"/>
                <a:ea typeface="Batang"/>
                <a:cs typeface="+mn-lt"/>
              </a:rPr>
              <a:t>Інтерв’ю:</a:t>
            </a:r>
            <a:br>
              <a:rPr lang="uk-UA" sz="1600" i="1">
                <a:latin typeface="Batang"/>
                <a:ea typeface="Batang"/>
                <a:cs typeface="+mn-lt"/>
              </a:rPr>
            </a:br>
            <a:r>
              <a:rPr lang="uk-UA" sz="1600" i="1">
                <a:solidFill>
                  <a:schemeClr val="bg1"/>
                </a:solidFill>
                <a:latin typeface="Batang"/>
                <a:ea typeface="Batang"/>
                <a:cs typeface="+mn-lt"/>
              </a:rPr>
              <a:t>“A conversation with Donald Kessler”</a:t>
            </a:r>
            <a:br>
              <a:rPr lang="uk-UA" sz="1600" i="1">
                <a:latin typeface="Batang"/>
                <a:ea typeface="Batang"/>
                <a:cs typeface="+mn-lt"/>
              </a:rPr>
            </a:br>
            <a:r>
              <a:rPr lang="uk-UA" sz="1600" i="1">
                <a:solidFill>
                  <a:schemeClr val="bg1"/>
                </a:solidFill>
                <a:latin typeface="Batang"/>
                <a:ea typeface="Batang"/>
                <a:cs typeface="+mn-lt"/>
              </a:rPr>
              <a:t>Aerospace America</a:t>
            </a:r>
            <a:br>
              <a:rPr lang="uk-UA" sz="1600" i="1">
                <a:latin typeface="Batang"/>
                <a:ea typeface="Batang"/>
                <a:cs typeface="+mn-lt"/>
              </a:rPr>
            </a:br>
            <a:r>
              <a:rPr lang="uk-UA" sz="1600" i="1">
                <a:solidFill>
                  <a:schemeClr val="bg1"/>
                </a:solidFill>
                <a:latin typeface="Batang"/>
                <a:ea typeface="Batang"/>
                <a:cs typeface="+mn-lt"/>
                <a:hlinkClick r:id="rId7">
                  <a:extLst>
                    <a:ext uri="{A12FA001-AC4F-418D-AE19-62706E023703}">
                      <ahyp:hlinkClr xmlns:ahyp="http://schemas.microsoft.com/office/drawing/2018/hyperlinkcolor" val="tx"/>
                    </a:ext>
                  </a:extLst>
                </a:hlinkClick>
              </a:rPr>
              <a:t>https://aerospaceamerica.aiaa.org/a-conversation-with-donald-kessler/</a:t>
            </a:r>
            <a:br>
              <a:rPr lang="en-US" sz="1600"/>
            </a:br>
            <a:endParaRPr lang="en-US" sz="1400">
              <a:solidFill>
                <a:schemeClr val="bg1"/>
              </a:solidFill>
            </a:endParaRPr>
          </a:p>
        </p:txBody>
      </p:sp>
    </p:spTree>
    <p:extLst>
      <p:ext uri="{BB962C8B-B14F-4D97-AF65-F5344CB8AC3E}">
        <p14:creationId xmlns:p14="http://schemas.microsoft.com/office/powerpoint/2010/main" val="3946346275"/>
      </p:ext>
    </p:extLst>
  </p:cSld>
  <p:clrMapOvr>
    <a:masterClrMapping/>
  </p:clrMapOvr>
</p:sld>
</file>

<file path=ppt/theme/theme1.xml><?xml version="1.0" encoding="utf-8"?>
<a:theme xmlns:a="http://schemas.openxmlformats.org/drawingml/2006/main" name="Тема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Широкоэкранный</PresentationFormat>
  <Slides>15</Slides>
  <Notes>0</Notes>
  <HiddenSlides>0</HiddenSlide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Ефект Кесслера. Космічне доміно: один поштовх, і орбіта Землі стає пасткою</vt:lpstr>
      <vt:lpstr>МЕТА І ЗАВДАННЯ </vt:lpstr>
      <vt:lpstr>ЩО ТАКЕ КОСМІЧНЕ СМІТТЯ? </vt:lpstr>
      <vt:lpstr>Дональд Кесслер (A conversation with Donald Kessler)  </vt:lpstr>
      <vt:lpstr>КАСКАДНИЙ ЕФЕКТ Потужне космічне доміно — один поштовх, і процес вже не зупинити.</vt:lpstr>
      <vt:lpstr>Презентация PowerPoint</vt:lpstr>
      <vt:lpstr>Презентация PowerPoint</vt:lpstr>
      <vt:lpstr>Презентация PowerPoint</vt:lpstr>
      <vt:lpstr>Презентация PowerPoint</vt:lpstr>
      <vt:lpstr>Презентация PowerPoint</vt:lpstr>
      <vt:lpstr>Сучасні технології очищення космічного сміття Сьогодні існують реальні прототипи та демонстраційні місії, які показують, що активне очищення орбіти можливе, але повністю автономних комерційних рішень поки немає.</vt:lpstr>
      <vt:lpstr>АНАЛІЗ ДАНИХ </vt:lpstr>
      <vt:lpstr>“We’re creating a planet like Saturn — and it’s not going to stop.” «Ми створюємо планету, схожу на Сатурн — і цей процес не зупиниться.»  Donald Kessler</vt:lpstr>
      <vt:lpstr>Дякую за увагу!</vt:lpstr>
      <vt:lpstr>ДЖЕРЕЛА ІНФОРМАЦІЇ</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38</cp:revision>
  <dcterms:created xsi:type="dcterms:W3CDTF">2026-03-16T18:47:19Z</dcterms:created>
  <dcterms:modified xsi:type="dcterms:W3CDTF">2026-04-12T18:41:41Z</dcterms:modified>
</cp:coreProperties>
</file>