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6" r:id="rId2"/>
    <p:sldId id="268" r:id="rId3"/>
    <p:sldId id="258" r:id="rId4"/>
    <p:sldId id="259" r:id="rId5"/>
    <p:sldId id="260" r:id="rId6"/>
    <p:sldId id="270" r:id="rId7"/>
    <p:sldId id="266" r:id="rId8"/>
    <p:sldId id="261" r:id="rId9"/>
    <p:sldId id="263" r:id="rId10"/>
    <p:sldId id="264" r:id="rId11"/>
    <p:sldId id="265" r:id="rId12"/>
    <p:sldId id="267" r:id="rId13"/>
    <p:sldId id="269" r:id="rId14"/>
    <p:sldId id="27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66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377D24BC-9982-49E9-9998-45C7C4E92AFF}" type="datetimeFigureOut">
              <a:rPr lang="uk-UA" smtClean="0"/>
              <a:t>06.04.2026</a:t>
            </a:fld>
            <a:endParaRPr lang="uk-UA"/>
          </a:p>
        </p:txBody>
      </p:sp>
      <p:sp>
        <p:nvSpPr>
          <p:cNvPr id="5" name="Footer Placeholder 4"/>
          <p:cNvSpPr>
            <a:spLocks noGrp="1"/>
          </p:cNvSpPr>
          <p:nvPr>
            <p:ph type="ftr" sz="quarter" idx="11"/>
          </p:nvPr>
        </p:nvSpPr>
        <p:spPr>
          <a:xfrm>
            <a:off x="1371600" y="4323845"/>
            <a:ext cx="6400800" cy="365125"/>
          </a:xfrm>
        </p:spPr>
        <p:txBody>
          <a:bodyPr/>
          <a:lstStyle/>
          <a:p>
            <a:endParaRPr lang="uk-UA"/>
          </a:p>
        </p:txBody>
      </p:sp>
      <p:sp>
        <p:nvSpPr>
          <p:cNvPr id="6" name="Slide Number Placeholder 5"/>
          <p:cNvSpPr>
            <a:spLocks noGrp="1"/>
          </p:cNvSpPr>
          <p:nvPr>
            <p:ph type="sldNum" sz="quarter" idx="12"/>
          </p:nvPr>
        </p:nvSpPr>
        <p:spPr>
          <a:xfrm>
            <a:off x="8077200" y="1430866"/>
            <a:ext cx="2743200" cy="365125"/>
          </a:xfrm>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77785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77D24BC-9982-49E9-9998-45C7C4E92AFF}" type="datetimeFigureOut">
              <a:rPr lang="uk-UA" smtClean="0"/>
              <a:t>06.04.2026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1585612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Назва розділу">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377D24BC-9982-49E9-9998-45C7C4E92AFF}" type="datetimeFigureOut">
              <a:rPr lang="uk-UA" smtClean="0"/>
              <a:t>06.04.2026</a:t>
            </a:fld>
            <a:endParaRPr lang="uk-UA"/>
          </a:p>
        </p:txBody>
      </p:sp>
      <p:sp>
        <p:nvSpPr>
          <p:cNvPr id="5" name="Footer Placeholder 4"/>
          <p:cNvSpPr>
            <a:spLocks noGrp="1"/>
          </p:cNvSpPr>
          <p:nvPr>
            <p:ph type="ftr" sz="quarter" idx="11"/>
          </p:nvPr>
        </p:nvSpPr>
        <p:spPr>
          <a:xfrm>
            <a:off x="685800" y="381001"/>
            <a:ext cx="6991492" cy="36406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2586682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377D24BC-9982-49E9-9998-45C7C4E92AFF}" type="datetimeFigureOut">
              <a:rPr lang="uk-UA" smtClean="0"/>
              <a:t>06.04.2026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1149856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685800" y="3132666"/>
            <a:ext cx="5311775"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172200" y="3132666"/>
            <a:ext cx="5334000"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377D24BC-9982-49E9-9998-45C7C4E92AFF}" type="datetimeFigureOut">
              <a:rPr lang="uk-UA" smtClean="0"/>
              <a:t>06.04.2026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1361942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377D24BC-9982-49E9-9998-45C7C4E92AFF}" type="datetimeFigureOut">
              <a:rPr lang="uk-UA" smtClean="0"/>
              <a:t>06.04.2026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530576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7D24BC-9982-49E9-9998-45C7C4E92AFF}" type="datetimeFigureOut">
              <a:rPr lang="uk-UA" smtClean="0"/>
              <a:t>06.04.2026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115021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377D24BC-9982-49E9-9998-45C7C4E92AFF}" type="datetimeFigureOut">
              <a:rPr lang="uk-UA" smtClean="0"/>
              <a:t>06.04.2026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4199983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377D24BC-9982-49E9-9998-45C7C4E92AFF}" type="datetimeFigureOut">
              <a:rPr lang="uk-UA" smtClean="0"/>
              <a:t>06.04.2026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3544297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377D24BC-9982-49E9-9998-45C7C4E92AFF}" type="datetimeFigureOut">
              <a:rPr lang="uk-UA" smtClean="0"/>
              <a:t>06.04.2026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2938912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Назва та підпис">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77D24BC-9982-49E9-9998-45C7C4E92AFF}" type="datetimeFigureOut">
              <a:rPr lang="uk-UA" smtClean="0"/>
              <a:t>06.04.2026</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22689435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з підписом">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uk-UA"/>
              <a:t>Клацніть, щоб редагувати стиль зразка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77D24BC-9982-49E9-9998-45C7C4E92AFF}" type="datetimeFigureOut">
              <a:rPr lang="uk-UA" smtClean="0"/>
              <a:t>06.04.2026</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19F16C3E-4B76-4C93-A3D7-2D01EB5FC012}" type="slidenum">
              <a:rPr lang="uk-UA" smtClean="0"/>
              <a:t>‹#›</a:t>
            </a:fld>
            <a:endParaRPr lang="uk-UA"/>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5130167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ка назви">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377D24BC-9982-49E9-9998-45C7C4E92AFF}" type="datetimeFigureOut">
              <a:rPr lang="uk-UA" smtClean="0"/>
              <a:t>06.04.2026</a:t>
            </a:fld>
            <a:endParaRPr lang="uk-UA"/>
          </a:p>
        </p:txBody>
      </p:sp>
      <p:sp>
        <p:nvSpPr>
          <p:cNvPr id="6" name="Footer Placeholder 5"/>
          <p:cNvSpPr>
            <a:spLocks noGrp="1"/>
          </p:cNvSpPr>
          <p:nvPr>
            <p:ph type="ftr" sz="quarter" idx="11"/>
          </p:nvPr>
        </p:nvSpPr>
        <p:spPr>
          <a:xfrm>
            <a:off x="685800" y="378883"/>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2149648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uk-UA"/>
              <a:t>Клацніть, щоб редагувати стиль зразка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377D24BC-9982-49E9-9998-45C7C4E92AFF}" type="datetimeFigureOut">
              <a:rPr lang="uk-UA" smtClean="0"/>
              <a:t>06.04.2026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404139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uk-UA"/>
              <a:t>Клацніть, щоб редагувати стиль зразка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377D24BC-9982-49E9-9998-45C7C4E92AFF}" type="datetimeFigureOut">
              <a:rPr lang="uk-UA" smtClean="0"/>
              <a:t>06.04.2026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3236893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77D24BC-9982-49E9-9998-45C7C4E92AFF}" type="datetimeFigureOut">
              <a:rPr lang="uk-UA" smtClean="0"/>
              <a:t>06.04.2026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3679746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377D24BC-9982-49E9-9998-45C7C4E92AFF}" type="datetimeFigureOut">
              <a:rPr lang="uk-UA" smtClean="0"/>
              <a:t>06.04.2026</a:t>
            </a:fld>
            <a:endParaRPr lang="uk-UA"/>
          </a:p>
        </p:txBody>
      </p:sp>
      <p:sp>
        <p:nvSpPr>
          <p:cNvPr id="5" name="Footer Placeholder 4"/>
          <p:cNvSpPr>
            <a:spLocks noGrp="1"/>
          </p:cNvSpPr>
          <p:nvPr>
            <p:ph type="ftr" sz="quarter" idx="11"/>
          </p:nvPr>
        </p:nvSpPr>
        <p:spPr>
          <a:xfrm>
            <a:off x="685800" y="381000"/>
            <a:ext cx="6991492" cy="36512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19F16C3E-4B76-4C93-A3D7-2D01EB5FC012}" type="slidenum">
              <a:rPr lang="uk-UA" smtClean="0"/>
              <a:t>‹#›</a:t>
            </a:fld>
            <a:endParaRPr lang="uk-UA"/>
          </a:p>
        </p:txBody>
      </p:sp>
    </p:spTree>
    <p:extLst>
      <p:ext uri="{BB962C8B-B14F-4D97-AF65-F5344CB8AC3E}">
        <p14:creationId xmlns:p14="http://schemas.microsoft.com/office/powerpoint/2010/main" val="3716601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77D24BC-9982-49E9-9998-45C7C4E92AFF}" type="datetimeFigureOut">
              <a:rPr lang="uk-UA" smtClean="0"/>
              <a:t>06.04.2026</a:t>
            </a:fld>
            <a:endParaRPr lang="uk-UA"/>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9F16C3E-4B76-4C93-A3D7-2D01EB5FC012}" type="slidenum">
              <a:rPr lang="uk-UA" smtClean="0"/>
              <a:t>‹#›</a:t>
            </a:fld>
            <a:endParaRPr lang="uk-UA"/>
          </a:p>
        </p:txBody>
      </p:sp>
    </p:spTree>
    <p:extLst>
      <p:ext uri="{BB962C8B-B14F-4D97-AF65-F5344CB8AC3E}">
        <p14:creationId xmlns:p14="http://schemas.microsoft.com/office/powerpoint/2010/main" val="493006754"/>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hyperlink" Target="https://www.nasa.gov/"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 xmlns:a16="http://schemas.microsoft.com/office/drawing/2014/main" id="{AC9F0C52-EC1E-48A5-A0F9-C91CCCE9BBD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Effect>
                      <a14:brightnessContrast bright="40000"/>
                    </a14:imgEffect>
                  </a14:imgLayer>
                </a14:imgProps>
              </a:ext>
            </a:extLst>
          </a:blip>
          <a:stretch>
            <a:fillRect/>
          </a:stretch>
        </p:blipFill>
        <p:spPr>
          <a:xfrm>
            <a:off x="0" y="0"/>
            <a:ext cx="12191999" cy="6858000"/>
          </a:xfrm>
          <a:prstGeom prst="rect">
            <a:avLst/>
          </a:prstGeom>
        </p:spPr>
      </p:pic>
      <p:sp>
        <p:nvSpPr>
          <p:cNvPr id="12" name="TextBox 11">
            <a:extLst>
              <a:ext uri="{FF2B5EF4-FFF2-40B4-BE49-F238E27FC236}">
                <a16:creationId xmlns="" xmlns:a16="http://schemas.microsoft.com/office/drawing/2014/main" id="{260B08E4-3F62-41F0-B9F0-FEB367FA2A5C}"/>
              </a:ext>
            </a:extLst>
          </p:cNvPr>
          <p:cNvSpPr txBox="1"/>
          <p:nvPr/>
        </p:nvSpPr>
        <p:spPr>
          <a:xfrm>
            <a:off x="2172334" y="2049607"/>
            <a:ext cx="8595750"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uk-UA" sz="3600" dirty="0" smtClean="0">
                <a:latin typeface="Monotype Corsiva" panose="03010101010201010101" pitchFamily="66" charset="0"/>
              </a:rPr>
              <a:t>Тема </a:t>
            </a:r>
            <a:r>
              <a:rPr lang="uk-UA" sz="3600" dirty="0" smtClean="0">
                <a:latin typeface="Monotype Corsiva" panose="03010101010201010101" pitchFamily="66" charset="0"/>
              </a:rPr>
              <a:t>проєкту</a:t>
            </a:r>
            <a:r>
              <a:rPr lang="uk-UA" sz="3600" dirty="0" smtClean="0">
                <a:latin typeface="Monotype Corsiva" panose="03010101010201010101" pitchFamily="66" charset="0"/>
              </a:rPr>
              <a:t>: ЧОМУ </a:t>
            </a:r>
            <a:r>
              <a:rPr lang="uk-UA" sz="3600" dirty="0">
                <a:latin typeface="Monotype Corsiva" panose="03010101010201010101" pitchFamily="66" charset="0"/>
              </a:rPr>
              <a:t>ЗОРІ МЕРЕХТЯТЬ І ЯК ЦЕ </a:t>
            </a:r>
            <a:r>
              <a:rPr lang="uk-UA" sz="3600" dirty="0" smtClean="0">
                <a:latin typeface="Monotype Corsiva" panose="03010101010201010101" pitchFamily="66" charset="0"/>
              </a:rPr>
              <a:t>ВПЛИВАЄ НА СПОСТЕРЕЖЕННЯ</a:t>
            </a:r>
            <a:endParaRPr lang="uk-UA" sz="3600" dirty="0">
              <a:latin typeface="Monotype Corsiva" panose="03010101010201010101" pitchFamily="66" charset="0"/>
            </a:endParaRPr>
          </a:p>
        </p:txBody>
      </p:sp>
      <p:sp>
        <p:nvSpPr>
          <p:cNvPr id="14" name="TextBox 13">
            <a:extLst>
              <a:ext uri="{FF2B5EF4-FFF2-40B4-BE49-F238E27FC236}">
                <a16:creationId xmlns="" xmlns:a16="http://schemas.microsoft.com/office/drawing/2014/main" id="{DA442421-3324-4544-A938-82D6FAF2D280}"/>
              </a:ext>
            </a:extLst>
          </p:cNvPr>
          <p:cNvSpPr txBox="1"/>
          <p:nvPr/>
        </p:nvSpPr>
        <p:spPr>
          <a:xfrm>
            <a:off x="4230807" y="4820701"/>
            <a:ext cx="7761026" cy="400110"/>
          </a:xfrm>
          <a:prstGeom prst="rect">
            <a:avLst/>
          </a:prstGeom>
          <a:solidFill>
            <a:schemeClr val="accent1">
              <a:lumMod val="40000"/>
              <a:lumOff val="60000"/>
            </a:schemeClr>
          </a:solidFill>
        </p:spPr>
        <p:txBody>
          <a:bodyPr wrap="square">
            <a:spAutoFit/>
          </a:bodyPr>
          <a:lstStyle/>
          <a:p>
            <a:r>
              <a:rPr lang="uk-UA" sz="2000" dirty="0" smtClean="0"/>
              <a:t>Учениця 7 класу НІКОЛЕНКО ВАРВАРА ВОЛОДИМИРІВНА</a:t>
            </a:r>
            <a:endParaRPr lang="uk-UA" sz="2000" dirty="0"/>
          </a:p>
        </p:txBody>
      </p:sp>
      <p:sp>
        <p:nvSpPr>
          <p:cNvPr id="16" name="TextBox 15">
            <a:extLst>
              <a:ext uri="{FF2B5EF4-FFF2-40B4-BE49-F238E27FC236}">
                <a16:creationId xmlns="" xmlns:a16="http://schemas.microsoft.com/office/drawing/2014/main" id="{DB2AC5C5-F8BB-4FEB-9EE3-E7D497B16B97}"/>
              </a:ext>
            </a:extLst>
          </p:cNvPr>
          <p:cNvSpPr txBox="1"/>
          <p:nvPr/>
        </p:nvSpPr>
        <p:spPr>
          <a:xfrm>
            <a:off x="6024281" y="1159266"/>
            <a:ext cx="6167718" cy="523220"/>
          </a:xfrm>
          <a:prstGeom prst="rect">
            <a:avLst/>
          </a:prstGeom>
          <a:solidFill>
            <a:schemeClr val="accent1">
              <a:lumMod val="40000"/>
              <a:lumOff val="60000"/>
            </a:schemeClr>
          </a:solidFill>
        </p:spPr>
        <p:txBody>
          <a:bodyPr wrap="square">
            <a:spAutoFit/>
          </a:bodyPr>
          <a:lstStyle/>
          <a:p>
            <a:r>
              <a:rPr lang="uk-UA" sz="2800" dirty="0" smtClean="0"/>
              <a:t>Номінація АСТРОНОМ-ЮНІОР</a:t>
            </a:r>
            <a:endParaRPr lang="uk-UA" sz="2800" dirty="0"/>
          </a:p>
        </p:txBody>
      </p:sp>
      <p:sp>
        <p:nvSpPr>
          <p:cNvPr id="2" name="Прямоугольник 1"/>
          <p:cNvSpPr/>
          <p:nvPr/>
        </p:nvSpPr>
        <p:spPr>
          <a:xfrm>
            <a:off x="209063" y="3582537"/>
            <a:ext cx="5127009" cy="1015663"/>
          </a:xfrm>
          <a:prstGeom prst="rect">
            <a:avLst/>
          </a:prstGeom>
          <a:solidFill>
            <a:schemeClr val="accent1">
              <a:lumMod val="40000"/>
              <a:lumOff val="60000"/>
            </a:schemeClr>
          </a:solidFill>
        </p:spPr>
        <p:txBody>
          <a:bodyPr wrap="square">
            <a:spAutoFit/>
          </a:bodyPr>
          <a:lstStyle/>
          <a:p>
            <a:pPr algn="ctr"/>
            <a:r>
              <a:rPr lang="uk-UA" sz="2000" dirty="0" smtClean="0"/>
              <a:t>Кіровоградська Мала академія наук учнівської молоді (Кіровоградське територіальне відділення МАН).</a:t>
            </a:r>
            <a:endParaRPr lang="uk-UA" sz="2000" dirty="0"/>
          </a:p>
        </p:txBody>
      </p:sp>
      <p:sp>
        <p:nvSpPr>
          <p:cNvPr id="7" name="TextBox 6">
            <a:extLst>
              <a:ext uri="{FF2B5EF4-FFF2-40B4-BE49-F238E27FC236}">
                <a16:creationId xmlns="" xmlns:a16="http://schemas.microsoft.com/office/drawing/2014/main" id="{DA442421-3324-4544-A938-82D6FAF2D280}"/>
              </a:ext>
            </a:extLst>
          </p:cNvPr>
          <p:cNvSpPr txBox="1"/>
          <p:nvPr/>
        </p:nvSpPr>
        <p:spPr>
          <a:xfrm>
            <a:off x="482756" y="5530939"/>
            <a:ext cx="8625384" cy="400110"/>
          </a:xfrm>
          <a:prstGeom prst="rect">
            <a:avLst/>
          </a:prstGeom>
          <a:solidFill>
            <a:schemeClr val="accent1">
              <a:lumMod val="40000"/>
              <a:lumOff val="60000"/>
            </a:schemeClr>
          </a:solidFill>
        </p:spPr>
        <p:txBody>
          <a:bodyPr wrap="square">
            <a:spAutoFit/>
          </a:bodyPr>
          <a:lstStyle/>
          <a:p>
            <a:r>
              <a:rPr lang="uk-UA" sz="2000" dirty="0" smtClean="0"/>
              <a:t>Науковий керівник:  Сажієнко Тетяна </a:t>
            </a:r>
            <a:r>
              <a:rPr lang="uk-UA" sz="2000" dirty="0"/>
              <a:t>Валеріївна</a:t>
            </a:r>
            <a:r>
              <a:rPr lang="uk-UA" sz="2000" dirty="0" smtClean="0"/>
              <a:t>, вчитель фізики</a:t>
            </a:r>
            <a:endParaRPr lang="uk-UA" sz="2000" dirty="0"/>
          </a:p>
        </p:txBody>
      </p:sp>
      <p:sp>
        <p:nvSpPr>
          <p:cNvPr id="8" name="TextBox 7">
            <a:extLst>
              <a:ext uri="{FF2B5EF4-FFF2-40B4-BE49-F238E27FC236}">
                <a16:creationId xmlns="" xmlns:a16="http://schemas.microsoft.com/office/drawing/2014/main" id="{DB2AC5C5-F8BB-4FEB-9EE3-E7D497B16B97}"/>
              </a:ext>
            </a:extLst>
          </p:cNvPr>
          <p:cNvSpPr txBox="1"/>
          <p:nvPr/>
        </p:nvSpPr>
        <p:spPr>
          <a:xfrm>
            <a:off x="746076" y="19566"/>
            <a:ext cx="10699845" cy="523220"/>
          </a:xfrm>
          <a:prstGeom prst="rect">
            <a:avLst/>
          </a:prstGeom>
          <a:solidFill>
            <a:schemeClr val="accent1">
              <a:lumMod val="40000"/>
              <a:lumOff val="60000"/>
            </a:schemeClr>
          </a:solidFill>
        </p:spPr>
        <p:txBody>
          <a:bodyPr wrap="square">
            <a:spAutoFit/>
          </a:bodyPr>
          <a:lstStyle/>
          <a:p>
            <a:r>
              <a:rPr lang="uk-UA" sz="2800" dirty="0" smtClean="0"/>
              <a:t>Новоукраїнський ліцей №6 Новоукраїнської міської ради</a:t>
            </a:r>
            <a:endParaRPr lang="uk-UA" sz="2800" dirty="0"/>
          </a:p>
        </p:txBody>
      </p:sp>
      <p:sp>
        <p:nvSpPr>
          <p:cNvPr id="9" name="TextBox 8">
            <a:extLst>
              <a:ext uri="{FF2B5EF4-FFF2-40B4-BE49-F238E27FC236}">
                <a16:creationId xmlns="" xmlns:a16="http://schemas.microsoft.com/office/drawing/2014/main" id="{DA442421-3324-4544-A938-82D6FAF2D280}"/>
              </a:ext>
            </a:extLst>
          </p:cNvPr>
          <p:cNvSpPr txBox="1"/>
          <p:nvPr/>
        </p:nvSpPr>
        <p:spPr>
          <a:xfrm>
            <a:off x="3637664" y="6052701"/>
            <a:ext cx="3759423" cy="707886"/>
          </a:xfrm>
          <a:prstGeom prst="rect">
            <a:avLst/>
          </a:prstGeom>
          <a:solidFill>
            <a:schemeClr val="accent1">
              <a:lumMod val="40000"/>
              <a:lumOff val="60000"/>
            </a:schemeClr>
          </a:solidFill>
        </p:spPr>
        <p:txBody>
          <a:bodyPr wrap="square">
            <a:spAutoFit/>
          </a:bodyPr>
          <a:lstStyle/>
          <a:p>
            <a:pPr algn="ctr"/>
            <a:r>
              <a:rPr lang="uk-UA" sz="2000" dirty="0"/>
              <a:t>м</a:t>
            </a:r>
            <a:r>
              <a:rPr lang="uk-UA" sz="2000" dirty="0" smtClean="0"/>
              <a:t>істо Новоукраїнка, </a:t>
            </a:r>
          </a:p>
          <a:p>
            <a:pPr algn="ctr"/>
            <a:r>
              <a:rPr lang="uk-UA" sz="2000" dirty="0" smtClean="0"/>
              <a:t>2026 р</a:t>
            </a:r>
            <a:endParaRPr lang="uk-UA" sz="2000" dirty="0"/>
          </a:p>
        </p:txBody>
      </p:sp>
    </p:spTree>
    <p:extLst>
      <p:ext uri="{BB962C8B-B14F-4D97-AF65-F5344CB8AC3E}">
        <p14:creationId xmlns:p14="http://schemas.microsoft.com/office/powerpoint/2010/main" val="1609363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60061" y="1599117"/>
            <a:ext cx="10099342" cy="1200329"/>
          </a:xfrm>
          <a:prstGeom prst="rect">
            <a:avLst/>
          </a:prstGeom>
        </p:spPr>
        <p:txBody>
          <a:bodyPr wrap="square">
            <a:spAutoFit/>
          </a:bodyPr>
          <a:lstStyle/>
          <a:p>
            <a:r>
              <a:rPr lang="uk-UA" sz="2400" b="1" dirty="0" smtClean="0"/>
              <a:t>Мета дослідження:</a:t>
            </a:r>
            <a:r>
              <a:rPr lang="uk-UA" sz="2400" dirty="0" smtClean="0"/>
              <a:t> Дослідити природу мерехтіння зірок, з’ясувати фізичні причини цього явища та проаналізувати його вплив на якість астрономічних спостережень з поверхні Землі.</a:t>
            </a:r>
          </a:p>
        </p:txBody>
      </p:sp>
      <p:sp>
        <p:nvSpPr>
          <p:cNvPr id="3" name="Прямоугольник 2"/>
          <p:cNvSpPr/>
          <p:nvPr/>
        </p:nvSpPr>
        <p:spPr>
          <a:xfrm>
            <a:off x="4580575" y="514781"/>
            <a:ext cx="7277954" cy="584775"/>
          </a:xfrm>
          <a:prstGeom prst="rect">
            <a:avLst/>
          </a:prstGeom>
        </p:spPr>
        <p:txBody>
          <a:bodyPr wrap="none">
            <a:spAutoFit/>
          </a:bodyPr>
          <a:lstStyle/>
          <a:p>
            <a:r>
              <a:rPr lang="ru-RU" sz="3200" b="1" dirty="0" smtClean="0">
                <a:latin typeface="Monotype Corsiva" panose="03010101010201010101" pitchFamily="66" charset="0"/>
              </a:rPr>
              <a:t>МЕТА ТА ЗАВДАННЯ  </a:t>
            </a:r>
            <a:r>
              <a:rPr lang="ru-RU" sz="3200" b="1" dirty="0">
                <a:latin typeface="Monotype Corsiva" panose="03010101010201010101" pitchFamily="66" charset="0"/>
              </a:rPr>
              <a:t>ДОСЛІДЖЕННЯ</a:t>
            </a:r>
          </a:p>
        </p:txBody>
      </p:sp>
      <p:pic>
        <p:nvPicPr>
          <p:cNvPr id="1026" name="Picture 2" descr="See the best night sky images from Capture the Dark 2025 - Big Think"/>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9745" b="3958"/>
          <a:stretch/>
        </p:blipFill>
        <p:spPr bwMode="auto">
          <a:xfrm>
            <a:off x="132430" y="3279485"/>
            <a:ext cx="4298358" cy="19473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4580575" y="3279485"/>
            <a:ext cx="7606603" cy="3046988"/>
          </a:xfrm>
          <a:prstGeom prst="rect">
            <a:avLst/>
          </a:prstGeom>
        </p:spPr>
        <p:txBody>
          <a:bodyPr wrap="square">
            <a:spAutoFit/>
          </a:bodyPr>
          <a:lstStyle/>
          <a:p>
            <a:pPr lvl="0"/>
            <a:r>
              <a:rPr lang="uk-UA" sz="2400" b="1" dirty="0">
                <a:solidFill>
                  <a:prstClr val="black"/>
                </a:solidFill>
              </a:rPr>
              <a:t>Завдання дослідження:</a:t>
            </a:r>
            <a:endParaRPr lang="uk-UA" sz="2400" dirty="0">
              <a:solidFill>
                <a:prstClr val="black"/>
              </a:solidFill>
            </a:endParaRPr>
          </a:p>
          <a:p>
            <a:pPr lvl="0"/>
            <a:r>
              <a:rPr lang="uk-UA" sz="2400" dirty="0">
                <a:solidFill>
                  <a:prstClr val="black"/>
                </a:solidFill>
              </a:rPr>
              <a:t>Вивчити будову та склад зірок.</a:t>
            </a:r>
          </a:p>
          <a:p>
            <a:pPr lvl="0"/>
            <a:r>
              <a:rPr lang="uk-UA" sz="2400" dirty="0">
                <a:solidFill>
                  <a:prstClr val="black"/>
                </a:solidFill>
              </a:rPr>
              <a:t>З’ясувати фізичні причини мерехтіння зірок (сцинтиляції).</a:t>
            </a:r>
          </a:p>
          <a:p>
            <a:pPr lvl="0"/>
            <a:r>
              <a:rPr lang="uk-UA" sz="2400" dirty="0">
                <a:solidFill>
                  <a:prstClr val="black"/>
                </a:solidFill>
              </a:rPr>
              <a:t>Проаналізувати, як мерехтіння впливає на астрономічні спостереження.</a:t>
            </a:r>
          </a:p>
          <a:p>
            <a:pPr lvl="0"/>
            <a:r>
              <a:rPr lang="uk-UA" sz="2400" dirty="0">
                <a:solidFill>
                  <a:prstClr val="black"/>
                </a:solidFill>
              </a:rPr>
              <a:t>Показати практичне значення зірок для людства.</a:t>
            </a:r>
          </a:p>
          <a:p>
            <a:pPr lvl="0"/>
            <a:r>
              <a:rPr lang="uk-UA" sz="2400" dirty="0">
                <a:solidFill>
                  <a:prstClr val="black"/>
                </a:solidFill>
              </a:rPr>
              <a:t>Зробити висновки та узагальнити результати.</a:t>
            </a:r>
          </a:p>
        </p:txBody>
      </p:sp>
    </p:spTree>
    <p:extLst>
      <p:ext uri="{BB962C8B-B14F-4D97-AF65-F5344CB8AC3E}">
        <p14:creationId xmlns:p14="http://schemas.microsoft.com/office/powerpoint/2010/main" val="4060540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FEC693A-03CC-4915-8C54-27BF7DBD041A}"/>
              </a:ext>
            </a:extLst>
          </p:cNvPr>
          <p:cNvSpPr>
            <a:spLocks noGrp="1"/>
          </p:cNvSpPr>
          <p:nvPr>
            <p:ph type="title"/>
          </p:nvPr>
        </p:nvSpPr>
        <p:spPr>
          <a:xfrm>
            <a:off x="0" y="1"/>
            <a:ext cx="12192000" cy="1057834"/>
          </a:xfrm>
        </p:spPr>
        <p:txBody>
          <a:bodyPr/>
          <a:lstStyle/>
          <a:p>
            <a:r>
              <a:rPr lang="uk-UA" dirty="0"/>
              <a:t>                         </a:t>
            </a:r>
            <a:r>
              <a:rPr lang="uk-UA" dirty="0" smtClean="0"/>
              <a:t>Актуальність ТЕМИ</a:t>
            </a:r>
            <a:endParaRPr lang="uk-UA" dirty="0"/>
          </a:p>
        </p:txBody>
      </p:sp>
      <p:sp>
        <p:nvSpPr>
          <p:cNvPr id="4" name="TextBox 3">
            <a:extLst>
              <a:ext uri="{FF2B5EF4-FFF2-40B4-BE49-F238E27FC236}">
                <a16:creationId xmlns="" xmlns:a16="http://schemas.microsoft.com/office/drawing/2014/main" id="{39595B4C-30FC-4827-ADEF-5050F72D424E}"/>
              </a:ext>
            </a:extLst>
          </p:cNvPr>
          <p:cNvSpPr txBox="1"/>
          <p:nvPr/>
        </p:nvSpPr>
        <p:spPr>
          <a:xfrm>
            <a:off x="107577" y="1330790"/>
            <a:ext cx="8394978" cy="3108543"/>
          </a:xfrm>
          <a:prstGeom prst="rect">
            <a:avLst/>
          </a:prstGeom>
          <a:noFill/>
        </p:spPr>
        <p:txBody>
          <a:bodyPr wrap="square">
            <a:spAutoFit/>
          </a:bodyPr>
          <a:lstStyle/>
          <a:p>
            <a:r>
              <a:rPr lang="uk-UA" sz="2800" dirty="0" smtClean="0"/>
              <a:t>	Зорі — одні з найпрекрасніших об’єктів нічного неба. Але через мерехтіння їх важко спостерігати з Землі. </a:t>
            </a:r>
          </a:p>
          <a:p>
            <a:r>
              <a:rPr lang="uk-UA" sz="2800" dirty="0" smtClean="0"/>
              <a:t>	Сучасні астрономи запускають телескопи в космос саме через це явище. </a:t>
            </a:r>
          </a:p>
          <a:p>
            <a:r>
              <a:rPr lang="uk-UA" sz="2800" dirty="0" smtClean="0"/>
              <a:t>	Розуміння мерехтіння допомагає краще вивчати Всесвіт.</a:t>
            </a:r>
            <a:endParaRPr lang="uk-UA" sz="2800" dirty="0"/>
          </a:p>
        </p:txBody>
      </p:sp>
      <p:pic>
        <p:nvPicPr>
          <p:cNvPr id="5" name="Рисунок 4">
            <a:extLst>
              <a:ext uri="{FF2B5EF4-FFF2-40B4-BE49-F238E27FC236}">
                <a16:creationId xmlns="" xmlns:a16="http://schemas.microsoft.com/office/drawing/2014/main" id="{6C3AB0E6-52CF-4DCC-9611-BE04299FD197}"/>
              </a:ext>
            </a:extLst>
          </p:cNvPr>
          <p:cNvPicPr>
            <a:picLocks noChangeAspect="1"/>
          </p:cNvPicPr>
          <p:nvPr/>
        </p:nvPicPr>
        <p:blipFill>
          <a:blip r:embed="rId2"/>
          <a:stretch>
            <a:fillRect/>
          </a:stretch>
        </p:blipFill>
        <p:spPr>
          <a:xfrm>
            <a:off x="8350965" y="1330790"/>
            <a:ext cx="3605476" cy="1999264"/>
          </a:xfrm>
          <a:prstGeom prst="rect">
            <a:avLst/>
          </a:prstGeom>
        </p:spPr>
      </p:pic>
      <p:pic>
        <p:nvPicPr>
          <p:cNvPr id="6" name="Рисунок 5">
            <a:extLst>
              <a:ext uri="{FF2B5EF4-FFF2-40B4-BE49-F238E27FC236}">
                <a16:creationId xmlns="" xmlns:a16="http://schemas.microsoft.com/office/drawing/2014/main" id="{48971BC0-055A-4BDF-A3A6-2C99AE2D86D9}"/>
              </a:ext>
            </a:extLst>
          </p:cNvPr>
          <p:cNvPicPr>
            <a:picLocks noChangeAspect="1"/>
          </p:cNvPicPr>
          <p:nvPr/>
        </p:nvPicPr>
        <p:blipFill>
          <a:blip r:embed="rId3"/>
          <a:stretch>
            <a:fillRect/>
          </a:stretch>
        </p:blipFill>
        <p:spPr>
          <a:xfrm>
            <a:off x="3540389" y="4008446"/>
            <a:ext cx="4563036" cy="2733394"/>
          </a:xfrm>
          <a:prstGeom prst="rect">
            <a:avLst/>
          </a:prstGeom>
        </p:spPr>
      </p:pic>
      <p:pic>
        <p:nvPicPr>
          <p:cNvPr id="7" name="Рисунок 6">
            <a:extLst>
              <a:ext uri="{FF2B5EF4-FFF2-40B4-BE49-F238E27FC236}">
                <a16:creationId xmlns="" xmlns:a16="http://schemas.microsoft.com/office/drawing/2014/main" id="{82E4F8E2-7DF8-4BB7-9F2B-6EEEF90C574A}"/>
              </a:ext>
            </a:extLst>
          </p:cNvPr>
          <p:cNvPicPr>
            <a:picLocks noChangeAspect="1"/>
          </p:cNvPicPr>
          <p:nvPr/>
        </p:nvPicPr>
        <p:blipFill>
          <a:blip r:embed="rId4"/>
          <a:stretch>
            <a:fillRect/>
          </a:stretch>
        </p:blipFill>
        <p:spPr>
          <a:xfrm>
            <a:off x="8250835" y="3593150"/>
            <a:ext cx="3805735" cy="1875760"/>
          </a:xfrm>
          <a:prstGeom prst="rect">
            <a:avLst/>
          </a:prstGeom>
        </p:spPr>
      </p:pic>
    </p:spTree>
    <p:extLst>
      <p:ext uri="{BB962C8B-B14F-4D97-AF65-F5344CB8AC3E}">
        <p14:creationId xmlns:p14="http://schemas.microsoft.com/office/powerpoint/2010/main" val="3742016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A41C099-06DC-47CA-ACB8-2BCFEE4004A9}"/>
              </a:ext>
            </a:extLst>
          </p:cNvPr>
          <p:cNvSpPr>
            <a:spLocks noGrp="1"/>
          </p:cNvSpPr>
          <p:nvPr>
            <p:ph type="title"/>
          </p:nvPr>
        </p:nvSpPr>
        <p:spPr>
          <a:xfrm>
            <a:off x="0" y="1"/>
            <a:ext cx="12192000" cy="1470211"/>
          </a:xfrm>
        </p:spPr>
        <p:txBody>
          <a:bodyPr/>
          <a:lstStyle/>
          <a:p>
            <a:r>
              <a:rPr lang="uk-UA" dirty="0"/>
              <a:t>          З ЧОГО ВСЕ Ж ТАКИ СКЛАДАЮТЬСЯ ЗОРІ</a:t>
            </a:r>
          </a:p>
        </p:txBody>
      </p:sp>
      <p:sp>
        <p:nvSpPr>
          <p:cNvPr id="4" name="TextBox 3">
            <a:extLst>
              <a:ext uri="{FF2B5EF4-FFF2-40B4-BE49-F238E27FC236}">
                <a16:creationId xmlns="" xmlns:a16="http://schemas.microsoft.com/office/drawing/2014/main" id="{B9A65554-414C-4744-B53E-B79471FA63B2}"/>
              </a:ext>
            </a:extLst>
          </p:cNvPr>
          <p:cNvSpPr txBox="1"/>
          <p:nvPr/>
        </p:nvSpPr>
        <p:spPr>
          <a:xfrm>
            <a:off x="423080" y="1454780"/>
            <a:ext cx="6221506" cy="3046988"/>
          </a:xfrm>
          <a:prstGeom prst="rect">
            <a:avLst/>
          </a:prstGeom>
          <a:noFill/>
        </p:spPr>
        <p:txBody>
          <a:bodyPr wrap="square">
            <a:spAutoFit/>
          </a:bodyPr>
          <a:lstStyle/>
          <a:p>
            <a:r>
              <a:rPr lang="uk-UA" sz="2400" dirty="0" smtClean="0"/>
              <a:t>	Зорі складаються переважно з гарячої плазми:</a:t>
            </a:r>
          </a:p>
          <a:p>
            <a:r>
              <a:rPr lang="uk-UA" sz="2400" dirty="0" smtClean="0"/>
              <a:t>Водень — 70–90 %</a:t>
            </a:r>
          </a:p>
          <a:p>
            <a:r>
              <a:rPr lang="uk-UA" sz="2400" dirty="0" smtClean="0"/>
              <a:t>Гелій — 10–28 %</a:t>
            </a:r>
          </a:p>
          <a:p>
            <a:r>
              <a:rPr lang="uk-UA" sz="2400" dirty="0" smtClean="0"/>
              <a:t>Важчі елементи (кисень, вуглець, залізо) — у невеликій кількості</a:t>
            </a:r>
          </a:p>
          <a:p>
            <a:r>
              <a:rPr lang="uk-UA" sz="2400" dirty="0" smtClean="0"/>
              <a:t>Енергія виробляється в ядрі зорі завдяки гравітації та термоядерним реакціям.</a:t>
            </a:r>
            <a:endParaRPr lang="uk-UA" sz="2400" dirty="0">
              <a:effectLst/>
            </a:endParaRPr>
          </a:p>
        </p:txBody>
      </p:sp>
      <p:pic>
        <p:nvPicPr>
          <p:cNvPr id="5" name="Рисунок 4">
            <a:extLst>
              <a:ext uri="{FF2B5EF4-FFF2-40B4-BE49-F238E27FC236}">
                <a16:creationId xmlns="" xmlns:a16="http://schemas.microsoft.com/office/drawing/2014/main" id="{B81842FF-00F2-4BB9-BCEA-E242CA4F6129}"/>
              </a:ext>
            </a:extLst>
          </p:cNvPr>
          <p:cNvPicPr>
            <a:picLocks noChangeAspect="1"/>
          </p:cNvPicPr>
          <p:nvPr/>
        </p:nvPicPr>
        <p:blipFill>
          <a:blip r:embed="rId2"/>
          <a:stretch>
            <a:fillRect/>
          </a:stretch>
        </p:blipFill>
        <p:spPr>
          <a:xfrm>
            <a:off x="7315200" y="955404"/>
            <a:ext cx="4238164" cy="3308866"/>
          </a:xfrm>
          <a:prstGeom prst="rect">
            <a:avLst/>
          </a:prstGeom>
        </p:spPr>
      </p:pic>
      <p:pic>
        <p:nvPicPr>
          <p:cNvPr id="6" name="Рисунок 5">
            <a:extLst>
              <a:ext uri="{FF2B5EF4-FFF2-40B4-BE49-F238E27FC236}">
                <a16:creationId xmlns="" xmlns:a16="http://schemas.microsoft.com/office/drawing/2014/main" id="{77EA69A7-3FB7-409B-BA59-08E13E0E213C}"/>
              </a:ext>
            </a:extLst>
          </p:cNvPr>
          <p:cNvPicPr>
            <a:picLocks noChangeAspect="1"/>
          </p:cNvPicPr>
          <p:nvPr/>
        </p:nvPicPr>
        <p:blipFill>
          <a:blip r:embed="rId3"/>
          <a:stretch>
            <a:fillRect/>
          </a:stretch>
        </p:blipFill>
        <p:spPr>
          <a:xfrm>
            <a:off x="1009600" y="4596393"/>
            <a:ext cx="4053719" cy="1994685"/>
          </a:xfrm>
          <a:prstGeom prst="rect">
            <a:avLst/>
          </a:prstGeom>
        </p:spPr>
      </p:pic>
      <p:sp>
        <p:nvSpPr>
          <p:cNvPr id="3" name="Прямоугольник 2"/>
          <p:cNvSpPr/>
          <p:nvPr/>
        </p:nvSpPr>
        <p:spPr>
          <a:xfrm>
            <a:off x="6096000" y="4501768"/>
            <a:ext cx="6096000" cy="1938992"/>
          </a:xfrm>
          <a:prstGeom prst="rect">
            <a:avLst/>
          </a:prstGeom>
        </p:spPr>
        <p:txBody>
          <a:bodyPr>
            <a:spAutoFit/>
          </a:bodyPr>
          <a:lstStyle/>
          <a:p>
            <a:r>
              <a:rPr lang="uk-UA" sz="2400" dirty="0" smtClean="0"/>
              <a:t>	Зорі — самосвітні космічні об’єкти, у надрах яких відбуваються термоядерні реакції. У них водень перетворюється на гелій з виділенням величезної кількості енергії.</a:t>
            </a:r>
            <a:endParaRPr lang="uk-UA" sz="2400" dirty="0">
              <a:effectLst/>
            </a:endParaRPr>
          </a:p>
        </p:txBody>
      </p:sp>
    </p:spTree>
    <p:extLst>
      <p:ext uri="{BB962C8B-B14F-4D97-AF65-F5344CB8AC3E}">
        <p14:creationId xmlns:p14="http://schemas.microsoft.com/office/powerpoint/2010/main" val="1109218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341D19E-28DD-432D-9439-185FDC0FE0F0}"/>
              </a:ext>
            </a:extLst>
          </p:cNvPr>
          <p:cNvSpPr>
            <a:spLocks noGrp="1"/>
          </p:cNvSpPr>
          <p:nvPr>
            <p:ph type="title"/>
          </p:nvPr>
        </p:nvSpPr>
        <p:spPr>
          <a:xfrm>
            <a:off x="0" y="1"/>
            <a:ext cx="12192000" cy="1246093"/>
          </a:xfrm>
        </p:spPr>
        <p:txBody>
          <a:bodyPr/>
          <a:lstStyle/>
          <a:p>
            <a:r>
              <a:rPr lang="uk-UA" dirty="0"/>
              <a:t>                   ЧОМУ ЗОРІ МЕРЕХТЯТЬ?</a:t>
            </a:r>
          </a:p>
        </p:txBody>
      </p:sp>
      <p:sp>
        <p:nvSpPr>
          <p:cNvPr id="4" name="TextBox 3">
            <a:extLst>
              <a:ext uri="{FF2B5EF4-FFF2-40B4-BE49-F238E27FC236}">
                <a16:creationId xmlns="" xmlns:a16="http://schemas.microsoft.com/office/drawing/2014/main" id="{6A7C1A08-34B7-4A8C-8677-7462275CE23E}"/>
              </a:ext>
            </a:extLst>
          </p:cNvPr>
          <p:cNvSpPr txBox="1"/>
          <p:nvPr/>
        </p:nvSpPr>
        <p:spPr>
          <a:xfrm>
            <a:off x="197223" y="1558591"/>
            <a:ext cx="6140824" cy="4401205"/>
          </a:xfrm>
          <a:prstGeom prst="rect">
            <a:avLst/>
          </a:prstGeom>
          <a:noFill/>
        </p:spPr>
        <p:txBody>
          <a:bodyPr wrap="square">
            <a:spAutoFit/>
          </a:bodyPr>
          <a:lstStyle/>
          <a:p>
            <a:pPr algn="just"/>
            <a:r>
              <a:rPr lang="uk-UA" sz="2800" dirty="0" smtClean="0"/>
              <a:t>	Мерехтіння зірок (сцинтиляція) виникає через </a:t>
            </a:r>
            <a:r>
              <a:rPr lang="uk-UA" sz="2800" b="1" dirty="0" smtClean="0"/>
              <a:t>турбулентність земної атмосфери</a:t>
            </a:r>
            <a:r>
              <a:rPr lang="uk-UA" sz="2800" dirty="0" smtClean="0"/>
              <a:t>.</a:t>
            </a:r>
          </a:p>
          <a:p>
            <a:pPr algn="just"/>
            <a:r>
              <a:rPr lang="uk-UA" sz="2800" dirty="0" smtClean="0"/>
              <a:t>	Світло від зірок проходить крізь шари повітря з різною температурою та щільністю. 	Промені заломлюються і відхиляються — тому ми бачимо, як зорі то яскравішають, то тьмянішають і змінюють колір.</a:t>
            </a:r>
          </a:p>
        </p:txBody>
      </p:sp>
      <p:pic>
        <p:nvPicPr>
          <p:cNvPr id="5" name="Рисунок 4">
            <a:extLst>
              <a:ext uri="{FF2B5EF4-FFF2-40B4-BE49-F238E27FC236}">
                <a16:creationId xmlns="" xmlns:a16="http://schemas.microsoft.com/office/drawing/2014/main" id="{AB14626D-446C-4019-B5A4-4A932C11A12C}"/>
              </a:ext>
            </a:extLst>
          </p:cNvPr>
          <p:cNvPicPr>
            <a:picLocks noChangeAspect="1"/>
          </p:cNvPicPr>
          <p:nvPr/>
        </p:nvPicPr>
        <p:blipFill>
          <a:blip r:embed="rId2"/>
          <a:stretch>
            <a:fillRect/>
          </a:stretch>
        </p:blipFill>
        <p:spPr>
          <a:xfrm>
            <a:off x="6902120" y="5155163"/>
            <a:ext cx="2466975" cy="1609267"/>
          </a:xfrm>
          <a:prstGeom prst="rect">
            <a:avLst/>
          </a:prstGeom>
        </p:spPr>
      </p:pic>
      <p:pic>
        <p:nvPicPr>
          <p:cNvPr id="6" name="Рисунок 5">
            <a:extLst>
              <a:ext uri="{FF2B5EF4-FFF2-40B4-BE49-F238E27FC236}">
                <a16:creationId xmlns="" xmlns:a16="http://schemas.microsoft.com/office/drawing/2014/main" id="{15A2F5D0-58A7-4BBB-85BB-CF3A2E361BDB}"/>
              </a:ext>
            </a:extLst>
          </p:cNvPr>
          <p:cNvPicPr>
            <a:picLocks noChangeAspect="1"/>
          </p:cNvPicPr>
          <p:nvPr/>
        </p:nvPicPr>
        <p:blipFill>
          <a:blip r:embed="rId3"/>
          <a:stretch>
            <a:fillRect/>
          </a:stretch>
        </p:blipFill>
        <p:spPr>
          <a:xfrm>
            <a:off x="9489276" y="5155163"/>
            <a:ext cx="2514600" cy="1609266"/>
          </a:xfrm>
          <a:prstGeom prst="rect">
            <a:avLst/>
          </a:prstGeom>
        </p:spPr>
      </p:pic>
      <p:pic>
        <p:nvPicPr>
          <p:cNvPr id="7" name="Рисунок 6">
            <a:extLst>
              <a:ext uri="{FF2B5EF4-FFF2-40B4-BE49-F238E27FC236}">
                <a16:creationId xmlns="" xmlns:a16="http://schemas.microsoft.com/office/drawing/2014/main" id="{680FB4F8-955F-4428-B7CC-2B207FC321A3}"/>
              </a:ext>
            </a:extLst>
          </p:cNvPr>
          <p:cNvPicPr>
            <a:picLocks noChangeAspect="1"/>
          </p:cNvPicPr>
          <p:nvPr/>
        </p:nvPicPr>
        <p:blipFill>
          <a:blip r:embed="rId4"/>
          <a:stretch>
            <a:fillRect/>
          </a:stretch>
        </p:blipFill>
        <p:spPr>
          <a:xfrm>
            <a:off x="6902120" y="1286437"/>
            <a:ext cx="5101756" cy="3767138"/>
          </a:xfrm>
          <a:prstGeom prst="rect">
            <a:avLst/>
          </a:prstGeom>
        </p:spPr>
      </p:pic>
    </p:spTree>
    <p:extLst>
      <p:ext uri="{BB962C8B-B14F-4D97-AF65-F5344CB8AC3E}">
        <p14:creationId xmlns:p14="http://schemas.microsoft.com/office/powerpoint/2010/main" val="2949359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41260" y="382236"/>
            <a:ext cx="8610600" cy="1293028"/>
          </a:xfrm>
        </p:spPr>
        <p:txBody>
          <a:bodyPr/>
          <a:lstStyle/>
          <a:p>
            <a:r>
              <a:rPr lang="uk-UA" dirty="0" smtClean="0"/>
              <a:t>Як мерехтіння впливає на спостереження?</a:t>
            </a:r>
            <a:endParaRPr lang="uk-UA" dirty="0"/>
          </a:p>
        </p:txBody>
      </p:sp>
      <p:sp>
        <p:nvSpPr>
          <p:cNvPr id="3" name="Прямоугольник 2"/>
          <p:cNvSpPr/>
          <p:nvPr/>
        </p:nvSpPr>
        <p:spPr>
          <a:xfrm>
            <a:off x="564106" y="1814858"/>
            <a:ext cx="10872717" cy="2677656"/>
          </a:xfrm>
          <a:prstGeom prst="rect">
            <a:avLst/>
          </a:prstGeom>
        </p:spPr>
        <p:txBody>
          <a:bodyPr wrap="square">
            <a:spAutoFit/>
          </a:bodyPr>
          <a:lstStyle/>
          <a:p>
            <a:pPr marL="342900" indent="-342900">
              <a:buFont typeface="Wingdings" panose="05000000000000000000" pitchFamily="2" charset="2"/>
              <a:buChar char="ü"/>
            </a:pPr>
            <a:r>
              <a:rPr lang="ru-RU" sz="2800" dirty="0" smtClean="0"/>
              <a:t>	</a:t>
            </a:r>
            <a:r>
              <a:rPr lang="uk-UA" sz="2800" dirty="0" smtClean="0"/>
              <a:t>Спотворює зображення зірок</a:t>
            </a:r>
          </a:p>
          <a:p>
            <a:pPr marL="342900" indent="-342900">
              <a:buFont typeface="Wingdings" panose="05000000000000000000" pitchFamily="2" charset="2"/>
              <a:buChar char="ü"/>
            </a:pPr>
            <a:r>
              <a:rPr lang="uk-UA" sz="2800" dirty="0" smtClean="0"/>
              <a:t>Знижує чіткість зображення</a:t>
            </a:r>
          </a:p>
          <a:p>
            <a:pPr marL="342900" indent="-342900">
              <a:buFont typeface="Wingdings" panose="05000000000000000000" pitchFamily="2" charset="2"/>
              <a:buChar char="ü"/>
            </a:pPr>
            <a:r>
              <a:rPr lang="uk-UA" sz="2800" dirty="0" smtClean="0"/>
              <a:t>	Ускладнює точні астрономічні вимірювання</a:t>
            </a:r>
          </a:p>
          <a:p>
            <a:r>
              <a:rPr lang="uk-UA" sz="2800" dirty="0" smtClean="0"/>
              <a:t>	Саме тому найкращі спостереження проводять:</a:t>
            </a:r>
          </a:p>
          <a:p>
            <a:pPr marL="342900" indent="-342900">
              <a:buFont typeface="Wingdings" panose="05000000000000000000" pitchFamily="2" charset="2"/>
              <a:buChar char="Ø"/>
            </a:pPr>
            <a:r>
              <a:rPr lang="uk-UA" sz="2800" dirty="0" smtClean="0"/>
              <a:t>на високих горах</a:t>
            </a:r>
          </a:p>
          <a:p>
            <a:pPr marL="342900" indent="-342900">
              <a:buFont typeface="Wingdings" panose="05000000000000000000" pitchFamily="2" charset="2"/>
              <a:buChar char="Ø"/>
            </a:pPr>
            <a:r>
              <a:rPr lang="uk-UA" sz="2800" dirty="0" smtClean="0"/>
              <a:t>або в космосі (телескоп</a:t>
            </a:r>
            <a:r>
              <a:rPr lang="ru-RU" sz="2800" dirty="0" smtClean="0"/>
              <a:t>и </a:t>
            </a:r>
            <a:r>
              <a:rPr lang="en-US" sz="2800" dirty="0"/>
              <a:t>Hubble, James Webb)</a:t>
            </a:r>
          </a:p>
        </p:txBody>
      </p:sp>
    </p:spTree>
    <p:extLst>
      <p:ext uri="{BB962C8B-B14F-4D97-AF65-F5344CB8AC3E}">
        <p14:creationId xmlns:p14="http://schemas.microsoft.com/office/powerpoint/2010/main" val="3089177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8B1003F-FB7A-4030-ABF0-7B6BD3713132}"/>
              </a:ext>
            </a:extLst>
          </p:cNvPr>
          <p:cNvSpPr>
            <a:spLocks noGrp="1"/>
          </p:cNvSpPr>
          <p:nvPr>
            <p:ph type="title"/>
          </p:nvPr>
        </p:nvSpPr>
        <p:spPr>
          <a:xfrm>
            <a:off x="0" y="0"/>
            <a:ext cx="12192000" cy="1325563"/>
          </a:xfrm>
        </p:spPr>
        <p:txBody>
          <a:bodyPr/>
          <a:lstStyle/>
          <a:p>
            <a:r>
              <a:rPr lang="uk-UA" dirty="0"/>
              <a:t>                     ЧОМУ ЗОРІ ВИБУХАЮТЬ</a:t>
            </a:r>
          </a:p>
        </p:txBody>
      </p:sp>
      <p:sp>
        <p:nvSpPr>
          <p:cNvPr id="7" name="TextBox 6">
            <a:extLst>
              <a:ext uri="{FF2B5EF4-FFF2-40B4-BE49-F238E27FC236}">
                <a16:creationId xmlns="" xmlns:a16="http://schemas.microsoft.com/office/drawing/2014/main" id="{8102F479-CC58-4CF1-936F-FA610C49D5DA}"/>
              </a:ext>
            </a:extLst>
          </p:cNvPr>
          <p:cNvSpPr txBox="1"/>
          <p:nvPr/>
        </p:nvSpPr>
        <p:spPr>
          <a:xfrm>
            <a:off x="188258" y="1368245"/>
            <a:ext cx="6544236" cy="4524315"/>
          </a:xfrm>
          <a:prstGeom prst="rect">
            <a:avLst/>
          </a:prstGeom>
          <a:noFill/>
        </p:spPr>
        <p:txBody>
          <a:bodyPr wrap="square">
            <a:spAutoFit/>
          </a:bodyPr>
          <a:lstStyle/>
          <a:p>
            <a:r>
              <a:rPr lang="uk-UA" sz="3200" dirty="0"/>
              <a:t>Вибух зорі, відомий як наднова, — це фінальний етап життя масивних світил. Головна причина вибуху полягає в порушенні балансу між двома силами: гравітацією, яка стискає зорю, та термоядерним тиском, який виштовхує її назовні</a:t>
            </a:r>
          </a:p>
        </p:txBody>
      </p:sp>
      <p:pic>
        <p:nvPicPr>
          <p:cNvPr id="8" name="Рисунок 7">
            <a:extLst>
              <a:ext uri="{FF2B5EF4-FFF2-40B4-BE49-F238E27FC236}">
                <a16:creationId xmlns="" xmlns:a16="http://schemas.microsoft.com/office/drawing/2014/main" id="{9604245D-36DE-4AA9-A050-CC13720E644A}"/>
              </a:ext>
            </a:extLst>
          </p:cNvPr>
          <p:cNvPicPr>
            <a:picLocks noChangeAspect="1"/>
          </p:cNvPicPr>
          <p:nvPr/>
        </p:nvPicPr>
        <p:blipFill>
          <a:blip r:embed="rId2"/>
          <a:stretch>
            <a:fillRect/>
          </a:stretch>
        </p:blipFill>
        <p:spPr>
          <a:xfrm>
            <a:off x="8357908" y="904221"/>
            <a:ext cx="3529293" cy="2403381"/>
          </a:xfrm>
          <a:prstGeom prst="rect">
            <a:avLst/>
          </a:prstGeom>
        </p:spPr>
      </p:pic>
      <p:pic>
        <p:nvPicPr>
          <p:cNvPr id="9" name="Рисунок 8">
            <a:extLst>
              <a:ext uri="{FF2B5EF4-FFF2-40B4-BE49-F238E27FC236}">
                <a16:creationId xmlns="" xmlns:a16="http://schemas.microsoft.com/office/drawing/2014/main" id="{AE123201-4DCC-4A63-ABA9-97CB50F48CFB}"/>
              </a:ext>
            </a:extLst>
          </p:cNvPr>
          <p:cNvPicPr>
            <a:picLocks noChangeAspect="1"/>
          </p:cNvPicPr>
          <p:nvPr/>
        </p:nvPicPr>
        <p:blipFill>
          <a:blip r:embed="rId3"/>
          <a:stretch>
            <a:fillRect/>
          </a:stretch>
        </p:blipFill>
        <p:spPr>
          <a:xfrm>
            <a:off x="6732494" y="3428999"/>
            <a:ext cx="3702424" cy="3293605"/>
          </a:xfrm>
          <a:prstGeom prst="rect">
            <a:avLst/>
          </a:prstGeom>
        </p:spPr>
      </p:pic>
    </p:spTree>
    <p:extLst>
      <p:ext uri="{BB962C8B-B14F-4D97-AF65-F5344CB8AC3E}">
        <p14:creationId xmlns:p14="http://schemas.microsoft.com/office/powerpoint/2010/main" val="3087124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A17295E-0281-4B9D-B075-6697B05E3B41}"/>
              </a:ext>
            </a:extLst>
          </p:cNvPr>
          <p:cNvSpPr>
            <a:spLocks noGrp="1"/>
          </p:cNvSpPr>
          <p:nvPr>
            <p:ph type="title"/>
          </p:nvPr>
        </p:nvSpPr>
        <p:spPr>
          <a:xfrm>
            <a:off x="0" y="0"/>
            <a:ext cx="12192001" cy="1325563"/>
          </a:xfrm>
        </p:spPr>
        <p:txBody>
          <a:bodyPr/>
          <a:lstStyle/>
          <a:p>
            <a:r>
              <a:rPr lang="uk-UA" dirty="0"/>
              <a:t>            ЧОМУ ЗОРІ ІНОДІ НЕ ВИДНО</a:t>
            </a:r>
          </a:p>
        </p:txBody>
      </p:sp>
      <p:sp>
        <p:nvSpPr>
          <p:cNvPr id="4" name="TextBox 3">
            <a:extLst>
              <a:ext uri="{FF2B5EF4-FFF2-40B4-BE49-F238E27FC236}">
                <a16:creationId xmlns="" xmlns:a16="http://schemas.microsoft.com/office/drawing/2014/main" id="{9B0A2DC0-25E5-4959-A4E4-03822CE305BA}"/>
              </a:ext>
            </a:extLst>
          </p:cNvPr>
          <p:cNvSpPr txBox="1"/>
          <p:nvPr/>
        </p:nvSpPr>
        <p:spPr>
          <a:xfrm>
            <a:off x="341078" y="1317082"/>
            <a:ext cx="7410849" cy="3539430"/>
          </a:xfrm>
          <a:prstGeom prst="rect">
            <a:avLst/>
          </a:prstGeom>
          <a:noFill/>
        </p:spPr>
        <p:txBody>
          <a:bodyPr wrap="square">
            <a:spAutoFit/>
          </a:bodyPr>
          <a:lstStyle/>
          <a:p>
            <a:pPr algn="just"/>
            <a:r>
              <a:rPr lang="uk-UA" sz="2800" dirty="0" smtClean="0"/>
              <a:t>	Зорі </a:t>
            </a:r>
            <a:r>
              <a:rPr lang="uk-UA" sz="2800" dirty="0"/>
              <a:t>вночі іноді не видно через світлове забруднення від міст, яке робить небо занадто світлим, хмарність, що фізично закриває огляд, або через яскраве місячне світло, що "затьмарює" тьмяніші зірки. Також деякі сузір'я зникають сезонно через орбітальний рух Землі. </a:t>
            </a:r>
          </a:p>
        </p:txBody>
      </p:sp>
      <p:pic>
        <p:nvPicPr>
          <p:cNvPr id="5" name="Рисунок 4">
            <a:extLst>
              <a:ext uri="{FF2B5EF4-FFF2-40B4-BE49-F238E27FC236}">
                <a16:creationId xmlns="" xmlns:a16="http://schemas.microsoft.com/office/drawing/2014/main" id="{9352B1A4-AFB1-4399-9F83-E9BD1CA946DF}"/>
              </a:ext>
            </a:extLst>
          </p:cNvPr>
          <p:cNvPicPr>
            <a:picLocks noChangeAspect="1"/>
          </p:cNvPicPr>
          <p:nvPr/>
        </p:nvPicPr>
        <p:blipFill>
          <a:blip r:embed="rId2"/>
          <a:stretch>
            <a:fillRect/>
          </a:stretch>
        </p:blipFill>
        <p:spPr>
          <a:xfrm>
            <a:off x="1184493" y="4823299"/>
            <a:ext cx="3560109" cy="1915918"/>
          </a:xfrm>
          <a:prstGeom prst="rect">
            <a:avLst/>
          </a:prstGeom>
          <a:ln>
            <a:noFill/>
          </a:ln>
          <a:effectLst>
            <a:softEdge rad="112500"/>
          </a:effectLst>
        </p:spPr>
      </p:pic>
      <p:pic>
        <p:nvPicPr>
          <p:cNvPr id="6" name="Рисунок 5">
            <a:extLst>
              <a:ext uri="{FF2B5EF4-FFF2-40B4-BE49-F238E27FC236}">
                <a16:creationId xmlns="" xmlns:a16="http://schemas.microsoft.com/office/drawing/2014/main" id="{D76440EA-E6C7-471D-A2EC-7905A9EB276C}"/>
              </a:ext>
            </a:extLst>
          </p:cNvPr>
          <p:cNvPicPr>
            <a:picLocks noChangeAspect="1"/>
          </p:cNvPicPr>
          <p:nvPr/>
        </p:nvPicPr>
        <p:blipFill>
          <a:blip r:embed="rId3"/>
          <a:stretch>
            <a:fillRect/>
          </a:stretch>
        </p:blipFill>
        <p:spPr>
          <a:xfrm>
            <a:off x="4957061" y="4425625"/>
            <a:ext cx="3371570" cy="2149009"/>
          </a:xfrm>
          <a:prstGeom prst="rect">
            <a:avLst/>
          </a:prstGeom>
          <a:ln>
            <a:noFill/>
          </a:ln>
          <a:effectLst>
            <a:softEdge rad="112500"/>
          </a:effectLst>
        </p:spPr>
      </p:pic>
      <p:pic>
        <p:nvPicPr>
          <p:cNvPr id="7" name="Рисунок 6">
            <a:extLst>
              <a:ext uri="{FF2B5EF4-FFF2-40B4-BE49-F238E27FC236}">
                <a16:creationId xmlns="" xmlns:a16="http://schemas.microsoft.com/office/drawing/2014/main" id="{568FB79D-E0E8-40DD-A243-CC95223A0E72}"/>
              </a:ext>
            </a:extLst>
          </p:cNvPr>
          <p:cNvPicPr>
            <a:picLocks noChangeAspect="1"/>
          </p:cNvPicPr>
          <p:nvPr/>
        </p:nvPicPr>
        <p:blipFill>
          <a:blip r:embed="rId4"/>
          <a:stretch>
            <a:fillRect/>
          </a:stretch>
        </p:blipFill>
        <p:spPr>
          <a:xfrm>
            <a:off x="8518804" y="3965201"/>
            <a:ext cx="3525932" cy="2774016"/>
          </a:xfrm>
          <a:prstGeom prst="rect">
            <a:avLst/>
          </a:prstGeom>
          <a:ln>
            <a:noFill/>
          </a:ln>
          <a:effectLst>
            <a:softEdge rad="112500"/>
          </a:effectLst>
        </p:spPr>
      </p:pic>
      <p:pic>
        <p:nvPicPr>
          <p:cNvPr id="8" name="Рисунок 7">
            <a:extLst>
              <a:ext uri="{FF2B5EF4-FFF2-40B4-BE49-F238E27FC236}">
                <a16:creationId xmlns="" xmlns:a16="http://schemas.microsoft.com/office/drawing/2014/main" id="{0AC2D5D9-23B5-4799-916A-5FF2C44A1D0B}"/>
              </a:ext>
            </a:extLst>
          </p:cNvPr>
          <p:cNvPicPr>
            <a:picLocks noChangeAspect="1"/>
          </p:cNvPicPr>
          <p:nvPr/>
        </p:nvPicPr>
        <p:blipFill>
          <a:blip r:embed="rId5"/>
          <a:stretch>
            <a:fillRect/>
          </a:stretch>
        </p:blipFill>
        <p:spPr>
          <a:xfrm>
            <a:off x="8961344" y="951879"/>
            <a:ext cx="3230656" cy="2436159"/>
          </a:xfrm>
          <a:prstGeom prst="rect">
            <a:avLst/>
          </a:prstGeom>
          <a:ln>
            <a:noFill/>
          </a:ln>
          <a:effectLst>
            <a:softEdge rad="112500"/>
          </a:effectLst>
        </p:spPr>
      </p:pic>
    </p:spTree>
    <p:extLst>
      <p:ext uri="{BB962C8B-B14F-4D97-AF65-F5344CB8AC3E}">
        <p14:creationId xmlns:p14="http://schemas.microsoft.com/office/powerpoint/2010/main" val="2014588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971CA25-403C-46A3-8F84-3CF00DC50D93}"/>
              </a:ext>
            </a:extLst>
          </p:cNvPr>
          <p:cNvSpPr>
            <a:spLocks noGrp="1"/>
          </p:cNvSpPr>
          <p:nvPr>
            <p:ph type="title"/>
          </p:nvPr>
        </p:nvSpPr>
        <p:spPr>
          <a:xfrm>
            <a:off x="0" y="1"/>
            <a:ext cx="12192000" cy="1255058"/>
          </a:xfrm>
        </p:spPr>
        <p:txBody>
          <a:bodyPr/>
          <a:lstStyle/>
          <a:p>
            <a:r>
              <a:rPr lang="uk-UA" dirty="0"/>
              <a:t>          ЯК </a:t>
            </a:r>
            <a:r>
              <a:rPr lang="uk-UA" dirty="0" smtClean="0"/>
              <a:t>ЗОРІ </a:t>
            </a:r>
            <a:r>
              <a:rPr lang="uk-UA" dirty="0"/>
              <a:t>ВПЛИВАЮТЬ НА СПОСТЕРЕЖЕНЯ</a:t>
            </a:r>
          </a:p>
        </p:txBody>
      </p:sp>
      <p:sp>
        <p:nvSpPr>
          <p:cNvPr id="4" name="TextBox 3">
            <a:extLst>
              <a:ext uri="{FF2B5EF4-FFF2-40B4-BE49-F238E27FC236}">
                <a16:creationId xmlns="" xmlns:a16="http://schemas.microsoft.com/office/drawing/2014/main" id="{5A1B6057-B8EC-4319-8F83-7DC341C9E51F}"/>
              </a:ext>
            </a:extLst>
          </p:cNvPr>
          <p:cNvSpPr txBox="1"/>
          <p:nvPr/>
        </p:nvSpPr>
        <p:spPr>
          <a:xfrm>
            <a:off x="191069" y="1503533"/>
            <a:ext cx="7646361" cy="4832092"/>
          </a:xfrm>
          <a:prstGeom prst="rect">
            <a:avLst/>
          </a:prstGeom>
          <a:noFill/>
        </p:spPr>
        <p:txBody>
          <a:bodyPr wrap="square">
            <a:spAutoFit/>
          </a:bodyPr>
          <a:lstStyle/>
          <a:p>
            <a:pPr algn="just"/>
            <a:r>
              <a:rPr lang="uk-UA" sz="2800" dirty="0"/>
              <a:t> </a:t>
            </a:r>
            <a:r>
              <a:rPr lang="uk-UA" sz="2800" dirty="0" smtClean="0"/>
              <a:t>	Зірки </a:t>
            </a:r>
            <a:r>
              <a:rPr lang="uk-UA" sz="2800" dirty="0"/>
              <a:t>впливають на спостереження, створюючи ефект мерехтіння (сцинтиляції) через заломлення світла в неоднорідних шарах атмосфери Землі. </a:t>
            </a:r>
            <a:endParaRPr lang="uk-UA" sz="2800" dirty="0" smtClean="0"/>
          </a:p>
          <a:p>
            <a:pPr algn="just"/>
            <a:r>
              <a:rPr lang="uk-UA" sz="2800" dirty="0"/>
              <a:t>	</a:t>
            </a:r>
            <a:r>
              <a:rPr lang="uk-UA" sz="2800" dirty="0" smtClean="0"/>
              <a:t>Це </a:t>
            </a:r>
            <a:r>
              <a:rPr lang="uk-UA" sz="2800" dirty="0"/>
              <a:t>спотворює зображення, ускладнюючи астрономічні дослідження. Атмосферна турбулентність та колір зірки (блакитні мерехтять частіше) впливають на чіткість, що змушує вчених використовувати телескопи на висотах або в космосі.</a:t>
            </a:r>
          </a:p>
        </p:txBody>
      </p:sp>
      <p:pic>
        <p:nvPicPr>
          <p:cNvPr id="5" name="Рисунок 4">
            <a:extLst>
              <a:ext uri="{FF2B5EF4-FFF2-40B4-BE49-F238E27FC236}">
                <a16:creationId xmlns="" xmlns:a16="http://schemas.microsoft.com/office/drawing/2014/main" id="{4D02A5FA-67A7-4308-B9F6-57C57785EFD2}"/>
              </a:ext>
            </a:extLst>
          </p:cNvPr>
          <p:cNvPicPr>
            <a:picLocks noChangeAspect="1"/>
          </p:cNvPicPr>
          <p:nvPr/>
        </p:nvPicPr>
        <p:blipFill>
          <a:blip r:embed="rId2"/>
          <a:stretch>
            <a:fillRect/>
          </a:stretch>
        </p:blipFill>
        <p:spPr>
          <a:xfrm>
            <a:off x="8030838" y="4365811"/>
            <a:ext cx="3854822" cy="2339787"/>
          </a:xfrm>
          <a:prstGeom prst="rect">
            <a:avLst/>
          </a:prstGeom>
        </p:spPr>
      </p:pic>
      <p:pic>
        <p:nvPicPr>
          <p:cNvPr id="6" name="Рисунок 5">
            <a:extLst>
              <a:ext uri="{FF2B5EF4-FFF2-40B4-BE49-F238E27FC236}">
                <a16:creationId xmlns="" xmlns:a16="http://schemas.microsoft.com/office/drawing/2014/main" id="{9E0064DA-BF59-4E41-B8D4-4EA6C2243281}"/>
              </a:ext>
            </a:extLst>
          </p:cNvPr>
          <p:cNvPicPr>
            <a:picLocks noChangeAspect="1"/>
          </p:cNvPicPr>
          <p:nvPr/>
        </p:nvPicPr>
        <p:blipFill>
          <a:blip r:embed="rId3"/>
          <a:stretch>
            <a:fillRect/>
          </a:stretch>
        </p:blipFill>
        <p:spPr>
          <a:xfrm>
            <a:off x="8370642" y="1257873"/>
            <a:ext cx="3663203" cy="2480702"/>
          </a:xfrm>
          <a:prstGeom prst="rect">
            <a:avLst/>
          </a:prstGeom>
        </p:spPr>
      </p:pic>
    </p:spTree>
    <p:extLst>
      <p:ext uri="{BB962C8B-B14F-4D97-AF65-F5344CB8AC3E}">
        <p14:creationId xmlns:p14="http://schemas.microsoft.com/office/powerpoint/2010/main" val="3956216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C3032E1-9468-4349-ACC8-AC55826342B1}"/>
              </a:ext>
            </a:extLst>
          </p:cNvPr>
          <p:cNvSpPr>
            <a:spLocks noGrp="1"/>
          </p:cNvSpPr>
          <p:nvPr>
            <p:ph type="title"/>
          </p:nvPr>
        </p:nvSpPr>
        <p:spPr>
          <a:xfrm>
            <a:off x="0" y="0"/>
            <a:ext cx="12192000" cy="1362634"/>
          </a:xfrm>
        </p:spPr>
        <p:txBody>
          <a:bodyPr/>
          <a:lstStyle/>
          <a:p>
            <a:r>
              <a:rPr lang="uk-UA" dirty="0"/>
              <a:t>                ЧИМ ЗОРІ ШКОДЯТЬ ЛЮДСТВУ</a:t>
            </a:r>
          </a:p>
        </p:txBody>
      </p:sp>
      <p:sp>
        <p:nvSpPr>
          <p:cNvPr id="4" name="TextBox 3">
            <a:extLst>
              <a:ext uri="{FF2B5EF4-FFF2-40B4-BE49-F238E27FC236}">
                <a16:creationId xmlns="" xmlns:a16="http://schemas.microsoft.com/office/drawing/2014/main" id="{F6C6CED1-9653-4AFD-8547-862923BBB695}"/>
              </a:ext>
            </a:extLst>
          </p:cNvPr>
          <p:cNvSpPr txBox="1"/>
          <p:nvPr/>
        </p:nvSpPr>
        <p:spPr>
          <a:xfrm>
            <a:off x="143435" y="1084729"/>
            <a:ext cx="11582400" cy="3785652"/>
          </a:xfrm>
          <a:prstGeom prst="rect">
            <a:avLst/>
          </a:prstGeom>
          <a:noFill/>
        </p:spPr>
        <p:txBody>
          <a:bodyPr wrap="square">
            <a:spAutoFit/>
          </a:bodyPr>
          <a:lstStyle/>
          <a:p>
            <a:r>
              <a:rPr lang="uk-UA" sz="2400" dirty="0"/>
              <a:t>Зорі можуть шкодити людству переважно через космічні катастрофи величезних масштабів. Найбільша загроза — це вибухи наднових. Якщо масивна зоря вибухне відносно близько до Землі, її потужне гамма-випромінювання може зруйнувати озоновий шар нашої планети. Без цього захисту сонячна радіація просто знищить усе живе.</a:t>
            </a:r>
          </a:p>
          <a:p>
            <a:r>
              <a:rPr lang="uk-UA" sz="2400" dirty="0"/>
              <a:t>Також зорі випромінюють постійний потік космічних променів. Ця радіація є головною перешкодою для освоєння космосу, оскільки вона пошкоджує ДНК астронавтів та виводить з ладу електроніку космічних апаратів. Крім того, світло від зірок створює «шум» для надчутливих приладів, що іноді заважає вченим досліджувати глибини Всесвіту.</a:t>
            </a:r>
          </a:p>
        </p:txBody>
      </p:sp>
      <p:pic>
        <p:nvPicPr>
          <p:cNvPr id="5" name="Рисунок 4">
            <a:extLst>
              <a:ext uri="{FF2B5EF4-FFF2-40B4-BE49-F238E27FC236}">
                <a16:creationId xmlns="" xmlns:a16="http://schemas.microsoft.com/office/drawing/2014/main" id="{23548B3C-168C-4C2C-B620-2E07B1BC72A0}"/>
              </a:ext>
            </a:extLst>
          </p:cNvPr>
          <p:cNvPicPr>
            <a:picLocks noChangeAspect="1"/>
          </p:cNvPicPr>
          <p:nvPr/>
        </p:nvPicPr>
        <p:blipFill>
          <a:blip r:embed="rId2"/>
          <a:stretch>
            <a:fillRect/>
          </a:stretch>
        </p:blipFill>
        <p:spPr>
          <a:xfrm>
            <a:off x="572901" y="4901733"/>
            <a:ext cx="2619375" cy="1743075"/>
          </a:xfrm>
          <a:prstGeom prst="rect">
            <a:avLst/>
          </a:prstGeom>
        </p:spPr>
      </p:pic>
      <p:pic>
        <p:nvPicPr>
          <p:cNvPr id="6" name="Рисунок 5">
            <a:extLst>
              <a:ext uri="{FF2B5EF4-FFF2-40B4-BE49-F238E27FC236}">
                <a16:creationId xmlns="" xmlns:a16="http://schemas.microsoft.com/office/drawing/2014/main" id="{40A499EF-69B8-42BD-92FC-F5982D1325BE}"/>
              </a:ext>
            </a:extLst>
          </p:cNvPr>
          <p:cNvPicPr>
            <a:picLocks noChangeAspect="1"/>
          </p:cNvPicPr>
          <p:nvPr/>
        </p:nvPicPr>
        <p:blipFill>
          <a:blip r:embed="rId3"/>
          <a:stretch>
            <a:fillRect/>
          </a:stretch>
        </p:blipFill>
        <p:spPr>
          <a:xfrm>
            <a:off x="4070537" y="4901733"/>
            <a:ext cx="3028950" cy="1743075"/>
          </a:xfrm>
          <a:prstGeom prst="rect">
            <a:avLst/>
          </a:prstGeom>
        </p:spPr>
      </p:pic>
      <p:pic>
        <p:nvPicPr>
          <p:cNvPr id="7" name="Рисунок 6">
            <a:extLst>
              <a:ext uri="{FF2B5EF4-FFF2-40B4-BE49-F238E27FC236}">
                <a16:creationId xmlns="" xmlns:a16="http://schemas.microsoft.com/office/drawing/2014/main" id="{74B56AB3-35A9-441B-AED5-7C87140AC20F}"/>
              </a:ext>
            </a:extLst>
          </p:cNvPr>
          <p:cNvPicPr>
            <a:picLocks noChangeAspect="1"/>
          </p:cNvPicPr>
          <p:nvPr/>
        </p:nvPicPr>
        <p:blipFill>
          <a:blip r:embed="rId4"/>
          <a:stretch>
            <a:fillRect/>
          </a:stretch>
        </p:blipFill>
        <p:spPr>
          <a:xfrm>
            <a:off x="8175812" y="4901733"/>
            <a:ext cx="2956391" cy="1819275"/>
          </a:xfrm>
          <a:prstGeom prst="rect">
            <a:avLst/>
          </a:prstGeom>
        </p:spPr>
      </p:pic>
    </p:spTree>
    <p:extLst>
      <p:ext uri="{BB962C8B-B14F-4D97-AF65-F5344CB8AC3E}">
        <p14:creationId xmlns:p14="http://schemas.microsoft.com/office/powerpoint/2010/main" val="1857998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817DCC9-7E03-4168-A8BE-872A161BE6B1}"/>
              </a:ext>
            </a:extLst>
          </p:cNvPr>
          <p:cNvSpPr>
            <a:spLocks noGrp="1"/>
          </p:cNvSpPr>
          <p:nvPr>
            <p:ph type="title"/>
          </p:nvPr>
        </p:nvSpPr>
        <p:spPr>
          <a:xfrm>
            <a:off x="0" y="8965"/>
            <a:ext cx="12192000" cy="1362635"/>
          </a:xfrm>
        </p:spPr>
        <p:txBody>
          <a:bodyPr/>
          <a:lstStyle/>
          <a:p>
            <a:r>
              <a:rPr lang="uk-UA" dirty="0"/>
              <a:t>           А ЧИМ ЗОРІ КОРИСНІ ДЛЯ ЛЮДСТВА?</a:t>
            </a:r>
          </a:p>
        </p:txBody>
      </p:sp>
      <p:sp>
        <p:nvSpPr>
          <p:cNvPr id="4" name="TextBox 3">
            <a:extLst>
              <a:ext uri="{FF2B5EF4-FFF2-40B4-BE49-F238E27FC236}">
                <a16:creationId xmlns="" xmlns:a16="http://schemas.microsoft.com/office/drawing/2014/main" id="{69D28EC2-9F20-48B2-AEB9-034CD9212E9D}"/>
              </a:ext>
            </a:extLst>
          </p:cNvPr>
          <p:cNvSpPr txBox="1"/>
          <p:nvPr/>
        </p:nvSpPr>
        <p:spPr>
          <a:xfrm>
            <a:off x="62753" y="1012954"/>
            <a:ext cx="9090211" cy="4832092"/>
          </a:xfrm>
          <a:prstGeom prst="rect">
            <a:avLst/>
          </a:prstGeom>
          <a:noFill/>
        </p:spPr>
        <p:txBody>
          <a:bodyPr wrap="square">
            <a:spAutoFit/>
          </a:bodyPr>
          <a:lstStyle/>
          <a:p>
            <a:r>
              <a:rPr lang="uk-UA" sz="2800" dirty="0"/>
              <a:t>Зорі корисні для людства тим, що вони є природними хімічними заводами Всесвіту. Усі елементи, з яких складаються наші тіла — залізо в крові, кальцій у кістках та оксиген, яким ми дихаємо, — колись утворилися в надрах далеких зірок.</a:t>
            </a:r>
          </a:p>
          <a:p>
            <a:r>
              <a:rPr lang="uk-UA" sz="2800" dirty="0"/>
              <a:t>Крім того, тисячоліттями зорі слугували ідеальним орієнтиром. За ними мореплавці знаходили шлях в океані, а фермери визначали час для посіву та збору врожаю. Сьогодні вивчення зірок допомагає вченим розуміти закони фізики та шукати нові планети, які в майбутньому можуть стати другим домом для людей.</a:t>
            </a:r>
          </a:p>
        </p:txBody>
      </p:sp>
      <p:pic>
        <p:nvPicPr>
          <p:cNvPr id="5" name="Рисунок 4">
            <a:extLst>
              <a:ext uri="{FF2B5EF4-FFF2-40B4-BE49-F238E27FC236}">
                <a16:creationId xmlns="" xmlns:a16="http://schemas.microsoft.com/office/drawing/2014/main" id="{0D207A7D-53B4-42ED-BB6C-65F183CF32EE}"/>
              </a:ext>
            </a:extLst>
          </p:cNvPr>
          <p:cNvPicPr>
            <a:picLocks noChangeAspect="1"/>
          </p:cNvPicPr>
          <p:nvPr/>
        </p:nvPicPr>
        <p:blipFill>
          <a:blip r:embed="rId2"/>
          <a:stretch>
            <a:fillRect/>
          </a:stretch>
        </p:blipFill>
        <p:spPr>
          <a:xfrm>
            <a:off x="8897890" y="4233582"/>
            <a:ext cx="3289206" cy="2624418"/>
          </a:xfrm>
          <a:prstGeom prst="rect">
            <a:avLst/>
          </a:prstGeom>
        </p:spPr>
      </p:pic>
      <p:pic>
        <p:nvPicPr>
          <p:cNvPr id="6" name="Рисунок 5">
            <a:extLst>
              <a:ext uri="{FF2B5EF4-FFF2-40B4-BE49-F238E27FC236}">
                <a16:creationId xmlns="" xmlns:a16="http://schemas.microsoft.com/office/drawing/2014/main" id="{834285BE-E6AC-4182-BE7C-AC9C5A13A79E}"/>
              </a:ext>
            </a:extLst>
          </p:cNvPr>
          <p:cNvPicPr>
            <a:picLocks noChangeAspect="1"/>
          </p:cNvPicPr>
          <p:nvPr/>
        </p:nvPicPr>
        <p:blipFill>
          <a:blip r:embed="rId3"/>
          <a:stretch>
            <a:fillRect/>
          </a:stretch>
        </p:blipFill>
        <p:spPr>
          <a:xfrm>
            <a:off x="9309006" y="1371600"/>
            <a:ext cx="2466975" cy="1847850"/>
          </a:xfrm>
          <a:prstGeom prst="rect">
            <a:avLst/>
          </a:prstGeom>
        </p:spPr>
      </p:pic>
    </p:spTree>
    <p:extLst>
      <p:ext uri="{BB962C8B-B14F-4D97-AF65-F5344CB8AC3E}">
        <p14:creationId xmlns:p14="http://schemas.microsoft.com/office/powerpoint/2010/main" val="1629799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ECD1191-0B65-4128-92A1-A4E559DF10E7}"/>
              </a:ext>
            </a:extLst>
          </p:cNvPr>
          <p:cNvSpPr>
            <a:spLocks noGrp="1"/>
          </p:cNvSpPr>
          <p:nvPr>
            <p:ph type="title"/>
          </p:nvPr>
        </p:nvSpPr>
        <p:spPr>
          <a:xfrm>
            <a:off x="0" y="0"/>
            <a:ext cx="12192000" cy="1479176"/>
          </a:xfrm>
        </p:spPr>
        <p:txBody>
          <a:bodyPr/>
          <a:lstStyle/>
          <a:p>
            <a:r>
              <a:rPr lang="uk-UA" dirty="0"/>
              <a:t>          ТОЖ ЧІ ПОТРІБНІ РОЗІ ЛЮДСТВУ?</a:t>
            </a:r>
          </a:p>
        </p:txBody>
      </p:sp>
      <p:sp>
        <p:nvSpPr>
          <p:cNvPr id="4" name="TextBox 3">
            <a:extLst>
              <a:ext uri="{FF2B5EF4-FFF2-40B4-BE49-F238E27FC236}">
                <a16:creationId xmlns="" xmlns:a16="http://schemas.microsoft.com/office/drawing/2014/main" id="{B96CAE98-B7FE-4CFE-89EA-808F0A2570A0}"/>
              </a:ext>
            </a:extLst>
          </p:cNvPr>
          <p:cNvSpPr txBox="1"/>
          <p:nvPr/>
        </p:nvSpPr>
        <p:spPr>
          <a:xfrm>
            <a:off x="1080247" y="1700190"/>
            <a:ext cx="10031506" cy="4524315"/>
          </a:xfrm>
          <a:prstGeom prst="rect">
            <a:avLst/>
          </a:prstGeom>
          <a:noFill/>
        </p:spPr>
        <p:txBody>
          <a:bodyPr wrap="square">
            <a:spAutoFit/>
          </a:bodyPr>
          <a:lstStyle/>
          <a:p>
            <a:pPr algn="just"/>
            <a:r>
              <a:rPr lang="uk-UA" sz="3600" dirty="0"/>
              <a:t>Зорі є необхідними для людства, оскільки саме вони створюють хімічні елементи, з яких формується все у Всесвіті, включно з життям. Вони також сприяють розвитку науки та розширюють уявлення людини про будову й походження Всесвіту. Отже, зорі мають фундаментальне значення для існування й пізнання людством світу.</a:t>
            </a:r>
          </a:p>
        </p:txBody>
      </p:sp>
    </p:spTree>
    <p:extLst>
      <p:ext uri="{BB962C8B-B14F-4D97-AF65-F5344CB8AC3E}">
        <p14:creationId xmlns:p14="http://schemas.microsoft.com/office/powerpoint/2010/main" val="3344430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95600" y="361302"/>
            <a:ext cx="8610600" cy="1293028"/>
          </a:xfrm>
        </p:spPr>
        <p:txBody>
          <a:bodyPr/>
          <a:lstStyle/>
          <a:p>
            <a:r>
              <a:rPr lang="uk-UA" dirty="0" smtClean="0"/>
              <a:t>ВИСНОВКИ</a:t>
            </a:r>
            <a:endParaRPr lang="ru-RU" dirty="0"/>
          </a:p>
        </p:txBody>
      </p:sp>
      <p:sp>
        <p:nvSpPr>
          <p:cNvPr id="3" name="Прямоугольник 2"/>
          <p:cNvSpPr/>
          <p:nvPr/>
        </p:nvSpPr>
        <p:spPr>
          <a:xfrm>
            <a:off x="395785" y="1654330"/>
            <a:ext cx="11518709" cy="4924425"/>
          </a:xfrm>
          <a:prstGeom prst="rect">
            <a:avLst/>
          </a:prstGeom>
        </p:spPr>
        <p:txBody>
          <a:bodyPr wrap="square">
            <a:spAutoFit/>
          </a:bodyPr>
          <a:lstStyle/>
          <a:p>
            <a:pPr algn="just"/>
            <a:r>
              <a:rPr lang="uk-UA" sz="1600" dirty="0" smtClean="0"/>
              <a:t>	У процесі роботи над </a:t>
            </a:r>
            <a:r>
              <a:rPr lang="uk-UA" sz="1600" dirty="0" err="1" smtClean="0"/>
              <a:t>проєктом</a:t>
            </a:r>
            <a:r>
              <a:rPr lang="uk-UA" sz="1600" dirty="0" smtClean="0"/>
              <a:t> «Чому зорі мерехтять і як це впливає на спостереження» я досягла поставленої мети.</a:t>
            </a:r>
          </a:p>
          <a:p>
            <a:pPr algn="just"/>
            <a:r>
              <a:rPr lang="uk-UA" sz="1600" dirty="0" smtClean="0"/>
              <a:t>	Я з’ясувала, що зорі мерехтять не самі по собі, а через земну атмосферу. Коли світло від зірок проходить крізь турбулентні шари повітря з різною температурою і щільністю, воно заломлюється і відхиляється. Саме тому ми бачимо, як зорі то яскравішають, то тьмянішають, а іноді змінюють колір.</a:t>
            </a:r>
          </a:p>
          <a:p>
            <a:pPr algn="just"/>
            <a:r>
              <a:rPr lang="uk-UA" sz="1600" dirty="0" smtClean="0"/>
              <a:t>Також я зрозуміла, що мерехтіння сильно заважає астрономічним спостереженням: воно спотворює зображення зірок і ускладнює їх вивчення. Тому вчені запускають телескопи в космос, де немає атмосфери і зорі не мерехтять.</a:t>
            </a:r>
          </a:p>
          <a:p>
            <a:pPr algn="just"/>
            <a:r>
              <a:rPr lang="uk-UA" sz="1600" dirty="0" smtClean="0"/>
              <a:t>	Під час дослідження я дізналася, що зорі не тільки красиві, але й надзвичайно важливі для людства. Вони створюють важкі хімічні елементи, з яких складається все навколо нас, і протягом тисячоліть допомагали людям орієнтуватися в просторі та часі.</a:t>
            </a:r>
          </a:p>
          <a:p>
            <a:pPr algn="just"/>
            <a:r>
              <a:rPr lang="uk-UA" sz="1600" b="1" dirty="0" smtClean="0"/>
              <a:t>	Мій особистий внесок</a:t>
            </a:r>
            <a:r>
              <a:rPr lang="uk-UA" sz="1600" dirty="0" smtClean="0"/>
              <a:t> у цей </a:t>
            </a:r>
            <a:r>
              <a:rPr lang="uk-UA" sz="1600" dirty="0" err="1" smtClean="0"/>
              <a:t>проєкт</a:t>
            </a:r>
            <a:r>
              <a:rPr lang="uk-UA" sz="1600" dirty="0" smtClean="0"/>
              <a:t> полягає в тому, що я самостійно опрацювала багато джерел інформації, систематизувала матеріал, підготувала презентацію та підібрала ілюстрації. Я намагалася пояснити складне явище мерехтіння зірок простими словами, щоб це було зрозуміло іншим школярам.</a:t>
            </a:r>
          </a:p>
          <a:p>
            <a:pPr algn="just"/>
            <a:r>
              <a:rPr lang="uk-UA" sz="1600" b="1" dirty="0" smtClean="0"/>
              <a:t>	Новизна</a:t>
            </a:r>
            <a:r>
              <a:rPr lang="uk-UA" sz="1600" dirty="0" smtClean="0"/>
              <a:t> моєї роботи полягає в тому, що я не просто розповіла про мерехтіння зірок, а показала, чому це явище важливе для сучасної астрономії і чому вчені намагаються спостерігати за зорями за межами земної атмосфери.</a:t>
            </a:r>
          </a:p>
          <a:p>
            <a:pPr algn="just"/>
            <a:r>
              <a:rPr lang="uk-UA" sz="1600" dirty="0" smtClean="0"/>
              <a:t>	Таким чином, зорі продовжують захоплювати людей своєю красою і залишаються важливим об’єктом для наукових досліджень.</a:t>
            </a:r>
            <a:endParaRPr lang="uk-UA" sz="1600" dirty="0">
              <a:effectLst/>
            </a:endParaRPr>
          </a:p>
        </p:txBody>
      </p:sp>
    </p:spTree>
    <p:extLst>
      <p:ext uri="{BB962C8B-B14F-4D97-AF65-F5344CB8AC3E}">
        <p14:creationId xmlns:p14="http://schemas.microsoft.com/office/powerpoint/2010/main" val="3227690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57099" y="477770"/>
            <a:ext cx="8981364" cy="1293028"/>
          </a:xfrm>
        </p:spPr>
        <p:txBody>
          <a:bodyPr/>
          <a:lstStyle/>
          <a:p>
            <a:r>
              <a:rPr lang="uk-UA" dirty="0" smtClean="0"/>
              <a:t>Список використаних джерел</a:t>
            </a:r>
            <a:endParaRPr lang="ru-RU" dirty="0"/>
          </a:p>
        </p:txBody>
      </p:sp>
      <p:sp>
        <p:nvSpPr>
          <p:cNvPr id="3" name="Прямоугольник 2"/>
          <p:cNvSpPr/>
          <p:nvPr/>
        </p:nvSpPr>
        <p:spPr>
          <a:xfrm>
            <a:off x="768823" y="1694050"/>
            <a:ext cx="8648131" cy="1631216"/>
          </a:xfrm>
          <a:prstGeom prst="rect">
            <a:avLst/>
          </a:prstGeom>
        </p:spPr>
        <p:txBody>
          <a:bodyPr wrap="square">
            <a:spAutoFit/>
          </a:bodyPr>
          <a:lstStyle/>
          <a:p>
            <a:pPr marL="285750" indent="-285750">
              <a:buFont typeface="Wingdings" panose="05000000000000000000" pitchFamily="2" charset="2"/>
              <a:buChar char="ü"/>
            </a:pPr>
            <a:r>
              <a:rPr lang="ru-RU" sz="2000" dirty="0" err="1"/>
              <a:t>Підручник</a:t>
            </a:r>
            <a:r>
              <a:rPr lang="ru-RU" sz="2000" dirty="0"/>
              <a:t> «</a:t>
            </a:r>
            <a:r>
              <a:rPr lang="ru-RU" sz="2000" dirty="0" err="1"/>
              <a:t>Астрономія</a:t>
            </a:r>
            <a:r>
              <a:rPr lang="ru-RU" sz="2000" dirty="0"/>
              <a:t>» для 11 </a:t>
            </a:r>
            <a:r>
              <a:rPr lang="ru-RU" sz="2000" dirty="0" err="1"/>
              <a:t>класу</a:t>
            </a:r>
            <a:r>
              <a:rPr lang="ru-RU" sz="2000" dirty="0" smtClean="0"/>
              <a:t>.</a:t>
            </a:r>
          </a:p>
          <a:p>
            <a:pPr marL="285750" indent="-285750">
              <a:buFont typeface="Wingdings" panose="05000000000000000000" pitchFamily="2" charset="2"/>
              <a:buChar char="ü"/>
            </a:pPr>
            <a:r>
              <a:rPr lang="ru-RU" sz="2000" dirty="0" smtClean="0"/>
              <a:t>Сайт </a:t>
            </a:r>
            <a:r>
              <a:rPr lang="en-US" sz="2000" dirty="0"/>
              <a:t>NASA — </a:t>
            </a:r>
            <a:r>
              <a:rPr lang="en-US" sz="2000" dirty="0">
                <a:hlinkClick r:id="rId2"/>
              </a:rPr>
              <a:t>https://</a:t>
            </a:r>
            <a:r>
              <a:rPr lang="en-US" sz="2000" dirty="0" smtClean="0">
                <a:hlinkClick r:id="rId2"/>
              </a:rPr>
              <a:t>www.nasa.gov</a:t>
            </a:r>
            <a:endParaRPr lang="uk-UA" sz="2000" dirty="0" smtClean="0"/>
          </a:p>
          <a:p>
            <a:pPr marL="285750" indent="-285750">
              <a:buFont typeface="Wingdings" panose="05000000000000000000" pitchFamily="2" charset="2"/>
              <a:buChar char="ü"/>
            </a:pPr>
            <a:r>
              <a:rPr lang="ru-RU" sz="2000" dirty="0" smtClean="0"/>
              <a:t>Сайт </a:t>
            </a:r>
            <a:r>
              <a:rPr lang="en-US" sz="2000" dirty="0"/>
              <a:t>ESO (</a:t>
            </a:r>
            <a:r>
              <a:rPr lang="ru-RU" sz="2000" dirty="0" err="1"/>
              <a:t>Європейська</a:t>
            </a:r>
            <a:r>
              <a:rPr lang="ru-RU" sz="2000" dirty="0"/>
              <a:t> </a:t>
            </a:r>
            <a:r>
              <a:rPr lang="ru-RU" sz="2000" dirty="0" err="1"/>
              <a:t>південна</a:t>
            </a:r>
            <a:r>
              <a:rPr lang="ru-RU" sz="2000" dirty="0"/>
              <a:t> </a:t>
            </a:r>
            <a:r>
              <a:rPr lang="ru-RU" sz="2000" dirty="0" err="1"/>
              <a:t>обсерваторія</a:t>
            </a:r>
            <a:r>
              <a:rPr lang="ru-RU" sz="2000" dirty="0" smtClean="0"/>
              <a:t>).</a:t>
            </a:r>
          </a:p>
          <a:p>
            <a:pPr marL="285750" indent="-285750">
              <a:buFont typeface="Wingdings" panose="05000000000000000000" pitchFamily="2" charset="2"/>
              <a:buChar char="ü"/>
            </a:pPr>
            <a:r>
              <a:rPr lang="ru-RU" sz="2000" dirty="0" smtClean="0"/>
              <a:t>Популярна </a:t>
            </a:r>
            <a:r>
              <a:rPr lang="ru-RU" sz="2000" dirty="0" err="1"/>
              <a:t>наукова</a:t>
            </a:r>
            <a:r>
              <a:rPr lang="ru-RU" sz="2000" dirty="0"/>
              <a:t> </a:t>
            </a:r>
            <a:r>
              <a:rPr lang="ru-RU" sz="2000" dirty="0" err="1"/>
              <a:t>література</a:t>
            </a:r>
            <a:r>
              <a:rPr lang="ru-RU" sz="2000" dirty="0"/>
              <a:t> з </a:t>
            </a:r>
            <a:r>
              <a:rPr lang="ru-RU" sz="2000" dirty="0" err="1"/>
              <a:t>астрономії</a:t>
            </a:r>
            <a:r>
              <a:rPr lang="ru-RU" sz="2000" dirty="0" smtClean="0"/>
              <a:t>.</a:t>
            </a:r>
          </a:p>
          <a:p>
            <a:pPr marL="285750" indent="-285750">
              <a:buFont typeface="Wingdings" panose="05000000000000000000" pitchFamily="2" charset="2"/>
              <a:buChar char="ü"/>
            </a:pPr>
            <a:r>
              <a:rPr lang="ru-RU" sz="2000" dirty="0" err="1" smtClean="0"/>
              <a:t>Відео</a:t>
            </a:r>
            <a:r>
              <a:rPr lang="ru-RU" sz="2000" dirty="0" smtClean="0"/>
              <a:t> </a:t>
            </a:r>
            <a:r>
              <a:rPr lang="ru-RU" sz="2000" dirty="0"/>
              <a:t>та </a:t>
            </a:r>
            <a:r>
              <a:rPr lang="ru-RU" sz="2000" dirty="0" err="1"/>
              <a:t>матеріали</a:t>
            </a:r>
            <a:r>
              <a:rPr lang="ru-RU" sz="2000" dirty="0"/>
              <a:t> з </a:t>
            </a:r>
            <a:r>
              <a:rPr lang="en-US" sz="2000" dirty="0"/>
              <a:t>YouTube-</a:t>
            </a:r>
            <a:r>
              <a:rPr lang="ru-RU" sz="2000" dirty="0" err="1"/>
              <a:t>каналів</a:t>
            </a:r>
            <a:r>
              <a:rPr lang="ru-RU" sz="2000" dirty="0"/>
              <a:t> (популярна наука).</a:t>
            </a:r>
          </a:p>
        </p:txBody>
      </p:sp>
    </p:spTree>
    <p:extLst>
      <p:ext uri="{BB962C8B-B14F-4D97-AF65-F5344CB8AC3E}">
        <p14:creationId xmlns:p14="http://schemas.microsoft.com/office/powerpoint/2010/main" val="1937193344"/>
      </p:ext>
    </p:extLst>
  </p:cSld>
  <p:clrMapOvr>
    <a:masterClrMapping/>
  </p:clrMapOvr>
</p:sld>
</file>

<file path=ppt/theme/theme1.xml><?xml version="1.0" encoding="utf-8"?>
<a:theme xmlns:a="http://schemas.openxmlformats.org/drawingml/2006/main" name="Туман">
  <a:themeElements>
    <a:clrScheme name="Туман">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Туман">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уман">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Vapor Trail" id="{4FDF2955-7D9C-493C-B9F9-C205151B46CD}" vid="{6DB8EB18-3657-4051-A897-2ED38832359E}"/>
    </a:ext>
  </a:extLst>
</a:theme>
</file>

<file path=docProps/app.xml><?xml version="1.0" encoding="utf-8"?>
<Properties xmlns="http://schemas.openxmlformats.org/officeDocument/2006/extended-properties" xmlns:vt="http://schemas.openxmlformats.org/officeDocument/2006/docPropsVTypes">
  <Template>TM04033937[[fn=Туман]]</Template>
  <TotalTime>447</TotalTime>
  <Words>507</Words>
  <Application>Microsoft Office PowerPoint</Application>
  <PresentationFormat>Произвольный</PresentationFormat>
  <Paragraphs>66</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Туман</vt:lpstr>
      <vt:lpstr>Презентация PowerPoint</vt:lpstr>
      <vt:lpstr>Презентация PowerPoint</vt:lpstr>
      <vt:lpstr>                         Актуальність ТЕМИ</vt:lpstr>
      <vt:lpstr>          З ЧОГО ВСЕ Ж ТАКИ СКЛАДАЮТЬСЯ ЗОРІ</vt:lpstr>
      <vt:lpstr>                   ЧОМУ ЗОРІ МЕРЕХТЯТЬ?</vt:lpstr>
      <vt:lpstr>Як мерехтіння впливає на спостереження?</vt:lpstr>
      <vt:lpstr>                     ЧОМУ ЗОРІ ВИБУХАЮТЬ</vt:lpstr>
      <vt:lpstr>            ЧОМУ ЗОРІ ІНОДІ НЕ ВИДНО</vt:lpstr>
      <vt:lpstr>          ЯК ЗОРІ ВПЛИВАЮТЬ НА СПОСТЕРЕЖЕНЯ</vt:lpstr>
      <vt:lpstr>                ЧИМ ЗОРІ ШКОДЯТЬ ЛЮДСТВУ</vt:lpstr>
      <vt:lpstr>           А ЧИМ ЗОРІ КОРИСНІ ДЛЯ ЛЮДСТВА?</vt:lpstr>
      <vt:lpstr>          ТОЖ ЧІ ПОТРІБНІ РОЗІ ЛЮДСТВУ?</vt:lpstr>
      <vt:lpstr>ВИСНОВКИ</vt:lpstr>
      <vt:lpstr>Список використаних джерел</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Acer</dc:creator>
  <cp:lastModifiedBy>Татьяна</cp:lastModifiedBy>
  <cp:revision>12</cp:revision>
  <dcterms:created xsi:type="dcterms:W3CDTF">2026-04-01T16:06:35Z</dcterms:created>
  <dcterms:modified xsi:type="dcterms:W3CDTF">2026-04-06T10:18:51Z</dcterms:modified>
</cp:coreProperties>
</file>