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79" r:id="rId4"/>
    <p:sldId id="259" r:id="rId5"/>
    <p:sldId id="264" r:id="rId6"/>
    <p:sldId id="268" r:id="rId7"/>
    <p:sldId id="266" r:id="rId8"/>
    <p:sldId id="269" r:id="rId9"/>
    <p:sldId id="280" r:id="rId10"/>
    <p:sldId id="277" r:id="rId11"/>
    <p:sldId id="267" r:id="rId12"/>
    <p:sldId id="271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0D9BD1F-E5F3-4E05-B94C-DDE4F05AAD93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19CF67E-EDDB-42E2-8497-F75258FE86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1268760"/>
            <a:ext cx="5652120" cy="49929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uk-UA" sz="6000" dirty="0" smtClean="0">
                <a:solidFill>
                  <a:srgbClr val="FF0000"/>
                </a:solidFill>
              </a:rPr>
              <a:t>Тема </a:t>
            </a:r>
            <a:r>
              <a:rPr lang="uk-UA" sz="6000" dirty="0" err="1" smtClean="0">
                <a:solidFill>
                  <a:srgbClr val="FF0000"/>
                </a:solidFill>
              </a:rPr>
              <a:t>проєкту</a:t>
            </a:r>
            <a:r>
              <a:rPr lang="uk-UA" sz="6000" dirty="0" smtClean="0">
                <a:solidFill>
                  <a:srgbClr val="FF0000"/>
                </a:solidFill>
              </a:rPr>
              <a:t>: Історія моєї родини, як приклад взаємодії культур </a:t>
            </a:r>
            <a:r>
              <a:rPr lang="uk-UA" sz="6000" dirty="0" smtClean="0">
                <a:solidFill>
                  <a:srgbClr val="FF0000"/>
                </a:solidFill>
              </a:rPr>
              <a:t>південної </a:t>
            </a:r>
            <a:r>
              <a:rPr lang="uk-UA" sz="6000" dirty="0" smtClean="0">
                <a:solidFill>
                  <a:srgbClr val="FF0000"/>
                </a:solidFill>
              </a:rPr>
              <a:t>Бессарабії</a:t>
            </a: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endParaRPr lang="uk-UA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sz="5600" dirty="0" smtClean="0">
                <a:solidFill>
                  <a:schemeClr val="tx1"/>
                </a:solidFill>
              </a:rPr>
              <a:t>Автор: </a:t>
            </a:r>
            <a:r>
              <a:rPr lang="uk-UA" sz="5600" dirty="0" err="1" smtClean="0">
                <a:solidFill>
                  <a:schemeClr val="tx1"/>
                </a:solidFill>
              </a:rPr>
              <a:t>Нєдова</a:t>
            </a:r>
            <a:r>
              <a:rPr lang="uk-UA" sz="5600" dirty="0" smtClean="0">
                <a:solidFill>
                  <a:schemeClr val="tx1"/>
                </a:solidFill>
              </a:rPr>
              <a:t> Єлизавета Василівна</a:t>
            </a:r>
          </a:p>
          <a:p>
            <a:pPr algn="l">
              <a:lnSpc>
                <a:spcPct val="150000"/>
              </a:lnSpc>
            </a:pPr>
            <a:endParaRPr lang="ru-RU" sz="5600" b="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Ізмаїльський ліцей №6 з гімназією Ізмаїльського району Одеської області</a:t>
            </a:r>
            <a:endParaRPr lang="ru-RU" sz="5600" b="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10-А клас</a:t>
            </a:r>
            <a:endParaRPr lang="ru-RU" sz="5600" b="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Одеське територіальне відділення МАН</a:t>
            </a:r>
            <a:endParaRPr lang="ru-RU" sz="5600" b="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місто Ізмаїл</a:t>
            </a:r>
            <a:endParaRPr lang="ru-RU" sz="5600" b="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Керівник </a:t>
            </a:r>
            <a:r>
              <a:rPr lang="uk-UA" sz="5600" b="0" dirty="0" err="1" smtClean="0">
                <a:solidFill>
                  <a:schemeClr val="tx1"/>
                </a:solidFill>
              </a:rPr>
              <a:t>проєкту</a:t>
            </a:r>
            <a:r>
              <a:rPr lang="uk-UA" sz="5600" b="0" dirty="0" smtClean="0">
                <a:solidFill>
                  <a:schemeClr val="tx1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Смирнова Олеся Михайлівна,</a:t>
            </a:r>
          </a:p>
          <a:p>
            <a:pPr>
              <a:lnSpc>
                <a:spcPct val="150000"/>
              </a:lnSpc>
            </a:pPr>
            <a:r>
              <a:rPr lang="uk-UA" sz="5600" b="0" dirty="0" smtClean="0">
                <a:solidFill>
                  <a:schemeClr val="tx1"/>
                </a:solidFill>
              </a:rPr>
              <a:t> вчитель історії</a:t>
            </a:r>
            <a:endParaRPr lang="ru-RU" sz="5600" b="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564488" cy="864095"/>
          </a:xfrm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3"/>
                </a:solidFill>
              </a:rPr>
              <a:t>Конкурс «</a:t>
            </a:r>
            <a:r>
              <a:rPr lang="uk-UA" sz="2400" dirty="0" err="1" smtClean="0">
                <a:solidFill>
                  <a:schemeClr val="accent3"/>
                </a:solidFill>
              </a:rPr>
              <a:t>МАН-Юніор</a:t>
            </a:r>
            <a:r>
              <a:rPr lang="uk-UA" sz="2400" dirty="0" smtClean="0">
                <a:solidFill>
                  <a:schemeClr val="accent3"/>
                </a:solidFill>
              </a:rPr>
              <a:t> Дослідник» за номінацією «Історик-Юніор»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90458"/>
            <a:ext cx="3096344" cy="521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4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04864"/>
            <a:ext cx="8784976" cy="465313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Мета </a:t>
            </a:r>
            <a:r>
              <a:rPr lang="ru-RU" sz="2000" b="1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r>
              <a:rPr lang="ru-RU" sz="2000" dirty="0" err="1" smtClean="0">
                <a:solidFill>
                  <a:schemeClr val="tx1"/>
                </a:solidFill>
              </a:rPr>
              <a:t>Відтворити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історію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родини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показати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розвиток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фестивалів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національних</a:t>
            </a:r>
            <a:r>
              <a:rPr lang="ru-RU" sz="2000" dirty="0" smtClean="0">
                <a:solidFill>
                  <a:schemeClr val="tx1"/>
                </a:solidFill>
              </a:rPr>
              <a:t> культур, як приклад </a:t>
            </a:r>
            <a:r>
              <a:rPr lang="ru-RU" sz="2000" dirty="0" err="1" smtClean="0">
                <a:solidFill>
                  <a:schemeClr val="tx1"/>
                </a:solidFill>
              </a:rPr>
              <a:t>взаємодії</a:t>
            </a:r>
            <a:r>
              <a:rPr lang="ru-RU" sz="2000" dirty="0" smtClean="0">
                <a:solidFill>
                  <a:schemeClr val="tx1"/>
                </a:solidFill>
              </a:rPr>
              <a:t> культур </a:t>
            </a:r>
            <a:r>
              <a:rPr lang="ru-RU" sz="2000" dirty="0" err="1" smtClean="0">
                <a:solidFill>
                  <a:schemeClr val="tx1"/>
                </a:solidFill>
              </a:rPr>
              <a:t>різних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національностей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</a:t>
            </a:r>
            <a:r>
              <a:rPr lang="ru-RU" sz="2000" dirty="0" err="1" smtClean="0">
                <a:solidFill>
                  <a:schemeClr val="tx1"/>
                </a:solidFill>
              </a:rPr>
              <a:t>івденної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Бессарабії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b="1" dirty="0" err="1" smtClean="0">
                <a:solidFill>
                  <a:schemeClr val="tx1"/>
                </a:solidFill>
              </a:rPr>
              <a:t>Завдання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-</a:t>
            </a:r>
            <a:r>
              <a:rPr lang="ru-RU" sz="2000" dirty="0" err="1" smtClean="0">
                <a:solidFill>
                  <a:schemeClr val="tx1"/>
                </a:solidFill>
              </a:rPr>
              <a:t>дослідити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етнічне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походження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членів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родини</a:t>
            </a:r>
            <a:r>
              <a:rPr lang="ru-RU" sz="2000" dirty="0" smtClean="0">
                <a:solidFill>
                  <a:schemeClr val="tx1"/>
                </a:solidFill>
              </a:rPr>
              <a:t>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- </a:t>
            </a:r>
            <a:r>
              <a:rPr lang="ru-RU" sz="2000" dirty="0" err="1" smtClean="0">
                <a:solidFill>
                  <a:schemeClr val="tx1"/>
                </a:solidFill>
              </a:rPr>
              <a:t>зібрати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проаналізувати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джерела</a:t>
            </a:r>
            <a:r>
              <a:rPr lang="ru-RU" sz="2000" dirty="0" smtClean="0">
                <a:solidFill>
                  <a:schemeClr val="tx1"/>
                </a:solidFill>
              </a:rPr>
              <a:t> про </a:t>
            </a:r>
            <a:r>
              <a:rPr lang="ru-RU" sz="2000" dirty="0" err="1" smtClean="0">
                <a:solidFill>
                  <a:schemeClr val="tx1"/>
                </a:solidFill>
              </a:rPr>
              <a:t>кожну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родинну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генеалогічну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лінію</a:t>
            </a:r>
            <a:r>
              <a:rPr lang="ru-RU" sz="2000" dirty="0" smtClean="0">
                <a:solidFill>
                  <a:schemeClr val="tx1"/>
                </a:solidFill>
              </a:rPr>
              <a:t> (</a:t>
            </a:r>
            <a:r>
              <a:rPr lang="ru-RU" sz="2000" dirty="0" err="1" smtClean="0">
                <a:solidFill>
                  <a:schemeClr val="tx1"/>
                </a:solidFill>
              </a:rPr>
              <a:t>документи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свідчення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спогади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родичів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фотографії</a:t>
            </a:r>
            <a:r>
              <a:rPr lang="ru-RU" sz="2000" dirty="0" smtClean="0">
                <a:solidFill>
                  <a:schemeClr val="tx1"/>
                </a:solidFill>
              </a:rPr>
              <a:t>);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-</a:t>
            </a:r>
            <a:r>
              <a:rPr lang="ru-RU" sz="2000" dirty="0" err="1" smtClean="0">
                <a:solidFill>
                  <a:schemeClr val="tx1"/>
                </a:solidFill>
              </a:rPr>
              <a:t>прослідкувати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взаємодії</a:t>
            </a:r>
            <a:r>
              <a:rPr lang="ru-RU" sz="2000" dirty="0" smtClean="0">
                <a:solidFill>
                  <a:schemeClr val="tx1"/>
                </a:solidFill>
              </a:rPr>
              <a:t> культур в </a:t>
            </a:r>
            <a:r>
              <a:rPr lang="ru-RU" sz="2000" dirty="0" err="1" smtClean="0">
                <a:solidFill>
                  <a:schemeClr val="tx1"/>
                </a:solidFill>
              </a:rPr>
              <a:t>родині</a:t>
            </a:r>
            <a:r>
              <a:rPr lang="ru-RU" sz="2000" dirty="0" smtClean="0">
                <a:solidFill>
                  <a:schemeClr val="tx1"/>
                </a:solidFill>
              </a:rPr>
              <a:t> (</a:t>
            </a:r>
            <a:r>
              <a:rPr lang="ru-RU" sz="2000" dirty="0" err="1" smtClean="0">
                <a:solidFill>
                  <a:schemeClr val="tx1"/>
                </a:solidFill>
              </a:rPr>
              <a:t>національний</a:t>
            </a:r>
            <a:r>
              <a:rPr lang="ru-RU" sz="2000" dirty="0" smtClean="0">
                <a:solidFill>
                  <a:schemeClr val="tx1"/>
                </a:solidFill>
              </a:rPr>
              <a:t> характер, </a:t>
            </a:r>
            <a:r>
              <a:rPr lang="ru-RU" sz="2000" dirty="0" err="1" smtClean="0">
                <a:solidFill>
                  <a:schemeClr val="tx1"/>
                </a:solidFill>
              </a:rPr>
              <a:t>традиції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їжі</a:t>
            </a:r>
            <a:r>
              <a:rPr lang="ru-RU" sz="2000" dirty="0" smtClean="0">
                <a:solidFill>
                  <a:schemeClr val="tx1"/>
                </a:solidFill>
              </a:rPr>
              <a:t>);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-</a:t>
            </a:r>
            <a:r>
              <a:rPr lang="ru-RU" sz="2000" dirty="0" err="1" smtClean="0">
                <a:solidFill>
                  <a:schemeClr val="tx1"/>
                </a:solidFill>
              </a:rPr>
              <a:t>збудити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інтерес</a:t>
            </a:r>
            <a:r>
              <a:rPr lang="ru-RU" sz="2000" dirty="0" smtClean="0">
                <a:solidFill>
                  <a:schemeClr val="tx1"/>
                </a:solidFill>
              </a:rPr>
              <a:t> до </a:t>
            </a:r>
            <a:r>
              <a:rPr lang="ru-RU" sz="2000" dirty="0" err="1" smtClean="0">
                <a:solidFill>
                  <a:schemeClr val="tx1"/>
                </a:solidFill>
              </a:rPr>
              <a:t>діяльності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фестивалів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які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демонструють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взаємодії</a:t>
            </a:r>
            <a:r>
              <a:rPr lang="ru-RU" sz="2000" dirty="0" smtClean="0">
                <a:solidFill>
                  <a:schemeClr val="tx1"/>
                </a:solidFill>
              </a:rPr>
              <a:t> культур в </a:t>
            </a:r>
            <a:r>
              <a:rPr lang="ru-RU" sz="2000" dirty="0" err="1" smtClean="0">
                <a:solidFill>
                  <a:schemeClr val="tx1"/>
                </a:solidFill>
              </a:rPr>
              <a:t>Південній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Бессарабії</a:t>
            </a:r>
            <a:r>
              <a:rPr lang="ru-RU" sz="2000" dirty="0" smtClean="0">
                <a:solidFill>
                  <a:schemeClr val="tx1"/>
                </a:solidFill>
              </a:rPr>
              <a:t>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-</a:t>
            </a:r>
            <a:r>
              <a:rPr lang="ru-RU" sz="2000" dirty="0" err="1" smtClean="0">
                <a:solidFill>
                  <a:schemeClr val="tx1"/>
                </a:solidFill>
              </a:rPr>
              <a:t>привернути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увагу</a:t>
            </a:r>
            <a:r>
              <a:rPr lang="ru-RU" sz="2000" dirty="0" smtClean="0">
                <a:solidFill>
                  <a:schemeClr val="tx1"/>
                </a:solidFill>
              </a:rPr>
              <a:t> до </a:t>
            </a:r>
            <a:r>
              <a:rPr lang="ru-RU" sz="2000" dirty="0" err="1" smtClean="0">
                <a:solidFill>
                  <a:schemeClr val="tx1"/>
                </a:solidFill>
              </a:rPr>
              <a:t>унікальності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взаємозбагачення</a:t>
            </a:r>
            <a:r>
              <a:rPr lang="ru-RU" sz="2000" dirty="0" smtClean="0">
                <a:solidFill>
                  <a:schemeClr val="tx1"/>
                </a:solidFill>
              </a:rPr>
              <a:t> культур </a:t>
            </a:r>
            <a:r>
              <a:rPr lang="ru-RU" sz="2000" dirty="0" err="1" smtClean="0">
                <a:solidFill>
                  <a:schemeClr val="tx1"/>
                </a:solidFill>
              </a:rPr>
              <a:t>різних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національностей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Південної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Бессарабії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 flipH="1">
            <a:off x="8028384" y="6165304"/>
            <a:ext cx="576064" cy="36004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15364" name="Picture 4" descr="Ізмаїл — Вікіпеді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528393" cy="2187603"/>
          </a:xfrm>
          <a:prstGeom prst="rect">
            <a:avLst/>
          </a:prstGeom>
          <a:noFill/>
        </p:spPr>
      </p:pic>
      <p:sp>
        <p:nvSpPr>
          <p:cNvPr id="15366" name="AutoShape 6" descr="Автобус до г. Измаил: смотрите расписание и бронируйте билеты по доступным  цен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8" name="Picture 8" descr="Что может предложить туристам Измаил (ФОТО, ВИДЕО) | Південний Кур'є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88640"/>
            <a:ext cx="3730618" cy="2198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0487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8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Україна є багатонаціональною країною. Вона славиться тим, що різні нації є рівні й однаково важливі. В нашій країні враховується їхня ідентичність та особливість. </a:t>
            </a:r>
          </a:p>
          <a:p>
            <a:pPr algn="ctr"/>
            <a:r>
              <a:rPr lang="uk-UA" sz="2000" dirty="0" smtClean="0"/>
              <a:t>Але я б хотіла детально розповісти про Південну Бессарабію. Особливості нашого краю в тому, що в усі часи це був периферійний географічно віддалений регіон, </a:t>
            </a:r>
            <a:r>
              <a:rPr lang="uk-UA" sz="2000" dirty="0" err="1" smtClean="0"/>
              <a:t>фронтир</a:t>
            </a:r>
            <a:r>
              <a:rPr lang="uk-UA" sz="2000" dirty="0" smtClean="0"/>
              <a:t> між великими державами. Це приваблювало багатьох переселенців зі Сходу та Заходу. Протягом всієї історії Бессарабія була притулком для цілого ряду найрізноманітніших етносів. </a:t>
            </a:r>
          </a:p>
          <a:p>
            <a:pPr algn="ctr"/>
            <a:r>
              <a:rPr lang="uk-UA" sz="2000" dirty="0" smtClean="0"/>
              <a:t>Я народилася в місті Ізмаїлі Одеської області. Це місто знаходиться на березі Дунаю й в ньому проживають дуже багато націй: українці, болгари, молдовани, гагаузи, </a:t>
            </a:r>
            <a:r>
              <a:rPr lang="uk-UA" sz="2000" dirty="0" err="1" smtClean="0"/>
              <a:t>липовани</a:t>
            </a:r>
            <a:r>
              <a:rPr lang="uk-UA" sz="2000" dirty="0" smtClean="0"/>
              <a:t> тощо.</a:t>
            </a:r>
            <a:br>
              <a:rPr lang="uk-UA" sz="2000" dirty="0" smtClean="0"/>
            </a:br>
            <a:r>
              <a:rPr lang="ru-RU" sz="2000" dirty="0" smtClean="0"/>
              <a:t> </a:t>
            </a:r>
            <a:r>
              <a:rPr lang="ru-RU" sz="2000" dirty="0" err="1" smtClean="0"/>
              <a:t>Дослідження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історії</a:t>
            </a:r>
            <a:r>
              <a:rPr lang="ru-RU" sz="2000" dirty="0" smtClean="0"/>
              <a:t> </a:t>
            </a:r>
            <a:r>
              <a:rPr lang="ru-RU" sz="2000" dirty="0" err="1" smtClean="0"/>
              <a:t>моєї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родини</a:t>
            </a:r>
            <a:r>
              <a:rPr lang="ru-RU" sz="2000" dirty="0" smtClean="0"/>
              <a:t> дало </a:t>
            </a:r>
            <a:r>
              <a:rPr lang="ru-RU" sz="2000" dirty="0" err="1" smtClean="0"/>
              <a:t>змогу</a:t>
            </a:r>
            <a:r>
              <a:rPr lang="ru-RU" sz="2000" dirty="0" smtClean="0"/>
              <a:t> </a:t>
            </a:r>
            <a:r>
              <a:rPr lang="ru-RU" sz="2000" dirty="0" err="1" smtClean="0"/>
              <a:t>побачити</a:t>
            </a:r>
            <a:r>
              <a:rPr lang="ru-RU" sz="2000" dirty="0" smtClean="0"/>
              <a:t>, як на </a:t>
            </a:r>
            <a:r>
              <a:rPr lang="ru-RU" sz="2000" dirty="0" err="1" smtClean="0"/>
              <a:t>прикладі</a:t>
            </a:r>
            <a:r>
              <a:rPr lang="ru-RU" sz="2000" dirty="0" smtClean="0"/>
              <a:t> </a:t>
            </a:r>
            <a:r>
              <a:rPr lang="ru-RU" sz="2000" dirty="0" err="1" smtClean="0"/>
              <a:t>кількох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поколінь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формується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унікальний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простір</a:t>
            </a:r>
            <a:r>
              <a:rPr lang="ru-RU" sz="2000" dirty="0" smtClean="0"/>
              <a:t>, у </a:t>
            </a:r>
            <a:r>
              <a:rPr lang="ru-RU" sz="2000" dirty="0" err="1" smtClean="0"/>
              <a:t>якому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гармонійно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поєднуються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народів</a:t>
            </a:r>
            <a:r>
              <a:rPr lang="ru-RU" sz="2000" dirty="0" smtClean="0"/>
              <a:t> — </a:t>
            </a:r>
            <a:r>
              <a:rPr lang="ru-RU" sz="2000" dirty="0" err="1" smtClean="0"/>
              <a:t>українського</a:t>
            </a:r>
            <a:r>
              <a:rPr lang="ru-RU" sz="2000" dirty="0" smtClean="0"/>
              <a:t>, </a:t>
            </a:r>
            <a:r>
              <a:rPr lang="ru-RU" sz="2000" dirty="0" err="1" smtClean="0"/>
              <a:t>болгарського</a:t>
            </a:r>
            <a:r>
              <a:rPr lang="ru-RU" sz="2000" dirty="0" smtClean="0"/>
              <a:t> та </a:t>
            </a:r>
            <a:r>
              <a:rPr lang="ru-RU" sz="2000" dirty="0" err="1" smtClean="0"/>
              <a:t>липованського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uk-UA" sz="2400" dirty="0" smtClean="0"/>
              <a:t>Я почала б з розповіді про свою сім’ю. А саме з того, що моя родина поєднує три різні національні культури: українську, болгарську та </a:t>
            </a:r>
            <a:r>
              <a:rPr lang="uk-UA" sz="2400" dirty="0" err="1" smtClean="0"/>
              <a:t>липованську</a:t>
            </a:r>
            <a:r>
              <a:rPr lang="uk-UA" sz="2400" dirty="0" smtClean="0"/>
              <a:t>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268760"/>
            <a:ext cx="850392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900" dirty="0" smtClean="0"/>
              <a:t>   Вся сім’я з боку батька є болгарами. Вони проживали в селі Виноградне (</a:t>
            </a:r>
            <a:r>
              <a:rPr lang="ru-RU" sz="1900" dirty="0" err="1" smtClean="0"/>
              <a:t>Самбатир</a:t>
            </a:r>
            <a:r>
              <a:rPr lang="ru-RU" sz="1900" dirty="0" smtClean="0"/>
              <a:t> </a:t>
            </a:r>
            <a:r>
              <a:rPr lang="ru-RU" sz="1900" dirty="0" err="1" smtClean="0"/>
              <a:t>або</a:t>
            </a:r>
            <a:r>
              <a:rPr lang="ru-RU" sz="1900" dirty="0" smtClean="0"/>
              <a:t> </a:t>
            </a:r>
            <a:r>
              <a:rPr lang="ru-RU" sz="1900" dirty="0" err="1" smtClean="0"/>
              <a:t>Хасан-Батир</a:t>
            </a:r>
            <a:r>
              <a:rPr lang="ru-RU" sz="1900" dirty="0" smtClean="0"/>
              <a:t>). Село </a:t>
            </a:r>
            <a:r>
              <a:rPr lang="ru-RU" sz="1900" dirty="0" err="1" smtClean="0"/>
              <a:t>засноване</a:t>
            </a:r>
            <a:r>
              <a:rPr lang="ru-RU" sz="1900" dirty="0" smtClean="0"/>
              <a:t> в 1821 </a:t>
            </a:r>
            <a:r>
              <a:rPr lang="ru-RU" sz="1900" dirty="0" err="1" smtClean="0"/>
              <a:t>році</a:t>
            </a:r>
            <a:r>
              <a:rPr lang="ru-RU" sz="1900" dirty="0" smtClean="0"/>
              <a:t>, </a:t>
            </a:r>
            <a:r>
              <a:rPr lang="ru-RU" sz="1900" dirty="0" err="1" smtClean="0"/>
              <a:t>болгарськими</a:t>
            </a:r>
            <a:r>
              <a:rPr lang="ru-RU" sz="1900" dirty="0" smtClean="0"/>
              <a:t> </a:t>
            </a:r>
            <a:r>
              <a:rPr lang="ru-RU" sz="1900" dirty="0" err="1" smtClean="0"/>
              <a:t>переселенцями</a:t>
            </a:r>
            <a:r>
              <a:rPr lang="ru-RU" sz="1900" dirty="0" smtClean="0"/>
              <a:t>. </a:t>
            </a:r>
            <a:r>
              <a:rPr lang="uk-UA" sz="1900" dirty="0" smtClean="0"/>
              <a:t>За історичними даними на цій території болгари з’явилися через активні війни Російської імперії з Османською, а також через пригнічення турками болгар, як національної меншини.</a:t>
            </a:r>
          </a:p>
          <a:p>
            <a:pPr marL="0" indent="0">
              <a:buNone/>
            </a:pPr>
            <a:r>
              <a:rPr lang="uk-UA" sz="1900" dirty="0" smtClean="0"/>
              <a:t>    Мій дід - </a:t>
            </a:r>
            <a:r>
              <a:rPr lang="uk-UA" sz="1900" dirty="0" err="1" smtClean="0"/>
              <a:t>Нєдов</a:t>
            </a:r>
            <a:r>
              <a:rPr lang="uk-UA" sz="1900" dirty="0" smtClean="0"/>
              <a:t> Петро Васильович (1934-1990) – болгарин. Бабуся - </a:t>
            </a:r>
            <a:r>
              <a:rPr lang="uk-UA" sz="1900" dirty="0" err="1" smtClean="0"/>
              <a:t>Нєдова</a:t>
            </a:r>
            <a:r>
              <a:rPr lang="uk-UA" sz="1900" dirty="0" smtClean="0"/>
              <a:t> Олександра Михайлівна(1933-2015), дівоче прізвище Димитрова – теж болгарка. Їх роди з обох боків є чистокровними болгарами і ведеться з часів заснування села у 1821 році.         </a:t>
            </a:r>
          </a:p>
          <a:p>
            <a:pPr marL="0" indent="0">
              <a:buNone/>
            </a:pPr>
            <a:r>
              <a:rPr lang="uk-UA" sz="1900" dirty="0"/>
              <a:t> </a:t>
            </a:r>
            <a:r>
              <a:rPr lang="uk-UA" sz="1900" dirty="0" smtClean="0"/>
              <a:t> Болгарське коріння (традиції) в нашій родині відображається в сімейних традиціях, побуті, ставленні до праці та кулінарних уподобаннях. Кухня болгар Бессарабії представлена поєднанням балканської кухні з місцевими українськими та молдовськими кулінарними традиціями. Основні страви: </a:t>
            </a:r>
            <a:r>
              <a:rPr lang="uk-UA" sz="1900" dirty="0" err="1" smtClean="0"/>
              <a:t>курбан</a:t>
            </a:r>
            <a:r>
              <a:rPr lang="uk-UA" sz="1900" dirty="0" smtClean="0"/>
              <a:t>, </a:t>
            </a:r>
            <a:r>
              <a:rPr lang="uk-UA" sz="1900" dirty="0" err="1" smtClean="0"/>
              <a:t>каварма</a:t>
            </a:r>
            <a:r>
              <a:rPr lang="uk-UA" sz="1900" dirty="0" smtClean="0"/>
              <a:t>, </a:t>
            </a:r>
            <a:r>
              <a:rPr lang="uk-UA" sz="1900" dirty="0" err="1" smtClean="0"/>
              <a:t>банниця</a:t>
            </a:r>
            <a:r>
              <a:rPr lang="uk-UA" sz="1900" dirty="0" smtClean="0"/>
              <a:t>, салат </a:t>
            </a:r>
            <a:r>
              <a:rPr lang="uk-UA" sz="1900" dirty="0" err="1" smtClean="0"/>
              <a:t>“Шопський”</a:t>
            </a:r>
            <a:r>
              <a:rPr lang="uk-UA" sz="1900" dirty="0" smtClean="0"/>
              <a:t>, лечо, </a:t>
            </a:r>
            <a:r>
              <a:rPr lang="uk-UA" sz="1900" dirty="0" err="1" smtClean="0"/>
              <a:t>сармі</a:t>
            </a:r>
            <a:r>
              <a:rPr lang="uk-UA" sz="1900" dirty="0"/>
              <a:t> </a:t>
            </a:r>
            <a:r>
              <a:rPr lang="uk-UA" sz="1900" dirty="0" smtClean="0"/>
              <a:t>тощо. Для болгар характерні такі риси, як працьовитість, відкритість, толерантність, повага до громади. Саме вони передаються  з покоління в покоління у нашій сім’ї.</a:t>
            </a:r>
          </a:p>
        </p:txBody>
      </p:sp>
    </p:spTree>
    <p:extLst>
      <p:ext uri="{BB962C8B-B14F-4D97-AF65-F5344CB8AC3E}">
        <p14:creationId xmlns:p14="http://schemas.microsoft.com/office/powerpoint/2010/main" val="2950636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4592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Прадід та прабабуся, дідусь та бабуся </a:t>
            </a:r>
            <a:br>
              <a:rPr lang="uk-UA" dirty="0" smtClean="0"/>
            </a:br>
            <a:r>
              <a:rPr lang="uk-UA" dirty="0" smtClean="0"/>
              <a:t>з боку тата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5" name="Содержимое 4" descr="фото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3479"/>
            <a:ext cx="7632848" cy="5436185"/>
          </a:xfrm>
        </p:spPr>
      </p:pic>
    </p:spTree>
    <p:extLst>
      <p:ext uri="{BB962C8B-B14F-4D97-AF65-F5344CB8AC3E}">
        <p14:creationId xmlns:p14="http://schemas.microsoft.com/office/powerpoint/2010/main" val="48692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34400" cy="97497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З боку матері в нашій сім’ї ми маємо одразу дві національності й почнемо з українців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340768"/>
            <a:ext cx="850392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 smtClean="0"/>
              <a:t>Представником цієї національності є дідусь </a:t>
            </a:r>
            <a:r>
              <a:rPr lang="ru-RU" sz="2000" dirty="0" smtClean="0"/>
              <a:t>- Клименко Валентин </a:t>
            </a:r>
            <a:r>
              <a:rPr lang="ru-RU" sz="2000" dirty="0" err="1" smtClean="0"/>
              <a:t>Дмитрович</a:t>
            </a:r>
            <a:r>
              <a:rPr lang="ru-RU" sz="2000" dirty="0" smtClean="0"/>
              <a:t>. </a:t>
            </a:r>
            <a:r>
              <a:rPr lang="ru-RU" sz="2000" dirty="0" err="1" smtClean="0"/>
              <a:t>Заглиблюючись</a:t>
            </a:r>
            <a:r>
              <a:rPr lang="ru-RU" sz="2000" dirty="0" smtClean="0"/>
              <a:t> в </a:t>
            </a:r>
            <a:r>
              <a:rPr lang="ru-RU" sz="2000" dirty="0" err="1" smtClean="0"/>
              <a:t>історію</a:t>
            </a:r>
            <a:r>
              <a:rPr lang="ru-RU" sz="2000" dirty="0" smtClean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роду, </a:t>
            </a:r>
            <a:r>
              <a:rPr lang="ru-RU" sz="2000" dirty="0" err="1" smtClean="0"/>
              <a:t>можна</a:t>
            </a:r>
            <a:r>
              <a:rPr lang="ru-RU" sz="2000" dirty="0" smtClean="0"/>
              <a:t> </a:t>
            </a:r>
            <a:r>
              <a:rPr lang="ru-RU" sz="2000" dirty="0" err="1" smtClean="0"/>
              <a:t>сказати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з </a:t>
            </a:r>
            <a:r>
              <a:rPr lang="ru-RU" sz="2000" dirty="0" err="1" smtClean="0"/>
              <a:t>обох</a:t>
            </a:r>
            <a:r>
              <a:rPr lang="ru-RU" sz="2000" dirty="0" smtClean="0"/>
              <a:t> </a:t>
            </a:r>
            <a:r>
              <a:rPr lang="ru-RU" sz="2000" dirty="0" err="1" smtClean="0"/>
              <a:t>боків</a:t>
            </a:r>
            <a:r>
              <a:rPr lang="ru-RU" sz="2000" dirty="0" smtClean="0"/>
              <a:t> у </a:t>
            </a:r>
            <a:r>
              <a:rPr lang="ru-RU" sz="2000" dirty="0" err="1" smtClean="0"/>
              <a:t>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чистокровними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українцями</a:t>
            </a:r>
            <a:r>
              <a:rPr lang="ru-RU" sz="2000" dirty="0" smtClean="0"/>
              <a:t>: </a:t>
            </a:r>
            <a:r>
              <a:rPr lang="ru-RU" sz="2000" dirty="0" err="1" smtClean="0"/>
              <a:t>Клименки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Грічиненки</a:t>
            </a:r>
            <a:r>
              <a:rPr lang="ru-RU" sz="2000" dirty="0" smtClean="0"/>
              <a:t>. </a:t>
            </a:r>
            <a:r>
              <a:rPr lang="ru-RU" sz="2000" dirty="0" err="1" smtClean="0"/>
              <a:t>Знов</a:t>
            </a:r>
            <a:r>
              <a:rPr lang="ru-RU" sz="2000" dirty="0" smtClean="0"/>
              <a:t> таки, ми </a:t>
            </a:r>
            <a:r>
              <a:rPr lang="ru-RU" sz="2000" dirty="0" err="1" smtClean="0"/>
              <a:t>маємо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пригадати</a:t>
            </a:r>
            <a:r>
              <a:rPr lang="ru-RU" sz="2000" dirty="0" smtClean="0"/>
              <a:t>, як в </a:t>
            </a:r>
            <a:r>
              <a:rPr lang="ru-RU" sz="2000" dirty="0" err="1" smtClean="0"/>
              <a:t>Буджаку</a:t>
            </a:r>
            <a:r>
              <a:rPr lang="ru-RU" sz="2000" dirty="0" smtClean="0"/>
              <a:t> </a:t>
            </a:r>
            <a:r>
              <a:rPr lang="ru-RU" sz="2000" dirty="0" err="1" smtClean="0"/>
              <a:t>з’явилися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українці</a:t>
            </a:r>
            <a:r>
              <a:rPr lang="ru-RU" sz="2000" dirty="0" smtClean="0"/>
              <a:t>. А </a:t>
            </a:r>
            <a:r>
              <a:rPr lang="ru-RU" sz="2000" dirty="0" err="1" smtClean="0"/>
              <a:t>саме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у 1812 </a:t>
            </a:r>
            <a:r>
              <a:rPr lang="ru-RU" sz="2000" dirty="0" err="1" smtClean="0"/>
              <a:t>році</a:t>
            </a:r>
            <a:r>
              <a:rPr lang="ru-RU" sz="2000" dirty="0" smtClean="0"/>
              <a:t> </a:t>
            </a:r>
            <a:r>
              <a:rPr lang="ru-RU" sz="2000" dirty="0" err="1" smtClean="0"/>
              <a:t>Бессарабія</a:t>
            </a:r>
            <a:r>
              <a:rPr lang="ru-RU" sz="2000" dirty="0" smtClean="0"/>
              <a:t>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приєднана</a:t>
            </a:r>
            <a:r>
              <a:rPr lang="ru-RU" sz="2000" dirty="0"/>
              <a:t> до </a:t>
            </a:r>
            <a:r>
              <a:rPr lang="ru-RU" sz="2000" dirty="0" err="1"/>
              <a:t>Російської</a:t>
            </a:r>
            <a:r>
              <a:rPr lang="ru-RU" sz="2000" dirty="0"/>
              <a:t> </a:t>
            </a:r>
            <a:r>
              <a:rPr lang="ru-RU" sz="2000" dirty="0" err="1" smtClean="0"/>
              <a:t>імперії</a:t>
            </a:r>
            <a:r>
              <a:rPr lang="ru-RU" sz="2000" dirty="0" smtClean="0"/>
              <a:t>. </a:t>
            </a:r>
            <a:r>
              <a:rPr lang="ru-RU" sz="2000" dirty="0" err="1" smtClean="0"/>
              <a:t>Саме</a:t>
            </a:r>
            <a:r>
              <a:rPr lang="ru-RU" sz="2000" dirty="0" smtClean="0"/>
              <a:t> в </a:t>
            </a:r>
            <a:r>
              <a:rPr lang="ru-RU" sz="2000" dirty="0" err="1" smtClean="0"/>
              <a:t>цей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період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українці</a:t>
            </a:r>
            <a:r>
              <a:rPr lang="ru-RU" sz="2000" dirty="0" smtClean="0"/>
              <a:t> з </a:t>
            </a:r>
            <a:r>
              <a:rPr lang="ru-RU" sz="2000" dirty="0" err="1" smtClean="0"/>
              <a:t>Поділля</a:t>
            </a:r>
            <a:r>
              <a:rPr lang="ru-RU" sz="2000" dirty="0" smtClean="0"/>
              <a:t>, </a:t>
            </a:r>
            <a:r>
              <a:rPr lang="ru-RU" sz="2000" dirty="0" err="1" smtClean="0"/>
              <a:t>Київщини</a:t>
            </a:r>
            <a:r>
              <a:rPr lang="ru-RU" sz="2000" dirty="0" smtClean="0"/>
              <a:t>, </a:t>
            </a:r>
            <a:r>
              <a:rPr lang="ru-RU" sz="2000" dirty="0" err="1" smtClean="0"/>
              <a:t>Полтавщини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інших</a:t>
            </a:r>
            <a:r>
              <a:rPr lang="ru-RU" sz="2000" dirty="0" smtClean="0"/>
              <a:t> </a:t>
            </a:r>
            <a:r>
              <a:rPr lang="ru-RU" sz="2000" dirty="0" err="1" smtClean="0"/>
              <a:t>губерній</a:t>
            </a:r>
            <a:r>
              <a:rPr lang="ru-RU" sz="2000" dirty="0" smtClean="0"/>
              <a:t> почали </a:t>
            </a:r>
            <a:r>
              <a:rPr lang="ru-RU" sz="2000" dirty="0" err="1" smtClean="0"/>
              <a:t>переїжджати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сюди</a:t>
            </a:r>
            <a:r>
              <a:rPr lang="ru-RU" sz="2000" dirty="0" smtClean="0"/>
              <a:t>. </a:t>
            </a:r>
            <a:r>
              <a:rPr lang="ru-RU" sz="2000" dirty="0" err="1" smtClean="0"/>
              <a:t>Загалом</a:t>
            </a:r>
            <a:r>
              <a:rPr lang="ru-RU" sz="2000" dirty="0" smtClean="0"/>
              <a:t>,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були</a:t>
            </a:r>
            <a:r>
              <a:rPr lang="ru-RU" sz="2000" dirty="0" smtClean="0"/>
              <a:t> </a:t>
            </a:r>
            <a:r>
              <a:rPr lang="ru-RU" sz="2000" dirty="0" err="1" smtClean="0"/>
              <a:t>втікачі</a:t>
            </a:r>
            <a:r>
              <a:rPr lang="ru-RU" sz="2000" dirty="0" smtClean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кріпацтва</a:t>
            </a:r>
            <a:r>
              <a:rPr lang="ru-RU" sz="2000" dirty="0"/>
              <a:t> з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регіонів</a:t>
            </a:r>
            <a:r>
              <a:rPr lang="ru-RU" sz="2000" dirty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. В </a:t>
            </a:r>
            <a:r>
              <a:rPr lang="ru-RU" sz="2000" dirty="0" err="1" smtClean="0"/>
              <a:t>результаті</a:t>
            </a:r>
            <a:r>
              <a:rPr lang="ru-RU" sz="2000" dirty="0" smtClean="0"/>
              <a:t> </a:t>
            </a:r>
            <a:r>
              <a:rPr lang="ru-RU" sz="2000" dirty="0" err="1" smtClean="0"/>
              <a:t>чого</a:t>
            </a:r>
            <a:r>
              <a:rPr lang="ru-RU" sz="2000" dirty="0" smtClean="0"/>
              <a:t>, вони </a:t>
            </a:r>
            <a:r>
              <a:rPr lang="ru-RU" sz="2000" dirty="0" err="1" smtClean="0"/>
              <a:t>заселяють</a:t>
            </a:r>
            <a:r>
              <a:rPr lang="ru-RU" sz="2000" dirty="0" smtClean="0"/>
              <a:t> </a:t>
            </a:r>
            <a:r>
              <a:rPr lang="ru-RU" sz="2000" dirty="0"/>
              <a:t>край, </a:t>
            </a:r>
            <a:r>
              <a:rPr lang="ru-RU" sz="2000" dirty="0" err="1"/>
              <a:t>формуючи</a:t>
            </a:r>
            <a:r>
              <a:rPr lang="ru-RU" sz="2000" dirty="0"/>
              <a:t> </a:t>
            </a:r>
            <a:r>
              <a:rPr lang="ru-RU" sz="2000" dirty="0" err="1"/>
              <a:t>нові</a:t>
            </a:r>
            <a:r>
              <a:rPr lang="ru-RU" sz="2000" dirty="0"/>
              <a:t> </a:t>
            </a:r>
            <a:r>
              <a:rPr lang="ru-RU" sz="2000" dirty="0" err="1" smtClean="0"/>
              <a:t>громади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r>
              <a:rPr lang="ru-RU" sz="2000" dirty="0" smtClean="0"/>
              <a:t>Батьки </a:t>
            </a:r>
            <a:r>
              <a:rPr lang="ru-RU" sz="2000" dirty="0" err="1" smtClean="0"/>
              <a:t>дідуся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r>
              <a:rPr lang="uk-UA" sz="2000" dirty="0" smtClean="0"/>
              <a:t>Мати – Клименко Домнікія Пилипівна (</a:t>
            </a:r>
            <a:r>
              <a:rPr lang="uk-UA" sz="2000" dirty="0" err="1" smtClean="0"/>
              <a:t>Грічиненко</a:t>
            </a:r>
            <a:r>
              <a:rPr lang="uk-UA" sz="2000" dirty="0" smtClean="0"/>
              <a:t>) (1913-2000).</a:t>
            </a:r>
          </a:p>
          <a:p>
            <a:pPr marL="0" indent="0">
              <a:buNone/>
            </a:pPr>
            <a:r>
              <a:rPr lang="uk-UA" sz="2000" dirty="0" smtClean="0"/>
              <a:t>Батько – Клименко Дмитро Костянтинович (1913-2001). </a:t>
            </a:r>
          </a:p>
          <a:p>
            <a:pPr marL="0" indent="0">
              <a:buNone/>
            </a:pPr>
            <a:r>
              <a:rPr lang="uk-UA" sz="2000" dirty="0" smtClean="0"/>
              <a:t>Саме від предків-українців я успадкувала властиві їм риси характеру, а саме: волелюбність, рішучість,  гостинність, почуття гумору, емоційність. А наша кухня збагатилася українським борщем, варениками, салом з  часником, шкварками тощо.</a:t>
            </a:r>
          </a:p>
        </p:txBody>
      </p:sp>
    </p:spTree>
    <p:extLst>
      <p:ext uri="{BB962C8B-B14F-4D97-AF65-F5344CB8AC3E}">
        <p14:creationId xmlns:p14="http://schemas.microsoft.com/office/powerpoint/2010/main" val="2661035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uk-UA" sz="3200" dirty="0" smtClean="0"/>
              <a:t>Світлини моєї прабабусі та </a:t>
            </a:r>
            <a:r>
              <a:rPr lang="uk-UA" sz="3200" dirty="0" err="1" smtClean="0"/>
              <a:t>прадідуся</a:t>
            </a:r>
            <a:r>
              <a:rPr lang="uk-UA" sz="3200" dirty="0" smtClean="0"/>
              <a:t>, бабусі й дідуся (</a:t>
            </a:r>
            <a:r>
              <a:rPr lang="uk-UA" sz="3200" dirty="0" err="1" smtClean="0"/>
              <a:t>Грічиненко</a:t>
            </a:r>
            <a:r>
              <a:rPr lang="uk-UA" sz="3200" dirty="0" smtClean="0"/>
              <a:t>/Клименко)</a:t>
            </a:r>
            <a:endParaRPr lang="ru-RU" sz="3200" dirty="0"/>
          </a:p>
        </p:txBody>
      </p:sp>
      <p:pic>
        <p:nvPicPr>
          <p:cNvPr id="14" name="Содержимое 13" descr="фото1.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196752"/>
            <a:ext cx="4320480" cy="2808311"/>
          </a:xfrm>
        </p:spPr>
      </p:pic>
      <p:pic>
        <p:nvPicPr>
          <p:cNvPr id="13" name="Содержимое 12" descr="клим.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3" y="1196752"/>
            <a:ext cx="4248472" cy="5592204"/>
          </a:xfrm>
        </p:spPr>
      </p:pic>
      <p:pic>
        <p:nvPicPr>
          <p:cNvPr id="3074" name="Picture 2" descr="C:\Users\USER\Downloads\клим ли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77072"/>
            <a:ext cx="4302430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6022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Autofit/>
          </a:bodyPr>
          <a:lstStyle/>
          <a:p>
            <a:r>
              <a:rPr lang="uk-UA" sz="2400" dirty="0" smtClean="0"/>
              <a:t>Бабуся з маминого боку – Клименко (</a:t>
            </a:r>
            <a:r>
              <a:rPr lang="uk-UA" sz="2400" dirty="0" err="1" smtClean="0"/>
              <a:t>Кабанова</a:t>
            </a:r>
            <a:r>
              <a:rPr lang="uk-UA" sz="2400" dirty="0" smtClean="0"/>
              <a:t>) Лідія Василівна є </a:t>
            </a:r>
            <a:r>
              <a:rPr lang="uk-UA" sz="2400" dirty="0" err="1" smtClean="0"/>
              <a:t>липованкою</a:t>
            </a:r>
            <a:r>
              <a:rPr lang="uk-UA" sz="2400" dirty="0" smtClean="0"/>
              <a:t>. Її родина родом з міста Вилкове.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56886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Мій</a:t>
            </a:r>
            <a:r>
              <a:rPr lang="ru-RU" sz="2000" dirty="0" smtClean="0"/>
              <a:t> </a:t>
            </a:r>
            <a:r>
              <a:rPr lang="ru-RU" sz="2000" dirty="0" err="1" smtClean="0"/>
              <a:t>прапрадід</a:t>
            </a:r>
            <a:r>
              <a:rPr lang="ru-RU" sz="2000" dirty="0" smtClean="0"/>
              <a:t> – Кабанов </a:t>
            </a:r>
            <a:r>
              <a:rPr lang="ru-RU" sz="2000" dirty="0" err="1" smtClean="0"/>
              <a:t>Афонасій</a:t>
            </a:r>
            <a:r>
              <a:rPr lang="ru-RU" sz="2000" dirty="0" smtClean="0"/>
              <a:t>, </a:t>
            </a:r>
            <a:r>
              <a:rPr lang="ru-RU" sz="2000" dirty="0" err="1" smtClean="0"/>
              <a:t>прапрабаба</a:t>
            </a:r>
            <a:r>
              <a:rPr lang="ru-RU" sz="2000" dirty="0" smtClean="0"/>
              <a:t> – Кабанова Марина. </a:t>
            </a:r>
            <a:r>
              <a:rPr lang="ru-RU" sz="2000" dirty="0" err="1" smtClean="0"/>
              <a:t>Їхня</a:t>
            </a:r>
            <a:r>
              <a:rPr lang="ru-RU" sz="2000" dirty="0" smtClean="0"/>
              <a:t> </a:t>
            </a:r>
            <a:r>
              <a:rPr lang="ru-RU" sz="2000" dirty="0" err="1" smtClean="0"/>
              <a:t>донька</a:t>
            </a:r>
            <a:r>
              <a:rPr lang="ru-RU" sz="2000" dirty="0" smtClean="0"/>
              <a:t> – моя </a:t>
            </a:r>
            <a:r>
              <a:rPr lang="ru-RU" sz="2000" dirty="0" err="1" smtClean="0"/>
              <a:t>прабабуся</a:t>
            </a:r>
            <a:r>
              <a:rPr lang="ru-RU" sz="2000" dirty="0" smtClean="0"/>
              <a:t>, Кабанова </a:t>
            </a:r>
            <a:r>
              <a:rPr lang="ru-RU" sz="2000" dirty="0" err="1" smtClean="0"/>
              <a:t>Євдокія</a:t>
            </a:r>
            <a:r>
              <a:rPr lang="ru-RU" sz="2000" dirty="0" smtClean="0"/>
              <a:t> </a:t>
            </a:r>
            <a:r>
              <a:rPr lang="ru-RU" sz="2000" dirty="0" err="1" smtClean="0"/>
              <a:t>Афонасіївна</a:t>
            </a:r>
            <a:r>
              <a:rPr lang="ru-RU" sz="2000" dirty="0" smtClean="0"/>
              <a:t>, а бабуся – Кабанова (</a:t>
            </a:r>
            <a:r>
              <a:rPr lang="ru-RU" sz="2000" dirty="0" err="1" smtClean="0"/>
              <a:t>Клименко</a:t>
            </a:r>
            <a:r>
              <a:rPr lang="ru-RU" sz="2000" dirty="0" smtClean="0"/>
              <a:t>) </a:t>
            </a:r>
            <a:r>
              <a:rPr lang="ru-RU" sz="2000" dirty="0" err="1" smtClean="0"/>
              <a:t>Лідія</a:t>
            </a:r>
            <a:r>
              <a:rPr lang="ru-RU" sz="2000" dirty="0" smtClean="0"/>
              <a:t> </a:t>
            </a:r>
            <a:r>
              <a:rPr lang="ru-RU" sz="2000" dirty="0" err="1" smtClean="0"/>
              <a:t>Василівна</a:t>
            </a:r>
            <a:r>
              <a:rPr lang="ru-RU" sz="2000" dirty="0" smtClean="0"/>
              <a:t>.</a:t>
            </a:r>
          </a:p>
          <a:p>
            <a:r>
              <a:rPr lang="ru-RU" sz="2000" b="1" dirty="0" err="1" smtClean="0"/>
              <a:t>Липовани</a:t>
            </a:r>
            <a:r>
              <a:rPr lang="ru-RU" sz="2000" dirty="0" smtClean="0"/>
              <a:t> — </a:t>
            </a:r>
            <a:r>
              <a:rPr lang="ru-RU" sz="2000" dirty="0" err="1" smtClean="0"/>
              <a:t>це</a:t>
            </a:r>
            <a:r>
              <a:rPr lang="ru-RU" sz="2000" dirty="0" smtClean="0"/>
              <a:t> </a:t>
            </a:r>
            <a:r>
              <a:rPr lang="ru-RU" sz="2000" dirty="0" err="1" smtClean="0"/>
              <a:t>субетнічна</a:t>
            </a:r>
            <a:r>
              <a:rPr lang="ru-RU" sz="2000" dirty="0" smtClean="0"/>
              <a:t> </a:t>
            </a:r>
            <a:r>
              <a:rPr lang="ru-RU" sz="2000" dirty="0" err="1" smtClean="0"/>
              <a:t>група</a:t>
            </a:r>
            <a:r>
              <a:rPr lang="ru-RU" sz="2000" dirty="0" smtClean="0"/>
              <a:t> </a:t>
            </a:r>
            <a:r>
              <a:rPr lang="ru-RU" sz="2000" dirty="0" err="1" smtClean="0"/>
              <a:t>російських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старообрядців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в </a:t>
            </a:r>
            <a:r>
              <a:rPr lang="en-US" sz="2000" dirty="0" smtClean="0"/>
              <a:t>XVII–XVIII </a:t>
            </a:r>
            <a:r>
              <a:rPr lang="ru-RU" sz="2000" dirty="0" err="1" smtClean="0"/>
              <a:t>століттях</a:t>
            </a:r>
            <a:r>
              <a:rPr lang="ru-RU" sz="2000" dirty="0" smtClean="0"/>
              <a:t> втекли </a:t>
            </a:r>
            <a:r>
              <a:rPr lang="ru-RU" sz="2000" dirty="0" err="1" smtClean="0"/>
              <a:t>від</a:t>
            </a:r>
            <a:r>
              <a:rPr lang="ru-RU" sz="2000" dirty="0" smtClean="0"/>
              <a:t> </a:t>
            </a:r>
            <a:r>
              <a:rPr lang="ru-RU" sz="2000" dirty="0" err="1" smtClean="0"/>
              <a:t>релігійних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переслідувань</a:t>
            </a:r>
            <a:r>
              <a:rPr lang="ru-RU" sz="2000" dirty="0" smtClean="0"/>
              <a:t> (</a:t>
            </a:r>
            <a:r>
              <a:rPr lang="ru-RU" sz="2000" dirty="0" err="1" smtClean="0"/>
              <a:t>розколу</a:t>
            </a:r>
            <a:r>
              <a:rPr lang="ru-RU" sz="2000" dirty="0" smtClean="0"/>
              <a:t> церкви) на </a:t>
            </a:r>
            <a:r>
              <a:rPr lang="ru-RU" sz="2000" dirty="0" err="1" smtClean="0"/>
              <a:t>територію</a:t>
            </a:r>
            <a:r>
              <a:rPr lang="ru-RU" sz="2000" dirty="0" smtClean="0"/>
              <a:t> </a:t>
            </a:r>
            <a:r>
              <a:rPr lang="ru-RU" sz="2000" dirty="0" err="1" smtClean="0"/>
              <a:t>Південної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Бессарабії</a:t>
            </a:r>
            <a:r>
              <a:rPr lang="ru-RU" sz="2000" dirty="0" smtClean="0"/>
              <a:t> (</a:t>
            </a:r>
            <a:r>
              <a:rPr lang="ru-RU" sz="2000" dirty="0" err="1" smtClean="0"/>
              <a:t>сучасна</a:t>
            </a:r>
            <a:r>
              <a:rPr lang="ru-RU" sz="2000" dirty="0" smtClean="0"/>
              <a:t> </a:t>
            </a:r>
            <a:r>
              <a:rPr lang="ru-RU" sz="2000" dirty="0" err="1" smtClean="0"/>
              <a:t>Одеська</a:t>
            </a:r>
            <a:r>
              <a:rPr lang="ru-RU" sz="2000" dirty="0" smtClean="0"/>
              <a:t> область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 Вилкове, </a:t>
            </a:r>
            <a:r>
              <a:rPr lang="ru-RU" sz="2000" dirty="0" err="1" smtClean="0"/>
              <a:t>Кілія</a:t>
            </a:r>
            <a:r>
              <a:rPr lang="ru-RU" sz="2000" dirty="0" smtClean="0"/>
              <a:t>, </a:t>
            </a:r>
            <a:r>
              <a:rPr lang="ru-RU" sz="2000" dirty="0" err="1" smtClean="0"/>
              <a:t>Ізмаїл</a:t>
            </a:r>
            <a:r>
              <a:rPr lang="ru-RU" sz="2000" dirty="0" smtClean="0"/>
              <a:t>), </a:t>
            </a:r>
            <a:r>
              <a:rPr lang="ru-RU" sz="2000" dirty="0" err="1" smtClean="0"/>
              <a:t>Добруджі</a:t>
            </a:r>
            <a:r>
              <a:rPr lang="ru-RU" sz="2000" dirty="0" smtClean="0"/>
              <a:t> (</a:t>
            </a:r>
            <a:r>
              <a:rPr lang="ru-RU" sz="2000" dirty="0" err="1" smtClean="0"/>
              <a:t>Румунія</a:t>
            </a:r>
            <a:r>
              <a:rPr lang="ru-RU" sz="2000" dirty="0" smtClean="0"/>
              <a:t>) та </a:t>
            </a:r>
            <a:r>
              <a:rPr lang="ru-RU" sz="2000" dirty="0" err="1" smtClean="0"/>
              <a:t>Молдови</a:t>
            </a:r>
            <a:r>
              <a:rPr lang="ru-RU" sz="2000" dirty="0" smtClean="0"/>
              <a:t>. Вони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унікальною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етноконфесійною</a:t>
            </a:r>
            <a:r>
              <a:rPr lang="ru-RU" sz="2000" dirty="0" smtClean="0"/>
              <a:t> </a:t>
            </a:r>
            <a:r>
              <a:rPr lang="ru-RU" sz="2000" dirty="0" err="1" smtClean="0"/>
              <a:t>групою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зберегла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старі</a:t>
            </a:r>
            <a:r>
              <a:rPr lang="ru-RU" sz="2000" dirty="0" smtClean="0"/>
              <a:t> обряди, </a:t>
            </a:r>
            <a:r>
              <a:rPr lang="ru-RU" sz="2000" dirty="0" err="1" smtClean="0"/>
              <a:t>церкву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мову</a:t>
            </a:r>
            <a:r>
              <a:rPr lang="ru-RU" sz="2000" dirty="0" smtClean="0"/>
              <a:t>. </a:t>
            </a:r>
          </a:p>
          <a:p>
            <a:r>
              <a:rPr lang="uk-UA" sz="2000" dirty="0" smtClean="0"/>
              <a:t>Від </a:t>
            </a:r>
            <a:r>
              <a:rPr lang="uk-UA" sz="2000" dirty="0" err="1" smtClean="0"/>
              <a:t>липован</a:t>
            </a:r>
            <a:r>
              <a:rPr lang="uk-UA" sz="2000" dirty="0" smtClean="0"/>
              <a:t> я запозичила такі риси характеру, як заощадливість, хазяйновитість, жага до знань, кулінарні смаки (різноманітні страви з риби).</a:t>
            </a:r>
            <a:endParaRPr lang="ru-RU" sz="2000" dirty="0"/>
          </a:p>
        </p:txBody>
      </p:sp>
      <p:pic>
        <p:nvPicPr>
          <p:cNvPr id="9218" name="Picture 2" descr="Город Вилково: онлайн путеводитель по Вилк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268760"/>
            <a:ext cx="3072341" cy="2520280"/>
          </a:xfrm>
          <a:prstGeom prst="rect">
            <a:avLst/>
          </a:prstGeom>
          <a:noFill/>
        </p:spPr>
      </p:pic>
      <p:pic>
        <p:nvPicPr>
          <p:cNvPr id="9220" name="Picture 4" descr="Вилкове - Архітектурні та природні пам'ятки Украї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77072"/>
            <a:ext cx="3168352" cy="2401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71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6732240" cy="896144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Світлини моєї </a:t>
            </a:r>
            <a:r>
              <a:rPr lang="uk-UA" sz="3600" dirty="0" err="1" smtClean="0"/>
              <a:t>прапрабабусі</a:t>
            </a:r>
            <a:r>
              <a:rPr lang="uk-UA" sz="3600" dirty="0" smtClean="0"/>
              <a:t> та </a:t>
            </a:r>
            <a:r>
              <a:rPr lang="uk-UA" sz="3600" dirty="0" err="1" smtClean="0"/>
              <a:t>прапрадідуся</a:t>
            </a:r>
            <a:r>
              <a:rPr lang="uk-UA" sz="3600" dirty="0" smtClean="0"/>
              <a:t>, прабабусі та бабусі</a:t>
            </a:r>
            <a:endParaRPr lang="ru-RU" dirty="0"/>
          </a:p>
        </p:txBody>
      </p:sp>
      <p:pic>
        <p:nvPicPr>
          <p:cNvPr id="3" name="Содержимое 4" descr="баба марина.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07176"/>
            <a:ext cx="2448272" cy="3276675"/>
          </a:xfrm>
          <a:prstGeom prst="rect">
            <a:avLst/>
          </a:prstGeom>
        </p:spPr>
      </p:pic>
      <p:pic>
        <p:nvPicPr>
          <p:cNvPr id="4" name="Содержимое 5" descr="дід Афон.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2374870" cy="2880320"/>
          </a:xfrm>
          <a:prstGeom prst="rect">
            <a:avLst/>
          </a:prstGeom>
        </p:spPr>
      </p:pic>
      <p:pic>
        <p:nvPicPr>
          <p:cNvPr id="5" name="Picture 3" descr="C:\Users\USER\Downloads\баба дуся.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2700279" cy="3745111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2780928"/>
            <a:ext cx="2843808" cy="379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Вилкове – шлях води та старої віри | Українська Венеція чи унікальне сел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1340768"/>
            <a:ext cx="2175537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864096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Фестивалі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 як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інструмент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взаємодії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 культур 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Південної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Бессарабії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784976" cy="5776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Значну</a:t>
            </a:r>
            <a:r>
              <a:rPr lang="ru-RU" sz="2000" dirty="0" smtClean="0"/>
              <a:t> роль у </a:t>
            </a:r>
            <a:r>
              <a:rPr lang="ru-RU" sz="2000" dirty="0" err="1" smtClean="0"/>
              <a:t>збереженні</a:t>
            </a:r>
            <a:r>
              <a:rPr lang="ru-RU" sz="2000" dirty="0" smtClean="0"/>
              <a:t> </a:t>
            </a:r>
            <a:r>
              <a:rPr lang="ru-RU" sz="2000" dirty="0" err="1" smtClean="0"/>
              <a:t>етнічної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самобутності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відіграють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регіональні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ініціативи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культурні</a:t>
            </a:r>
            <a:r>
              <a:rPr lang="ru-RU" sz="2000" dirty="0" smtClean="0"/>
              <a:t> </a:t>
            </a:r>
            <a:r>
              <a:rPr lang="ru-RU" sz="2000" dirty="0" err="1" smtClean="0"/>
              <a:t>події</a:t>
            </a:r>
            <a:r>
              <a:rPr lang="ru-RU" sz="2000" dirty="0" smtClean="0"/>
              <a:t>, </a:t>
            </a:r>
            <a:r>
              <a:rPr lang="ru-RU" sz="2000" dirty="0" err="1" smtClean="0"/>
              <a:t>зокрема</a:t>
            </a:r>
            <a:r>
              <a:rPr lang="ru-RU" sz="2000" dirty="0" smtClean="0"/>
              <a:t> </a:t>
            </a:r>
            <a:r>
              <a:rPr lang="ru-RU" sz="2000" dirty="0" err="1" smtClean="0"/>
              <a:t>фестивалі</a:t>
            </a:r>
            <a:r>
              <a:rPr lang="ru-RU" sz="2000" dirty="0" smtClean="0"/>
              <a:t> «</a:t>
            </a:r>
            <a:r>
              <a:rPr lang="ru-RU" sz="2000" dirty="0" err="1" smtClean="0"/>
              <a:t>Дунайська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Січ</a:t>
            </a:r>
            <a:r>
              <a:rPr lang="ru-RU" sz="2000" dirty="0" smtClean="0"/>
              <a:t>» </a:t>
            </a:r>
            <a:r>
              <a:rPr lang="ru-RU" sz="2000" dirty="0" err="1" smtClean="0"/>
              <a:t>та</a:t>
            </a:r>
            <a:r>
              <a:rPr lang="ru-RU" sz="2000" dirty="0" smtClean="0"/>
              <a:t> «Око»,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сприяють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популяризації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традицій</a:t>
            </a:r>
            <a:r>
              <a:rPr lang="ru-RU" sz="2000" dirty="0" smtClean="0"/>
              <a:t> </a:t>
            </a:r>
            <a:r>
              <a:rPr lang="ru-RU" sz="2000" dirty="0" err="1" smtClean="0"/>
              <a:t>Бессарабії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Одещини</a:t>
            </a:r>
            <a:r>
              <a:rPr lang="ru-RU" sz="2000" dirty="0" smtClean="0"/>
              <a:t>. </a:t>
            </a:r>
            <a:r>
              <a:rPr lang="ru-RU" sz="2000" dirty="0" err="1" smtClean="0"/>
              <a:t>Важливим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внесок</a:t>
            </a:r>
            <a:r>
              <a:rPr lang="ru-RU" sz="2000" dirty="0" smtClean="0"/>
              <a:t> </a:t>
            </a:r>
            <a:r>
              <a:rPr lang="ru-RU" sz="2000" dirty="0" err="1" smtClean="0"/>
              <a:t>етнографів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досліджують</a:t>
            </a:r>
            <a:r>
              <a:rPr lang="ru-RU" sz="2000" dirty="0" smtClean="0"/>
              <a:t>, </a:t>
            </a:r>
            <a:r>
              <a:rPr lang="ru-RU" sz="2000" dirty="0" err="1" smtClean="0"/>
              <a:t>документують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наступним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поколінням</a:t>
            </a:r>
            <a:r>
              <a:rPr lang="ru-RU" sz="2000" dirty="0" smtClean="0"/>
              <a:t> </a:t>
            </a:r>
            <a:r>
              <a:rPr lang="ru-RU" sz="2000" dirty="0" err="1" smtClean="0"/>
              <a:t>духовну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матеріальну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спадщину</a:t>
            </a:r>
            <a:r>
              <a:rPr lang="ru-RU" sz="2000" dirty="0" smtClean="0"/>
              <a:t> краю. </a:t>
            </a:r>
          </a:p>
          <a:p>
            <a:r>
              <a:rPr lang="ru-RU" sz="2000" dirty="0" smtClean="0"/>
              <a:t>Моя родина </a:t>
            </a:r>
            <a:r>
              <a:rPr lang="ru-RU" sz="2000" dirty="0" err="1" smtClean="0"/>
              <a:t>відвідує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традиційні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фестивалі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Південної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Бессарабії</a:t>
            </a:r>
            <a:r>
              <a:rPr lang="ru-RU" sz="2000" dirty="0" smtClean="0"/>
              <a:t>. Атмосфера </a:t>
            </a:r>
            <a:r>
              <a:rPr lang="ru-RU" sz="2000" dirty="0" err="1" smtClean="0"/>
              <a:t>цих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заходів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насичена</a:t>
            </a:r>
            <a:r>
              <a:rPr lang="ru-RU" sz="2000" dirty="0" smtClean="0"/>
              <a:t> </a:t>
            </a:r>
            <a:r>
              <a:rPr lang="ru-RU" sz="2000" dirty="0" err="1" smtClean="0"/>
              <a:t>виступами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музичних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гуртів</a:t>
            </a:r>
            <a:r>
              <a:rPr lang="ru-RU" sz="2000" dirty="0" smtClean="0"/>
              <a:t> та народною </a:t>
            </a:r>
            <a:r>
              <a:rPr lang="ru-RU" sz="2000" dirty="0" err="1" smtClean="0"/>
              <a:t>хореографією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Придунав’я</a:t>
            </a:r>
            <a:r>
              <a:rPr lang="ru-RU" sz="2000" dirty="0" smtClean="0"/>
              <a:t>. </a:t>
            </a:r>
            <a:r>
              <a:rPr lang="ru-RU" sz="2000" dirty="0" err="1" smtClean="0"/>
              <a:t>Фестивалі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тільки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стимулюють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розвиток</a:t>
            </a:r>
            <a:r>
              <a:rPr lang="ru-RU" sz="2000" dirty="0" smtClean="0"/>
              <a:t> </a:t>
            </a:r>
            <a:r>
              <a:rPr lang="ru-RU" sz="2000" dirty="0" err="1" smtClean="0"/>
              <a:t>локальних</a:t>
            </a:r>
            <a:r>
              <a:rPr lang="ru-RU" sz="2000" dirty="0" smtClean="0"/>
              <a:t> громад та туризму, а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сприяють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консолідації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суспільства</a:t>
            </a:r>
            <a:r>
              <a:rPr lang="ru-RU" sz="2000" dirty="0" smtClean="0"/>
              <a:t>. Вони </a:t>
            </a:r>
            <a:r>
              <a:rPr lang="ru-RU" sz="2000" dirty="0" err="1" smtClean="0"/>
              <a:t>об’єднують</a:t>
            </a:r>
            <a:r>
              <a:rPr lang="ru-RU" sz="2000" dirty="0" smtClean="0"/>
              <a:t> людей </a:t>
            </a:r>
            <a:r>
              <a:rPr lang="ru-RU" sz="2000" dirty="0" err="1" smtClean="0"/>
              <a:t>навколо</a:t>
            </a:r>
            <a:r>
              <a:rPr lang="ru-RU" sz="2000" dirty="0" smtClean="0"/>
              <a:t> </a:t>
            </a:r>
            <a:r>
              <a:rPr lang="ru-RU" sz="2000" dirty="0" err="1" smtClean="0"/>
              <a:t>спільних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цінностей</a:t>
            </a:r>
            <a:r>
              <a:rPr lang="ru-RU" sz="2000" dirty="0" smtClean="0"/>
              <a:t>, </a:t>
            </a:r>
            <a:r>
              <a:rPr lang="ru-RU" sz="2000" dirty="0" err="1" smtClean="0"/>
              <a:t>формують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відчуття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приналежності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гордості</a:t>
            </a:r>
            <a:r>
              <a:rPr lang="ru-RU" sz="2000" dirty="0" smtClean="0"/>
              <a:t> за </a:t>
            </a:r>
            <a:r>
              <a:rPr lang="ru-RU" sz="2000" dirty="0" err="1" smtClean="0"/>
              <a:t>власну</a:t>
            </a:r>
            <a:r>
              <a:rPr lang="ru-RU" sz="2000" dirty="0" smtClean="0"/>
              <a:t> культуру.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важливим</a:t>
            </a:r>
            <a:r>
              <a:rPr lang="ru-RU" sz="2000" dirty="0" smtClean="0"/>
              <a:t> </a:t>
            </a:r>
            <a:r>
              <a:rPr lang="ru-RU" sz="2000" dirty="0" err="1" smtClean="0"/>
              <a:t>інструментом</a:t>
            </a:r>
            <a:r>
              <a:rPr lang="ru-RU" sz="2000" dirty="0" smtClean="0"/>
              <a:t> культурного </a:t>
            </a:r>
            <a:r>
              <a:rPr lang="ru-RU" sz="2000" dirty="0" err="1" smtClean="0"/>
              <a:t>розвитку</a:t>
            </a:r>
            <a:r>
              <a:rPr lang="ru-RU" sz="2000" dirty="0" smtClean="0"/>
              <a:t>, </a:t>
            </a:r>
            <a:r>
              <a:rPr lang="ru-RU" sz="2000" dirty="0" err="1" smtClean="0"/>
              <a:t>діалогу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взаємного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збагачення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українського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суспільства</a:t>
            </a:r>
            <a:r>
              <a:rPr lang="ru-RU" sz="2000" dirty="0" smtClean="0"/>
              <a:t>.</a:t>
            </a:r>
          </a:p>
          <a:p>
            <a:r>
              <a:rPr lang="uk-UA" sz="2000" dirty="0" smtClean="0"/>
              <a:t>    Особисте знайомство та інтерв’ю з Сергієм </a:t>
            </a:r>
            <a:r>
              <a:rPr lang="uk-UA" sz="2000" dirty="0" err="1" smtClean="0"/>
              <a:t>Гнезділовим</a:t>
            </a:r>
            <a:r>
              <a:rPr lang="uk-UA" sz="2000" dirty="0" smtClean="0"/>
              <a:t> та Олександром </a:t>
            </a:r>
            <a:r>
              <a:rPr lang="uk-UA" sz="2000" dirty="0" err="1" smtClean="0"/>
              <a:t>Полібзою</a:t>
            </a:r>
            <a:r>
              <a:rPr lang="uk-UA" sz="2000" dirty="0" smtClean="0"/>
              <a:t> дозволило мені розкрити їхню діяльність та переконатись у важливості їх внеску у розвиток національної української культури.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1268760"/>
            <a:ext cx="4248473" cy="5400600"/>
          </a:xfrm>
        </p:spPr>
        <p:txBody>
          <a:bodyPr>
            <a:normAutofit fontScale="90000"/>
          </a:bodyPr>
          <a:lstStyle/>
          <a:p>
            <a:pPr algn="l"/>
            <a:r>
              <a:rPr lang="uk-UA" sz="3600" b="1" dirty="0" smtClean="0"/>
              <a:t>Виделка</a:t>
            </a:r>
            <a:r>
              <a:rPr lang="en-US" sz="3600" b="1" dirty="0" smtClean="0"/>
              <a:t>fest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ru-RU" sz="2000" dirty="0" err="1" smtClean="0">
                <a:solidFill>
                  <a:schemeClr val="tx1"/>
                </a:solidFill>
              </a:rPr>
              <a:t>Це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некомерційний</a:t>
            </a:r>
            <a:r>
              <a:rPr lang="ru-RU" sz="2000" dirty="0" smtClean="0">
                <a:solidFill>
                  <a:schemeClr val="tx1"/>
                </a:solidFill>
              </a:rPr>
              <a:t> фестиваль </a:t>
            </a:r>
            <a:r>
              <a:rPr lang="ru-RU" sz="2000" dirty="0" err="1" smtClean="0">
                <a:solidFill>
                  <a:schemeClr val="tx1"/>
                </a:solidFill>
              </a:rPr>
              <a:t>української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культури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започаткований</a:t>
            </a:r>
            <a:r>
              <a:rPr lang="ru-RU" sz="2000" dirty="0" smtClean="0">
                <a:solidFill>
                  <a:schemeClr val="tx1"/>
                </a:solidFill>
              </a:rPr>
              <a:t> у 2023 </a:t>
            </a:r>
            <a:r>
              <a:rPr lang="ru-RU" sz="2000" dirty="0" err="1" smtClean="0">
                <a:solidFill>
                  <a:schemeClr val="tx1"/>
                </a:solidFill>
              </a:rPr>
              <a:t>році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військовослужбовцем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культурним</a:t>
            </a:r>
            <a:r>
              <a:rPr lang="ru-RU" sz="2000" dirty="0" smtClean="0">
                <a:solidFill>
                  <a:schemeClr val="tx1"/>
                </a:solidFill>
              </a:rPr>
              <a:t> менеджером </a:t>
            </a:r>
            <a:r>
              <a:rPr lang="ru-RU" sz="2000" dirty="0" err="1" smtClean="0">
                <a:solidFill>
                  <a:schemeClr val="tx1"/>
                </a:solidFill>
              </a:rPr>
              <a:t>Сергієм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Гнезділовим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</a:rPr>
              <a:t>Захід</a:t>
            </a:r>
            <a:r>
              <a:rPr lang="ru-RU" sz="2000" dirty="0" smtClean="0">
                <a:solidFill>
                  <a:schemeClr val="tx1"/>
                </a:solidFill>
              </a:rPr>
              <a:t> проходив в </a:t>
            </a:r>
            <a:r>
              <a:rPr lang="ru-RU" sz="2000" dirty="0" err="1" smtClean="0">
                <a:solidFill>
                  <a:schemeClr val="tx1"/>
                </a:solidFill>
              </a:rPr>
              <a:t>Одеській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області</a:t>
            </a:r>
            <a:r>
              <a:rPr lang="ru-RU" sz="2000" dirty="0" smtClean="0">
                <a:solidFill>
                  <a:schemeClr val="tx1"/>
                </a:solidFill>
              </a:rPr>
              <a:t> (м. Вилкове), </a:t>
            </a:r>
            <a:r>
              <a:rPr lang="ru-RU" sz="2000" dirty="0" err="1" smtClean="0">
                <a:solidFill>
                  <a:schemeClr val="tx1"/>
                </a:solidFill>
              </a:rPr>
              <a:t>має</a:t>
            </a:r>
            <a:r>
              <a:rPr lang="ru-RU" sz="2000" dirty="0" smtClean="0">
                <a:solidFill>
                  <a:schemeClr val="tx1"/>
                </a:solidFill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</a:rPr>
              <a:t>меті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деокупацію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української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культури</a:t>
            </a:r>
            <a:r>
              <a:rPr lang="ru-RU" sz="2000" dirty="0" smtClean="0">
                <a:solidFill>
                  <a:schemeClr val="tx1"/>
                </a:solidFill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</a:rPr>
              <a:t>регіоні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об'єднуючи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сучасне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мистецтво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музику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локальні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Бессарабії</a:t>
            </a:r>
            <a:r>
              <a:rPr lang="ru-RU" sz="2000" dirty="0" smtClean="0">
                <a:solidFill>
                  <a:schemeClr val="tx1"/>
                </a:solidFill>
              </a:rPr>
              <a:t>. Основною метою </a:t>
            </a:r>
            <a:r>
              <a:rPr lang="ru-RU" sz="2000" dirty="0" err="1" smtClean="0">
                <a:solidFill>
                  <a:schemeClr val="tx1"/>
                </a:solidFill>
              </a:rPr>
              <a:t>цього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є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популяризація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української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мови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культури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об’єднання</a:t>
            </a:r>
            <a:r>
              <a:rPr lang="ru-RU" sz="2000" dirty="0" smtClean="0">
                <a:solidFill>
                  <a:schemeClr val="tx1"/>
                </a:solidFill>
              </a:rPr>
              <a:t> людей в </a:t>
            </a:r>
            <a:r>
              <a:rPr lang="ru-RU" sz="2000" dirty="0" err="1" smtClean="0">
                <a:solidFill>
                  <a:schemeClr val="tx1"/>
                </a:solidFill>
              </a:rPr>
              <a:t>одне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ціле</a:t>
            </a:r>
            <a:r>
              <a:rPr lang="ru-RU" sz="2000" dirty="0" smtClean="0">
                <a:solidFill>
                  <a:schemeClr val="tx1"/>
                </a:solidFill>
              </a:rPr>
              <a:t>, не </a:t>
            </a:r>
            <a:r>
              <a:rPr lang="ru-RU" sz="2000" dirty="0" err="1" smtClean="0">
                <a:solidFill>
                  <a:schemeClr val="tx1"/>
                </a:solidFill>
              </a:rPr>
              <a:t>дивлячись</a:t>
            </a:r>
            <a:r>
              <a:rPr lang="ru-RU" sz="2000" dirty="0" smtClean="0">
                <a:solidFill>
                  <a:schemeClr val="tx1"/>
                </a:solidFill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</a:rPr>
              <a:t>їхні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різноманітні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принципи</a:t>
            </a:r>
            <a:r>
              <a:rPr lang="ru-RU" sz="2000" dirty="0" smtClean="0">
                <a:solidFill>
                  <a:schemeClr val="tx1"/>
                </a:solidFill>
              </a:rPr>
              <a:t> та погляди. Сам </a:t>
            </a:r>
            <a:r>
              <a:rPr lang="ru-RU" sz="2000" dirty="0" err="1" smtClean="0">
                <a:solidFill>
                  <a:schemeClr val="tx1"/>
                </a:solidFill>
              </a:rPr>
              <a:t>засновник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</a:t>
            </a:r>
            <a:r>
              <a:rPr lang="ru-RU" sz="2000" dirty="0" smtClean="0">
                <a:solidFill>
                  <a:schemeClr val="tx1"/>
                </a:solidFill>
              </a:rPr>
              <a:t> Вилкова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це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чудово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що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людина</a:t>
            </a:r>
            <a:r>
              <a:rPr lang="ru-RU" sz="2000" dirty="0" smtClean="0">
                <a:solidFill>
                  <a:schemeClr val="tx1"/>
                </a:solidFill>
              </a:rPr>
              <a:t>, яка </a:t>
            </a:r>
            <a:r>
              <a:rPr lang="ru-RU" sz="2000" dirty="0" err="1" smtClean="0">
                <a:solidFill>
                  <a:schemeClr val="tx1"/>
                </a:solidFill>
              </a:rPr>
              <a:t>тісно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пов’язана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цим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регіоном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розуміє</a:t>
            </a:r>
            <a:r>
              <a:rPr lang="ru-RU" sz="2000" dirty="0" smtClean="0">
                <a:solidFill>
                  <a:schemeClr val="tx1"/>
                </a:solidFill>
              </a:rPr>
              <a:t> свою </a:t>
            </a:r>
            <a:r>
              <a:rPr lang="ru-RU" sz="2000" dirty="0" err="1" smtClean="0">
                <a:solidFill>
                  <a:schemeClr val="tx1"/>
                </a:solidFill>
              </a:rPr>
              <a:t>відповідальність</a:t>
            </a:r>
            <a:r>
              <a:rPr lang="ru-RU" sz="2000" dirty="0" smtClean="0">
                <a:solidFill>
                  <a:schemeClr val="tx1"/>
                </a:solidFill>
              </a:rPr>
              <a:t> перед </a:t>
            </a:r>
            <a:r>
              <a:rPr lang="ru-RU" sz="2000" dirty="0" err="1" smtClean="0">
                <a:solidFill>
                  <a:schemeClr val="tx1"/>
                </a:solidFill>
              </a:rPr>
              <a:t>країною</a:t>
            </a:r>
            <a:r>
              <a:rPr lang="ru-RU" sz="2000" dirty="0" smtClean="0">
                <a:solidFill>
                  <a:schemeClr val="tx1"/>
                </a:solidFill>
              </a:rPr>
              <a:t> та </a:t>
            </a:r>
            <a:r>
              <a:rPr lang="ru-RU" sz="2000" dirty="0" err="1" smtClean="0">
                <a:solidFill>
                  <a:schemeClr val="tx1"/>
                </a:solidFill>
              </a:rPr>
              <a:t>важливість</a:t>
            </a:r>
            <a:r>
              <a:rPr lang="ru-RU" sz="2000" dirty="0" smtClean="0">
                <a:solidFill>
                  <a:schemeClr val="tx1"/>
                </a:solidFill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</a:rPr>
              <a:t>об’єднанні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r>
              <a:rPr lang="uk-UA" sz="2000" b="1" dirty="0" smtClean="0"/>
              <a:t>         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endParaRPr lang="ru-RU" sz="1800" dirty="0"/>
          </a:p>
        </p:txBody>
      </p:sp>
      <p:pic>
        <p:nvPicPr>
          <p:cNvPr id="1026" name="Picture 2" descr="D:\Users\admin\Downloads\photo_5416052038157669714_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085184"/>
            <a:ext cx="1753832" cy="14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0" y="188640"/>
            <a:ext cx="435597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3"/>
                </a:solidFill>
              </a:rPr>
              <a:t>Дунайська</a:t>
            </a:r>
            <a:r>
              <a:rPr lang="ru-RU" sz="3200" b="1" dirty="0" smtClean="0">
                <a:solidFill>
                  <a:schemeClr val="accent3"/>
                </a:solidFill>
              </a:rPr>
              <a:t> </a:t>
            </a:r>
            <a:r>
              <a:rPr lang="ru-RU" sz="3200" b="1" dirty="0" err="1" smtClean="0">
                <a:solidFill>
                  <a:schemeClr val="accent3"/>
                </a:solidFill>
              </a:rPr>
              <a:t>Січ</a:t>
            </a:r>
            <a:r>
              <a:rPr lang="ru-RU" sz="3200" b="1" dirty="0" smtClean="0">
                <a:solidFill>
                  <a:schemeClr val="accent3"/>
                </a:solidFill>
              </a:rPr>
              <a:t>»</a:t>
            </a:r>
            <a:r>
              <a:rPr lang="ru-RU" sz="2400" dirty="0" smtClean="0">
                <a:solidFill>
                  <a:schemeClr val="accent3"/>
                </a:solidFill>
              </a:rPr>
              <a:t> </a:t>
            </a:r>
            <a:r>
              <a:rPr lang="ru-RU" dirty="0" smtClean="0"/>
              <a:t>— рок-фестиваль в </a:t>
            </a:r>
            <a:r>
              <a:rPr lang="ru-RU" dirty="0" err="1" smtClean="0"/>
              <a:t>Ізмаїлі</a:t>
            </a:r>
            <a:endParaRPr lang="ru-RU" dirty="0" smtClean="0"/>
          </a:p>
          <a:p>
            <a:pPr algn="ctr"/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 2014 року. Проходить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гаслом</a:t>
            </a:r>
            <a:r>
              <a:rPr lang="ru-RU" dirty="0" smtClean="0"/>
              <a:t> «</a:t>
            </a:r>
            <a:r>
              <a:rPr lang="ru-RU" dirty="0" err="1" smtClean="0"/>
              <a:t>Сколихни</a:t>
            </a:r>
            <a:r>
              <a:rPr lang="ru-RU" dirty="0" smtClean="0"/>
              <a:t> початок </a:t>
            </a:r>
            <a:r>
              <a:rPr lang="ru-RU" dirty="0" err="1" smtClean="0"/>
              <a:t>літа</a:t>
            </a:r>
            <a:r>
              <a:rPr lang="ru-RU" dirty="0" smtClean="0"/>
              <a:t>». </a:t>
            </a:r>
            <a:r>
              <a:rPr lang="ru-RU" dirty="0" err="1" smtClean="0"/>
              <a:t>Колективи</a:t>
            </a:r>
            <a:r>
              <a:rPr lang="ru-RU" dirty="0" smtClean="0"/>
              <a:t> — </a:t>
            </a:r>
            <a:r>
              <a:rPr lang="ru-RU" dirty="0" err="1" smtClean="0"/>
              <a:t>учасники</a:t>
            </a:r>
            <a:r>
              <a:rPr lang="ru-RU" dirty="0" smtClean="0"/>
              <a:t> фестивалю </a:t>
            </a:r>
            <a:r>
              <a:rPr lang="ru-RU" dirty="0" err="1" smtClean="0"/>
              <a:t>виконують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 </a:t>
            </a:r>
            <a:r>
              <a:rPr lang="ru-RU" dirty="0" err="1" smtClean="0"/>
              <a:t>українською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. </a:t>
            </a:r>
            <a:r>
              <a:rPr lang="ru-RU" dirty="0" err="1" smtClean="0"/>
              <a:t>Іноземні</a:t>
            </a:r>
            <a:r>
              <a:rPr lang="ru-RU" dirty="0" smtClean="0"/>
              <a:t> </a:t>
            </a:r>
            <a:r>
              <a:rPr lang="ru-RU" dirty="0" err="1" smtClean="0"/>
              <a:t>колективи</a:t>
            </a:r>
            <a:r>
              <a:rPr lang="ru-RU" dirty="0" smtClean="0"/>
              <a:t> — </a:t>
            </a:r>
            <a:r>
              <a:rPr lang="ru-RU" dirty="0" err="1" smtClean="0"/>
              <a:t>щонайменше</a:t>
            </a:r>
            <a:r>
              <a:rPr lang="ru-RU" dirty="0" smtClean="0"/>
              <a:t> одну </a:t>
            </a:r>
            <a:r>
              <a:rPr lang="ru-RU" dirty="0" err="1" smtClean="0"/>
              <a:t>музичну</a:t>
            </a:r>
            <a:r>
              <a:rPr lang="ru-RU" dirty="0" smtClean="0"/>
              <a:t> </a:t>
            </a:r>
            <a:r>
              <a:rPr lang="ru-RU" dirty="0" err="1" smtClean="0"/>
              <a:t>композицію</a:t>
            </a:r>
            <a:r>
              <a:rPr lang="ru-RU" dirty="0" smtClean="0"/>
              <a:t>.</a:t>
            </a:r>
          </a:p>
          <a:p>
            <a:pPr algn="ctr"/>
            <a:r>
              <a:rPr lang="ru-RU" dirty="0" err="1" smtClean="0"/>
              <a:t>Особлива</a:t>
            </a:r>
            <a:r>
              <a:rPr lang="ru-RU" dirty="0" smtClean="0"/>
              <a:t> </a:t>
            </a:r>
            <a:r>
              <a:rPr lang="ru-RU" dirty="0" err="1" smtClean="0"/>
              <a:t>увага</a:t>
            </a:r>
            <a:r>
              <a:rPr lang="ru-RU" dirty="0" smtClean="0"/>
              <a:t> до </a:t>
            </a:r>
            <a:r>
              <a:rPr lang="ru-RU" dirty="0" err="1" smtClean="0"/>
              <a:t>пісень</a:t>
            </a:r>
            <a:r>
              <a:rPr lang="ru-RU" dirty="0" smtClean="0"/>
              <a:t> про Дунай, на </a:t>
            </a:r>
            <a:r>
              <a:rPr lang="ru-RU" dirty="0" err="1" smtClean="0"/>
              <a:t>березі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проводиться фестиваль. </a:t>
            </a:r>
            <a:r>
              <a:rPr lang="ru-RU" dirty="0" err="1" smtClean="0"/>
              <a:t>Учасники</a:t>
            </a:r>
            <a:r>
              <a:rPr lang="ru-RU" dirty="0" smtClean="0"/>
              <a:t> </a:t>
            </a:r>
            <a:r>
              <a:rPr lang="ru-RU" dirty="0" err="1" smtClean="0"/>
              <a:t>виконують</a:t>
            </a:r>
            <a:r>
              <a:rPr lang="ru-RU" dirty="0" smtClean="0"/>
              <a:t> </a:t>
            </a:r>
            <a:r>
              <a:rPr lang="ru-RU" dirty="0" err="1" smtClean="0"/>
              <a:t>пісні</a:t>
            </a:r>
            <a:r>
              <a:rPr lang="ru-RU" dirty="0" smtClean="0"/>
              <a:t> про Дунай, З 2017 року фестивалю </a:t>
            </a:r>
            <a:r>
              <a:rPr lang="ru-RU" dirty="0" err="1" smtClean="0"/>
              <a:t>виходить</a:t>
            </a:r>
            <a:r>
              <a:rPr lang="ru-RU" dirty="0" smtClean="0"/>
              <a:t> на </a:t>
            </a:r>
            <a:r>
              <a:rPr lang="ru-RU" dirty="0" err="1" smtClean="0"/>
              <a:t>міжнародний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. На </a:t>
            </a:r>
            <a:r>
              <a:rPr lang="ru-RU" dirty="0" err="1" smtClean="0"/>
              <a:t>головній</a:t>
            </a:r>
            <a:r>
              <a:rPr lang="ru-RU" dirty="0" smtClean="0"/>
              <a:t> </a:t>
            </a:r>
            <a:r>
              <a:rPr lang="ru-RU" dirty="0" err="1" smtClean="0"/>
              <a:t>сцені</a:t>
            </a:r>
            <a:r>
              <a:rPr lang="ru-RU" dirty="0" smtClean="0"/>
              <a:t> фестивалю </a:t>
            </a:r>
            <a:r>
              <a:rPr lang="ru-RU" dirty="0" err="1" smtClean="0"/>
              <a:t>виступили</a:t>
            </a:r>
            <a:r>
              <a:rPr lang="ru-RU" dirty="0" smtClean="0"/>
              <a:t> 15 </a:t>
            </a:r>
            <a:r>
              <a:rPr lang="ru-RU" dirty="0" err="1" smtClean="0"/>
              <a:t>українських</a:t>
            </a:r>
            <a:r>
              <a:rPr lang="ru-RU" dirty="0" smtClean="0"/>
              <a:t> </a:t>
            </a:r>
            <a:r>
              <a:rPr lang="ru-RU" dirty="0" err="1" smtClean="0"/>
              <a:t>рок-гуртів</a:t>
            </a:r>
            <a:r>
              <a:rPr lang="ru-RU" dirty="0" smtClean="0"/>
              <a:t>, </a:t>
            </a:r>
            <a:r>
              <a:rPr lang="ru-RU" dirty="0" err="1" smtClean="0"/>
              <a:t>крім</a:t>
            </a:r>
            <a:r>
              <a:rPr lang="ru-RU" dirty="0" smtClean="0"/>
              <a:t> того </a:t>
            </a:r>
            <a:r>
              <a:rPr lang="ru-RU" dirty="0" err="1" smtClean="0"/>
              <a:t>виконавці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 </a:t>
            </a:r>
            <a:r>
              <a:rPr lang="ru-RU" dirty="0" err="1" smtClean="0"/>
              <a:t>Литви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Білорусі</a:t>
            </a:r>
            <a:r>
              <a:rPr lang="ru-RU" dirty="0" smtClean="0"/>
              <a:t>.</a:t>
            </a:r>
          </a:p>
        </p:txBody>
      </p:sp>
      <p:pic>
        <p:nvPicPr>
          <p:cNvPr id="7" name="Picture 6" descr="Міжнародний рок-фестиваль «Дунайська Січ» в Ізмаїлі: дати та час проведення  всіх етапів | БессарабiЯ.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013176"/>
            <a:ext cx="2664296" cy="1665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51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Міжнародний</a:t>
            </a:r>
            <a:r>
              <a:rPr lang="ru-RU" b="1" dirty="0" smtClean="0"/>
              <a:t> </a:t>
            </a:r>
            <a:r>
              <a:rPr lang="ru-RU" b="1" dirty="0" err="1" smtClean="0"/>
              <a:t>етнографічний</a:t>
            </a:r>
            <a:r>
              <a:rPr lang="ru-RU" b="1" dirty="0" smtClean="0"/>
              <a:t> </a:t>
            </a:r>
            <a:r>
              <a:rPr lang="ru-RU" b="1" dirty="0" err="1" smtClean="0"/>
              <a:t>кінофестиваль</a:t>
            </a:r>
            <a:r>
              <a:rPr lang="ru-RU" b="1" dirty="0" smtClean="0"/>
              <a:t> «ОКО»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5184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міжнародний</a:t>
            </a:r>
            <a:r>
              <a:rPr lang="ru-RU" dirty="0" smtClean="0"/>
              <a:t> фестиваль </a:t>
            </a:r>
            <a:r>
              <a:rPr lang="ru-RU" dirty="0" err="1" smtClean="0"/>
              <a:t>етнографічного</a:t>
            </a:r>
            <a:r>
              <a:rPr lang="ru-RU" dirty="0" smtClean="0"/>
              <a:t> та </a:t>
            </a:r>
            <a:r>
              <a:rPr lang="ru-RU" dirty="0" err="1" smtClean="0"/>
              <a:t>антропологічного</a:t>
            </a:r>
            <a:r>
              <a:rPr lang="ru-RU" dirty="0" smtClean="0"/>
              <a:t> документального </a:t>
            </a:r>
            <a:r>
              <a:rPr lang="ru-RU" dirty="0" err="1" smtClean="0"/>
              <a:t>кіно</a:t>
            </a:r>
            <a:r>
              <a:rPr lang="ru-RU" dirty="0" smtClean="0"/>
              <a:t>, </a:t>
            </a:r>
            <a:r>
              <a:rPr lang="ru-RU" dirty="0" err="1" smtClean="0"/>
              <a:t>заснований</a:t>
            </a:r>
            <a:r>
              <a:rPr lang="ru-RU" dirty="0" smtClean="0"/>
              <a:t> у 2020 </a:t>
            </a:r>
            <a:r>
              <a:rPr lang="ru-RU" dirty="0" err="1" smtClean="0"/>
              <a:t>році</a:t>
            </a:r>
            <a:r>
              <a:rPr lang="ru-RU" dirty="0" smtClean="0"/>
              <a:t>. Проводиться в </a:t>
            </a:r>
            <a:r>
              <a:rPr lang="ru-RU" dirty="0" err="1" smtClean="0"/>
              <a:t>селі</a:t>
            </a:r>
            <a:r>
              <a:rPr lang="ru-RU" dirty="0" smtClean="0"/>
              <a:t> </a:t>
            </a:r>
            <a:r>
              <a:rPr lang="ru-RU" dirty="0" err="1" smtClean="0"/>
              <a:t>Криничне</a:t>
            </a:r>
            <a:r>
              <a:rPr lang="ru-RU" dirty="0" smtClean="0"/>
              <a:t> </a:t>
            </a:r>
            <a:r>
              <a:rPr lang="ru-RU" dirty="0" err="1" smtClean="0"/>
              <a:t>Болградського</a:t>
            </a:r>
            <a:r>
              <a:rPr lang="ru-RU" dirty="0" smtClean="0"/>
              <a:t> району </a:t>
            </a:r>
            <a:r>
              <a:rPr lang="ru-RU" dirty="0" err="1" smtClean="0"/>
              <a:t>Одеської</a:t>
            </a:r>
            <a:r>
              <a:rPr lang="ru-RU" dirty="0" smtClean="0"/>
              <a:t>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Києві</a:t>
            </a:r>
            <a:r>
              <a:rPr lang="ru-RU" dirty="0" smtClean="0"/>
              <a:t>, </a:t>
            </a:r>
            <a:r>
              <a:rPr lang="ru-RU" dirty="0" err="1" smtClean="0"/>
              <a:t>Болграді</a:t>
            </a:r>
            <a:r>
              <a:rPr lang="ru-RU" dirty="0" smtClean="0"/>
              <a:t>, </a:t>
            </a:r>
            <a:r>
              <a:rPr lang="ru-RU" dirty="0" err="1" smtClean="0"/>
              <a:t>Одесі</a:t>
            </a:r>
            <a:r>
              <a:rPr lang="ru-RU" dirty="0" smtClean="0"/>
              <a:t>, </a:t>
            </a:r>
            <a:r>
              <a:rPr lang="ru-RU" dirty="0" err="1" smtClean="0"/>
              <a:t>Софії</a:t>
            </a:r>
            <a:r>
              <a:rPr lang="ru-RU" dirty="0" smtClean="0"/>
              <a:t>.</a:t>
            </a:r>
            <a:r>
              <a:rPr lang="ru-RU" baseline="30000" dirty="0" smtClean="0"/>
              <a:t> </a:t>
            </a:r>
            <a:r>
              <a:rPr lang="ru-RU" dirty="0" err="1" smtClean="0"/>
              <a:t>Ідея</a:t>
            </a:r>
            <a:r>
              <a:rPr lang="ru-RU" dirty="0" smtClean="0"/>
              <a:t> фестивалю </a:t>
            </a:r>
            <a:r>
              <a:rPr lang="ru-RU" dirty="0" err="1" smtClean="0"/>
              <a:t>об'єднує</a:t>
            </a:r>
            <a:r>
              <a:rPr lang="ru-RU" dirty="0" smtClean="0"/>
              <a:t> </a:t>
            </a:r>
            <a:r>
              <a:rPr lang="ru-RU" dirty="0" err="1" smtClean="0"/>
              <a:t>малі</a:t>
            </a:r>
            <a:r>
              <a:rPr lang="ru-RU" dirty="0" smtClean="0"/>
              <a:t> та </a:t>
            </a:r>
            <a:r>
              <a:rPr lang="ru-RU" dirty="0" err="1" smtClean="0"/>
              <a:t>великі</a:t>
            </a:r>
            <a:r>
              <a:rPr lang="ru-RU" dirty="0" smtClean="0"/>
              <a:t> народи, </a:t>
            </a:r>
            <a:r>
              <a:rPr lang="ru-RU" dirty="0" err="1" smtClean="0"/>
              <a:t>спільноти</a:t>
            </a:r>
            <a:r>
              <a:rPr lang="ru-RU" dirty="0" smtClean="0"/>
              <a:t>, </a:t>
            </a:r>
            <a:r>
              <a:rPr lang="ru-RU" dirty="0" err="1" smtClean="0"/>
              <a:t>мешканців</a:t>
            </a:r>
            <a:r>
              <a:rPr lang="ru-RU" dirty="0" smtClean="0"/>
              <a:t> </a:t>
            </a:r>
            <a:r>
              <a:rPr lang="ru-RU" dirty="0" err="1" smtClean="0"/>
              <a:t>сіл</a:t>
            </a:r>
            <a:r>
              <a:rPr lang="ru-RU" dirty="0" smtClean="0"/>
              <a:t> та </a:t>
            </a:r>
            <a:r>
              <a:rPr lang="ru-RU" dirty="0" err="1" smtClean="0"/>
              <a:t>міст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поєднує</a:t>
            </a:r>
            <a:r>
              <a:rPr lang="ru-RU" dirty="0" smtClean="0"/>
              <a:t> </a:t>
            </a:r>
            <a:r>
              <a:rPr lang="ru-RU" dirty="0" err="1" smtClean="0"/>
              <a:t>кінематографістів</a:t>
            </a:r>
            <a:r>
              <a:rPr lang="ru-RU" dirty="0" smtClean="0"/>
              <a:t>, </a:t>
            </a:r>
            <a:r>
              <a:rPr lang="ru-RU" dirty="0" err="1" smtClean="0"/>
              <a:t>фольклористів</a:t>
            </a:r>
            <a:r>
              <a:rPr lang="ru-RU" dirty="0" smtClean="0"/>
              <a:t>, </a:t>
            </a:r>
            <a:r>
              <a:rPr lang="ru-RU" dirty="0" err="1" smtClean="0"/>
              <a:t>етнографів</a:t>
            </a:r>
            <a:r>
              <a:rPr lang="ru-RU" dirty="0" smtClean="0"/>
              <a:t> для </a:t>
            </a:r>
            <a:r>
              <a:rPr lang="ru-RU" dirty="0" err="1" smtClean="0"/>
              <a:t>кращого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один одного,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майданчика</a:t>
            </a:r>
            <a:r>
              <a:rPr lang="ru-RU" dirty="0" smtClean="0"/>
              <a:t> для </a:t>
            </a:r>
            <a:r>
              <a:rPr lang="ru-RU" dirty="0" err="1" smtClean="0"/>
              <a:t>комунікації</a:t>
            </a:r>
            <a:r>
              <a:rPr lang="ru-RU" dirty="0" smtClean="0"/>
              <a:t>. Фестиваль </a:t>
            </a:r>
            <a:r>
              <a:rPr lang="ru-RU" dirty="0" err="1" smtClean="0"/>
              <a:t>збирає</a:t>
            </a:r>
            <a:r>
              <a:rPr lang="ru-RU" dirty="0" smtClean="0"/>
              <a:t> та </a:t>
            </a:r>
            <a:r>
              <a:rPr lang="ru-RU" dirty="0" err="1" smtClean="0"/>
              <a:t>поширює</a:t>
            </a:r>
            <a:r>
              <a:rPr lang="ru-RU" dirty="0" smtClean="0"/>
              <a:t> </a:t>
            </a:r>
            <a:r>
              <a:rPr lang="ru-RU" dirty="0" err="1" smtClean="0"/>
              <a:t>звичаї</a:t>
            </a:r>
            <a:r>
              <a:rPr lang="ru-RU" dirty="0" smtClean="0"/>
              <a:t>, </a:t>
            </a:r>
            <a:r>
              <a:rPr lang="ru-RU" dirty="0" err="1" smtClean="0"/>
              <a:t>народне</a:t>
            </a:r>
            <a:r>
              <a:rPr lang="ru-RU" dirty="0" smtClean="0"/>
              <a:t> </a:t>
            </a:r>
            <a:r>
              <a:rPr lang="ru-RU" dirty="0" err="1" smtClean="0"/>
              <a:t>мистецтво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ремесла, </a:t>
            </a:r>
            <a:r>
              <a:rPr lang="ru-RU" dirty="0" err="1" smtClean="0"/>
              <a:t>побут</a:t>
            </a:r>
            <a:r>
              <a:rPr lang="ru-RU" dirty="0" smtClean="0"/>
              <a:t> та колорит </a:t>
            </a:r>
            <a:r>
              <a:rPr lang="ru-RU" dirty="0" err="1" smtClean="0"/>
              <a:t>народів</a:t>
            </a:r>
            <a:r>
              <a:rPr lang="ru-RU" dirty="0" smtClean="0"/>
              <a:t> </a:t>
            </a:r>
            <a:r>
              <a:rPr lang="ru-RU" dirty="0" err="1" smtClean="0"/>
              <a:t>Бессарабії</a:t>
            </a:r>
            <a:r>
              <a:rPr lang="ru-RU" dirty="0" smtClean="0"/>
              <a:t> та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, </a:t>
            </a:r>
            <a:r>
              <a:rPr lang="ru-RU" dirty="0" err="1" smtClean="0"/>
              <a:t>організовує</a:t>
            </a:r>
            <a:r>
              <a:rPr lang="ru-RU" dirty="0" smtClean="0"/>
              <a:t> </a:t>
            </a:r>
            <a:r>
              <a:rPr lang="ru-RU" dirty="0" err="1" smtClean="0"/>
              <a:t>простір</a:t>
            </a:r>
            <a:r>
              <a:rPr lang="ru-RU" dirty="0" smtClean="0"/>
              <a:t> для </a:t>
            </a:r>
            <a:r>
              <a:rPr lang="ru-RU" dirty="0" err="1" smtClean="0"/>
              <a:t>професійного</a:t>
            </a:r>
            <a:r>
              <a:rPr lang="ru-RU" dirty="0" smtClean="0"/>
              <a:t> </a:t>
            </a:r>
            <a:r>
              <a:rPr lang="ru-RU" dirty="0" err="1" smtClean="0"/>
              <a:t>спілкування</a:t>
            </a:r>
            <a:r>
              <a:rPr lang="ru-RU" dirty="0" smtClean="0"/>
              <a:t> </a:t>
            </a:r>
            <a:r>
              <a:rPr lang="ru-RU" dirty="0" err="1" smtClean="0"/>
              <a:t>кінематографістів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фольклористів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Ініціатором</a:t>
            </a:r>
            <a:r>
              <a:rPr lang="ru-RU" dirty="0" smtClean="0"/>
              <a:t> </a:t>
            </a:r>
            <a:r>
              <a:rPr lang="ru-RU" dirty="0" err="1" smtClean="0"/>
              <a:t>започаткування</a:t>
            </a:r>
            <a:r>
              <a:rPr lang="ru-RU" dirty="0" smtClean="0"/>
              <a:t> </a:t>
            </a:r>
            <a:r>
              <a:rPr lang="ru-RU" dirty="0" err="1" smtClean="0"/>
              <a:t>кінофестивалю</a:t>
            </a:r>
            <a:r>
              <a:rPr lang="ru-RU" dirty="0" smtClean="0"/>
              <a:t> </a:t>
            </a:r>
            <a:r>
              <a:rPr lang="ru-RU" dirty="0" err="1" smtClean="0"/>
              <a:t>виступила</a:t>
            </a:r>
            <a:r>
              <a:rPr lang="ru-RU" dirty="0" smtClean="0"/>
              <a:t> </a:t>
            </a:r>
            <a:r>
              <a:rPr lang="ru-RU" dirty="0" err="1" smtClean="0"/>
              <a:t>Тетяна</a:t>
            </a:r>
            <a:r>
              <a:rPr lang="ru-RU" dirty="0" smtClean="0"/>
              <a:t> </a:t>
            </a:r>
            <a:r>
              <a:rPr lang="ru-RU" dirty="0" err="1" smtClean="0"/>
              <a:t>Станєва</a:t>
            </a:r>
            <a:r>
              <a:rPr lang="ru-RU" dirty="0" smtClean="0"/>
              <a:t> — </a:t>
            </a:r>
            <a:r>
              <a:rPr lang="ru-RU" dirty="0" err="1" smtClean="0"/>
              <a:t>громадянка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етнічна</a:t>
            </a:r>
            <a:r>
              <a:rPr lang="ru-RU" dirty="0" smtClean="0"/>
              <a:t> болгарка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Південної</a:t>
            </a:r>
            <a:r>
              <a:rPr lang="ru-RU" dirty="0" smtClean="0"/>
              <a:t> </a:t>
            </a:r>
            <a:r>
              <a:rPr lang="ru-RU" dirty="0" err="1" smtClean="0"/>
              <a:t>Української</a:t>
            </a:r>
            <a:r>
              <a:rPr lang="ru-RU" dirty="0" smtClean="0"/>
              <a:t> </a:t>
            </a:r>
            <a:r>
              <a:rPr lang="ru-RU" dirty="0" err="1" smtClean="0"/>
              <a:t>Бессарабії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https://upload.wikimedia.org/wikipedia/commons/thumb/6/69/OKO_film_festival_2021.jpg/330px-OKO_film_festival_2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647306" cy="2431538"/>
          </a:xfrm>
          <a:prstGeom prst="rect">
            <a:avLst/>
          </a:prstGeom>
          <a:noFill/>
        </p:spPr>
      </p:pic>
      <p:sp>
        <p:nvSpPr>
          <p:cNvPr id="1028" name="AutoShape 4" descr="Фестиваль етнографічного кіно | ОК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Фестиваль етнографічного кіно | ОК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VI Міжнародний етнографічний кінофестиваль «ОКО» завершився в Софії:  оголошено переможців | Український погля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89040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002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Олександр</a:t>
            </a:r>
            <a:r>
              <a:rPr lang="ru-RU" b="1" dirty="0" smtClean="0"/>
              <a:t> </a:t>
            </a:r>
            <a:r>
              <a:rPr lang="ru-RU" b="1" dirty="0" err="1" smtClean="0"/>
              <a:t>Полібза</a:t>
            </a:r>
            <a:r>
              <a:rPr lang="ru-RU" b="1" dirty="0" smtClean="0"/>
              <a:t> – </a:t>
            </a:r>
            <a:r>
              <a:rPr lang="ru-RU" dirty="0" err="1" smtClean="0"/>
              <a:t>найвідоміший</a:t>
            </a:r>
            <a:r>
              <a:rPr lang="ru-RU" dirty="0" smtClean="0"/>
              <a:t> </a:t>
            </a:r>
            <a:r>
              <a:rPr lang="ru-RU" dirty="0" err="1" smtClean="0"/>
              <a:t>етнограф</a:t>
            </a:r>
            <a:r>
              <a:rPr lang="ru-RU" dirty="0" smtClean="0"/>
              <a:t> </a:t>
            </a:r>
            <a:r>
              <a:rPr lang="ru-RU" dirty="0" err="1" smtClean="0"/>
              <a:t>півдня</a:t>
            </a:r>
            <a:r>
              <a:rPr lang="ru-RU" dirty="0" smtClean="0"/>
              <a:t> </a:t>
            </a:r>
            <a:r>
              <a:rPr lang="ru-RU" dirty="0" err="1" smtClean="0"/>
              <a:t>Одещини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1"/>
            <a:ext cx="49685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err="1" smtClean="0"/>
              <a:t>Олександр</a:t>
            </a:r>
            <a:r>
              <a:rPr lang="ru-RU" dirty="0" smtClean="0"/>
              <a:t> </a:t>
            </a:r>
            <a:r>
              <a:rPr lang="ru-RU" dirty="0" err="1" smtClean="0"/>
              <a:t>Полібза</a:t>
            </a:r>
            <a:r>
              <a:rPr lang="ru-RU" dirty="0" smtClean="0"/>
              <a:t> - </a:t>
            </a:r>
            <a:r>
              <a:rPr lang="ru-RU" dirty="0" err="1" smtClean="0"/>
              <a:t>дослідник</a:t>
            </a:r>
            <a:r>
              <a:rPr lang="ru-RU" dirty="0" smtClean="0"/>
              <a:t> </a:t>
            </a:r>
            <a:r>
              <a:rPr lang="ru-RU" dirty="0" err="1" smtClean="0"/>
              <a:t>народних</a:t>
            </a:r>
            <a:r>
              <a:rPr lang="ru-RU" dirty="0" smtClean="0"/>
              <a:t> </a:t>
            </a:r>
            <a:r>
              <a:rPr lang="ru-RU" dirty="0" err="1" smtClean="0"/>
              <a:t>традицій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заснував</a:t>
            </a:r>
            <a:r>
              <a:rPr lang="ru-RU" dirty="0" smtClean="0"/>
              <a:t> </a:t>
            </a:r>
            <a:r>
              <a:rPr lang="ru-RU" dirty="0" err="1" smtClean="0"/>
              <a:t>будинок-музей</a:t>
            </a:r>
            <a:r>
              <a:rPr lang="ru-RU" dirty="0" smtClean="0"/>
              <a:t> в </a:t>
            </a:r>
            <a:r>
              <a:rPr lang="ru-RU" dirty="0" err="1" smtClean="0"/>
              <a:t>селі</a:t>
            </a:r>
            <a:r>
              <a:rPr lang="ru-RU" dirty="0" smtClean="0"/>
              <a:t> </a:t>
            </a:r>
            <a:r>
              <a:rPr lang="ru-RU" dirty="0" err="1" smtClean="0"/>
              <a:t>Кубей</a:t>
            </a:r>
            <a:r>
              <a:rPr lang="ru-RU" dirty="0" smtClean="0"/>
              <a:t> </a:t>
            </a:r>
            <a:r>
              <a:rPr lang="ru-RU" dirty="0" err="1" smtClean="0"/>
              <a:t>Болградського</a:t>
            </a:r>
            <a:r>
              <a:rPr lang="ru-RU" dirty="0" smtClean="0"/>
              <a:t> району.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збирає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реставрує</a:t>
            </a:r>
            <a:r>
              <a:rPr lang="ru-RU" dirty="0" smtClean="0"/>
              <a:t> все,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пов’язане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старовинним</a:t>
            </a:r>
            <a:r>
              <a:rPr lang="ru-RU" dirty="0" smtClean="0"/>
              <a:t> </a:t>
            </a:r>
            <a:r>
              <a:rPr lang="ru-RU" dirty="0" err="1" smtClean="0"/>
              <a:t>побутом</a:t>
            </a:r>
            <a:r>
              <a:rPr lang="ru-RU" dirty="0" smtClean="0"/>
              <a:t> </a:t>
            </a:r>
            <a:r>
              <a:rPr lang="ru-RU" dirty="0" err="1" smtClean="0"/>
              <a:t>мешканців</a:t>
            </a:r>
            <a:r>
              <a:rPr lang="ru-RU" dirty="0" smtClean="0"/>
              <a:t> </a:t>
            </a:r>
            <a:r>
              <a:rPr lang="ru-RU" dirty="0" err="1" smtClean="0"/>
              <a:t>Бессарабії</a:t>
            </a:r>
            <a:r>
              <a:rPr lang="ru-RU" dirty="0" smtClean="0"/>
              <a:t>. </a:t>
            </a: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, </a:t>
            </a:r>
            <a:r>
              <a:rPr lang="ru-RU" dirty="0" err="1" smtClean="0"/>
              <a:t>Олександр</a:t>
            </a:r>
            <a:r>
              <a:rPr lang="ru-RU" dirty="0" smtClean="0"/>
              <a:t> часто </a:t>
            </a:r>
            <a:r>
              <a:rPr lang="ru-RU" dirty="0" err="1" smtClean="0"/>
              <a:t>влаштовує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майстер-класи</a:t>
            </a:r>
            <a:r>
              <a:rPr lang="ru-RU" dirty="0" smtClean="0"/>
              <a:t> для тих, </a:t>
            </a:r>
            <a:r>
              <a:rPr lang="ru-RU" dirty="0" err="1" smtClean="0"/>
              <a:t>хто</a:t>
            </a:r>
            <a:r>
              <a:rPr lang="ru-RU" dirty="0" smtClean="0"/>
              <a:t> </a:t>
            </a:r>
            <a:r>
              <a:rPr lang="ru-RU" dirty="0" err="1" smtClean="0"/>
              <a:t>хоче</a:t>
            </a:r>
            <a:r>
              <a:rPr lang="ru-RU" dirty="0" smtClean="0"/>
              <a:t> </a:t>
            </a:r>
            <a:r>
              <a:rPr lang="ru-RU" dirty="0" err="1" smtClean="0"/>
              <a:t>навчитися</a:t>
            </a:r>
            <a:r>
              <a:rPr lang="ru-RU" dirty="0" smtClean="0"/>
              <a:t> </a:t>
            </a:r>
            <a:r>
              <a:rPr lang="ru-RU" dirty="0" err="1" smtClean="0"/>
              <a:t>прясти</a:t>
            </a:r>
            <a:r>
              <a:rPr lang="ru-RU" dirty="0" smtClean="0"/>
              <a:t>, </a:t>
            </a:r>
            <a:r>
              <a:rPr lang="ru-RU" dirty="0" err="1" smtClean="0"/>
              <a:t>ткати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шити</a:t>
            </a:r>
            <a:r>
              <a:rPr lang="ru-RU" dirty="0" smtClean="0"/>
              <a:t> кожухи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овечих</a:t>
            </a:r>
            <a:r>
              <a:rPr lang="ru-RU" dirty="0" smtClean="0"/>
              <a:t> шкур. А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молодий</a:t>
            </a:r>
            <a:r>
              <a:rPr lang="ru-RU" dirty="0" smtClean="0"/>
              <a:t> </a:t>
            </a:r>
            <a:r>
              <a:rPr lang="ru-RU" dirty="0" err="1" smtClean="0"/>
              <a:t>етнограф</a:t>
            </a:r>
            <a:r>
              <a:rPr lang="ru-RU" dirty="0" smtClean="0"/>
              <a:t> проводить </a:t>
            </a:r>
            <a:r>
              <a:rPr lang="ru-RU" dirty="0" err="1" smtClean="0"/>
              <a:t>реконструкцію</a:t>
            </a:r>
            <a:r>
              <a:rPr lang="ru-RU" dirty="0" smtClean="0"/>
              <a:t> </a:t>
            </a:r>
            <a:r>
              <a:rPr lang="ru-RU" dirty="0" err="1" smtClean="0"/>
              <a:t>старовинних</a:t>
            </a:r>
            <a:r>
              <a:rPr lang="ru-RU" dirty="0" smtClean="0"/>
              <a:t> </a:t>
            </a:r>
            <a:r>
              <a:rPr lang="ru-RU" dirty="0" err="1" smtClean="0"/>
              <a:t>обрядів</a:t>
            </a:r>
            <a:r>
              <a:rPr lang="ru-RU" dirty="0" smtClean="0"/>
              <a:t>.</a:t>
            </a:r>
          </a:p>
          <a:p>
            <a:pPr fontAlgn="base"/>
            <a:endParaRPr lang="ru-RU" dirty="0"/>
          </a:p>
        </p:txBody>
      </p:sp>
      <p:sp>
        <p:nvSpPr>
          <p:cNvPr id="25606" name="AutoShape 6" descr="Етнограф Олександр Полібза: “Мені було важко дивитись, як зникають наші  традиції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Етнограф Олександр Полібза: “Мені було важко дивитись, як зникають наші  традиції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Етнограф Олександр Полібза: “Мені було важко дивитись, як зникають наші  традиції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2" name="Picture 12" descr="Етнограф Олександр Полібза: “Мені було важко дивитись, як зникають наші  традиції”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149080"/>
            <a:ext cx="3721174" cy="2492896"/>
          </a:xfrm>
          <a:prstGeom prst="rect">
            <a:avLst/>
          </a:prstGeom>
          <a:noFill/>
        </p:spPr>
      </p:pic>
      <p:pic>
        <p:nvPicPr>
          <p:cNvPr id="25614" name="Picture 14" descr="Всі непотрібні речі в домі отримують нове життя”: Олександр Полібза про  ткацтво доріжок (Віде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149080"/>
            <a:ext cx="4320480" cy="2493278"/>
          </a:xfrm>
          <a:prstGeom prst="rect">
            <a:avLst/>
          </a:prstGeom>
          <a:noFill/>
        </p:spPr>
      </p:pic>
      <p:pic>
        <p:nvPicPr>
          <p:cNvPr id="25616" name="Picture 16" descr="Олександр Полібза: як живе відомий етнограф півдня Одещин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268760"/>
            <a:ext cx="3672408" cy="26467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53610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08720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 </a:t>
            </a:r>
            <a:r>
              <a:rPr lang="ru-RU" sz="2000" dirty="0" err="1" smtClean="0"/>
              <a:t>Досліджуючи</a:t>
            </a:r>
            <a:r>
              <a:rPr lang="ru-RU" sz="2000" dirty="0" smtClean="0"/>
              <a:t> </a:t>
            </a:r>
            <a:r>
              <a:rPr lang="ru-RU" sz="2000" dirty="0" err="1" smtClean="0"/>
              <a:t>історію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своєї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родини</a:t>
            </a:r>
            <a:r>
              <a:rPr lang="ru-RU" sz="2000" dirty="0" smtClean="0"/>
              <a:t>, я </a:t>
            </a:r>
            <a:r>
              <a:rPr lang="ru-RU" sz="2000" dirty="0" err="1" smtClean="0"/>
              <a:t>глибше</a:t>
            </a:r>
            <a:r>
              <a:rPr lang="ru-RU" sz="2000" dirty="0" smtClean="0"/>
              <a:t> </a:t>
            </a:r>
            <a:r>
              <a:rPr lang="ru-RU" sz="2000" dirty="0" err="1" smtClean="0"/>
              <a:t>усвідомила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корені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значення</a:t>
            </a:r>
            <a:r>
              <a:rPr lang="ru-RU" sz="2000" dirty="0" smtClean="0"/>
              <a:t> культурного </a:t>
            </a:r>
            <a:r>
              <a:rPr lang="ru-RU" sz="2000" dirty="0" err="1" smtClean="0"/>
              <a:t>різноманіття</a:t>
            </a:r>
            <a:r>
              <a:rPr lang="ru-RU" sz="2000" dirty="0" smtClean="0"/>
              <a:t>. У </a:t>
            </a:r>
            <a:r>
              <a:rPr lang="ru-RU" sz="2000" dirty="0" err="1" smtClean="0"/>
              <a:t>нашій</a:t>
            </a:r>
            <a:r>
              <a:rPr lang="ru-RU" sz="2000" dirty="0" smtClean="0"/>
              <a:t> </a:t>
            </a:r>
            <a:r>
              <a:rPr lang="ru-RU" sz="2000" dirty="0" err="1" smtClean="0"/>
              <a:t>сім’ї</a:t>
            </a:r>
            <a:r>
              <a:rPr lang="ru-RU" sz="2000" dirty="0" smtClean="0"/>
              <a:t> </a:t>
            </a:r>
            <a:r>
              <a:rPr lang="ru-RU" sz="2000" dirty="0" err="1" smtClean="0"/>
              <a:t>поєдналися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українська</a:t>
            </a:r>
            <a:r>
              <a:rPr lang="ru-RU" sz="2000" dirty="0" smtClean="0"/>
              <a:t>, </a:t>
            </a:r>
            <a:r>
              <a:rPr lang="ru-RU" sz="2000" dirty="0" err="1" smtClean="0"/>
              <a:t>болгарська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липованська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проявляються</a:t>
            </a:r>
            <a:r>
              <a:rPr lang="ru-RU" sz="2000" dirty="0" smtClean="0"/>
              <a:t> у </a:t>
            </a:r>
            <a:r>
              <a:rPr lang="ru-RU" sz="2000" dirty="0" err="1" smtClean="0"/>
              <a:t>звичаях</a:t>
            </a:r>
            <a:r>
              <a:rPr lang="ru-RU" sz="2000" dirty="0" smtClean="0"/>
              <a:t>, </a:t>
            </a:r>
            <a:r>
              <a:rPr lang="ru-RU" sz="2000" dirty="0" err="1" smtClean="0"/>
              <a:t>мові</a:t>
            </a:r>
            <a:r>
              <a:rPr lang="ru-RU" sz="2000" dirty="0" smtClean="0"/>
              <a:t>, </a:t>
            </a:r>
            <a:r>
              <a:rPr lang="ru-RU" sz="2000" dirty="0" err="1" smtClean="0"/>
              <a:t>святкуваннях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пам’яті</a:t>
            </a:r>
            <a:r>
              <a:rPr lang="ru-RU" sz="2000" dirty="0" smtClean="0"/>
              <a:t>. </a:t>
            </a:r>
            <a:r>
              <a:rPr lang="ru-RU" sz="2000" dirty="0" err="1" smtClean="0"/>
              <a:t>Раніше</a:t>
            </a:r>
            <a:r>
              <a:rPr lang="ru-RU" sz="2000" dirty="0" smtClean="0"/>
              <a:t>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здавалося</a:t>
            </a:r>
            <a:r>
              <a:rPr lang="ru-RU" sz="2000" dirty="0" smtClean="0"/>
              <a:t> </a:t>
            </a:r>
            <a:r>
              <a:rPr lang="ru-RU" sz="2000" dirty="0" err="1" smtClean="0"/>
              <a:t>звичним</a:t>
            </a:r>
            <a:r>
              <a:rPr lang="ru-RU" sz="2000" dirty="0" smtClean="0"/>
              <a:t>, </a:t>
            </a:r>
            <a:r>
              <a:rPr lang="ru-RU" sz="2000" dirty="0" err="1" smtClean="0"/>
              <a:t>але</a:t>
            </a:r>
            <a:r>
              <a:rPr lang="ru-RU" sz="2000" dirty="0" smtClean="0"/>
              <a:t> </a:t>
            </a:r>
            <a:r>
              <a:rPr lang="ru-RU" sz="2000" dirty="0" err="1" smtClean="0"/>
              <a:t>тепер</a:t>
            </a:r>
            <a:r>
              <a:rPr lang="ru-RU" sz="2000" dirty="0" smtClean="0"/>
              <a:t> я </a:t>
            </a:r>
            <a:r>
              <a:rPr lang="ru-RU" sz="2000" dirty="0" err="1" smtClean="0"/>
              <a:t>розумію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це</a:t>
            </a:r>
            <a:r>
              <a:rPr lang="ru-RU" sz="2000" dirty="0" smtClean="0"/>
              <a:t> — моя </a:t>
            </a:r>
            <a:r>
              <a:rPr lang="ru-RU" sz="2000" dirty="0" err="1" smtClean="0"/>
              <a:t>особлива</a:t>
            </a:r>
            <a:r>
              <a:rPr lang="ru-RU" sz="2000" dirty="0" smtClean="0"/>
              <a:t> </a:t>
            </a:r>
            <a:r>
              <a:rPr lang="ru-RU" sz="2000" dirty="0" err="1" smtClean="0"/>
              <a:t>цінність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   Я </a:t>
            </a:r>
            <a:r>
              <a:rPr lang="ru-RU" sz="2000" dirty="0" err="1" smtClean="0"/>
              <a:t>переконалася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взаємодія</a:t>
            </a:r>
            <a:r>
              <a:rPr lang="ru-RU" sz="2000" dirty="0" smtClean="0"/>
              <a:t> культур — </a:t>
            </a:r>
            <a:r>
              <a:rPr lang="ru-RU" sz="2000" dirty="0" err="1" smtClean="0"/>
              <a:t>це</a:t>
            </a:r>
            <a:r>
              <a:rPr lang="ru-RU" sz="2000" dirty="0" smtClean="0"/>
              <a:t> жива </a:t>
            </a:r>
            <a:r>
              <a:rPr lang="ru-RU" sz="2000" dirty="0" err="1" smtClean="0"/>
              <a:t>частина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нашого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. </a:t>
            </a:r>
            <a:r>
              <a:rPr lang="ru-RU" sz="2000" dirty="0" err="1" smtClean="0"/>
              <a:t>Етнічні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фестивалі</a:t>
            </a:r>
            <a:r>
              <a:rPr lang="ru-RU" sz="2000" dirty="0" smtClean="0"/>
              <a:t>,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як «</a:t>
            </a:r>
            <a:r>
              <a:rPr lang="ru-RU" sz="2000" dirty="0" err="1" smtClean="0"/>
              <a:t>Дунайська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Січ</a:t>
            </a:r>
            <a:r>
              <a:rPr lang="ru-RU" sz="2000" dirty="0" smtClean="0"/>
              <a:t>» та «Око»,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етнографів</a:t>
            </a:r>
            <a:r>
              <a:rPr lang="ru-RU" sz="2000" dirty="0" smtClean="0"/>
              <a:t> </a:t>
            </a:r>
            <a:r>
              <a:rPr lang="ru-RU" sz="2000" dirty="0" err="1" smtClean="0"/>
              <a:t>допомагають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зберігати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цю</a:t>
            </a:r>
            <a:r>
              <a:rPr lang="ru-RU" sz="2000" dirty="0" smtClean="0"/>
              <a:t> </a:t>
            </a:r>
            <a:r>
              <a:rPr lang="ru-RU" sz="2000" dirty="0" err="1" smtClean="0"/>
              <a:t>спадщину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передавати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наступним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поколінням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    </a:t>
            </a:r>
            <a:r>
              <a:rPr lang="ru-RU" sz="2000" dirty="0" err="1" smtClean="0"/>
              <a:t>Отже</a:t>
            </a:r>
            <a:r>
              <a:rPr lang="ru-RU" sz="2000" dirty="0" smtClean="0"/>
              <a:t>, </a:t>
            </a:r>
            <a:r>
              <a:rPr lang="ru-RU" sz="2000" dirty="0" err="1" smtClean="0"/>
              <a:t>історія</a:t>
            </a:r>
            <a:r>
              <a:rPr lang="ru-RU" sz="2000" dirty="0" smtClean="0"/>
              <a:t> </a:t>
            </a:r>
            <a:r>
              <a:rPr lang="ru-RU" sz="2000" dirty="0" err="1" smtClean="0"/>
              <a:t>моєї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родини</a:t>
            </a:r>
            <a:r>
              <a:rPr lang="ru-RU" sz="2000" dirty="0" smtClean="0"/>
              <a:t> доводить,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культурне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різноманіття</a:t>
            </a:r>
            <a:r>
              <a:rPr lang="ru-RU" sz="2000" dirty="0" smtClean="0"/>
              <a:t> </a:t>
            </a:r>
            <a:r>
              <a:rPr lang="ru-RU" sz="2000" dirty="0" err="1" smtClean="0"/>
              <a:t>об’єднує</a:t>
            </a:r>
            <a:r>
              <a:rPr lang="ru-RU" sz="2000" dirty="0" smtClean="0"/>
              <a:t>, </a:t>
            </a:r>
            <a:r>
              <a:rPr lang="ru-RU" sz="2000" dirty="0" err="1" smtClean="0"/>
              <a:t>формує</a:t>
            </a:r>
            <a:r>
              <a:rPr lang="ru-RU" sz="2000" dirty="0" smtClean="0"/>
              <a:t> </a:t>
            </a:r>
            <a:r>
              <a:rPr lang="ru-RU" sz="2000" dirty="0" err="1" smtClean="0"/>
              <a:t>повагу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збагачує</a:t>
            </a:r>
            <a:r>
              <a:rPr lang="ru-RU" sz="2000" dirty="0" smtClean="0"/>
              <a:t> кожного </a:t>
            </a:r>
            <a:r>
              <a:rPr lang="ru-RU" sz="2000" dirty="0" err="1" smtClean="0"/>
              <a:t>з</a:t>
            </a:r>
            <a:r>
              <a:rPr lang="ru-RU" sz="2000" dirty="0" smtClean="0"/>
              <a:t> нас. Я </a:t>
            </a:r>
            <a:r>
              <a:rPr lang="ru-RU" sz="2000" dirty="0" err="1" smtClean="0"/>
              <a:t>відчуваю</a:t>
            </a:r>
            <a:r>
              <a:rPr lang="ru-RU" sz="2000" dirty="0" smtClean="0"/>
              <a:t> </a:t>
            </a:r>
            <a:r>
              <a:rPr lang="ru-RU" sz="2000" dirty="0" err="1" smtClean="0"/>
              <a:t>гордість</a:t>
            </a:r>
            <a:r>
              <a:rPr lang="ru-RU" sz="2000" dirty="0" smtClean="0"/>
              <a:t> за </a:t>
            </a:r>
            <a:r>
              <a:rPr lang="ru-RU" sz="2000" dirty="0" err="1" smtClean="0"/>
              <a:t>свої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корені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й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відповідальність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за</a:t>
            </a:r>
            <a:r>
              <a:rPr lang="ru-RU" sz="2000" dirty="0" smtClean="0"/>
              <a:t> </a:t>
            </a:r>
            <a:r>
              <a:rPr lang="ru-RU" sz="2000" dirty="0" err="1" smtClean="0"/>
              <a:t>їх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збереження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    </a:t>
            </a:r>
            <a:r>
              <a:rPr lang="ru-RU" sz="2000" b="1" dirty="0" err="1" smtClean="0"/>
              <a:t>Особистий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внесок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автора</a:t>
            </a:r>
            <a:r>
              <a:rPr lang="ru-RU" sz="2000" dirty="0" err="1" smtClean="0"/>
              <a:t>:було</a:t>
            </a:r>
            <a:r>
              <a:rPr lang="ru-RU" sz="2000" dirty="0" smtClean="0"/>
              <a:t> проведено </a:t>
            </a:r>
            <a:r>
              <a:rPr lang="ru-RU" sz="2000" dirty="0" err="1" smtClean="0"/>
              <a:t>порівняння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сімейних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традицій</a:t>
            </a:r>
            <a:r>
              <a:rPr lang="ru-RU" sz="2000" dirty="0" smtClean="0"/>
              <a:t>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культурними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особливостями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народів</a:t>
            </a:r>
            <a:r>
              <a:rPr lang="ru-RU" sz="2000" dirty="0" smtClean="0"/>
              <a:t> </a:t>
            </a:r>
            <a:r>
              <a:rPr lang="ru-RU" sz="2000" dirty="0" err="1" smtClean="0"/>
              <a:t>регіону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    </a:t>
            </a:r>
            <a:r>
              <a:rPr lang="ru-RU" sz="2000" b="1" dirty="0" err="1" smtClean="0"/>
              <a:t>Елементи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новизни</a:t>
            </a:r>
            <a:r>
              <a:rPr lang="ru-RU" sz="2000" dirty="0" smtClean="0"/>
              <a:t>: </a:t>
            </a:r>
            <a:r>
              <a:rPr lang="ru-RU" sz="2000" dirty="0" err="1" smtClean="0"/>
              <a:t>новим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усних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спогадів,сімейних</a:t>
            </a:r>
            <a:r>
              <a:rPr lang="ru-RU" sz="2000" dirty="0" smtClean="0"/>
              <a:t> фото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інтерв'ю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аналізу</a:t>
            </a:r>
            <a:r>
              <a:rPr lang="ru-RU" sz="2000" dirty="0" smtClean="0"/>
              <a:t> </a:t>
            </a:r>
            <a:r>
              <a:rPr lang="ru-RU" sz="2000" dirty="0" err="1" smtClean="0"/>
              <a:t>культурних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впливів,що</a:t>
            </a:r>
            <a:r>
              <a:rPr lang="ru-RU" sz="2000" dirty="0" smtClean="0"/>
              <a:t> </a:t>
            </a:r>
            <a:r>
              <a:rPr lang="ru-RU" sz="2000" dirty="0" err="1" smtClean="0"/>
              <a:t>дозволяє</a:t>
            </a:r>
            <a:r>
              <a:rPr lang="ru-RU" sz="2000" dirty="0" smtClean="0"/>
              <a:t> </a:t>
            </a:r>
            <a:r>
              <a:rPr lang="ru-RU" sz="2000" dirty="0" err="1" smtClean="0"/>
              <a:t>створити</a:t>
            </a:r>
            <a:r>
              <a:rPr lang="ru-RU" sz="2000" dirty="0" smtClean="0"/>
              <a:t>"живу" </a:t>
            </a:r>
            <a:r>
              <a:rPr lang="ru-RU" sz="2000" dirty="0" err="1" smtClean="0"/>
              <a:t>історію</a:t>
            </a:r>
            <a:r>
              <a:rPr lang="ru-RU" sz="2000" dirty="0" smtClean="0"/>
              <a:t> </a:t>
            </a:r>
            <a:r>
              <a:rPr lang="ru-RU" sz="2000" dirty="0" err="1" smtClean="0"/>
              <a:t>родини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Список використаних джерел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628800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Південна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Бесарабія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(кінець Х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ІІІ – ХІХ ст.): навчально-методичний посібник / Л.Ф.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Циганенко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О.М.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Лебеденко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А.В.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Дізанова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інші; під ред. Л.Ф.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Циганенко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Ізмаїл: «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СМІЛ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2011. - 216 с.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Паламарчук С.В. Ізмаїльські старожитності. Історико-археологічне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дослідження.-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Ізмаїл: Ірбіс, 2023. - 140 с.</a:t>
            </a:r>
          </a:p>
          <a:p>
            <a:pPr>
              <a:buFont typeface="Arial" pitchFamily="34" charset="0"/>
              <a:buChar char="•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Марчук Ю.І., Тичина А.К. Ізмаїл, історичний нарис. – Одеса, «Аспект»,1997. – 72с.</a:t>
            </a:r>
          </a:p>
          <a:p>
            <a:pPr>
              <a:buFont typeface="Arial" pitchFamily="34" charset="0"/>
              <a:buChar char="•"/>
            </a:pP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Верменич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Я.В. Південна Україна крізь віки: на цивілізаційному пограниччі. –К.: НАН  України, 2014.</a:t>
            </a:r>
          </a:p>
          <a:p>
            <a:pPr>
              <a:buFont typeface="Arial" pitchFamily="34" charset="0"/>
              <a:buChar char="•"/>
            </a:pP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Циганенко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Л.Ф.(ред.). Південна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бессарабія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(з найдавніших часів до кінця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ст.). – Ізмаїл, 2013.</a:t>
            </a:r>
          </a:p>
          <a:p>
            <a:pPr>
              <a:buFont typeface="Arial" pitchFamily="34" charset="0"/>
              <a:buChar char="•"/>
            </a:pP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БойкоО.Д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Етнічна історія народів Південної України. – К., 2015.</a:t>
            </a:r>
          </a:p>
          <a:p>
            <a:pPr>
              <a:buFont typeface="Arial" pitchFamily="34" charset="0"/>
              <a:buChar char="•"/>
            </a:pP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Наумко В.І. Етнічний склад населення України. – К. – 2012.</a:t>
            </a:r>
          </a:p>
          <a:p>
            <a:endParaRPr lang="uk-U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1026</Words>
  <Application>Microsoft Office PowerPoint</Application>
  <PresentationFormat>Экран (4:3)</PresentationFormat>
  <Paragraphs>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Garamond</vt:lpstr>
      <vt:lpstr>Georgia</vt:lpstr>
      <vt:lpstr>Wingdings</vt:lpstr>
      <vt:lpstr>Wingdings 2</vt:lpstr>
      <vt:lpstr>Официальная</vt:lpstr>
      <vt:lpstr>Конкурс «МАН-Юніор Дослідник» за номінацією «Історик-Юніор»</vt:lpstr>
      <vt:lpstr>Мета дослідження: Відтворити історію родини та показати розвиток фестивалів національних культур, як приклад взаємодії культур різних національностей Південної Бессарабії Завдання дослідження:      -дослідити етнічне походження членів родини;     - зібрати та проаналізувати джерела про кожну родинну генеалогічну лінію (документи, свідчення та спогади родичів, фотографії);      -прослідкувати особливості взаємодії культур в родині (національний характер, традиції, приготування їжі);      -збудити інтерес до діяльності фестивалів, які демонструють особливості взаємодії культур в Південній Бессарабії;     -привернути увагу до унікальності взаємозбагачення культур різних національностей Південної Бессарабії. </vt:lpstr>
      <vt:lpstr>Презентация PowerPoint</vt:lpstr>
      <vt:lpstr>Я почала б з розповіді про свою сім’ю. А саме з того, що моя родина поєднує три різні національні культури: українську, болгарську та липованську.</vt:lpstr>
      <vt:lpstr>Прадід та прабабуся, дідусь та бабуся  з боку тата</vt:lpstr>
      <vt:lpstr>З боку матері в нашій сім’ї ми маємо одразу дві національності й почнемо з українців</vt:lpstr>
      <vt:lpstr>Світлини моєї прабабусі та прадідуся, бабусі й дідуся (Грічиненко/Клименко)</vt:lpstr>
      <vt:lpstr>Бабуся з маминого боку – Клименко (Кабанова) Лідія Василівна є липованкою. Її родина родом з міста Вилкове.</vt:lpstr>
      <vt:lpstr>Світлини моєї прапрабабусі та прапрадідуся, прабабусі та бабусі</vt:lpstr>
      <vt:lpstr>Фестивалі як інструмент взаємодії культур  Південної Бессарабії</vt:lpstr>
      <vt:lpstr>Виделкаfest Це некомерційний фестиваль української культури, започаткований у 2023 році військовослужбовцем та культурним менеджером Сергієм Гнезділовим. Захід проходив в Одеській області (м. Вилкове), має на меті деокупацію української культури в регіоні, об'єднуючи сучасне мистецтво, музику та локальні особливості Бессарабії. Основною метою цього є популяризація української мови та культури та об’єднання людей в одне ціле, не дивлячись на їхні різноманітні принципи та погляди. Сам засновник з Вилкова і це чудово, що людина, яка тісно пов’язана з цим регіоном розуміє свою відповідальність перед країною та важливість в об’єднанні.          </vt:lpstr>
      <vt:lpstr>Міжнародний етнографічний кінофестиваль «ОКО» </vt:lpstr>
      <vt:lpstr>Олександр Полібза – найвідоміший етнограф півдня Одещини.  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Lenovo</cp:lastModifiedBy>
  <cp:revision>46</cp:revision>
  <dcterms:created xsi:type="dcterms:W3CDTF">2026-04-19T15:40:07Z</dcterms:created>
  <dcterms:modified xsi:type="dcterms:W3CDTF">2026-04-22T20:42:32Z</dcterms:modified>
</cp:coreProperties>
</file>