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29.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70" r:id="rId15"/>
    <p:sldId id="271"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ACC5"/>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88" d="100"/>
          <a:sy n="88" d="100"/>
        </p:scale>
        <p:origin x="494" y="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413606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68151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395123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2673DCD-2704-49D8-8FC1-3810D347C3F5}" type="datetimeFigureOut">
              <a:rPr lang="ru-RU" smtClean="0"/>
              <a:t>13.04.2026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1024596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2673DCD-2704-49D8-8FC1-3810D347C3F5}" type="datetimeFigureOut">
              <a:rPr lang="ru-RU" smtClean="0"/>
              <a:t>13.04.2026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662183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36745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1297278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403691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2673DCD-2704-49D8-8FC1-3810D347C3F5}" type="datetimeFigureOut">
              <a:rPr lang="ru-RU" smtClean="0"/>
              <a:t>13.04.2026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308392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2673DCD-2704-49D8-8FC1-3810D347C3F5}" type="datetimeFigureOut">
              <a:rPr lang="ru-RU" smtClean="0"/>
              <a:t>13.04.2026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53765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966794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99281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3074813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070665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367150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212924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2673DCD-2704-49D8-8FC1-3810D347C3F5}" type="datetimeFigureOut">
              <a:rPr lang="ru-RU" smtClean="0"/>
              <a:t>13.04.2026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A4F013-E0A2-4A1A-883F-2A77275DA5F8}" type="slidenum">
              <a:rPr lang="ru-RU" smtClean="0"/>
              <a:t>‹#›</a:t>
            </a:fld>
            <a:endParaRPr lang="ru-RU"/>
          </a:p>
        </p:txBody>
      </p:sp>
    </p:spTree>
    <p:extLst>
      <p:ext uri="{BB962C8B-B14F-4D97-AF65-F5344CB8AC3E}">
        <p14:creationId xmlns:p14="http://schemas.microsoft.com/office/powerpoint/2010/main" val="11605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2673DCD-2704-49D8-8FC1-3810D347C3F5}" type="datetimeFigureOut">
              <a:rPr lang="ru-RU" smtClean="0"/>
              <a:t>13.04.2026</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CA4F013-E0A2-4A1A-883F-2A77275DA5F8}" type="slidenum">
              <a:rPr lang="ru-RU" smtClean="0"/>
              <a:t>‹#›</a:t>
            </a:fld>
            <a:endParaRPr lang="ru-RU"/>
          </a:p>
        </p:txBody>
      </p:sp>
    </p:spTree>
    <p:extLst>
      <p:ext uri="{BB962C8B-B14F-4D97-AF65-F5344CB8AC3E}">
        <p14:creationId xmlns:p14="http://schemas.microsoft.com/office/powerpoint/2010/main" val="21143239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hyperlink" Target="https://azertag.az/ru/xeber/v_dnepre_otkrylsya_centr_azerbaidzhanskoi_kultury_video-1795385" TargetMode="External"/><Relationship Id="rId7" Type="http://schemas.openxmlformats.org/officeDocument/2006/relationships/hyperlink" Target="https://youtu.be/rH2X4CxvCIk?si=3qC7CkhpP7YaMmX7" TargetMode="External"/><Relationship Id="rId2" Type="http://schemas.openxmlformats.org/officeDocument/2006/relationships/hyperlink" Target="https://uk.wikipedia.org/wiki/%D0%93%D1%83%D1%86%D1%83%D0%BB%D0%B8" TargetMode="External"/><Relationship Id="rId1" Type="http://schemas.openxmlformats.org/officeDocument/2006/relationships/slideLayout" Target="../slideLayouts/slideLayout1.xml"/><Relationship Id="rId6" Type="http://schemas.openxmlformats.org/officeDocument/2006/relationships/hyperlink" Target="https://hromadske.radio/podcasts/zustrichi/yevreyskyy-katerynoslav-istoriyi-zabutogo-mista" TargetMode="External"/><Relationship Id="rId5" Type="http://schemas.openxmlformats.org/officeDocument/2006/relationships/hyperlink" Target="https://nashemisto.dp.ua/2023/10/19/armjanskaja-obshhina-dnepra-chem-zhivet-odna-iz-starejshih-nacij-mira/" TargetMode="External"/><Relationship Id="rId4" Type="http://schemas.openxmlformats.org/officeDocument/2006/relationships/hyperlink" Target="https://vesti.dp.ua/nemetskaya-diaspora-v-zhizni-ekaterinoslava-dnepr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6457950" y="1423988"/>
            <a:ext cx="5734050" cy="2672953"/>
          </a:xfrm>
        </p:spPr>
        <p:txBody>
          <a:bodyPr>
            <a:noAutofit/>
          </a:bodyPr>
          <a:lstStyle/>
          <a:p>
            <a:r>
              <a:rPr lang="uk-UA" sz="3300" b="1" dirty="0" smtClean="0">
                <a:solidFill>
                  <a:schemeClr val="tx1"/>
                </a:solidFill>
              </a:rPr>
              <a:t>Взаємний вплив культур різних національностей, які проживають на території вашої області, міста, селища.</a:t>
            </a:r>
            <a:endParaRPr lang="ru-RU" sz="3300" b="1" dirty="0">
              <a:solidFill>
                <a:schemeClr val="tx1"/>
              </a:solidFill>
            </a:endParaRPr>
          </a:p>
        </p:txBody>
      </p:sp>
      <p:sp>
        <p:nvSpPr>
          <p:cNvPr id="3" name="Подзаголовок 2"/>
          <p:cNvSpPr>
            <a:spLocks noGrp="1"/>
          </p:cNvSpPr>
          <p:nvPr>
            <p:ph type="subTitle" idx="4294967295"/>
          </p:nvPr>
        </p:nvSpPr>
        <p:spPr>
          <a:xfrm>
            <a:off x="6284913" y="4097338"/>
            <a:ext cx="5907087" cy="1350962"/>
          </a:xfrm>
        </p:spPr>
        <p:txBody>
          <a:bodyPr>
            <a:normAutofit/>
          </a:bodyPr>
          <a:lstStyle/>
          <a:p>
            <a:pPr marL="0" indent="0" algn="ctr">
              <a:lnSpc>
                <a:spcPts val="2400"/>
              </a:lnSpc>
              <a:buNone/>
            </a:pPr>
            <a:r>
              <a:rPr lang="ru-RU" b="1" dirty="0" smtClean="0">
                <a:latin typeface="Times New Roman" panose="02020603050405020304" pitchFamily="18" charset="0"/>
                <a:ea typeface="Times New Roman Bold"/>
                <a:cs typeface="Times New Roman" panose="02020603050405020304" pitchFamily="18" charset="0"/>
                <a:sym typeface="Times New Roman Bold"/>
              </a:rPr>
              <a:t>Автор</a:t>
            </a:r>
            <a:r>
              <a:rPr lang="en-US" b="1" dirty="0" smtClean="0">
                <a:latin typeface="Times New Roman" panose="02020603050405020304" pitchFamily="18" charset="0"/>
                <a:ea typeface="Times New Roman Bold"/>
                <a:cs typeface="Times New Roman" panose="02020603050405020304" pitchFamily="18" charset="0"/>
                <a:sym typeface="Times New Roman Bold"/>
              </a:rPr>
              <a:t>:</a:t>
            </a:r>
            <a:br>
              <a:rPr lang="en-US" b="1" dirty="0" smtClean="0">
                <a:latin typeface="Times New Roman" panose="02020603050405020304" pitchFamily="18" charset="0"/>
                <a:ea typeface="Times New Roman Bold"/>
                <a:cs typeface="Times New Roman" panose="02020603050405020304" pitchFamily="18" charset="0"/>
                <a:sym typeface="Times New Roman Bold"/>
              </a:rPr>
            </a:br>
            <a:r>
              <a:rPr lang="uk-UA" b="1" dirty="0" smtClean="0">
                <a:latin typeface="Times New Roman" panose="02020603050405020304" pitchFamily="18" charset="0"/>
                <a:ea typeface="Times New Roman Bold"/>
                <a:cs typeface="Times New Roman" panose="02020603050405020304" pitchFamily="18" charset="0"/>
                <a:sym typeface="Times New Roman Bold"/>
              </a:rPr>
              <a:t>НИКИФОРУК ІЛЛЯ ВАЛЕРІЙОВИЧ,</a:t>
            </a:r>
            <a:br>
              <a:rPr lang="uk-UA" b="1" dirty="0" smtClean="0">
                <a:latin typeface="Times New Roman" panose="02020603050405020304" pitchFamily="18" charset="0"/>
                <a:ea typeface="Times New Roman Bold"/>
                <a:cs typeface="Times New Roman" panose="02020603050405020304" pitchFamily="18" charset="0"/>
                <a:sym typeface="Times New Roman Bold"/>
              </a:rPr>
            </a:br>
            <a:r>
              <a:rPr lang="uk-UA" b="1" dirty="0">
                <a:latin typeface="Times New Roman" panose="02020603050405020304" pitchFamily="18" charset="0"/>
                <a:ea typeface="Times New Roman Bold"/>
                <a:cs typeface="Times New Roman" panose="02020603050405020304" pitchFamily="18" charset="0"/>
                <a:sym typeface="Times New Roman Bold"/>
              </a:rPr>
              <a:t>учень 9-В класу Дніпровського ліцею №31 </a:t>
            </a:r>
            <a:r>
              <a:rPr lang="ru-RU" b="1" dirty="0">
                <a:latin typeface="Times New Roman" panose="02020603050405020304" pitchFamily="18" charset="0"/>
                <a:ea typeface="Times New Roman Bold"/>
                <a:cs typeface="Times New Roman" panose="02020603050405020304" pitchFamily="18" charset="0"/>
                <a:sym typeface="Times New Roman Bold"/>
              </a:rPr>
              <a:t>«</a:t>
            </a:r>
            <a:r>
              <a:rPr lang="ru-RU" b="1" dirty="0" err="1" smtClean="0">
                <a:latin typeface="Times New Roman" panose="02020603050405020304" pitchFamily="18" charset="0"/>
                <a:ea typeface="Times New Roman Bold"/>
                <a:cs typeface="Times New Roman" panose="02020603050405020304" pitchFamily="18" charset="0"/>
                <a:sym typeface="Times New Roman Bold"/>
              </a:rPr>
              <a:t>Пріор</a:t>
            </a:r>
            <a:r>
              <a:rPr lang="uk-UA" b="1" dirty="0" smtClean="0">
                <a:latin typeface="Times New Roman" panose="02020603050405020304" pitchFamily="18" charset="0"/>
                <a:ea typeface="Times New Roman Bold"/>
                <a:cs typeface="Times New Roman" panose="02020603050405020304" pitchFamily="18" charset="0"/>
                <a:sym typeface="Times New Roman Bold"/>
              </a:rPr>
              <a:t>и</a:t>
            </a:r>
            <a:r>
              <a:rPr lang="ru-RU" b="1" dirty="0" err="1" smtClean="0">
                <a:latin typeface="Times New Roman" panose="02020603050405020304" pitchFamily="18" charset="0"/>
                <a:ea typeface="Times New Roman Bold"/>
                <a:cs typeface="Times New Roman" panose="02020603050405020304" pitchFamily="18" charset="0"/>
                <a:sym typeface="Times New Roman Bold"/>
              </a:rPr>
              <a:t>тет</a:t>
            </a:r>
            <a:r>
              <a:rPr lang="ru-RU" b="1" dirty="0">
                <a:latin typeface="Times New Roman" panose="02020603050405020304" pitchFamily="18" charset="0"/>
                <a:ea typeface="Times New Roman Bold"/>
                <a:cs typeface="Times New Roman" panose="02020603050405020304" pitchFamily="18" charset="0"/>
                <a:sym typeface="Times New Roman Bold"/>
              </a:rPr>
              <a:t>» </a:t>
            </a:r>
            <a:r>
              <a:rPr lang="ru-RU" b="1" dirty="0" err="1">
                <a:latin typeface="Times New Roman" panose="02020603050405020304" pitchFamily="18" charset="0"/>
                <a:ea typeface="Times New Roman Bold"/>
                <a:cs typeface="Times New Roman" panose="02020603050405020304" pitchFamily="18" charset="0"/>
                <a:sym typeface="Times New Roman Bold"/>
              </a:rPr>
              <a:t>Дніпровської</a:t>
            </a:r>
            <a:r>
              <a:rPr lang="ru-RU" b="1" dirty="0">
                <a:latin typeface="Times New Roman" panose="02020603050405020304" pitchFamily="18" charset="0"/>
                <a:ea typeface="Times New Roman Bold"/>
                <a:cs typeface="Times New Roman" panose="02020603050405020304" pitchFamily="18" charset="0"/>
                <a:sym typeface="Times New Roman Bold"/>
              </a:rPr>
              <a:t> </a:t>
            </a:r>
            <a:r>
              <a:rPr lang="ru-RU" b="1" dirty="0" err="1">
                <a:latin typeface="Times New Roman" panose="02020603050405020304" pitchFamily="18" charset="0"/>
                <a:ea typeface="Times New Roman Bold"/>
                <a:cs typeface="Times New Roman" panose="02020603050405020304" pitchFamily="18" charset="0"/>
                <a:sym typeface="Times New Roman Bold"/>
              </a:rPr>
              <a:t>міської</a:t>
            </a:r>
            <a:r>
              <a:rPr lang="ru-RU" b="1" dirty="0">
                <a:latin typeface="Times New Roman" panose="02020603050405020304" pitchFamily="18" charset="0"/>
                <a:ea typeface="Times New Roman Bold"/>
                <a:cs typeface="Times New Roman" panose="02020603050405020304" pitchFamily="18" charset="0"/>
                <a:sym typeface="Times New Roman Bold"/>
              </a:rPr>
              <a:t> ради</a:t>
            </a:r>
            <a:endParaRPr lang="en-US" b="1" dirty="0">
              <a:latin typeface="Times New Roman" panose="02020603050405020304" pitchFamily="18" charset="0"/>
              <a:ea typeface="Times New Roman Bold"/>
              <a:cs typeface="Times New Roman" panose="02020603050405020304" pitchFamily="18" charset="0"/>
              <a:sym typeface="Times New Roman Bold"/>
            </a:endParaRPr>
          </a:p>
          <a:p>
            <a:pPr algn="ctr">
              <a:lnSpc>
                <a:spcPts val="2400"/>
              </a:lnSpc>
            </a:pPr>
            <a:endParaRPr lang="en-US" b="1" dirty="0">
              <a:solidFill>
                <a:srgbClr val="66CCFF"/>
              </a:solidFill>
              <a:latin typeface="Times New Roman" panose="02020603050405020304" pitchFamily="18" charset="0"/>
              <a:ea typeface="Times New Roman Bold"/>
              <a:cs typeface="Times New Roman" panose="02020603050405020304" pitchFamily="18" charset="0"/>
              <a:sym typeface="Times New Roman Bold"/>
            </a:endParaRPr>
          </a:p>
        </p:txBody>
      </p:sp>
      <p:sp>
        <p:nvSpPr>
          <p:cNvPr id="5" name="TextBox 4"/>
          <p:cNvSpPr txBox="1"/>
          <p:nvPr/>
        </p:nvSpPr>
        <p:spPr>
          <a:xfrm>
            <a:off x="6071285" y="5448696"/>
            <a:ext cx="6120715" cy="1323439"/>
          </a:xfrm>
          <a:prstGeom prst="rect">
            <a:avLst/>
          </a:prstGeom>
          <a:noFill/>
        </p:spPr>
        <p:txBody>
          <a:bodyPr wrap="square" rtlCol="0">
            <a:spAutoFit/>
          </a:bodyPr>
          <a:lstStyle/>
          <a:p>
            <a:pPr algn="ctr">
              <a:lnSpc>
                <a:spcPts val="2400"/>
              </a:lnSpc>
              <a:spcBef>
                <a:spcPct val="0"/>
              </a:spcBef>
            </a:pPr>
            <a:r>
              <a:rPr lang="uk-UA" sz="2200" b="1" dirty="0" smtClean="0"/>
              <a:t>Керівник</a:t>
            </a:r>
            <a:r>
              <a:rPr lang="en-US" sz="2200" b="1" dirty="0" smtClean="0"/>
              <a:t>:</a:t>
            </a:r>
            <a:r>
              <a:rPr lang="en-US" sz="2200" dirty="0" smtClean="0"/>
              <a:t/>
            </a:r>
            <a:br>
              <a:rPr lang="en-US" sz="2200" dirty="0" smtClean="0"/>
            </a:br>
            <a:r>
              <a:rPr lang="en-US" sz="2200" b="1" dirty="0">
                <a:latin typeface="Times New Roman" panose="02020603050405020304" pitchFamily="18" charset="0"/>
                <a:cs typeface="Times New Roman" panose="02020603050405020304" pitchFamily="18" charset="0"/>
                <a:sym typeface="Times New Roman Bold"/>
              </a:rPr>
              <a:t>ПЕТРУШИНА НАТАЛІЯ МИХАЙЛІВНА, </a:t>
            </a:r>
          </a:p>
          <a:p>
            <a:pPr algn="ctr">
              <a:lnSpc>
                <a:spcPts val="2400"/>
              </a:lnSpc>
              <a:spcBef>
                <a:spcPct val="0"/>
              </a:spcBef>
            </a:pPr>
            <a:r>
              <a:rPr lang="uk-UA" sz="2200" b="1" dirty="0">
                <a:latin typeface="Times New Roman" panose="02020603050405020304" pitchFamily="18" charset="0"/>
                <a:cs typeface="Times New Roman" panose="02020603050405020304" pitchFamily="18" charset="0"/>
                <a:sym typeface="Times New Roman Bold"/>
              </a:rPr>
              <a:t>учитель</a:t>
            </a:r>
            <a:r>
              <a:rPr lang="en-US" sz="2200" b="1" dirty="0">
                <a:latin typeface="Times New Roman" panose="02020603050405020304" pitchFamily="18" charset="0"/>
                <a:cs typeface="Times New Roman" panose="02020603050405020304" pitchFamily="18" charset="0"/>
                <a:sym typeface="Times New Roman Bold"/>
              </a:rPr>
              <a:t> </a:t>
            </a:r>
            <a:r>
              <a:rPr lang="uk-UA" sz="2200" b="1" dirty="0">
                <a:latin typeface="Times New Roman" panose="02020603050405020304" pitchFamily="18" charset="0"/>
                <a:cs typeface="Times New Roman" panose="02020603050405020304" pitchFamily="18" charset="0"/>
                <a:sym typeface="Times New Roman Bold"/>
              </a:rPr>
              <a:t>історії</a:t>
            </a:r>
            <a:r>
              <a:rPr lang="en-US" sz="2200" b="1" dirty="0">
                <a:latin typeface="Times New Roman" panose="02020603050405020304" pitchFamily="18" charset="0"/>
                <a:cs typeface="Times New Roman" panose="02020603050405020304" pitchFamily="18" charset="0"/>
                <a:sym typeface="Times New Roman Bold"/>
              </a:rPr>
              <a:t> </a:t>
            </a:r>
            <a:r>
              <a:rPr lang="uk-UA" sz="2200" b="1" dirty="0">
                <a:latin typeface="Times New Roman" panose="02020603050405020304" pitchFamily="18" charset="0"/>
                <a:cs typeface="Times New Roman" panose="02020603050405020304" pitchFamily="18" charset="0"/>
                <a:sym typeface="Times New Roman Bold"/>
              </a:rPr>
              <a:t>Дніпровського</a:t>
            </a:r>
            <a:r>
              <a:rPr lang="en-US" sz="2200" b="1" dirty="0">
                <a:latin typeface="Times New Roman" panose="02020603050405020304" pitchFamily="18" charset="0"/>
                <a:cs typeface="Times New Roman" panose="02020603050405020304" pitchFamily="18" charset="0"/>
                <a:sym typeface="Times New Roman Bold"/>
              </a:rPr>
              <a:t> </a:t>
            </a:r>
            <a:r>
              <a:rPr lang="uk-UA" sz="2200" b="1" dirty="0">
                <a:latin typeface="Times New Roman" panose="02020603050405020304" pitchFamily="18" charset="0"/>
                <a:cs typeface="Times New Roman" panose="02020603050405020304" pitchFamily="18" charset="0"/>
                <a:sym typeface="Times New Roman Bold"/>
              </a:rPr>
              <a:t>ліцею</a:t>
            </a:r>
            <a:r>
              <a:rPr lang="en-US" sz="2200" b="1" dirty="0">
                <a:latin typeface="Times New Roman" panose="02020603050405020304" pitchFamily="18" charset="0"/>
                <a:cs typeface="Times New Roman" panose="02020603050405020304" pitchFamily="18" charset="0"/>
                <a:sym typeface="Times New Roman Bold"/>
              </a:rPr>
              <a:t> </a:t>
            </a:r>
            <a:r>
              <a:rPr lang="en-US" sz="2200" b="1" dirty="0" smtClean="0">
                <a:latin typeface="Times New Roman" panose="02020603050405020304" pitchFamily="18" charset="0"/>
                <a:cs typeface="Times New Roman" panose="02020603050405020304" pitchFamily="18" charset="0"/>
                <a:sym typeface="Times New Roman Bold"/>
              </a:rPr>
              <a:t>№</a:t>
            </a:r>
            <a:r>
              <a:rPr lang="uk-UA" sz="2200" b="1" dirty="0" smtClean="0">
                <a:latin typeface="Times New Roman" panose="02020603050405020304" pitchFamily="18" charset="0"/>
                <a:cs typeface="Times New Roman" panose="02020603050405020304" pitchFamily="18" charset="0"/>
                <a:sym typeface="Times New Roman Bold"/>
              </a:rPr>
              <a:t>31</a:t>
            </a:r>
            <a:r>
              <a:rPr lang="en-US" sz="2200" b="1" dirty="0" smtClean="0">
                <a:latin typeface="Times New Roman" panose="02020603050405020304" pitchFamily="18" charset="0"/>
                <a:cs typeface="Times New Roman" panose="02020603050405020304" pitchFamily="18" charset="0"/>
                <a:sym typeface="Times New Roman Bold"/>
              </a:rPr>
              <a:t> </a:t>
            </a:r>
            <a:r>
              <a:rPr lang="en-US" sz="2200" b="1" dirty="0">
                <a:latin typeface="Times New Roman" panose="02020603050405020304" pitchFamily="18" charset="0"/>
                <a:ea typeface="Times New Roman Bold"/>
                <a:cs typeface="Times New Roman" panose="02020603050405020304" pitchFamily="18" charset="0"/>
                <a:sym typeface="Times New Roman Bold"/>
              </a:rPr>
              <a:t>«</a:t>
            </a:r>
            <a:r>
              <a:rPr lang="uk-UA" sz="2200" b="1" dirty="0">
                <a:latin typeface="Times New Roman" panose="02020603050405020304" pitchFamily="18" charset="0"/>
                <a:ea typeface="Times New Roman Bold"/>
                <a:cs typeface="Times New Roman" panose="02020603050405020304" pitchFamily="18" charset="0"/>
                <a:sym typeface="Times New Roman Bold"/>
              </a:rPr>
              <a:t>Пріоритет</a:t>
            </a:r>
            <a:r>
              <a:rPr lang="en-US" sz="2200" b="1" dirty="0">
                <a:latin typeface="Times New Roman" panose="02020603050405020304" pitchFamily="18" charset="0"/>
                <a:ea typeface="Times New Roman Bold"/>
                <a:cs typeface="Times New Roman" panose="02020603050405020304" pitchFamily="18" charset="0"/>
                <a:sym typeface="Times New Roman Bold"/>
              </a:rPr>
              <a:t>» </a:t>
            </a:r>
            <a:r>
              <a:rPr lang="uk-UA" sz="2200" b="1" dirty="0" smtClean="0">
                <a:latin typeface="Times New Roman" panose="02020603050405020304" pitchFamily="18" charset="0"/>
                <a:ea typeface="Times New Roman Bold"/>
                <a:cs typeface="Times New Roman" panose="02020603050405020304" pitchFamily="18" charset="0"/>
                <a:sym typeface="Times New Roman Bold"/>
              </a:rPr>
              <a:t>Дніпровської</a:t>
            </a:r>
            <a:r>
              <a:rPr lang="en-US" sz="2200" b="1" dirty="0" smtClean="0">
                <a:latin typeface="Times New Roman" panose="02020603050405020304" pitchFamily="18" charset="0"/>
                <a:ea typeface="Times New Roman Bold"/>
                <a:cs typeface="Times New Roman" panose="02020603050405020304" pitchFamily="18" charset="0"/>
                <a:sym typeface="Times New Roman Bold"/>
              </a:rPr>
              <a:t> </a:t>
            </a:r>
            <a:r>
              <a:rPr lang="uk-UA" sz="2200" b="1" dirty="0">
                <a:latin typeface="Times New Roman" panose="02020603050405020304" pitchFamily="18" charset="0"/>
                <a:ea typeface="Times New Roman Bold"/>
                <a:cs typeface="Times New Roman" panose="02020603050405020304" pitchFamily="18" charset="0"/>
                <a:sym typeface="Times New Roman Bold"/>
              </a:rPr>
              <a:t>міської</a:t>
            </a:r>
            <a:r>
              <a:rPr lang="en-US" sz="2200" b="1" dirty="0">
                <a:latin typeface="Times New Roman" panose="02020603050405020304" pitchFamily="18" charset="0"/>
                <a:ea typeface="Times New Roman Bold"/>
                <a:cs typeface="Times New Roman" panose="02020603050405020304" pitchFamily="18" charset="0"/>
                <a:sym typeface="Times New Roman Bold"/>
              </a:rPr>
              <a:t> </a:t>
            </a:r>
            <a:r>
              <a:rPr lang="uk-UA" sz="2200" b="1" dirty="0">
                <a:latin typeface="Times New Roman" panose="02020603050405020304" pitchFamily="18" charset="0"/>
                <a:ea typeface="Times New Roman Bold"/>
                <a:cs typeface="Times New Roman" panose="02020603050405020304" pitchFamily="18" charset="0"/>
                <a:sym typeface="Times New Roman Bold"/>
              </a:rPr>
              <a:t>ради</a:t>
            </a:r>
            <a:r>
              <a:rPr lang="en-US" sz="2200" b="1" dirty="0">
                <a:latin typeface="Times New Roman" panose="02020603050405020304" pitchFamily="18" charset="0"/>
                <a:ea typeface="Times New Roman Bold"/>
                <a:cs typeface="Times New Roman" panose="02020603050405020304" pitchFamily="18" charset="0"/>
                <a:sym typeface="Times New Roman Bold"/>
              </a:rPr>
              <a:t> </a:t>
            </a:r>
            <a:endParaRPr lang="en-US" sz="2200" b="1" dirty="0">
              <a:latin typeface="Times New Roman" panose="02020603050405020304" pitchFamily="18" charset="0"/>
              <a:cs typeface="Times New Roman" panose="02020603050405020304" pitchFamily="18" charset="0"/>
              <a:sym typeface="Times New Roman Bold"/>
            </a:endParaRPr>
          </a:p>
        </p:txBody>
      </p:sp>
      <p:sp>
        <p:nvSpPr>
          <p:cNvPr id="6" name="TextBox 5"/>
          <p:cNvSpPr txBox="1"/>
          <p:nvPr/>
        </p:nvSpPr>
        <p:spPr>
          <a:xfrm>
            <a:off x="214183" y="-10804"/>
            <a:ext cx="11977816" cy="1426031"/>
          </a:xfrm>
          <a:prstGeom prst="rect">
            <a:avLst/>
          </a:prstGeom>
          <a:noFill/>
        </p:spPr>
        <p:txBody>
          <a:bodyPr wrap="square" rtlCol="0">
            <a:spAutoFit/>
          </a:bodyPr>
          <a:lstStyle/>
          <a:p>
            <a:pPr algn="ctr">
              <a:lnSpc>
                <a:spcPts val="2573"/>
              </a:lnSpc>
            </a:pPr>
            <a:r>
              <a:rPr lang="en-US" b="1" dirty="0">
                <a:latin typeface="Roboto" panose="02000000000000000000" pitchFamily="2" charset="0"/>
                <a:ea typeface="Roboto" panose="02000000000000000000" pitchFamily="2" charset="0"/>
                <a:cs typeface="Times New Roman" panose="02020603050405020304" pitchFamily="18" charset="0"/>
                <a:sym typeface="Times New Roman Bold"/>
              </a:rPr>
              <a:t>КОМУНАЛЬНИЙ ПОЗАШКІЛЬНИЙ НАВЧАЛЬНИЙ ЗАКЛАД «МАЛА АКАДЕМІЯ НАУК УЧНІВСЬКОЇ МОЛОДІ» </a:t>
            </a:r>
            <a:r>
              <a:rPr lang="en-US" b="1" dirty="0" smtClean="0">
                <a:latin typeface="Roboto" panose="02000000000000000000" pitchFamily="2" charset="0"/>
                <a:ea typeface="Roboto" panose="02000000000000000000" pitchFamily="2" charset="0"/>
                <a:cs typeface="Times New Roman" panose="02020603050405020304" pitchFamily="18" charset="0"/>
                <a:sym typeface="Times New Roman Bold"/>
              </a:rPr>
              <a:t>ДНІПРОПЕТРОВСЬКОЇ </a:t>
            </a:r>
            <a:r>
              <a:rPr lang="en-US" b="1" dirty="0">
                <a:latin typeface="Roboto" panose="02000000000000000000" pitchFamily="2" charset="0"/>
                <a:ea typeface="Roboto" panose="02000000000000000000" pitchFamily="2" charset="0"/>
                <a:cs typeface="Times New Roman" panose="02020603050405020304" pitchFamily="18" charset="0"/>
                <a:sym typeface="Times New Roman Bold"/>
              </a:rPr>
              <a:t>ОБЛАСНОЇ </a:t>
            </a:r>
            <a:r>
              <a:rPr lang="en-US" b="1" dirty="0" smtClean="0">
                <a:latin typeface="Roboto" panose="02000000000000000000" pitchFamily="2" charset="0"/>
                <a:ea typeface="Roboto" panose="02000000000000000000" pitchFamily="2" charset="0"/>
                <a:cs typeface="Times New Roman" panose="02020603050405020304" pitchFamily="18" charset="0"/>
                <a:sym typeface="Times New Roman Bold"/>
              </a:rPr>
              <a:t>РАДИ</a:t>
            </a:r>
            <a:endParaRPr lang="en-US" b="1" dirty="0">
              <a:latin typeface="Roboto" panose="02000000000000000000" pitchFamily="2" charset="0"/>
              <a:ea typeface="Roboto" panose="02000000000000000000" pitchFamily="2" charset="0"/>
              <a:cs typeface="Times New Roman" panose="02020603050405020304" pitchFamily="18" charset="0"/>
              <a:sym typeface="Times New Roman Bold"/>
            </a:endParaRPr>
          </a:p>
          <a:p>
            <a:pPr algn="ctr">
              <a:lnSpc>
                <a:spcPts val="2573"/>
              </a:lnSpc>
            </a:pPr>
            <a:endParaRPr lang="en-US" b="1" dirty="0">
              <a:latin typeface="Roboto" panose="02000000000000000000" pitchFamily="2" charset="0"/>
              <a:ea typeface="Roboto" panose="02000000000000000000" pitchFamily="2" charset="0"/>
              <a:cs typeface="Times New Roman Bold"/>
              <a:sym typeface="Times New Roman Bold"/>
            </a:endParaRPr>
          </a:p>
          <a:p>
            <a:pPr algn="ctr">
              <a:lnSpc>
                <a:spcPts val="2573"/>
              </a:lnSpc>
            </a:pPr>
            <a:r>
              <a:rPr lang="en-US" b="1" dirty="0">
                <a:latin typeface="Roboto" panose="02000000000000000000" pitchFamily="2" charset="0"/>
                <a:ea typeface="Roboto" panose="02000000000000000000" pitchFamily="2" charset="0"/>
                <a:cs typeface="Times New Roman" panose="02020603050405020304" pitchFamily="18" charset="0"/>
                <a:sym typeface="Times New Roman Bold"/>
              </a:rPr>
              <a:t>ВСЕУКРАЇНСЬКИЙ ІНТЕРАКТИВНИЙ КОНКУРС «МАН-ЮНІОР ДОСЛІДНИК</a:t>
            </a:r>
            <a:r>
              <a:rPr lang="en-US" b="1" dirty="0" smtClean="0">
                <a:latin typeface="Roboto" panose="02000000000000000000" pitchFamily="2" charset="0"/>
                <a:ea typeface="Roboto" panose="02000000000000000000" pitchFamily="2" charset="0"/>
                <a:cs typeface="Times New Roman" panose="02020603050405020304" pitchFamily="18" charset="0"/>
                <a:sym typeface="Times New Roman Bold"/>
              </a:rPr>
              <a:t>»</a:t>
            </a:r>
            <a:endParaRPr lang="en-US" b="1" dirty="0">
              <a:latin typeface="Roboto" panose="02000000000000000000" pitchFamily="2" charset="0"/>
              <a:ea typeface="Roboto" panose="02000000000000000000" pitchFamily="2" charset="0"/>
              <a:cs typeface="Times New Roman" panose="02020603050405020304" pitchFamily="18" charset="0"/>
              <a:sym typeface="Times New Roman Bold"/>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611" y="2001795"/>
            <a:ext cx="5939480" cy="46478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372" y="626071"/>
            <a:ext cx="11689492" cy="6555641"/>
          </a:xfrm>
          <a:prstGeom prst="rect">
            <a:avLst/>
          </a:prstGeom>
          <a:noFill/>
        </p:spPr>
        <p:txBody>
          <a:bodyPr wrap="square" rtlCol="0">
            <a:spAutoFit/>
          </a:bodyPr>
          <a:lstStyle/>
          <a:p>
            <a:r>
              <a:rPr lang="ru-RU" sz="2800" b="1" dirty="0" smtClean="0"/>
              <a:t>Мета </a:t>
            </a:r>
            <a:r>
              <a:rPr lang="ru-RU" sz="2800" b="1" dirty="0" err="1" smtClean="0"/>
              <a:t>досл</a:t>
            </a:r>
            <a:r>
              <a:rPr lang="uk-UA" sz="2800" b="1" dirty="0" smtClean="0"/>
              <a:t>і</a:t>
            </a:r>
            <a:r>
              <a:rPr lang="ru-RU" sz="2800" b="1" dirty="0" err="1" smtClean="0"/>
              <a:t>дження</a:t>
            </a:r>
            <a:r>
              <a:rPr lang="en-US" sz="2800" b="1" dirty="0" smtClean="0"/>
              <a:t>:</a:t>
            </a:r>
            <a:r>
              <a:rPr lang="uk-UA" sz="2800" b="1" dirty="0" smtClean="0"/>
              <a:t> </a:t>
            </a:r>
            <a:r>
              <a:rPr lang="uk-UA" sz="2800" dirty="0" smtClean="0"/>
              <a:t>Дослідити культурний та історичний вплив культур різних національностей на розвиток Дніпропетровської області, міста Дніпра. Дослідити формування багатоетнічного складу населення на території міста. Та визначити вплив культур різних національностей на мою родину.</a:t>
            </a:r>
            <a:br>
              <a:rPr lang="uk-UA" sz="2800" dirty="0" smtClean="0"/>
            </a:br>
            <a:r>
              <a:rPr lang="uk-UA" sz="2800" dirty="0" smtClean="0"/>
              <a:t/>
            </a:r>
            <a:br>
              <a:rPr lang="uk-UA" sz="2800" dirty="0" smtClean="0"/>
            </a:br>
            <a:r>
              <a:rPr lang="uk-UA" sz="2800" b="1" dirty="0" smtClean="0"/>
              <a:t>Завдання для досягнення мети</a:t>
            </a:r>
            <a:r>
              <a:rPr lang="en-US" sz="2800" b="1" dirty="0" smtClean="0"/>
              <a:t>: </a:t>
            </a:r>
            <a:r>
              <a:rPr lang="uk-UA" sz="2800" dirty="0" smtClean="0"/>
              <a:t>Дослідити завдяки різноманітним джерелам інформації культурний вплив різних національностей на  культурний розвиток міста. Та завдяки сімейним архівам дослідити взаємний вплив  культур різних національностей  на прикладі  моєї родини.</a:t>
            </a:r>
            <a:br>
              <a:rPr lang="uk-UA" sz="2800" dirty="0" smtClean="0"/>
            </a:br>
            <a:r>
              <a:rPr lang="uk-UA" sz="2800" dirty="0" smtClean="0"/>
              <a:t/>
            </a:r>
            <a:br>
              <a:rPr lang="uk-UA" sz="2800" dirty="0" smtClean="0"/>
            </a:br>
            <a:r>
              <a:rPr lang="uk-UA" sz="2800" b="1" dirty="0" smtClean="0"/>
              <a:t>Об</a:t>
            </a:r>
            <a:r>
              <a:rPr lang="en-US" sz="2800" b="1" dirty="0" smtClean="0"/>
              <a:t>`</a:t>
            </a:r>
            <a:r>
              <a:rPr lang="uk-UA" sz="2800" b="1" dirty="0" err="1" smtClean="0"/>
              <a:t>єкт</a:t>
            </a:r>
            <a:r>
              <a:rPr lang="uk-UA" sz="2800" b="1" dirty="0" smtClean="0"/>
              <a:t> та предмет дослідження</a:t>
            </a:r>
            <a:r>
              <a:rPr lang="en-US" sz="2800" b="1" dirty="0" smtClean="0"/>
              <a:t>:</a:t>
            </a:r>
            <a:r>
              <a:rPr lang="uk-UA" sz="2800" b="1" dirty="0" smtClean="0"/>
              <a:t> </a:t>
            </a:r>
            <a:r>
              <a:rPr lang="uk-UA" sz="2800" dirty="0" smtClean="0"/>
              <a:t>Історичні споруди, документи, сімейні архіви, сімейні фотографії, історичні  фотографії, та інші джерела інформації.</a:t>
            </a:r>
            <a:endParaRPr lang="ru-RU" sz="2800" dirty="0" smtClean="0"/>
          </a:p>
        </p:txBody>
      </p:sp>
    </p:spTree>
    <p:extLst>
      <p:ext uri="{BB962C8B-B14F-4D97-AF65-F5344CB8AC3E}">
        <p14:creationId xmlns:p14="http://schemas.microsoft.com/office/powerpoint/2010/main" val="12495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079157"/>
          </a:xfrm>
        </p:spPr>
        <p:txBody>
          <a:bodyPr/>
          <a:lstStyle/>
          <a:p>
            <a:pPr algn="ctr"/>
            <a:r>
              <a:rPr lang="uk-UA" dirty="0" smtClean="0">
                <a:solidFill>
                  <a:schemeClr val="tx1"/>
                </a:solidFill>
              </a:rPr>
              <a:t>Національний склад міста Дніпро.</a:t>
            </a:r>
            <a:endParaRPr lang="ru-RU" dirty="0">
              <a:solidFill>
                <a:schemeClr val="tx1"/>
              </a:solidFill>
            </a:endParaRPr>
          </a:p>
        </p:txBody>
      </p:sp>
      <p:pic>
        <p:nvPicPr>
          <p:cNvPr id="7" name="Объект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13037" y="2380735"/>
            <a:ext cx="6351374" cy="4184822"/>
          </a:xfrm>
        </p:spPr>
      </p:pic>
      <p:sp>
        <p:nvSpPr>
          <p:cNvPr id="5" name="TextBox 4"/>
          <p:cNvSpPr txBox="1"/>
          <p:nvPr/>
        </p:nvSpPr>
        <p:spPr>
          <a:xfrm>
            <a:off x="7183394" y="1464970"/>
            <a:ext cx="4926227" cy="646331"/>
          </a:xfrm>
          <a:prstGeom prst="rect">
            <a:avLst/>
          </a:prstGeom>
          <a:noFill/>
        </p:spPr>
        <p:txBody>
          <a:bodyPr wrap="square" rtlCol="0">
            <a:spAutoFit/>
          </a:bodyPr>
          <a:lstStyle/>
          <a:p>
            <a:endParaRPr lang="uk-UA" dirty="0" smtClean="0"/>
          </a:p>
          <a:p>
            <a:endParaRPr lang="ru-RU" dirty="0"/>
          </a:p>
        </p:txBody>
      </p:sp>
      <p:sp>
        <p:nvSpPr>
          <p:cNvPr id="6" name="TextBox 5"/>
          <p:cNvSpPr txBox="1"/>
          <p:nvPr/>
        </p:nvSpPr>
        <p:spPr>
          <a:xfrm>
            <a:off x="7702378" y="1788135"/>
            <a:ext cx="4407243" cy="4893647"/>
          </a:xfrm>
          <a:prstGeom prst="rect">
            <a:avLst/>
          </a:prstGeom>
          <a:noFill/>
        </p:spPr>
        <p:txBody>
          <a:bodyPr wrap="square" rtlCol="0">
            <a:spAutoFit/>
          </a:bodyPr>
          <a:lstStyle/>
          <a:p>
            <a:r>
              <a:rPr lang="uk-UA" sz="2400" dirty="0" smtClean="0"/>
              <a:t>Дніпро за всю свою історію було багатонаціональнім містом з великою кількістю різноманітних етнічних груп, </a:t>
            </a:r>
            <a:r>
              <a:rPr lang="uk-UA" sz="2400" dirty="0"/>
              <a:t>я</a:t>
            </a:r>
            <a:r>
              <a:rPr lang="uk-UA" sz="2400" dirty="0" smtClean="0"/>
              <a:t>кі завжди між собою мирно взаємодіяли. Це сприяло розвитку міста, </a:t>
            </a:r>
            <a:r>
              <a:rPr lang="uk-UA" sz="2400" dirty="0"/>
              <a:t>і</a:t>
            </a:r>
            <a:r>
              <a:rPr lang="uk-UA" sz="2400" dirty="0" smtClean="0"/>
              <a:t> перетворило Дніпро в унікальне </a:t>
            </a:r>
            <a:r>
              <a:rPr lang="uk-UA" sz="2400" dirty="0" smtClean="0"/>
              <a:t>місто, </a:t>
            </a:r>
            <a:r>
              <a:rPr lang="uk-UA" sz="2400" dirty="0" smtClean="0"/>
              <a:t>яке поєднує багато різних традицій, релігій та національних особливостей.</a:t>
            </a:r>
            <a:endParaRPr lang="ru-RU" sz="2400" dirty="0"/>
          </a:p>
        </p:txBody>
      </p:sp>
    </p:spTree>
    <p:extLst>
      <p:ext uri="{BB962C8B-B14F-4D97-AF65-F5344CB8AC3E}">
        <p14:creationId xmlns:p14="http://schemas.microsoft.com/office/powerpoint/2010/main" val="2904138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12192000" cy="369332"/>
          </a:xfrm>
          <a:prstGeom prst="rect">
            <a:avLst/>
          </a:prstGeom>
          <a:noFill/>
        </p:spPr>
        <p:txBody>
          <a:bodyPr wrap="square" rtlCol="0">
            <a:spAutoFit/>
          </a:bodyPr>
          <a:lstStyle/>
          <a:p>
            <a:pPr algn="ctr"/>
            <a:r>
              <a:rPr lang="uk-UA" b="1" dirty="0" smtClean="0"/>
              <a:t>Єврейська община</a:t>
            </a:r>
            <a:endParaRPr lang="ru-RU" b="1"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184" y="201489"/>
            <a:ext cx="3492843" cy="3225452"/>
          </a:xfrm>
          <a:prstGeom prst="rect">
            <a:avLst/>
          </a:prstGeo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85" y="3865065"/>
            <a:ext cx="3591696" cy="2905260"/>
          </a:xfrm>
          <a:prstGeom prst="rect">
            <a:avLst/>
          </a:prstGeom>
        </p:spPr>
      </p:pic>
      <p:sp>
        <p:nvSpPr>
          <p:cNvPr id="2" name="TextBox 1"/>
          <p:cNvSpPr txBox="1"/>
          <p:nvPr/>
        </p:nvSpPr>
        <p:spPr>
          <a:xfrm>
            <a:off x="3921211" y="360568"/>
            <a:ext cx="7488195" cy="2031325"/>
          </a:xfrm>
          <a:prstGeom prst="rect">
            <a:avLst/>
          </a:prstGeom>
          <a:noFill/>
        </p:spPr>
        <p:txBody>
          <a:bodyPr wrap="square" rtlCol="0">
            <a:spAutoFit/>
          </a:bodyPr>
          <a:lstStyle/>
          <a:p>
            <a:r>
              <a:rPr lang="uk-UA" dirty="0" smtClean="0"/>
              <a:t>Євреї жили у </a:t>
            </a:r>
            <a:r>
              <a:rPr lang="uk-UA" dirty="0"/>
              <a:t>Д</a:t>
            </a:r>
            <a:r>
              <a:rPr lang="uk-UA" dirty="0" smtClean="0"/>
              <a:t>ніпрі з самого його заснування і відігравали значну роль у житті міста. Багато євреїв мали важливі професії такі як</a:t>
            </a:r>
            <a:r>
              <a:rPr lang="en-US" dirty="0" smtClean="0"/>
              <a:t>:</a:t>
            </a:r>
            <a:r>
              <a:rPr lang="uk-UA" dirty="0" smtClean="0"/>
              <a:t> лікарі та </a:t>
            </a:r>
            <a:r>
              <a:rPr lang="uk-UA" dirty="0" err="1" smtClean="0"/>
              <a:t>комерсанти,займались</a:t>
            </a:r>
            <a:r>
              <a:rPr lang="uk-UA" dirty="0" smtClean="0"/>
              <a:t> науковою </a:t>
            </a:r>
            <a:r>
              <a:rPr lang="uk-UA" dirty="0" err="1" smtClean="0"/>
              <a:t>діяльністю,були</a:t>
            </a:r>
            <a:r>
              <a:rPr lang="uk-UA" dirty="0" smtClean="0"/>
              <a:t> </a:t>
            </a:r>
            <a:r>
              <a:rPr lang="uk-UA" dirty="0" err="1" smtClean="0"/>
              <a:t>вченими,професорами</a:t>
            </a:r>
            <a:r>
              <a:rPr lang="uk-UA" dirty="0" smtClean="0"/>
              <a:t>, що сприяло розвитку міста. Через велику кількість євреїв у місті було побудовано декілька </a:t>
            </a:r>
            <a:r>
              <a:rPr lang="uk-UA" dirty="0" err="1" smtClean="0"/>
              <a:t>синагог</a:t>
            </a:r>
            <a:r>
              <a:rPr lang="uk-UA" dirty="0"/>
              <a:t>,</a:t>
            </a:r>
            <a:r>
              <a:rPr lang="uk-UA" dirty="0" smtClean="0"/>
              <a:t> одна з найдавніших і визначних це Хоральна Синагога.</a:t>
            </a:r>
          </a:p>
        </p:txBody>
      </p:sp>
      <p:sp>
        <p:nvSpPr>
          <p:cNvPr id="3" name="TextBox 2"/>
          <p:cNvSpPr txBox="1"/>
          <p:nvPr/>
        </p:nvSpPr>
        <p:spPr>
          <a:xfrm>
            <a:off x="3921211" y="4783789"/>
            <a:ext cx="4011828" cy="1200329"/>
          </a:xfrm>
          <a:prstGeom prst="rect">
            <a:avLst/>
          </a:prstGeom>
          <a:noFill/>
        </p:spPr>
        <p:txBody>
          <a:bodyPr wrap="square" rtlCol="0">
            <a:spAutoFit/>
          </a:bodyPr>
          <a:lstStyle/>
          <a:p>
            <a:r>
              <a:rPr lang="uk-UA" dirty="0" smtClean="0"/>
              <a:t>Зараз </a:t>
            </a:r>
            <a:r>
              <a:rPr lang="uk-UA" dirty="0"/>
              <a:t>Д</a:t>
            </a:r>
            <a:r>
              <a:rPr lang="uk-UA" dirty="0" smtClean="0"/>
              <a:t>ніпро є центром </a:t>
            </a:r>
            <a:r>
              <a:rPr lang="ru-RU" b="1" dirty="0" err="1" smtClean="0"/>
              <a:t>Об'єднаної</a:t>
            </a:r>
            <a:r>
              <a:rPr lang="ru-RU" b="1" dirty="0" smtClean="0"/>
              <a:t> </a:t>
            </a:r>
            <a:r>
              <a:rPr lang="ru-RU" b="1" dirty="0" err="1" smtClean="0"/>
              <a:t>єврейської</a:t>
            </a:r>
            <a:r>
              <a:rPr lang="ru-RU" dirty="0" smtClean="0"/>
              <a:t> </a:t>
            </a:r>
            <a:r>
              <a:rPr lang="ru-RU" b="1" dirty="0" err="1" smtClean="0"/>
              <a:t>общини</a:t>
            </a:r>
            <a:r>
              <a:rPr lang="ru-RU" b="1" dirty="0" smtClean="0"/>
              <a:t> </a:t>
            </a:r>
            <a:r>
              <a:rPr lang="ru-RU" b="1" dirty="0" err="1" smtClean="0"/>
              <a:t>України</a:t>
            </a:r>
            <a:r>
              <a:rPr lang="ru-RU" b="1" dirty="0" smtClean="0"/>
              <a:t> (ОЄОУ).</a:t>
            </a:r>
            <a:br>
              <a:rPr lang="ru-RU" b="1" dirty="0" smtClean="0"/>
            </a:br>
            <a:r>
              <a:rPr lang="ru-RU" dirty="0" err="1" smtClean="0"/>
              <a:t>Також</a:t>
            </a:r>
            <a:r>
              <a:rPr lang="ru-RU" dirty="0" smtClean="0"/>
              <a:t> у </a:t>
            </a:r>
            <a:r>
              <a:rPr lang="ru-RU" dirty="0" err="1" smtClean="0"/>
              <a:t>Дніпрі</a:t>
            </a:r>
            <a:r>
              <a:rPr lang="ru-RU" dirty="0" smtClean="0"/>
              <a:t> </a:t>
            </a:r>
            <a:r>
              <a:rPr lang="ru-RU" dirty="0" err="1" smtClean="0"/>
              <a:t>самий</a:t>
            </a:r>
            <a:r>
              <a:rPr lang="ru-RU" dirty="0" smtClean="0"/>
              <a:t> великий у </a:t>
            </a:r>
            <a:r>
              <a:rPr lang="ru-RU" dirty="0" err="1" smtClean="0"/>
              <a:t>Європі</a:t>
            </a:r>
            <a:r>
              <a:rPr lang="ru-RU" dirty="0" smtClean="0"/>
              <a:t> </a:t>
            </a:r>
            <a:r>
              <a:rPr lang="ru-RU" dirty="0" err="1" smtClean="0"/>
              <a:t>єврейський</a:t>
            </a:r>
            <a:r>
              <a:rPr lang="ru-RU" dirty="0" smtClean="0"/>
              <a:t> центр «</a:t>
            </a:r>
            <a:r>
              <a:rPr lang="ru-RU" dirty="0" err="1" smtClean="0"/>
              <a:t>Мінора</a:t>
            </a:r>
            <a:r>
              <a:rPr lang="ru-RU" dirty="0" smtClean="0"/>
              <a:t>».</a:t>
            </a:r>
            <a:endParaRPr lang="ru-RU" dirty="0"/>
          </a:p>
        </p:txBody>
      </p:sp>
      <p:sp>
        <p:nvSpPr>
          <p:cNvPr id="9" name="TextBox 8"/>
          <p:cNvSpPr txBox="1"/>
          <p:nvPr/>
        </p:nvSpPr>
        <p:spPr>
          <a:xfrm>
            <a:off x="3921211" y="3291280"/>
            <a:ext cx="7158682" cy="923330"/>
          </a:xfrm>
          <a:prstGeom prst="rect">
            <a:avLst/>
          </a:prstGeom>
          <a:noFill/>
        </p:spPr>
        <p:txBody>
          <a:bodyPr wrap="square" rtlCol="0">
            <a:spAutoFit/>
          </a:bodyPr>
          <a:lstStyle/>
          <a:p>
            <a:r>
              <a:rPr lang="uk-UA" dirty="0"/>
              <a:t>Серед євреїв Дніпра було багата видатних </a:t>
            </a:r>
            <a:r>
              <a:rPr lang="uk-UA" dirty="0" smtClean="0"/>
              <a:t>людей. Одним з таких є Лев </a:t>
            </a:r>
            <a:r>
              <a:rPr lang="uk-UA" dirty="0"/>
              <a:t>Д</a:t>
            </a:r>
            <a:r>
              <a:rPr lang="uk-UA" dirty="0" smtClean="0"/>
              <a:t>авидович </a:t>
            </a:r>
            <a:r>
              <a:rPr lang="uk-UA" dirty="0" err="1" smtClean="0"/>
              <a:t>Пріцкер</a:t>
            </a:r>
            <a:r>
              <a:rPr lang="uk-UA" dirty="0" smtClean="0"/>
              <a:t> видатний аптекар Дніпра. Зараз його дім є </a:t>
            </a:r>
            <a:r>
              <a:rPr lang="uk-UA" dirty="0" err="1" smtClean="0"/>
              <a:t>пам</a:t>
            </a:r>
            <a:r>
              <a:rPr lang="en-US" dirty="0" smtClean="0"/>
              <a:t>`</a:t>
            </a:r>
            <a:r>
              <a:rPr lang="uk-UA" dirty="0" smtClean="0"/>
              <a:t>яткою історії міського значення №115. </a:t>
            </a:r>
          </a:p>
        </p:txBody>
      </p:sp>
      <p:sp>
        <p:nvSpPr>
          <p:cNvPr id="4" name="TextBox 3"/>
          <p:cNvSpPr txBox="1"/>
          <p:nvPr/>
        </p:nvSpPr>
        <p:spPr>
          <a:xfrm>
            <a:off x="3921211" y="2114895"/>
            <a:ext cx="7080424" cy="1200329"/>
          </a:xfrm>
          <a:prstGeom prst="rect">
            <a:avLst/>
          </a:prstGeom>
          <a:noFill/>
        </p:spPr>
        <p:txBody>
          <a:bodyPr wrap="square" rtlCol="0">
            <a:spAutoFit/>
          </a:bodyPr>
          <a:lstStyle/>
          <a:p>
            <a:r>
              <a:rPr lang="uk-UA" dirty="0" smtClean="0"/>
              <a:t>На початку ХХ століття у Дніпрі (тогочасному Катеринославі) жило 69 тисяч євреїв – майже 40</a:t>
            </a:r>
            <a:r>
              <a:rPr lang="ru-RU" dirty="0" smtClean="0"/>
              <a:t>% </a:t>
            </a:r>
            <a:r>
              <a:rPr lang="uk-UA" dirty="0" smtClean="0"/>
              <a:t>населення міста. Це відіграло значну роль у культурному розвитку міста,  у місті  і зараз святкують </a:t>
            </a:r>
            <a:r>
              <a:rPr lang="uk-UA" dirty="0" err="1" smtClean="0"/>
              <a:t>Хануку</a:t>
            </a:r>
            <a:r>
              <a:rPr lang="uk-UA" dirty="0" smtClean="0"/>
              <a:t>.</a:t>
            </a:r>
            <a:endParaRPr lang="ru-RU" dirty="0"/>
          </a:p>
        </p:txBody>
      </p:sp>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3914" y="4176584"/>
            <a:ext cx="3196281" cy="2577507"/>
          </a:xfrm>
          <a:prstGeom prst="rect">
            <a:avLst/>
          </a:prstGeom>
          <a:ln>
            <a:noFill/>
          </a:ln>
          <a:effectLst>
            <a:softEdge rad="112500"/>
          </a:effectLst>
        </p:spPr>
      </p:pic>
    </p:spTree>
    <p:extLst>
      <p:ext uri="{BB962C8B-B14F-4D97-AF65-F5344CB8AC3E}">
        <p14:creationId xmlns:p14="http://schemas.microsoft.com/office/powerpoint/2010/main" val="820914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1999" cy="369332"/>
          </a:xfrm>
          <a:prstGeom prst="rect">
            <a:avLst/>
          </a:prstGeom>
          <a:noFill/>
        </p:spPr>
        <p:txBody>
          <a:bodyPr wrap="square" rtlCol="0">
            <a:spAutoFit/>
          </a:bodyPr>
          <a:lstStyle/>
          <a:p>
            <a:pPr algn="ctr"/>
            <a:r>
              <a:rPr lang="uk-UA" b="1" dirty="0" smtClean="0"/>
              <a:t>Вірменська община</a:t>
            </a:r>
            <a:endParaRPr lang="ru-RU" b="1"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183" y="626077"/>
            <a:ext cx="3468131" cy="4040600"/>
          </a:xfrm>
          <a:prstGeom prst="rect">
            <a:avLst/>
          </a:prstGeom>
        </p:spPr>
      </p:pic>
      <p:sp>
        <p:nvSpPr>
          <p:cNvPr id="12" name="TextBox 11"/>
          <p:cNvSpPr txBox="1"/>
          <p:nvPr/>
        </p:nvSpPr>
        <p:spPr>
          <a:xfrm>
            <a:off x="4712042" y="4802660"/>
            <a:ext cx="6170140" cy="1569660"/>
          </a:xfrm>
          <a:prstGeom prst="rect">
            <a:avLst/>
          </a:prstGeom>
          <a:noFill/>
        </p:spPr>
        <p:txBody>
          <a:bodyPr wrap="square" rtlCol="0">
            <a:spAutoFit/>
          </a:bodyPr>
          <a:lstStyle/>
          <a:p>
            <a:r>
              <a:rPr lang="uk-UA" sz="2400" dirty="0" smtClean="0"/>
              <a:t>Вірмени одна з найдавніших діаспор на території Дніпра та області. Вони відіграють значну роль у волонтерській допомозі</a:t>
            </a:r>
            <a:r>
              <a:rPr lang="uk-UA" sz="2000" dirty="0" smtClean="0"/>
              <a:t>.</a:t>
            </a:r>
            <a:endParaRPr lang="ru-RU" sz="2000" dirty="0"/>
          </a:p>
        </p:txBody>
      </p:sp>
      <p:sp>
        <p:nvSpPr>
          <p:cNvPr id="4" name="TextBox 3"/>
          <p:cNvSpPr txBox="1"/>
          <p:nvPr/>
        </p:nvSpPr>
        <p:spPr>
          <a:xfrm>
            <a:off x="214183" y="4802660"/>
            <a:ext cx="4011828" cy="1746421"/>
          </a:xfrm>
          <a:prstGeom prst="rect">
            <a:avLst/>
          </a:prstGeom>
          <a:noFill/>
        </p:spPr>
        <p:txBody>
          <a:bodyPr wrap="square" rtlCol="0">
            <a:spAutoFit/>
          </a:bodyPr>
          <a:lstStyle/>
          <a:p>
            <a:r>
              <a:rPr lang="ru-RU" dirty="0"/>
              <a:t>Храм Святого </a:t>
            </a:r>
            <a:r>
              <a:rPr lang="ru-RU" dirty="0" err="1"/>
              <a:t>Григора</a:t>
            </a:r>
            <a:r>
              <a:rPr lang="ru-RU" dirty="0"/>
              <a:t> </a:t>
            </a:r>
            <a:r>
              <a:rPr lang="ru-RU" dirty="0" err="1"/>
              <a:t>Лусаворича</a:t>
            </a:r>
            <a:r>
              <a:rPr lang="ru-RU" dirty="0"/>
              <a:t> (Святого </a:t>
            </a:r>
            <a:r>
              <a:rPr lang="ru-RU" dirty="0" err="1"/>
              <a:t>Григорія</a:t>
            </a:r>
            <a:r>
              <a:rPr lang="ru-RU" dirty="0"/>
              <a:t> </a:t>
            </a:r>
            <a:r>
              <a:rPr lang="ru-RU" dirty="0" err="1"/>
              <a:t>Просвітителя</a:t>
            </a:r>
            <a:r>
              <a:rPr lang="ru-RU" dirty="0"/>
              <a:t>) </a:t>
            </a:r>
            <a:r>
              <a:rPr lang="ru-RU" dirty="0" err="1"/>
              <a:t>Вірменської</a:t>
            </a:r>
            <a:r>
              <a:rPr lang="ru-RU" dirty="0"/>
              <a:t> </a:t>
            </a:r>
            <a:r>
              <a:rPr lang="ru-RU" dirty="0" err="1"/>
              <a:t>Апостольської</a:t>
            </a:r>
            <a:r>
              <a:rPr lang="ru-RU" dirty="0"/>
              <a:t> Церкви є </a:t>
            </a:r>
            <a:r>
              <a:rPr lang="ru-RU" dirty="0" err="1"/>
              <a:t>найбільшим</a:t>
            </a:r>
            <a:r>
              <a:rPr lang="ru-RU" dirty="0"/>
              <a:t> у </a:t>
            </a:r>
            <a:r>
              <a:rPr lang="ru-RU" dirty="0" err="1"/>
              <a:t>Східній</a:t>
            </a:r>
            <a:r>
              <a:rPr lang="ru-RU" dirty="0"/>
              <a:t> </a:t>
            </a:r>
            <a:r>
              <a:rPr lang="ru-RU" dirty="0" err="1"/>
              <a:t>Європі</a:t>
            </a:r>
            <a:r>
              <a:rPr lang="ru-RU" dirty="0"/>
              <a:t>. При </a:t>
            </a:r>
            <a:r>
              <a:rPr lang="ru-RU" dirty="0" err="1"/>
              <a:t>храмі</a:t>
            </a:r>
            <a:r>
              <a:rPr lang="ru-RU" dirty="0"/>
              <a:t> </a:t>
            </a:r>
            <a:r>
              <a:rPr lang="ru-RU" dirty="0" err="1"/>
              <a:t>діє</a:t>
            </a:r>
            <a:r>
              <a:rPr lang="ru-RU" dirty="0"/>
              <a:t> </a:t>
            </a:r>
            <a:r>
              <a:rPr lang="ru-RU" dirty="0" err="1"/>
              <a:t>недільна</a:t>
            </a:r>
            <a:r>
              <a:rPr lang="ru-RU" dirty="0"/>
              <a:t> школа</a:t>
            </a:r>
            <a:r>
              <a:rPr lang="ru-RU" dirty="0" smtClean="0"/>
              <a:t>.</a:t>
            </a:r>
            <a:endParaRPr lang="ru-RU" dirty="0"/>
          </a:p>
        </p:txBody>
      </p:sp>
      <p:sp>
        <p:nvSpPr>
          <p:cNvPr id="5" name="TextBox 4"/>
          <p:cNvSpPr txBox="1"/>
          <p:nvPr/>
        </p:nvSpPr>
        <p:spPr>
          <a:xfrm>
            <a:off x="4011827" y="733168"/>
            <a:ext cx="6277232" cy="2585323"/>
          </a:xfrm>
          <a:prstGeom prst="rect">
            <a:avLst/>
          </a:prstGeom>
          <a:noFill/>
        </p:spPr>
        <p:txBody>
          <a:bodyPr wrap="square" rtlCol="0">
            <a:spAutoFit/>
          </a:bodyPr>
          <a:lstStyle/>
          <a:p>
            <a:r>
              <a:rPr lang="ru-RU" dirty="0" err="1" smtClean="0"/>
              <a:t>Віками</a:t>
            </a:r>
            <a:r>
              <a:rPr lang="ru-RU" dirty="0" smtClean="0"/>
              <a:t> </a:t>
            </a:r>
            <a:r>
              <a:rPr lang="ru-RU" dirty="0" err="1"/>
              <a:t>представники</a:t>
            </a:r>
            <a:r>
              <a:rPr lang="ru-RU" dirty="0"/>
              <a:t> </a:t>
            </a:r>
            <a:r>
              <a:rPr lang="ru-RU" dirty="0" err="1"/>
              <a:t>цієї</a:t>
            </a:r>
            <a:r>
              <a:rPr lang="ru-RU" dirty="0"/>
              <a:t> </a:t>
            </a:r>
            <a:r>
              <a:rPr lang="ru-RU" dirty="0" err="1"/>
              <a:t>давньої</a:t>
            </a:r>
            <a:r>
              <a:rPr lang="ru-RU" dirty="0"/>
              <a:t> </a:t>
            </a:r>
            <a:r>
              <a:rPr lang="ru-RU" dirty="0" err="1"/>
              <a:t>нації</a:t>
            </a:r>
            <a:r>
              <a:rPr lang="ru-RU" dirty="0"/>
              <a:t> </a:t>
            </a:r>
            <a:r>
              <a:rPr lang="ru-RU" dirty="0" err="1"/>
              <a:t>селилися</a:t>
            </a:r>
            <a:r>
              <a:rPr lang="ru-RU" dirty="0"/>
              <a:t> на </a:t>
            </a:r>
            <a:r>
              <a:rPr lang="ru-RU" dirty="0" err="1"/>
              <a:t>теренах</a:t>
            </a:r>
            <a:r>
              <a:rPr lang="ru-RU" dirty="0"/>
              <a:t> </a:t>
            </a:r>
            <a:r>
              <a:rPr lang="ru-RU" dirty="0" err="1"/>
              <a:t>України</a:t>
            </a:r>
            <a:r>
              <a:rPr lang="ru-RU" dirty="0"/>
              <a:t> і особливо </a:t>
            </a:r>
            <a:r>
              <a:rPr lang="ru-RU" dirty="0" err="1"/>
              <a:t>Дніпра</a:t>
            </a:r>
            <a:r>
              <a:rPr lang="ru-RU" dirty="0"/>
              <a:t>, але особливо великий </a:t>
            </a:r>
            <a:r>
              <a:rPr lang="ru-RU" dirty="0" err="1"/>
              <a:t>наплив</a:t>
            </a:r>
            <a:r>
              <a:rPr lang="ru-RU" dirty="0"/>
              <a:t> </a:t>
            </a:r>
            <a:r>
              <a:rPr lang="ru-RU" dirty="0" err="1"/>
              <a:t>вірменів</a:t>
            </a:r>
            <a:r>
              <a:rPr lang="ru-RU" dirty="0"/>
              <a:t> </a:t>
            </a:r>
            <a:r>
              <a:rPr lang="ru-RU" dirty="0" err="1"/>
              <a:t>стався</a:t>
            </a:r>
            <a:r>
              <a:rPr lang="ru-RU" dirty="0"/>
              <a:t> </a:t>
            </a:r>
            <a:r>
              <a:rPr lang="ru-RU" dirty="0" err="1"/>
              <a:t>наприкінці</a:t>
            </a:r>
            <a:r>
              <a:rPr lang="ru-RU" dirty="0"/>
              <a:t> 1980-х – на початку 1990-х </a:t>
            </a:r>
            <a:r>
              <a:rPr lang="ru-RU" dirty="0" err="1"/>
              <a:t>років</a:t>
            </a:r>
            <a:r>
              <a:rPr lang="ru-RU" dirty="0"/>
              <a:t> </a:t>
            </a:r>
            <a:r>
              <a:rPr lang="ru-RU" dirty="0" err="1"/>
              <a:t>під</a:t>
            </a:r>
            <a:r>
              <a:rPr lang="ru-RU" dirty="0"/>
              <a:t> час </a:t>
            </a:r>
            <a:r>
              <a:rPr lang="ru-RU" dirty="0" err="1"/>
              <a:t>загострення</a:t>
            </a:r>
            <a:r>
              <a:rPr lang="ru-RU" dirty="0"/>
              <a:t> </a:t>
            </a:r>
            <a:r>
              <a:rPr lang="ru-RU" dirty="0" err="1"/>
              <a:t>ситуації</a:t>
            </a:r>
            <a:r>
              <a:rPr lang="ru-RU" dirty="0"/>
              <a:t> в </a:t>
            </a:r>
            <a:r>
              <a:rPr lang="ru-RU" dirty="0" err="1"/>
              <a:t>Нагірному</a:t>
            </a:r>
            <a:r>
              <a:rPr lang="ru-RU" dirty="0"/>
              <a:t> Карабаху. З того часу вони створили в </a:t>
            </a:r>
            <a:r>
              <a:rPr lang="ru-RU" dirty="0" err="1"/>
              <a:t>нашому</a:t>
            </a:r>
            <a:r>
              <a:rPr lang="ru-RU" dirty="0"/>
              <a:t> </a:t>
            </a:r>
            <a:r>
              <a:rPr lang="ru-RU" dirty="0" err="1"/>
              <a:t>місті</a:t>
            </a:r>
            <a:r>
              <a:rPr lang="ru-RU" dirty="0"/>
              <a:t> свою школу, </a:t>
            </a:r>
            <a:r>
              <a:rPr lang="ru-RU" dirty="0" err="1"/>
              <a:t>культурний</a:t>
            </a:r>
            <a:r>
              <a:rPr lang="ru-RU" dirty="0"/>
              <a:t> центр, а головне – </a:t>
            </a:r>
            <a:r>
              <a:rPr lang="ru-RU" dirty="0" err="1"/>
              <a:t>величний</a:t>
            </a:r>
            <a:r>
              <a:rPr lang="ru-RU" dirty="0"/>
              <a:t> храм, </a:t>
            </a:r>
            <a:r>
              <a:rPr lang="ru-RU" dirty="0" err="1"/>
              <a:t>освячувати</a:t>
            </a:r>
            <a:r>
              <a:rPr lang="ru-RU" dirty="0"/>
              <a:t> </a:t>
            </a:r>
            <a:r>
              <a:rPr lang="ru-RU" dirty="0" err="1"/>
              <a:t>який</a:t>
            </a:r>
            <a:r>
              <a:rPr lang="ru-RU" dirty="0"/>
              <a:t> у </a:t>
            </a:r>
            <a:r>
              <a:rPr lang="ru-RU" dirty="0" err="1"/>
              <a:t>Дніпро</a:t>
            </a:r>
            <a:r>
              <a:rPr lang="ru-RU" dirty="0"/>
              <a:t> </a:t>
            </a:r>
            <a:r>
              <a:rPr lang="ru-RU" dirty="0" err="1"/>
              <a:t>спеціально</a:t>
            </a:r>
            <a:r>
              <a:rPr lang="ru-RU" dirty="0"/>
              <a:t> </a:t>
            </a:r>
            <a:r>
              <a:rPr lang="ru-RU" dirty="0" err="1" smtClean="0"/>
              <a:t>приїжджав</a:t>
            </a:r>
            <a:r>
              <a:rPr lang="ru-RU" dirty="0" smtClean="0"/>
              <a:t> </a:t>
            </a:r>
            <a:r>
              <a:rPr lang="ru-RU" dirty="0" err="1"/>
              <a:t>Верховний</a:t>
            </a:r>
            <a:r>
              <a:rPr lang="ru-RU" dirty="0"/>
              <a:t> </a:t>
            </a:r>
            <a:r>
              <a:rPr lang="ru-RU" dirty="0" err="1"/>
              <a:t>Патріарх</a:t>
            </a:r>
            <a:r>
              <a:rPr lang="ru-RU" dirty="0"/>
              <a:t> та Католикос </a:t>
            </a:r>
            <a:r>
              <a:rPr lang="ru-RU" dirty="0" err="1"/>
              <a:t>усіх</a:t>
            </a:r>
            <a:r>
              <a:rPr lang="ru-RU" dirty="0"/>
              <a:t> </a:t>
            </a:r>
            <a:r>
              <a:rPr lang="ru-RU" dirty="0" err="1"/>
              <a:t>вірмен</a:t>
            </a:r>
            <a:r>
              <a:rPr lang="ru-RU" dirty="0"/>
              <a:t> </a:t>
            </a:r>
            <a:r>
              <a:rPr lang="ru-RU" dirty="0" err="1"/>
              <a:t>Гарегін</a:t>
            </a:r>
            <a:r>
              <a:rPr lang="ru-RU" dirty="0"/>
              <a:t> </a:t>
            </a:r>
            <a:r>
              <a:rPr lang="ru-RU" dirty="0" err="1"/>
              <a:t>Другий</a:t>
            </a:r>
            <a:r>
              <a:rPr lang="ru-RU" dirty="0" smtClean="0"/>
              <a:t>.</a:t>
            </a:r>
            <a:endParaRPr lang="ru-RU" dirty="0"/>
          </a:p>
        </p:txBody>
      </p:sp>
    </p:spTree>
    <p:extLst>
      <p:ext uri="{BB962C8B-B14F-4D97-AF65-F5344CB8AC3E}">
        <p14:creationId xmlns:p14="http://schemas.microsoft.com/office/powerpoint/2010/main" val="86426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2"/>
          </a:xfrm>
          <a:prstGeom prst="rect">
            <a:avLst/>
          </a:prstGeom>
          <a:noFill/>
        </p:spPr>
        <p:txBody>
          <a:bodyPr wrap="square" rtlCol="0">
            <a:spAutoFit/>
          </a:bodyPr>
          <a:lstStyle/>
          <a:p>
            <a:pPr algn="ctr"/>
            <a:r>
              <a:rPr lang="uk-UA" b="1" dirty="0" smtClean="0"/>
              <a:t>Німецька община</a:t>
            </a:r>
            <a:endParaRPr lang="ru-RU" b="1" dirty="0"/>
          </a:p>
        </p:txBody>
      </p:sp>
      <p:sp>
        <p:nvSpPr>
          <p:cNvPr id="7" name="TextBox 6"/>
          <p:cNvSpPr txBox="1"/>
          <p:nvPr/>
        </p:nvSpPr>
        <p:spPr>
          <a:xfrm>
            <a:off x="527222" y="3683432"/>
            <a:ext cx="6474941" cy="1754326"/>
          </a:xfrm>
          <a:prstGeom prst="rect">
            <a:avLst/>
          </a:prstGeom>
          <a:noFill/>
        </p:spPr>
        <p:txBody>
          <a:bodyPr wrap="square" rtlCol="0">
            <a:spAutoFit/>
          </a:bodyPr>
          <a:lstStyle/>
          <a:p>
            <a:r>
              <a:rPr lang="uk-UA" dirty="0" smtClean="0"/>
              <a:t>Також багато німців займало високі посади у місті. Наприклад </a:t>
            </a:r>
            <a:r>
              <a:rPr lang="uk-UA" dirty="0"/>
              <a:t>г</a:t>
            </a:r>
            <a:r>
              <a:rPr lang="uk-UA" dirty="0" smtClean="0"/>
              <a:t>убернаторську посаду, з усіх німецьких губернаторів можна виділити </a:t>
            </a:r>
            <a:r>
              <a:rPr lang="ru-RU" dirty="0"/>
              <a:t>А.Я. </a:t>
            </a:r>
            <a:r>
              <a:rPr lang="ru-RU" dirty="0" smtClean="0"/>
              <a:t>Фабра, </a:t>
            </a:r>
            <a:r>
              <a:rPr lang="ru-RU" dirty="0" err="1" smtClean="0"/>
              <a:t>який</a:t>
            </a:r>
            <a:r>
              <a:rPr lang="ru-RU" dirty="0" smtClean="0"/>
              <a:t> </a:t>
            </a:r>
            <a:r>
              <a:rPr lang="ru-RU" dirty="0" err="1" smtClean="0"/>
              <a:t>був</a:t>
            </a:r>
            <a:r>
              <a:rPr lang="ru-RU" dirty="0" smtClean="0"/>
              <a:t> </a:t>
            </a:r>
            <a:r>
              <a:rPr lang="ru-RU" dirty="0" err="1" smtClean="0"/>
              <a:t>Катеринославським</a:t>
            </a:r>
            <a:r>
              <a:rPr lang="ru-RU" dirty="0" smtClean="0"/>
              <a:t> губернатором у 1823-1833 роках.</a:t>
            </a:r>
          </a:p>
          <a:p>
            <a:r>
              <a:rPr lang="uk-UA" dirty="0" smtClean="0"/>
              <a:t>Раніше на честь </a:t>
            </a:r>
            <a:r>
              <a:rPr lang="ru-RU" dirty="0" smtClean="0"/>
              <a:t>Фабра </a:t>
            </a:r>
            <a:r>
              <a:rPr lang="ru-RU" dirty="0" err="1" smtClean="0"/>
              <a:t>Андр</a:t>
            </a:r>
            <a:r>
              <a:rPr lang="uk-UA" dirty="0"/>
              <a:t>і</a:t>
            </a:r>
            <a:r>
              <a:rPr lang="ru-RU" dirty="0" smtClean="0"/>
              <a:t>я Яковича </a:t>
            </a:r>
            <a:r>
              <a:rPr lang="ru-RU" dirty="0" err="1" smtClean="0"/>
              <a:t>була</a:t>
            </a:r>
            <a:r>
              <a:rPr lang="ru-RU" dirty="0" smtClean="0"/>
              <a:t> названа </a:t>
            </a:r>
            <a:r>
              <a:rPr lang="ru-RU" dirty="0" err="1" smtClean="0"/>
              <a:t>вулиця</a:t>
            </a:r>
            <a:r>
              <a:rPr lang="ru-RU" dirty="0" smtClean="0"/>
              <a:t> у </a:t>
            </a:r>
            <a:r>
              <a:rPr lang="ru-RU" dirty="0" err="1" smtClean="0"/>
              <a:t>місті</a:t>
            </a:r>
            <a:r>
              <a:rPr lang="ru-RU" dirty="0" smtClean="0"/>
              <a:t>.</a:t>
            </a:r>
            <a:endParaRPr lang="ru-RU" dirty="0"/>
          </a:p>
        </p:txBody>
      </p:sp>
      <p:sp>
        <p:nvSpPr>
          <p:cNvPr id="10" name="TextBox 9"/>
          <p:cNvSpPr txBox="1"/>
          <p:nvPr/>
        </p:nvSpPr>
        <p:spPr>
          <a:xfrm>
            <a:off x="4843847" y="1385785"/>
            <a:ext cx="6837406" cy="1754326"/>
          </a:xfrm>
          <a:prstGeom prst="rect">
            <a:avLst/>
          </a:prstGeom>
          <a:noFill/>
        </p:spPr>
        <p:txBody>
          <a:bodyPr wrap="square" rtlCol="0">
            <a:spAutoFit/>
          </a:bodyPr>
          <a:lstStyle/>
          <a:p>
            <a:r>
              <a:rPr lang="uk-UA" dirty="0" smtClean="0"/>
              <a:t>Німці відігравали дуже важливу роль у житті міста. Багато німців були промисловцями ,вони сприяли розвитку промисловості Дніпра. За увесь час були такі відомі німецькі заводи як</a:t>
            </a:r>
            <a:r>
              <a:rPr lang="en-US" dirty="0" smtClean="0"/>
              <a:t>: </a:t>
            </a:r>
            <a:r>
              <a:rPr lang="uk-UA" dirty="0" smtClean="0"/>
              <a:t>лісопильний завод І.І. </a:t>
            </a:r>
            <a:r>
              <a:rPr lang="uk-UA" dirty="0" err="1" smtClean="0"/>
              <a:t>Фаста</a:t>
            </a:r>
            <a:r>
              <a:rPr lang="uk-UA" dirty="0" smtClean="0"/>
              <a:t>, миловарний завод І.І. </a:t>
            </a:r>
            <a:r>
              <a:rPr lang="uk-UA" dirty="0" err="1" smtClean="0"/>
              <a:t>Тевса</a:t>
            </a:r>
            <a:r>
              <a:rPr lang="uk-UA" dirty="0" smtClean="0"/>
              <a:t>, фабрика хвилястого шиферу </a:t>
            </a:r>
            <a:r>
              <a:rPr lang="ru-RU" dirty="0" smtClean="0"/>
              <a:t>«Карл </a:t>
            </a:r>
            <a:r>
              <a:rPr lang="ru-RU" dirty="0" err="1" smtClean="0"/>
              <a:t>Гехтольд</a:t>
            </a:r>
            <a:r>
              <a:rPr lang="ru-RU" dirty="0" smtClean="0"/>
              <a:t>»</a:t>
            </a:r>
            <a:endParaRPr lang="ru-RU" dirty="0"/>
          </a:p>
        </p:txBody>
      </p:sp>
      <p:sp>
        <p:nvSpPr>
          <p:cNvPr id="14" name="TextBox 13"/>
          <p:cNvSpPr txBox="1"/>
          <p:nvPr/>
        </p:nvSpPr>
        <p:spPr>
          <a:xfrm>
            <a:off x="527222" y="5712930"/>
            <a:ext cx="5560541" cy="1200329"/>
          </a:xfrm>
          <a:prstGeom prst="rect">
            <a:avLst/>
          </a:prstGeom>
          <a:noFill/>
        </p:spPr>
        <p:txBody>
          <a:bodyPr wrap="square" rtlCol="0">
            <a:spAutoFit/>
          </a:bodyPr>
          <a:lstStyle/>
          <a:p>
            <a:r>
              <a:rPr lang="uk-UA" dirty="0" smtClean="0"/>
              <a:t>Зараз у Дніпропетровській області і місті німців стало мало, але досі наша область є однією з найбільших по кількості проживання німців в Україні.</a:t>
            </a:r>
          </a:p>
        </p:txBody>
      </p:sp>
      <p:sp>
        <p:nvSpPr>
          <p:cNvPr id="15" name="TextBox 14"/>
          <p:cNvSpPr txBox="1"/>
          <p:nvPr/>
        </p:nvSpPr>
        <p:spPr>
          <a:xfrm>
            <a:off x="527222" y="468792"/>
            <a:ext cx="11154031" cy="646331"/>
          </a:xfrm>
          <a:prstGeom prst="rect">
            <a:avLst/>
          </a:prstGeom>
          <a:noFill/>
        </p:spPr>
        <p:txBody>
          <a:bodyPr wrap="square" rtlCol="0">
            <a:spAutoFit/>
          </a:bodyPr>
          <a:lstStyle/>
          <a:p>
            <a:r>
              <a:rPr lang="uk-UA" dirty="0" smtClean="0"/>
              <a:t>Німці прибули майже одразу після заснування міста по запрошенню влади  у </a:t>
            </a:r>
            <a:r>
              <a:rPr lang="ru-RU" dirty="0" smtClean="0"/>
              <a:t>1787 </a:t>
            </a:r>
            <a:r>
              <a:rPr lang="ru-RU" dirty="0" err="1" smtClean="0"/>
              <a:t>році</a:t>
            </a:r>
            <a:r>
              <a:rPr lang="ru-RU" dirty="0" smtClean="0"/>
              <a:t>. У 1866 </a:t>
            </a:r>
            <a:r>
              <a:rPr lang="ru-RU" dirty="0" err="1" smtClean="0"/>
              <a:t>році</a:t>
            </a:r>
            <a:r>
              <a:rPr lang="ru-RU" dirty="0" smtClean="0"/>
              <a:t> </a:t>
            </a:r>
            <a:r>
              <a:rPr lang="ru-RU" dirty="0" err="1" smtClean="0"/>
              <a:t>була</a:t>
            </a:r>
            <a:r>
              <a:rPr lang="ru-RU" dirty="0" smtClean="0"/>
              <a:t> </a:t>
            </a:r>
            <a:r>
              <a:rPr lang="ru-RU" dirty="0" err="1" smtClean="0"/>
              <a:t>побудована</a:t>
            </a:r>
            <a:r>
              <a:rPr lang="ru-RU" dirty="0" smtClean="0"/>
              <a:t> </a:t>
            </a:r>
            <a:r>
              <a:rPr lang="ru-RU" dirty="0" err="1" smtClean="0"/>
              <a:t>Німецька</a:t>
            </a:r>
            <a:r>
              <a:rPr lang="ru-RU" dirty="0" smtClean="0"/>
              <a:t> </a:t>
            </a:r>
            <a:r>
              <a:rPr lang="ru-RU" dirty="0" err="1"/>
              <a:t>л</a:t>
            </a:r>
            <a:r>
              <a:rPr lang="ru-RU" dirty="0" err="1" smtClean="0"/>
              <a:t>ютеранська</a:t>
            </a:r>
            <a:r>
              <a:rPr lang="ru-RU" dirty="0" smtClean="0"/>
              <a:t> </a:t>
            </a:r>
            <a:r>
              <a:rPr lang="ru-RU" dirty="0" err="1"/>
              <a:t>ц</a:t>
            </a:r>
            <a:r>
              <a:rPr lang="ru-RU" dirty="0" err="1" smtClean="0"/>
              <a:t>ерква</a:t>
            </a:r>
            <a:r>
              <a:rPr lang="ru-RU" dirty="0" smtClean="0"/>
              <a:t> (</a:t>
            </a:r>
            <a:r>
              <a:rPr lang="uk-UA" dirty="0" smtClean="0"/>
              <a:t>Кірха</a:t>
            </a:r>
            <a:r>
              <a:rPr lang="ru-RU" dirty="0" smtClean="0"/>
              <a:t>). </a:t>
            </a:r>
            <a:endParaRPr lang="ru-RU" dirty="0"/>
          </a:p>
        </p:txBody>
      </p:sp>
      <p:pic>
        <p:nvPicPr>
          <p:cNvPr id="16" name="Рисунок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2951" y="3267419"/>
            <a:ext cx="2900749" cy="3368841"/>
          </a:xfrm>
          <a:prstGeom prst="ellipse">
            <a:avLst/>
          </a:prstGeom>
          <a:ln>
            <a:noFill/>
          </a:ln>
          <a:effectLst>
            <a:softEdge rad="112500"/>
          </a:effectLst>
        </p:spPr>
      </p:pic>
      <p:pic>
        <p:nvPicPr>
          <p:cNvPr id="17" name="Рисунок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222" y="1271580"/>
            <a:ext cx="3581401" cy="2203319"/>
          </a:xfrm>
          <a:prstGeom prst="rect">
            <a:avLst/>
          </a:prstGeom>
        </p:spPr>
      </p:pic>
    </p:spTree>
    <p:extLst>
      <p:ext uri="{BB962C8B-B14F-4D97-AF65-F5344CB8AC3E}">
        <p14:creationId xmlns:p14="http://schemas.microsoft.com/office/powerpoint/2010/main" val="3709245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2"/>
          </a:xfrm>
          <a:prstGeom prst="rect">
            <a:avLst/>
          </a:prstGeom>
          <a:noFill/>
        </p:spPr>
        <p:txBody>
          <a:bodyPr wrap="square" rtlCol="0">
            <a:spAutoFit/>
          </a:bodyPr>
          <a:lstStyle/>
          <a:p>
            <a:pPr algn="ctr"/>
            <a:r>
              <a:rPr lang="uk-UA" b="1" dirty="0" smtClean="0"/>
              <a:t>Азербайджанська община</a:t>
            </a:r>
            <a:endParaRPr lang="ru-RU" b="1" dirty="0"/>
          </a:p>
        </p:txBody>
      </p:sp>
      <p:sp>
        <p:nvSpPr>
          <p:cNvPr id="3" name="TextBox 2"/>
          <p:cNvSpPr txBox="1"/>
          <p:nvPr/>
        </p:nvSpPr>
        <p:spPr>
          <a:xfrm>
            <a:off x="329514" y="5311432"/>
            <a:ext cx="4407244" cy="923330"/>
          </a:xfrm>
          <a:prstGeom prst="rect">
            <a:avLst/>
          </a:prstGeom>
          <a:noFill/>
        </p:spPr>
        <p:txBody>
          <a:bodyPr wrap="square" rtlCol="0">
            <a:spAutoFit/>
          </a:bodyPr>
          <a:lstStyle/>
          <a:p>
            <a:r>
              <a:rPr lang="ru-RU" dirty="0" err="1"/>
              <a:t>Азербайджанська</a:t>
            </a:r>
            <a:r>
              <a:rPr lang="ru-RU" dirty="0"/>
              <a:t> громада в </a:t>
            </a:r>
            <a:r>
              <a:rPr lang="ru-RU" dirty="0" err="1"/>
              <a:t>Дніпрі</a:t>
            </a:r>
            <a:r>
              <a:rPr lang="ru-RU" dirty="0"/>
              <a:t> — одна з </a:t>
            </a:r>
            <a:r>
              <a:rPr lang="ru-RU" dirty="0" err="1"/>
              <a:t>найбільших</a:t>
            </a:r>
            <a:r>
              <a:rPr lang="ru-RU" dirty="0"/>
              <a:t> </a:t>
            </a:r>
            <a:r>
              <a:rPr lang="ru-RU" dirty="0" err="1"/>
              <a:t>національних</a:t>
            </a:r>
            <a:r>
              <a:rPr lang="ru-RU" dirty="0"/>
              <a:t> </a:t>
            </a:r>
            <a:r>
              <a:rPr lang="ru-RU" dirty="0" err="1"/>
              <a:t>спільнот</a:t>
            </a:r>
            <a:r>
              <a:rPr lang="ru-RU" dirty="0"/>
              <a:t> </a:t>
            </a:r>
            <a:r>
              <a:rPr lang="ru-RU" dirty="0" err="1"/>
              <a:t>області</a:t>
            </a:r>
            <a:r>
              <a:rPr lang="ru-RU" dirty="0"/>
              <a:t> (</a:t>
            </a:r>
            <a:r>
              <a:rPr lang="ru-RU" dirty="0" err="1"/>
              <a:t>понад</a:t>
            </a:r>
            <a:r>
              <a:rPr lang="ru-RU" dirty="0"/>
              <a:t> 20 тис. </a:t>
            </a:r>
            <a:r>
              <a:rPr lang="ru-RU" dirty="0" err="1" smtClean="0"/>
              <a:t>осіб</a:t>
            </a:r>
            <a:r>
              <a:rPr lang="en-US" dirty="0"/>
              <a:t>)</a:t>
            </a:r>
            <a:endParaRPr lang="ru-RU" dirty="0"/>
          </a:p>
        </p:txBody>
      </p:sp>
      <p:sp>
        <p:nvSpPr>
          <p:cNvPr id="4" name="TextBox 3"/>
          <p:cNvSpPr txBox="1"/>
          <p:nvPr/>
        </p:nvSpPr>
        <p:spPr>
          <a:xfrm>
            <a:off x="321276" y="642973"/>
            <a:ext cx="5766486" cy="1754326"/>
          </a:xfrm>
          <a:prstGeom prst="rect">
            <a:avLst/>
          </a:prstGeom>
          <a:noFill/>
        </p:spPr>
        <p:txBody>
          <a:bodyPr wrap="square" rtlCol="0">
            <a:spAutoFit/>
          </a:bodyPr>
          <a:lstStyle/>
          <a:p>
            <a:r>
              <a:rPr lang="ru-RU" dirty="0" smtClean="0"/>
              <a:t>Першу </a:t>
            </a:r>
            <a:r>
              <a:rPr lang="ru-RU" dirty="0" err="1"/>
              <a:t>азербайджанську</a:t>
            </a:r>
            <a:r>
              <a:rPr lang="ru-RU" dirty="0"/>
              <a:t> </a:t>
            </a:r>
            <a:r>
              <a:rPr lang="ru-RU" dirty="0" smtClean="0"/>
              <a:t>общину створили </a:t>
            </a:r>
            <a:r>
              <a:rPr lang="ru-RU" dirty="0" err="1"/>
              <a:t>ще</a:t>
            </a:r>
            <a:r>
              <a:rPr lang="ru-RU" dirty="0"/>
              <a:t> у 1980-х </a:t>
            </a:r>
            <a:r>
              <a:rPr lang="ru-RU" dirty="0" smtClean="0"/>
              <a:t>роках у </a:t>
            </a:r>
            <a:r>
              <a:rPr lang="ru-RU" dirty="0" err="1" smtClean="0"/>
              <a:t>Києві</a:t>
            </a:r>
            <a:r>
              <a:rPr lang="ru-RU" dirty="0" smtClean="0"/>
              <a:t>. </a:t>
            </a:r>
            <a:r>
              <a:rPr lang="ru-RU" dirty="0" err="1" smtClean="0"/>
              <a:t>Після</a:t>
            </a:r>
            <a:r>
              <a:rPr lang="ru-RU" dirty="0" smtClean="0"/>
              <a:t> </a:t>
            </a:r>
            <a:r>
              <a:rPr lang="ru-RU" dirty="0" err="1" smtClean="0"/>
              <a:t>Києва</a:t>
            </a:r>
            <a:r>
              <a:rPr lang="ru-RU" dirty="0" smtClean="0"/>
              <a:t> </a:t>
            </a:r>
            <a:r>
              <a:rPr lang="ru-RU" dirty="0" err="1"/>
              <a:t>а</a:t>
            </a:r>
            <a:r>
              <a:rPr lang="ru-RU" dirty="0" err="1" smtClean="0"/>
              <a:t>зербайджанську</a:t>
            </a:r>
            <a:r>
              <a:rPr lang="ru-RU" dirty="0" smtClean="0"/>
              <a:t> </a:t>
            </a:r>
            <a:r>
              <a:rPr lang="ru-RU" dirty="0"/>
              <a:t>громаду </a:t>
            </a:r>
            <a:r>
              <a:rPr lang="ru-RU" dirty="0" err="1"/>
              <a:t>вперше</a:t>
            </a:r>
            <a:r>
              <a:rPr lang="ru-RU" dirty="0"/>
              <a:t> </a:t>
            </a:r>
            <a:r>
              <a:rPr lang="ru-RU" dirty="0" err="1"/>
              <a:t>було</a:t>
            </a:r>
            <a:r>
              <a:rPr lang="ru-RU" dirty="0"/>
              <a:t> створено у </a:t>
            </a:r>
            <a:r>
              <a:rPr lang="ru-RU" dirty="0" err="1"/>
              <a:t>Дніпрі</a:t>
            </a:r>
            <a:r>
              <a:rPr lang="ru-RU" dirty="0" smtClean="0"/>
              <a:t>. «</a:t>
            </a:r>
            <a:r>
              <a:rPr lang="ru-RU" dirty="0" err="1" smtClean="0"/>
              <a:t>Об'єднана</a:t>
            </a:r>
            <a:r>
              <a:rPr lang="ru-RU" dirty="0" smtClean="0"/>
              <a:t> </a:t>
            </a:r>
            <a:r>
              <a:rPr lang="ru-RU" dirty="0"/>
              <a:t>громада </a:t>
            </a:r>
            <a:r>
              <a:rPr lang="ru-RU" dirty="0" err="1"/>
              <a:t>азербайджанців</a:t>
            </a:r>
            <a:r>
              <a:rPr lang="ru-RU" dirty="0"/>
              <a:t> </a:t>
            </a:r>
            <a:r>
              <a:rPr lang="ru-RU" dirty="0" err="1" smtClean="0"/>
              <a:t>Дніпропетровщини</a:t>
            </a:r>
            <a:r>
              <a:rPr lang="ru-RU" dirty="0" smtClean="0"/>
              <a:t>» </a:t>
            </a:r>
            <a:r>
              <a:rPr lang="ru-RU" dirty="0" err="1" smtClean="0"/>
              <a:t>зареєстрована</a:t>
            </a:r>
            <a:r>
              <a:rPr lang="ru-RU" dirty="0" smtClean="0"/>
              <a:t> у 2016 </a:t>
            </a:r>
            <a:r>
              <a:rPr lang="ru-RU" dirty="0" err="1" smtClean="0"/>
              <a:t>році</a:t>
            </a:r>
            <a:r>
              <a:rPr lang="ru-RU" dirty="0" smtClean="0"/>
              <a:t> 27 </a:t>
            </a:r>
            <a:r>
              <a:rPr lang="ru-RU" dirty="0" err="1" smtClean="0"/>
              <a:t>грудня</a:t>
            </a:r>
            <a:r>
              <a:rPr lang="ru-RU" dirty="0" smtClean="0"/>
              <a:t>. </a:t>
            </a:r>
            <a:endParaRPr lang="ru-RU" dirty="0"/>
          </a:p>
        </p:txBody>
      </p:sp>
      <p:sp>
        <p:nvSpPr>
          <p:cNvPr id="5" name="TextBox 4"/>
          <p:cNvSpPr txBox="1"/>
          <p:nvPr/>
        </p:nvSpPr>
        <p:spPr>
          <a:xfrm>
            <a:off x="329514" y="2316894"/>
            <a:ext cx="5008605" cy="923330"/>
          </a:xfrm>
          <a:prstGeom prst="rect">
            <a:avLst/>
          </a:prstGeom>
          <a:noFill/>
        </p:spPr>
        <p:txBody>
          <a:bodyPr wrap="square" rtlCol="0">
            <a:spAutoFit/>
          </a:bodyPr>
          <a:lstStyle/>
          <a:p>
            <a:r>
              <a:rPr lang="uk-UA" dirty="0" smtClean="0"/>
              <a:t>Азербайджанська громада з</a:t>
            </a:r>
            <a:r>
              <a:rPr lang="en-US" dirty="0" smtClean="0"/>
              <a:t>`</a:t>
            </a:r>
            <a:r>
              <a:rPr lang="uk-UA" dirty="0" smtClean="0"/>
              <a:t>явилася через </a:t>
            </a:r>
            <a:r>
              <a:rPr lang="uk-UA" dirty="0" err="1" smtClean="0"/>
              <a:t>іміграцію</a:t>
            </a:r>
            <a:r>
              <a:rPr lang="uk-UA" dirty="0" smtClean="0"/>
              <a:t> азербайджанців під час загострення конфлікту у </a:t>
            </a:r>
            <a:r>
              <a:rPr lang="uk-UA" dirty="0"/>
              <a:t>Н</a:t>
            </a:r>
            <a:r>
              <a:rPr lang="uk-UA" dirty="0" smtClean="0"/>
              <a:t>агорному Карабаху.</a:t>
            </a:r>
            <a:endParaRPr lang="ru-RU" dirty="0"/>
          </a:p>
        </p:txBody>
      </p:sp>
      <p:sp>
        <p:nvSpPr>
          <p:cNvPr id="6" name="TextBox 5"/>
          <p:cNvSpPr txBox="1"/>
          <p:nvPr/>
        </p:nvSpPr>
        <p:spPr>
          <a:xfrm>
            <a:off x="321276" y="3495975"/>
            <a:ext cx="4407244" cy="1754326"/>
          </a:xfrm>
          <a:prstGeom prst="rect">
            <a:avLst/>
          </a:prstGeom>
          <a:noFill/>
        </p:spPr>
        <p:txBody>
          <a:bodyPr wrap="square" rtlCol="0">
            <a:spAutoFit/>
          </a:bodyPr>
          <a:lstStyle/>
          <a:p>
            <a:r>
              <a:rPr lang="uk-UA" dirty="0" smtClean="0"/>
              <a:t>1 червня 2021 року у Дніпрі було відкрито «Центр Азербайджанської культури» у НТУ «Дніпровська Політехніка». При підтримці Азербайджанської діаспори і посольства в Україні.</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5230" y="2095512"/>
            <a:ext cx="4686402" cy="35148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15449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523220"/>
          </a:xfrm>
          <a:prstGeom prst="rect">
            <a:avLst/>
          </a:prstGeom>
          <a:noFill/>
        </p:spPr>
        <p:txBody>
          <a:bodyPr wrap="square" rtlCol="0">
            <a:spAutoFit/>
          </a:bodyPr>
          <a:lstStyle/>
          <a:p>
            <a:pPr algn="ctr"/>
            <a:r>
              <a:rPr lang="uk-UA" sz="2800" b="1" dirty="0" smtClean="0"/>
              <a:t>Національне </a:t>
            </a:r>
            <a:r>
              <a:rPr lang="uk-UA" sz="2800" b="1" dirty="0" err="1" smtClean="0"/>
              <a:t>різномаїття</a:t>
            </a:r>
            <a:r>
              <a:rPr lang="uk-UA" sz="2800" b="1" dirty="0" smtClean="0"/>
              <a:t> моєї родини </a:t>
            </a:r>
            <a:endParaRPr lang="ru-RU" sz="2800" b="1" dirty="0"/>
          </a:p>
        </p:txBody>
      </p:sp>
      <p:sp>
        <p:nvSpPr>
          <p:cNvPr id="5" name="TextBox 4"/>
          <p:cNvSpPr txBox="1"/>
          <p:nvPr/>
        </p:nvSpPr>
        <p:spPr>
          <a:xfrm>
            <a:off x="3113903" y="700216"/>
            <a:ext cx="6005383" cy="2031325"/>
          </a:xfrm>
          <a:prstGeom prst="rect">
            <a:avLst/>
          </a:prstGeom>
          <a:noFill/>
        </p:spPr>
        <p:txBody>
          <a:bodyPr wrap="square" rtlCol="0">
            <a:spAutoFit/>
          </a:bodyPr>
          <a:lstStyle/>
          <a:p>
            <a:r>
              <a:rPr lang="uk-UA" b="1" dirty="0" smtClean="0"/>
              <a:t>Провівши дослідження свого сімейного древа, я встановив велику кількість предків різних національностей, культурних та релігійних груп. З них хочу виділити декілька гілок окрім української, таких як</a:t>
            </a:r>
            <a:r>
              <a:rPr lang="en-US" b="1" dirty="0" smtClean="0"/>
              <a:t>: </a:t>
            </a:r>
            <a:r>
              <a:rPr lang="uk-UA" b="1" dirty="0"/>
              <a:t>л</a:t>
            </a:r>
            <a:r>
              <a:rPr lang="uk-UA" b="1" dirty="0" smtClean="0"/>
              <a:t>итовська, польська, гуцульська, іспанська, козацька. Далі розповім про них детальніше.</a:t>
            </a:r>
            <a:endParaRPr lang="ru-RU" b="1"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9049" y="2807679"/>
            <a:ext cx="6005384" cy="38892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0472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00110"/>
          </a:xfrm>
          <a:prstGeom prst="rect">
            <a:avLst/>
          </a:prstGeom>
          <a:noFill/>
        </p:spPr>
        <p:txBody>
          <a:bodyPr wrap="square" rtlCol="0">
            <a:spAutoFit/>
          </a:bodyPr>
          <a:lstStyle/>
          <a:p>
            <a:pPr algn="ctr"/>
            <a:r>
              <a:rPr lang="uk-UA" sz="2000" b="1" dirty="0" smtClean="0"/>
              <a:t>Литовська гілка</a:t>
            </a:r>
            <a:endParaRPr lang="ru-RU" sz="20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341" y="346925"/>
            <a:ext cx="3907610" cy="2593983"/>
          </a:xfrm>
          <a:prstGeom prst="rect">
            <a:avLst/>
          </a:prstGeom>
          <a:ln>
            <a:noFill/>
          </a:ln>
          <a:effectLst>
            <a:softEdge rad="112500"/>
          </a:effectLst>
        </p:spPr>
      </p:pic>
      <p:sp>
        <p:nvSpPr>
          <p:cNvPr id="4" name="TextBox 3"/>
          <p:cNvSpPr txBox="1"/>
          <p:nvPr/>
        </p:nvSpPr>
        <p:spPr>
          <a:xfrm>
            <a:off x="214184" y="774173"/>
            <a:ext cx="6903308" cy="1200329"/>
          </a:xfrm>
          <a:prstGeom prst="rect">
            <a:avLst/>
          </a:prstGeom>
          <a:noFill/>
        </p:spPr>
        <p:txBody>
          <a:bodyPr wrap="square" rtlCol="0">
            <a:spAutoFit/>
          </a:bodyPr>
          <a:lstStyle/>
          <a:p>
            <a:r>
              <a:rPr lang="uk-UA" dirty="0" smtClean="0"/>
              <a:t>З розповідей моєї бабусі знаю ,що її прабабуся народилася у місті Вільно або </a:t>
            </a:r>
            <a:r>
              <a:rPr lang="uk-UA" dirty="0" err="1"/>
              <a:t>В</a:t>
            </a:r>
            <a:r>
              <a:rPr lang="uk-UA" dirty="0" err="1" smtClean="0"/>
              <a:t>ільня</a:t>
            </a:r>
            <a:r>
              <a:rPr lang="uk-UA" dirty="0" smtClean="0"/>
              <a:t> (сучасний Вільнюс - столиця Литви) приблизно у 1840-х роках. Саме її фото не </a:t>
            </a:r>
            <a:r>
              <a:rPr lang="uk-UA" dirty="0" err="1" smtClean="0"/>
              <a:t>збереглося</a:t>
            </a:r>
            <a:r>
              <a:rPr lang="uk-UA" dirty="0" smtClean="0"/>
              <a:t>, але є фото її потомків ,які переїхали у Дніпро</a:t>
            </a:r>
            <a:r>
              <a:rPr lang="uk-UA" dirty="0"/>
              <a:t>.</a:t>
            </a:r>
            <a:endParaRPr lang="uk-UA" dirty="0" smtClean="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84" y="1935199"/>
            <a:ext cx="4613189" cy="3788469"/>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9341" y="2940908"/>
            <a:ext cx="3374925" cy="3706090"/>
          </a:xfrm>
          <a:prstGeom prst="rect">
            <a:avLst/>
          </a:prstGeom>
        </p:spPr>
      </p:pic>
      <p:sp>
        <p:nvSpPr>
          <p:cNvPr id="7" name="TextBox 6"/>
          <p:cNvSpPr txBox="1"/>
          <p:nvPr/>
        </p:nvSpPr>
        <p:spPr>
          <a:xfrm>
            <a:off x="271849" y="5722039"/>
            <a:ext cx="6845643" cy="1477328"/>
          </a:xfrm>
          <a:prstGeom prst="rect">
            <a:avLst/>
          </a:prstGeom>
          <a:noFill/>
        </p:spPr>
        <p:txBody>
          <a:bodyPr wrap="square" rtlCol="0">
            <a:spAutoFit/>
          </a:bodyPr>
          <a:lstStyle/>
          <a:p>
            <a:r>
              <a:rPr lang="uk-UA" b="1" dirty="0" smtClean="0"/>
              <a:t>Культурний Вплив</a:t>
            </a:r>
            <a:r>
              <a:rPr lang="en-US" b="1" dirty="0" smtClean="0"/>
              <a:t>:</a:t>
            </a:r>
            <a:r>
              <a:rPr lang="uk-UA" b="1" dirty="0" smtClean="0"/>
              <a:t> </a:t>
            </a:r>
            <a:r>
              <a:rPr lang="uk-UA" dirty="0" smtClean="0"/>
              <a:t>Литовська культура не є </a:t>
            </a:r>
            <a:r>
              <a:rPr lang="uk-UA" dirty="0" err="1" smtClean="0"/>
              <a:t>слов</a:t>
            </a:r>
            <a:r>
              <a:rPr lang="en-US" dirty="0" smtClean="0"/>
              <a:t>`</a:t>
            </a:r>
            <a:r>
              <a:rPr lang="uk-UA" dirty="0" err="1" smtClean="0"/>
              <a:t>янською</a:t>
            </a:r>
            <a:r>
              <a:rPr lang="uk-UA" dirty="0" smtClean="0"/>
              <a:t>, але доволі близька до нашої. Литовці внесли значний вклад у формування культурної спадщини  моєї родини, завдяки </a:t>
            </a:r>
            <a:r>
              <a:rPr lang="uk-UA" dirty="0" err="1" smtClean="0"/>
              <a:t>цьому,деякі</a:t>
            </a:r>
            <a:r>
              <a:rPr lang="uk-UA" dirty="0" smtClean="0"/>
              <a:t> члени моєї родини трохи розмовляли на литовській мові.,</a:t>
            </a:r>
            <a:endParaRPr lang="ru-RU" dirty="0"/>
          </a:p>
        </p:txBody>
      </p:sp>
    </p:spTree>
    <p:extLst>
      <p:ext uri="{BB962C8B-B14F-4D97-AF65-F5344CB8AC3E}">
        <p14:creationId xmlns:p14="http://schemas.microsoft.com/office/powerpoint/2010/main" val="274429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49" y="-8462"/>
            <a:ext cx="12192000" cy="461665"/>
          </a:xfrm>
          <a:prstGeom prst="rect">
            <a:avLst/>
          </a:prstGeom>
          <a:noFill/>
        </p:spPr>
        <p:txBody>
          <a:bodyPr wrap="square" rtlCol="0">
            <a:spAutoFit/>
          </a:bodyPr>
          <a:lstStyle/>
          <a:p>
            <a:pPr algn="ctr"/>
            <a:r>
              <a:rPr lang="uk-UA" sz="2400" b="1" dirty="0" smtClean="0"/>
              <a:t>Польська гілка</a:t>
            </a:r>
            <a:endParaRPr lang="ru-RU" sz="24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5010" y="0"/>
            <a:ext cx="4026990" cy="3155092"/>
          </a:xfrm>
          <a:prstGeom prst="rect">
            <a:avLst/>
          </a:prstGeom>
        </p:spPr>
      </p:pic>
      <p:sp>
        <p:nvSpPr>
          <p:cNvPr id="4" name="TextBox 3"/>
          <p:cNvSpPr txBox="1"/>
          <p:nvPr/>
        </p:nvSpPr>
        <p:spPr>
          <a:xfrm>
            <a:off x="0" y="436901"/>
            <a:ext cx="7990703" cy="1754326"/>
          </a:xfrm>
          <a:prstGeom prst="rect">
            <a:avLst/>
          </a:prstGeom>
          <a:noFill/>
        </p:spPr>
        <p:txBody>
          <a:bodyPr wrap="square" rtlCol="0">
            <a:spAutoFit/>
          </a:bodyPr>
          <a:lstStyle/>
          <a:p>
            <a:r>
              <a:rPr lang="uk-UA" dirty="0" smtClean="0"/>
              <a:t>Мій </a:t>
            </a:r>
            <a:r>
              <a:rPr lang="uk-UA" dirty="0" err="1" smtClean="0"/>
              <a:t>прапрадідусь</a:t>
            </a:r>
            <a:r>
              <a:rPr lang="uk-UA" dirty="0" smtClean="0"/>
              <a:t> народився у Варшаві у Королівстві Польському приблизно у 1860-х роках. Він був з невеликого шляхетського роду, його фото не </a:t>
            </a:r>
            <a:r>
              <a:rPr lang="uk-UA" dirty="0" err="1" smtClean="0"/>
              <a:t>збереглося</a:t>
            </a:r>
            <a:r>
              <a:rPr lang="uk-UA" dirty="0" smtClean="0"/>
              <a:t>. На фото зображена його родина. Також </a:t>
            </a:r>
            <a:r>
              <a:rPr lang="uk-UA" dirty="0" err="1" smtClean="0"/>
              <a:t>збереглося</a:t>
            </a:r>
            <a:r>
              <a:rPr lang="uk-UA" dirty="0" smtClean="0"/>
              <a:t> фото мого прадіда, який брав участь у Другій світовій  війні і дійшов до </a:t>
            </a:r>
            <a:r>
              <a:rPr lang="uk-UA" dirty="0"/>
              <a:t>Б</a:t>
            </a:r>
            <a:r>
              <a:rPr lang="uk-UA" dirty="0" smtClean="0"/>
              <a:t>ратислави  (столиця Словаччини), фото зроблено у травні 1945 року.</a:t>
            </a:r>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91227"/>
            <a:ext cx="4798142" cy="4456671"/>
          </a:xfrm>
          <a:prstGeom prst="rect">
            <a:avLst/>
          </a:prstGeom>
        </p:spPr>
      </p:pic>
      <p:sp>
        <p:nvSpPr>
          <p:cNvPr id="6" name="TextBox 5"/>
          <p:cNvSpPr txBox="1"/>
          <p:nvPr/>
        </p:nvSpPr>
        <p:spPr>
          <a:xfrm>
            <a:off x="6755222" y="3155092"/>
            <a:ext cx="5527589" cy="3693319"/>
          </a:xfrm>
          <a:prstGeom prst="rect">
            <a:avLst/>
          </a:prstGeom>
          <a:noFill/>
        </p:spPr>
        <p:txBody>
          <a:bodyPr wrap="square" rtlCol="0">
            <a:spAutoFit/>
          </a:bodyPr>
          <a:lstStyle/>
          <a:p>
            <a:r>
              <a:rPr lang="uk-UA" b="1" dirty="0" smtClean="0"/>
              <a:t>Культурний вплив</a:t>
            </a:r>
            <a:r>
              <a:rPr lang="en-US" b="1" dirty="0" smtClean="0"/>
              <a:t>:</a:t>
            </a:r>
            <a:r>
              <a:rPr lang="uk-UA" b="1" dirty="0" smtClean="0"/>
              <a:t> </a:t>
            </a:r>
            <a:r>
              <a:rPr lang="uk-UA" dirty="0" smtClean="0"/>
              <a:t>Польська культура завжди була </a:t>
            </a:r>
            <a:r>
              <a:rPr lang="uk-UA" dirty="0" err="1" smtClean="0"/>
              <a:t>пов</a:t>
            </a:r>
            <a:r>
              <a:rPr lang="en-US" dirty="0" smtClean="0"/>
              <a:t>`</a:t>
            </a:r>
            <a:r>
              <a:rPr lang="uk-UA" dirty="0" err="1" smtClean="0"/>
              <a:t>язана</a:t>
            </a:r>
            <a:r>
              <a:rPr lang="uk-UA" dirty="0" smtClean="0"/>
              <a:t> з українською, у моїй родині дуже багато предків польського походження. Деякі з них досі живуть у Польщі, але про них не </a:t>
            </a:r>
            <a:r>
              <a:rPr lang="uk-UA" dirty="0" err="1" smtClean="0"/>
              <a:t>збереглося</a:t>
            </a:r>
            <a:r>
              <a:rPr lang="uk-UA" dirty="0" smtClean="0"/>
              <a:t> інформації. Польська культура значно вплинула на релігію моєї родини та мову. </a:t>
            </a:r>
            <a:r>
              <a:rPr lang="uk-UA" dirty="0"/>
              <a:t>Д</a:t>
            </a:r>
            <a:r>
              <a:rPr lang="uk-UA" dirty="0" smtClean="0"/>
              <a:t>о сьогоднішнього часу у нашій родині ми іноді використовуємо польські слова. Також значний вплив був на кухню, у нашій родині ми часто готуємо страви </a:t>
            </a:r>
            <a:r>
              <a:rPr lang="uk-UA" dirty="0" err="1" smtClean="0"/>
              <a:t>польскої</a:t>
            </a:r>
            <a:r>
              <a:rPr lang="uk-UA" dirty="0" smtClean="0"/>
              <a:t> народної кухні, а саме такі як</a:t>
            </a:r>
            <a:r>
              <a:rPr lang="en-US" dirty="0" smtClean="0"/>
              <a:t>:</a:t>
            </a:r>
            <a:r>
              <a:rPr lang="ru-RU" dirty="0"/>
              <a:t> </a:t>
            </a:r>
            <a:r>
              <a:rPr lang="ru-RU" dirty="0" err="1"/>
              <a:t>г</a:t>
            </a:r>
            <a:r>
              <a:rPr lang="ru-RU" dirty="0" err="1" smtClean="0"/>
              <a:t>оломбки</a:t>
            </a:r>
            <a:r>
              <a:rPr lang="uk-UA" dirty="0" smtClean="0"/>
              <a:t>,</a:t>
            </a:r>
            <a:r>
              <a:rPr lang="ru-RU" dirty="0" smtClean="0"/>
              <a:t> пироги, </a:t>
            </a:r>
            <a:r>
              <a:rPr lang="ru-RU" dirty="0" err="1"/>
              <a:t>ф</a:t>
            </a:r>
            <a:r>
              <a:rPr lang="ru-RU" dirty="0" err="1" smtClean="0"/>
              <a:t>ляки</a:t>
            </a:r>
            <a:r>
              <a:rPr lang="ru-RU" dirty="0" smtClean="0"/>
              <a:t>, </a:t>
            </a:r>
            <a:r>
              <a:rPr lang="ru-RU" dirty="0" err="1"/>
              <a:t>г</a:t>
            </a:r>
            <a:r>
              <a:rPr lang="ru-RU" dirty="0" err="1" smtClean="0"/>
              <a:t>олонки</a:t>
            </a:r>
            <a:r>
              <a:rPr lang="ru-RU" dirty="0" smtClean="0"/>
              <a:t> та </a:t>
            </a:r>
            <a:r>
              <a:rPr lang="ru-RU" dirty="0" err="1" smtClean="0"/>
              <a:t>котлети</a:t>
            </a:r>
            <a:r>
              <a:rPr lang="ru-RU" dirty="0" smtClean="0"/>
              <a:t> </a:t>
            </a:r>
            <a:r>
              <a:rPr lang="ru-RU" dirty="0" err="1" smtClean="0"/>
              <a:t>шабови</a:t>
            </a:r>
            <a:r>
              <a:rPr lang="ru-RU" dirty="0" smtClean="0"/>
              <a:t>. </a:t>
            </a:r>
            <a:r>
              <a:rPr lang="ru-RU" dirty="0" err="1" smtClean="0"/>
              <a:t>Ці</a:t>
            </a:r>
            <a:r>
              <a:rPr lang="ru-RU" dirty="0" smtClean="0"/>
              <a:t> страви часто </a:t>
            </a:r>
            <a:r>
              <a:rPr lang="ru-RU" dirty="0" err="1" smtClean="0"/>
              <a:t>готувала</a:t>
            </a:r>
            <a:r>
              <a:rPr lang="ru-RU" dirty="0" smtClean="0"/>
              <a:t> моя бабуся.</a:t>
            </a:r>
            <a:endParaRPr lang="ru-RU" dirty="0"/>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8142" y="2037502"/>
            <a:ext cx="1957080" cy="3228296"/>
          </a:xfrm>
          <a:prstGeom prst="rect">
            <a:avLst/>
          </a:prstGeom>
        </p:spPr>
      </p:pic>
    </p:spTree>
    <p:extLst>
      <p:ext uri="{BB962C8B-B14F-4D97-AF65-F5344CB8AC3E}">
        <p14:creationId xmlns:p14="http://schemas.microsoft.com/office/powerpoint/2010/main" val="3020362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61665"/>
          </a:xfrm>
          <a:prstGeom prst="rect">
            <a:avLst/>
          </a:prstGeom>
          <a:noFill/>
        </p:spPr>
        <p:txBody>
          <a:bodyPr wrap="square" rtlCol="0">
            <a:spAutoFit/>
          </a:bodyPr>
          <a:lstStyle/>
          <a:p>
            <a:pPr algn="ctr"/>
            <a:r>
              <a:rPr lang="uk-UA" sz="2400" b="1" dirty="0" smtClean="0"/>
              <a:t>Іспанська гілка</a:t>
            </a:r>
            <a:endParaRPr lang="ru-RU" sz="2400" b="1" dirty="0"/>
          </a:p>
        </p:txBody>
      </p:sp>
      <p:sp>
        <p:nvSpPr>
          <p:cNvPr id="3" name="TextBox 2"/>
          <p:cNvSpPr txBox="1"/>
          <p:nvPr/>
        </p:nvSpPr>
        <p:spPr>
          <a:xfrm>
            <a:off x="172995" y="539445"/>
            <a:ext cx="5008605" cy="1477328"/>
          </a:xfrm>
          <a:prstGeom prst="rect">
            <a:avLst/>
          </a:prstGeom>
          <a:noFill/>
        </p:spPr>
        <p:txBody>
          <a:bodyPr wrap="square" rtlCol="0">
            <a:spAutoFit/>
          </a:bodyPr>
          <a:lstStyle/>
          <a:p>
            <a:r>
              <a:rPr lang="uk-UA" dirty="0" smtClean="0"/>
              <a:t>Під час громадянської війни в Іспанії 1937-1938 роках на територію України були евакуйовані діти, один з котрих коли виріс став нашим </a:t>
            </a:r>
            <a:r>
              <a:rPr lang="uk-UA" dirty="0" err="1" smtClean="0"/>
              <a:t>родичем</a:t>
            </a:r>
            <a:r>
              <a:rPr lang="uk-UA" dirty="0" smtClean="0"/>
              <a:t>. Народився він приблизно у 1932 році. Присвятив своє життя воєнній справі.</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95" y="3571881"/>
            <a:ext cx="1979932" cy="317139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4894" y="2674115"/>
            <a:ext cx="2593435" cy="4183885"/>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3121" y="2778024"/>
            <a:ext cx="5776957" cy="4079976"/>
          </a:xfrm>
          <a:prstGeom prst="rect">
            <a:avLst/>
          </a:prstGeom>
        </p:spPr>
      </p:pic>
      <p:sp>
        <p:nvSpPr>
          <p:cNvPr id="6" name="TextBox 5"/>
          <p:cNvSpPr txBox="1"/>
          <p:nvPr/>
        </p:nvSpPr>
        <p:spPr>
          <a:xfrm>
            <a:off x="5420498" y="365791"/>
            <a:ext cx="6771502" cy="2308324"/>
          </a:xfrm>
          <a:prstGeom prst="rect">
            <a:avLst/>
          </a:prstGeom>
          <a:noFill/>
        </p:spPr>
        <p:txBody>
          <a:bodyPr wrap="square" rtlCol="0">
            <a:spAutoFit/>
          </a:bodyPr>
          <a:lstStyle/>
          <a:p>
            <a:r>
              <a:rPr lang="uk-UA" b="1" dirty="0" smtClean="0"/>
              <a:t>Культурний Вплив</a:t>
            </a:r>
            <a:r>
              <a:rPr lang="en-US" b="1" dirty="0" smtClean="0"/>
              <a:t>:</a:t>
            </a:r>
            <a:r>
              <a:rPr lang="ru-RU" b="1" dirty="0" smtClean="0"/>
              <a:t> </a:t>
            </a:r>
            <a:r>
              <a:rPr lang="uk-UA" dirty="0" smtClean="0"/>
              <a:t>Іспанська культура входить у латинську культурну групу , яка знаходиться досить далеко від України, але це не завадило потрапити цій культурі у мою </a:t>
            </a:r>
            <a:r>
              <a:rPr lang="uk-UA" dirty="0" err="1" smtClean="0"/>
              <a:t>родину.Звісно</a:t>
            </a:r>
            <a:r>
              <a:rPr lang="uk-UA" dirty="0" smtClean="0"/>
              <a:t> іспанська культура значно не вплинула на культурний розвиток моєї родини, але ми дуже полюбляємо іспанську музику та танці. Нашим най</a:t>
            </a:r>
            <a:r>
              <a:rPr lang="uk-UA" dirty="0"/>
              <a:t>улюбленішим танцем є </a:t>
            </a:r>
            <a:r>
              <a:rPr lang="uk-UA" dirty="0" err="1" smtClean="0"/>
              <a:t>Муньєйра</a:t>
            </a:r>
            <a:r>
              <a:rPr lang="uk-UA" dirty="0" smtClean="0"/>
              <a:t>, який ми іноді танцюємо на свята.</a:t>
            </a:r>
            <a:endParaRPr lang="ru-RU" dirty="0"/>
          </a:p>
        </p:txBody>
      </p:sp>
    </p:spTree>
    <p:extLst>
      <p:ext uri="{BB962C8B-B14F-4D97-AF65-F5344CB8AC3E}">
        <p14:creationId xmlns:p14="http://schemas.microsoft.com/office/powerpoint/2010/main" val="1378987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61665"/>
          </a:xfrm>
          <a:prstGeom prst="rect">
            <a:avLst/>
          </a:prstGeom>
          <a:noFill/>
        </p:spPr>
        <p:txBody>
          <a:bodyPr wrap="square" rtlCol="0">
            <a:spAutoFit/>
          </a:bodyPr>
          <a:lstStyle/>
          <a:p>
            <a:pPr algn="ctr"/>
            <a:r>
              <a:rPr lang="uk-UA" sz="2400" b="1" dirty="0" smtClean="0"/>
              <a:t>Гуцульська гілка</a:t>
            </a:r>
            <a:endParaRPr lang="ru-RU" sz="2400" b="1" dirty="0"/>
          </a:p>
        </p:txBody>
      </p:sp>
      <p:sp>
        <p:nvSpPr>
          <p:cNvPr id="3" name="TextBox 2"/>
          <p:cNvSpPr txBox="1"/>
          <p:nvPr/>
        </p:nvSpPr>
        <p:spPr>
          <a:xfrm>
            <a:off x="0" y="749816"/>
            <a:ext cx="6614984" cy="1477328"/>
          </a:xfrm>
          <a:prstGeom prst="rect">
            <a:avLst/>
          </a:prstGeom>
          <a:noFill/>
        </p:spPr>
        <p:txBody>
          <a:bodyPr wrap="square" rtlCol="0">
            <a:spAutoFit/>
          </a:bodyPr>
          <a:lstStyle/>
          <a:p>
            <a:r>
              <a:rPr lang="uk-UA" dirty="0" err="1" smtClean="0"/>
              <a:t>Прадідусь</a:t>
            </a:r>
            <a:r>
              <a:rPr lang="uk-UA" dirty="0" smtClean="0"/>
              <a:t> мого батька походить з гуцульського роду. </a:t>
            </a:r>
            <a:r>
              <a:rPr lang="uk-UA" dirty="0"/>
              <a:t>П</a:t>
            </a:r>
            <a:r>
              <a:rPr lang="uk-UA" dirty="0" smtClean="0"/>
              <a:t>ісля війни у 1946 році він одружився і переїхав на Хмельниччину, де досі мешкають моя бабуся, дідусь і багато родичів. Нажаль ніяких фото не </a:t>
            </a:r>
            <a:r>
              <a:rPr lang="uk-UA" dirty="0" err="1" smtClean="0"/>
              <a:t>збереглося</a:t>
            </a:r>
            <a:r>
              <a:rPr lang="uk-UA" dirty="0" smtClean="0"/>
              <a:t>, тому для прикладу взято фото з інтернету.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849" y="1744779"/>
            <a:ext cx="3322451" cy="309906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85" y="2238297"/>
            <a:ext cx="6493916" cy="4455734"/>
          </a:xfrm>
          <a:prstGeom prst="rect">
            <a:avLst/>
          </a:prstGeom>
        </p:spPr>
      </p:pic>
      <p:sp>
        <p:nvSpPr>
          <p:cNvPr id="6" name="TextBox 5"/>
          <p:cNvSpPr txBox="1"/>
          <p:nvPr/>
        </p:nvSpPr>
        <p:spPr>
          <a:xfrm>
            <a:off x="7508789" y="5069012"/>
            <a:ext cx="4588476" cy="1754326"/>
          </a:xfrm>
          <a:prstGeom prst="rect">
            <a:avLst/>
          </a:prstGeom>
          <a:noFill/>
        </p:spPr>
        <p:txBody>
          <a:bodyPr wrap="square" rtlCol="0">
            <a:spAutoFit/>
          </a:bodyPr>
          <a:lstStyle/>
          <a:p>
            <a:r>
              <a:rPr lang="uk-UA" b="1" dirty="0" smtClean="0"/>
              <a:t>Культурний вплив</a:t>
            </a:r>
            <a:r>
              <a:rPr lang="en-US" b="1" dirty="0" smtClean="0"/>
              <a:t>: </a:t>
            </a:r>
            <a:r>
              <a:rPr lang="uk-UA" dirty="0" smtClean="0"/>
              <a:t>гуцульська культура більше вплинула на родину мого батька. </a:t>
            </a:r>
            <a:r>
              <a:rPr lang="uk-UA" dirty="0"/>
              <a:t>В</a:t>
            </a:r>
            <a:r>
              <a:rPr lang="uk-UA" dirty="0" smtClean="0"/>
              <a:t>они перейняли не мало традицій, але окремо можливо виділити їх віросповідання, вони дуже релігійні. </a:t>
            </a:r>
            <a:endParaRPr lang="ru-RU" dirty="0"/>
          </a:p>
        </p:txBody>
      </p:sp>
    </p:spTree>
    <p:extLst>
      <p:ext uri="{BB962C8B-B14F-4D97-AF65-F5344CB8AC3E}">
        <p14:creationId xmlns:p14="http://schemas.microsoft.com/office/powerpoint/2010/main" val="1408912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61665"/>
          </a:xfrm>
          <a:prstGeom prst="rect">
            <a:avLst/>
          </a:prstGeom>
          <a:noFill/>
        </p:spPr>
        <p:txBody>
          <a:bodyPr wrap="square" rtlCol="0">
            <a:spAutoFit/>
          </a:bodyPr>
          <a:lstStyle/>
          <a:p>
            <a:pPr algn="ctr"/>
            <a:r>
              <a:rPr lang="uk-UA" sz="2400" b="1" dirty="0" smtClean="0"/>
              <a:t>Козацька гілка</a:t>
            </a:r>
            <a:endParaRPr lang="ru-RU" sz="2400" b="1" dirty="0"/>
          </a:p>
        </p:txBody>
      </p:sp>
      <p:sp>
        <p:nvSpPr>
          <p:cNvPr id="3" name="TextBox 2"/>
          <p:cNvSpPr txBox="1"/>
          <p:nvPr/>
        </p:nvSpPr>
        <p:spPr>
          <a:xfrm>
            <a:off x="-1" y="560173"/>
            <a:ext cx="10231395" cy="1200329"/>
          </a:xfrm>
          <a:prstGeom prst="rect">
            <a:avLst/>
          </a:prstGeom>
          <a:noFill/>
        </p:spPr>
        <p:txBody>
          <a:bodyPr wrap="square" rtlCol="0">
            <a:spAutoFit/>
          </a:bodyPr>
          <a:lstStyle/>
          <a:p>
            <a:r>
              <a:rPr lang="uk-UA" dirty="0" smtClean="0"/>
              <a:t>По лінії мого дідуся мій </a:t>
            </a:r>
            <a:r>
              <a:rPr lang="uk-UA" dirty="0" err="1" smtClean="0"/>
              <a:t>прапрадідусь</a:t>
            </a:r>
            <a:r>
              <a:rPr lang="uk-UA" dirty="0" smtClean="0"/>
              <a:t> був козацького роду</a:t>
            </a:r>
            <a:r>
              <a:rPr lang="ru-RU" dirty="0" smtClean="0"/>
              <a:t>, </a:t>
            </a:r>
            <a:r>
              <a:rPr lang="ru-RU" dirty="0" err="1" smtClean="0"/>
              <a:t>народився</a:t>
            </a:r>
            <a:r>
              <a:rPr lang="ru-RU" dirty="0" smtClean="0"/>
              <a:t> на </a:t>
            </a:r>
            <a:r>
              <a:rPr lang="ru-RU" dirty="0" err="1" smtClean="0"/>
              <a:t>Кубан</a:t>
            </a:r>
            <a:r>
              <a:rPr lang="uk-UA" dirty="0" smtClean="0"/>
              <a:t>і, та під час громадянської війни опинився на Україні. Пізніше поселився у Дніпрі. В нього було два сини ,зображених на фото (</a:t>
            </a:r>
            <a:r>
              <a:rPr lang="uk-UA" dirty="0"/>
              <a:t>с</a:t>
            </a:r>
            <a:r>
              <a:rPr lang="uk-UA" dirty="0" smtClean="0"/>
              <a:t>права мій </a:t>
            </a:r>
            <a:r>
              <a:rPr lang="uk-UA" dirty="0" err="1" smtClean="0"/>
              <a:t>прадідусь</a:t>
            </a:r>
            <a:r>
              <a:rPr lang="uk-UA" dirty="0" smtClean="0"/>
              <a:t>), його сини теж були військовими та захищали Україну.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4788" y="1217507"/>
            <a:ext cx="2219747" cy="3555281"/>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0066"/>
            <a:ext cx="3935094" cy="2759677"/>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8228" y="1579593"/>
            <a:ext cx="5050074" cy="3673140"/>
          </a:xfrm>
          <a:prstGeom prst="rect">
            <a:avLst/>
          </a:prstGeom>
        </p:spPr>
      </p:pic>
      <p:sp>
        <p:nvSpPr>
          <p:cNvPr id="6" name="TextBox 5"/>
          <p:cNvSpPr txBox="1"/>
          <p:nvPr/>
        </p:nvSpPr>
        <p:spPr>
          <a:xfrm>
            <a:off x="-1" y="5657671"/>
            <a:ext cx="8863916" cy="1200329"/>
          </a:xfrm>
          <a:prstGeom prst="rect">
            <a:avLst/>
          </a:prstGeom>
          <a:noFill/>
        </p:spPr>
        <p:txBody>
          <a:bodyPr wrap="square" rtlCol="0">
            <a:spAutoFit/>
          </a:bodyPr>
          <a:lstStyle/>
          <a:p>
            <a:r>
              <a:rPr lang="uk-UA" b="1" dirty="0" smtClean="0"/>
              <a:t>Культурний вплив</a:t>
            </a:r>
            <a:r>
              <a:rPr lang="en-US" b="1" dirty="0" smtClean="0"/>
              <a:t>: </a:t>
            </a:r>
            <a:r>
              <a:rPr lang="uk-UA" dirty="0" smtClean="0"/>
              <a:t>Козацтво вплинуло на мою родину тим, що мій </a:t>
            </a:r>
            <a:r>
              <a:rPr lang="uk-UA" dirty="0" err="1" smtClean="0"/>
              <a:t>прадідусь</a:t>
            </a:r>
            <a:r>
              <a:rPr lang="uk-UA" dirty="0" smtClean="0"/>
              <a:t> і його батько розмовляли на кубанському діалекті української мови- «</a:t>
            </a:r>
            <a:r>
              <a:rPr lang="uk-UA" dirty="0" err="1" smtClean="0"/>
              <a:t>Мовлянці</a:t>
            </a:r>
            <a:r>
              <a:rPr lang="uk-UA" dirty="0" smtClean="0"/>
              <a:t>».Це діалект козаків </a:t>
            </a:r>
            <a:r>
              <a:rPr lang="uk-UA" dirty="0"/>
              <a:t>К</a:t>
            </a:r>
            <a:r>
              <a:rPr lang="uk-UA" dirty="0" smtClean="0"/>
              <a:t>убані зі своїми особливостями, вони внесли свій вклад у формування культури моєї родини.</a:t>
            </a:r>
            <a:endParaRPr lang="ru-RU" dirty="0"/>
          </a:p>
        </p:txBody>
      </p:sp>
    </p:spTree>
    <p:extLst>
      <p:ext uri="{BB962C8B-B14F-4D97-AF65-F5344CB8AC3E}">
        <p14:creationId xmlns:p14="http://schemas.microsoft.com/office/powerpoint/2010/main" val="1808691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23220"/>
          </a:xfrm>
          <a:prstGeom prst="rect">
            <a:avLst/>
          </a:prstGeom>
          <a:noFill/>
        </p:spPr>
        <p:txBody>
          <a:bodyPr wrap="square" rtlCol="0">
            <a:spAutoFit/>
          </a:bodyPr>
          <a:lstStyle/>
          <a:p>
            <a:pPr algn="ctr"/>
            <a:r>
              <a:rPr lang="uk-UA" sz="2800" b="1" dirty="0" smtClean="0"/>
              <a:t>Артефакти моєї родини</a:t>
            </a:r>
            <a:endParaRPr lang="ru-RU" sz="2800" b="1" dirty="0"/>
          </a:p>
        </p:txBody>
      </p:sp>
      <p:sp>
        <p:nvSpPr>
          <p:cNvPr id="3" name="TextBox 2"/>
          <p:cNvSpPr txBox="1"/>
          <p:nvPr/>
        </p:nvSpPr>
        <p:spPr>
          <a:xfrm>
            <a:off x="98853" y="774357"/>
            <a:ext cx="8600303" cy="1477328"/>
          </a:xfrm>
          <a:prstGeom prst="rect">
            <a:avLst/>
          </a:prstGeom>
          <a:noFill/>
        </p:spPr>
        <p:txBody>
          <a:bodyPr wrap="square" rtlCol="0">
            <a:spAutoFit/>
          </a:bodyPr>
          <a:lstStyle/>
          <a:p>
            <a:r>
              <a:rPr lang="uk-UA" dirty="0" smtClean="0"/>
              <a:t>Багато артефактів не </a:t>
            </a:r>
            <a:r>
              <a:rPr lang="uk-UA" dirty="0" err="1" smtClean="0"/>
              <a:t>збереглося</a:t>
            </a:r>
            <a:r>
              <a:rPr lang="uk-UA" dirty="0" smtClean="0"/>
              <a:t> до сьогоднішнього часу, щось загубилось, щось вкрали. Але з тих небагатьох речей ,що залишилися я можу відмітити такі</a:t>
            </a:r>
            <a:r>
              <a:rPr lang="en-US" dirty="0" smtClean="0"/>
              <a:t>:</a:t>
            </a:r>
            <a:r>
              <a:rPr lang="uk-UA" dirty="0" smtClean="0"/>
              <a:t/>
            </a:r>
            <a:br>
              <a:rPr lang="uk-UA" dirty="0" smtClean="0"/>
            </a:br>
            <a:r>
              <a:rPr lang="uk-UA" dirty="0" smtClean="0"/>
              <a:t>По жіночій лінії передається старовинний католицький медальйон який належав моїй </a:t>
            </a:r>
            <a:r>
              <a:rPr lang="uk-UA" dirty="0" err="1" smtClean="0"/>
              <a:t>пра</a:t>
            </a:r>
            <a:r>
              <a:rPr lang="uk-UA" dirty="0" smtClean="0"/>
              <a:t>-прабабусі ,яка мала польське коріння.</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995" y="2261665"/>
            <a:ext cx="3180944" cy="2131711"/>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995" y="4547350"/>
            <a:ext cx="2570205" cy="2310649"/>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433" y="2776700"/>
            <a:ext cx="3084879" cy="3706477"/>
          </a:xfrm>
          <a:prstGeom prst="rect">
            <a:avLst/>
          </a:prstGeom>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0368" y="437779"/>
            <a:ext cx="1490128" cy="2055479"/>
          </a:xfrm>
          <a:prstGeom prst="rect">
            <a:avLst/>
          </a:prstGeom>
        </p:spPr>
      </p:pic>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01184" y="437780"/>
            <a:ext cx="1490128" cy="2055479"/>
          </a:xfrm>
          <a:prstGeom prst="rect">
            <a:avLst/>
          </a:prstGeom>
        </p:spPr>
      </p:pic>
      <p:sp>
        <p:nvSpPr>
          <p:cNvPr id="10" name="TextBox 9"/>
          <p:cNvSpPr txBox="1"/>
          <p:nvPr/>
        </p:nvSpPr>
        <p:spPr>
          <a:xfrm>
            <a:off x="3353939" y="4665142"/>
            <a:ext cx="4770169" cy="923330"/>
          </a:xfrm>
          <a:prstGeom prst="rect">
            <a:avLst/>
          </a:prstGeom>
          <a:noFill/>
        </p:spPr>
        <p:txBody>
          <a:bodyPr wrap="square" rtlCol="0">
            <a:spAutoFit/>
          </a:bodyPr>
          <a:lstStyle/>
          <a:p>
            <a:r>
              <a:rPr lang="uk-UA" dirty="0" smtClean="0"/>
              <a:t>Старовинні портсигар та кишеньковий годинник були отримані моїми предками як нагорода за заслуги. </a:t>
            </a:r>
            <a:endParaRPr lang="ru-RU" dirty="0"/>
          </a:p>
        </p:txBody>
      </p:sp>
      <p:sp>
        <p:nvSpPr>
          <p:cNvPr id="11" name="TextBox 10"/>
          <p:cNvSpPr txBox="1"/>
          <p:nvPr/>
        </p:nvSpPr>
        <p:spPr>
          <a:xfrm>
            <a:off x="3674075" y="2776700"/>
            <a:ext cx="5025081" cy="1477328"/>
          </a:xfrm>
          <a:prstGeom prst="rect">
            <a:avLst/>
          </a:prstGeom>
          <a:noFill/>
        </p:spPr>
        <p:txBody>
          <a:bodyPr wrap="square" rtlCol="0">
            <a:spAutoFit/>
          </a:bodyPr>
          <a:lstStyle/>
          <a:p>
            <a:r>
              <a:rPr lang="uk-UA" dirty="0" smtClean="0"/>
              <a:t>По козацькій лінії </a:t>
            </a:r>
            <a:r>
              <a:rPr lang="uk-UA" dirty="0" err="1" smtClean="0"/>
              <a:t>збереглася</a:t>
            </a:r>
            <a:r>
              <a:rPr lang="uk-UA" dirty="0" smtClean="0"/>
              <a:t> старовинна, але на жаль ,дуже пошкоджена рукописна ікона Георгія Переможця, яка дуже </a:t>
            </a:r>
            <a:r>
              <a:rPr lang="uk-UA" dirty="0" err="1" smtClean="0"/>
              <a:t>пам</a:t>
            </a:r>
            <a:r>
              <a:rPr lang="en-US" dirty="0" smtClean="0"/>
              <a:t>`</a:t>
            </a:r>
            <a:r>
              <a:rPr lang="uk-UA" dirty="0" err="1" smtClean="0"/>
              <a:t>ятна</a:t>
            </a:r>
            <a:r>
              <a:rPr lang="uk-UA" dirty="0" smtClean="0"/>
              <a:t> для нашої родини.</a:t>
            </a:r>
          </a:p>
          <a:p>
            <a:endParaRPr lang="ru-RU" dirty="0"/>
          </a:p>
        </p:txBody>
      </p:sp>
    </p:spTree>
    <p:extLst>
      <p:ext uri="{BB962C8B-B14F-4D97-AF65-F5344CB8AC3E}">
        <p14:creationId xmlns:p14="http://schemas.microsoft.com/office/powerpoint/2010/main" val="303146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12192000" cy="881449"/>
          </a:xfrm>
        </p:spPr>
        <p:txBody>
          <a:bodyPr>
            <a:noAutofit/>
          </a:bodyPr>
          <a:lstStyle/>
          <a:p>
            <a:pPr algn="ctr"/>
            <a:r>
              <a:rPr lang="uk-UA" sz="5400" b="1" dirty="0" smtClean="0">
                <a:latin typeface="Times New Roman" panose="02020603050405020304" pitchFamily="18" charset="0"/>
                <a:cs typeface="Times New Roman" panose="02020603050405020304" pitchFamily="18" charset="0"/>
              </a:rPr>
              <a:t>Висновок</a:t>
            </a:r>
            <a:r>
              <a:rPr lang="en-US" sz="5400" b="1" dirty="0" smtClean="0">
                <a:latin typeface="Times New Roman" panose="02020603050405020304" pitchFamily="18" charset="0"/>
                <a:cs typeface="Times New Roman" panose="02020603050405020304" pitchFamily="18" charset="0"/>
              </a:rPr>
              <a:t>:</a:t>
            </a:r>
            <a:endParaRPr lang="ru-RU" sz="54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 y="3146547"/>
            <a:ext cx="12191999" cy="470123"/>
          </a:xfrm>
        </p:spPr>
        <p:txBody>
          <a:bodyPr/>
          <a:lstStyle/>
          <a:p>
            <a:pPr algn="ctr"/>
            <a:r>
              <a:rPr lang="uk-UA" dirty="0" smtClean="0">
                <a:solidFill>
                  <a:schemeClr val="tx1"/>
                </a:solidFill>
                <a:latin typeface="Times New Roman" panose="02020603050405020304" pitchFamily="18" charset="0"/>
                <a:cs typeface="Times New Roman" panose="02020603050405020304" pitchFamily="18" charset="0"/>
              </a:rPr>
              <a:t>СПИСОК ВИКОРИСТАНИХ ДЖЕРЕЛ</a:t>
            </a:r>
            <a:r>
              <a:rPr lang="en-US"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0" y="3616670"/>
            <a:ext cx="12191999" cy="3000821"/>
          </a:xfrm>
          <a:prstGeom prst="rect">
            <a:avLst/>
          </a:prstGeom>
          <a:noFill/>
        </p:spPr>
        <p:txBody>
          <a:bodyPr wrap="square" rtlCol="0">
            <a:spAutoFit/>
          </a:bodyPr>
          <a:lstStyle/>
          <a:p>
            <a:pPr>
              <a:lnSpc>
                <a:spcPct val="150000"/>
              </a:lnSpc>
            </a:pPr>
            <a:r>
              <a:rPr lang="uk-UA" sz="1400" dirty="0" smtClean="0">
                <a:latin typeface="Times New Roman" panose="02020603050405020304" pitchFamily="18" charset="0"/>
                <a:cs typeface="Times New Roman" panose="02020603050405020304" pitchFamily="18" charset="0"/>
              </a:rPr>
              <a:t>1. Фотографії членів родини взяті з сімейного архіву, фото </a:t>
            </a:r>
            <a:r>
              <a:rPr lang="uk-UA" sz="1400" dirty="0" err="1" smtClean="0">
                <a:latin typeface="Times New Roman" panose="02020603050405020304" pitchFamily="18" charset="0"/>
                <a:cs typeface="Times New Roman" panose="02020603050405020304" pitchFamily="18" charset="0"/>
              </a:rPr>
              <a:t>артифактів</a:t>
            </a:r>
            <a:r>
              <a:rPr lang="uk-UA" sz="1400" dirty="0" smtClean="0">
                <a:latin typeface="Times New Roman" panose="02020603050405020304" pitchFamily="18" charset="0"/>
                <a:cs typeface="Times New Roman" panose="02020603050405020304" pitchFamily="18" charset="0"/>
              </a:rPr>
              <a:t> зроблені мною. Окрім фото гуцулів, які були взяті з</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2"/>
              </a:rPr>
              <a:t>https://uk.wikipedia.org/wiki/%D0%93%D1%83%D1%86%D1%83%D0%BB%D0%B8</a:t>
            </a:r>
            <a:r>
              <a:rPr lang="uk-UA" sz="1400" dirty="0" smtClean="0">
                <a:latin typeface="Times New Roman" panose="02020603050405020304" pitchFamily="18" charset="0"/>
                <a:cs typeface="Times New Roman" panose="02020603050405020304" pitchFamily="18" charset="0"/>
              </a:rPr>
              <a:t/>
            </a:r>
            <a:br>
              <a:rPr lang="uk-UA"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2. Усі карти були взяті з </a:t>
            </a:r>
            <a:r>
              <a:rPr lang="en-US" sz="1400" dirty="0" smtClean="0">
                <a:latin typeface="Times New Roman" panose="02020603050405020304" pitchFamily="18" charset="0"/>
                <a:cs typeface="Times New Roman" panose="02020603050405020304" pitchFamily="18" charset="0"/>
              </a:rPr>
              <a:t>Google</a:t>
            </a:r>
            <a:r>
              <a:rPr lang="ru-RU" sz="140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Images.</a:t>
            </a:r>
            <a:br>
              <a:rPr lang="en-US" sz="1400" dirty="0" smtClean="0">
                <a:latin typeface="Times New Roman" panose="02020603050405020304" pitchFamily="18" charset="0"/>
                <a:cs typeface="Times New Roman" panose="02020603050405020304" pitchFamily="18" charset="0"/>
              </a:rPr>
            </a:br>
            <a:r>
              <a:rPr lang="en-US" sz="1400" dirty="0" smtClean="0">
                <a:latin typeface="Times New Roman" panose="02020603050405020304" pitchFamily="18" charset="0"/>
                <a:cs typeface="Times New Roman" panose="02020603050405020304" pitchFamily="18" charset="0"/>
              </a:rPr>
              <a:t>3. </a:t>
            </a:r>
            <a:r>
              <a:rPr lang="uk-UA" sz="1400" dirty="0" smtClean="0">
                <a:latin typeface="Times New Roman" panose="02020603050405020304" pitchFamily="18" charset="0"/>
                <a:cs typeface="Times New Roman" panose="02020603050405020304" pitchFamily="18" charset="0"/>
              </a:rPr>
              <a:t>Дані про Азербайджанську громаду взяті з сайту</a:t>
            </a:r>
            <a:r>
              <a:rPr lang="en-US" sz="1400" dirty="0" smtClean="0">
                <a:latin typeface="Times New Roman" panose="02020603050405020304" pitchFamily="18" charset="0"/>
                <a:cs typeface="Times New Roman" panose="02020603050405020304" pitchFamily="18" charset="0"/>
              </a:rPr>
              <a:t>:</a:t>
            </a:r>
            <a:r>
              <a:rPr lang="ru-RU" sz="140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hlinkClick r:id="rId3"/>
              </a:rPr>
              <a:t>https</a:t>
            </a:r>
            <a:r>
              <a:rPr lang="en-US" sz="1400" dirty="0">
                <a:latin typeface="Times New Roman" panose="02020603050405020304" pitchFamily="18" charset="0"/>
                <a:cs typeface="Times New Roman" panose="02020603050405020304" pitchFamily="18" charset="0"/>
                <a:hlinkClick r:id="rId3"/>
              </a:rPr>
              <a:t>://</a:t>
            </a:r>
            <a:r>
              <a:rPr lang="en-US" sz="1400" dirty="0" smtClean="0">
                <a:latin typeface="Times New Roman" panose="02020603050405020304" pitchFamily="18" charset="0"/>
                <a:cs typeface="Times New Roman" panose="02020603050405020304" pitchFamily="18" charset="0"/>
                <a:hlinkClick r:id="rId3"/>
              </a:rPr>
              <a:t>azertag.az/ru/xeber/v_dnepre_otkrylsya_centr_azerbaidzhanskoi_kultury_video-1795385</a:t>
            </a:r>
            <a:r>
              <a:rPr lang="ru-RU" sz="1400" dirty="0" smtClean="0">
                <a:latin typeface="Times New Roman" panose="02020603050405020304" pitchFamily="18" charset="0"/>
                <a:cs typeface="Times New Roman" panose="02020603050405020304" pitchFamily="18" charset="0"/>
              </a:rPr>
              <a:t> </a:t>
            </a:r>
          </a:p>
          <a:p>
            <a:pPr>
              <a:lnSpc>
                <a:spcPct val="150000"/>
              </a:lnSpc>
            </a:pPr>
            <a:r>
              <a:rPr lang="en-US" sz="1400" dirty="0" smtClean="0">
                <a:latin typeface="Times New Roman" panose="02020603050405020304" pitchFamily="18" charset="0"/>
                <a:cs typeface="Times New Roman" panose="02020603050405020304" pitchFamily="18" charset="0"/>
              </a:rPr>
              <a:t>4. </a:t>
            </a:r>
            <a:r>
              <a:rPr lang="uk-UA" sz="1400" dirty="0" smtClean="0">
                <a:latin typeface="Times New Roman" panose="02020603050405020304" pitchFamily="18" charset="0"/>
                <a:cs typeface="Times New Roman" panose="02020603050405020304" pitchFamily="18" charset="0"/>
              </a:rPr>
              <a:t>Дані про Німецьку громаду взяті з сайту</a:t>
            </a:r>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4"/>
              </a:rPr>
              <a:t>https://</a:t>
            </a:r>
            <a:r>
              <a:rPr lang="en-US" sz="1400" dirty="0" smtClean="0">
                <a:latin typeface="Times New Roman" panose="02020603050405020304" pitchFamily="18" charset="0"/>
                <a:cs typeface="Times New Roman" panose="02020603050405020304" pitchFamily="18" charset="0"/>
                <a:hlinkClick r:id="rId4"/>
              </a:rPr>
              <a:t>vesti.dp.ua/nemetskaya-diaspora-v-zhizni-ekaterinoslava</a:t>
            </a:r>
            <a:r>
              <a:rPr lang="uk-UA" sz="1400" dirty="0" smtClean="0">
                <a:latin typeface="Times New Roman" panose="02020603050405020304" pitchFamily="18" charset="0"/>
                <a:cs typeface="Times New Roman" panose="02020603050405020304" pitchFamily="18" charset="0"/>
                <a:hlinkClick r:id="rId4"/>
              </a:rPr>
              <a:t>-</a:t>
            </a:r>
            <a:r>
              <a:rPr lang="en-US" sz="1400" dirty="0" err="1" smtClean="0">
                <a:latin typeface="Times New Roman" panose="02020603050405020304" pitchFamily="18" charset="0"/>
                <a:cs typeface="Times New Roman" panose="02020603050405020304" pitchFamily="18" charset="0"/>
                <a:hlinkClick r:id="rId4"/>
              </a:rPr>
              <a:t>dnepra</a:t>
            </a:r>
            <a:r>
              <a:rPr lang="en-US" sz="1400" dirty="0" smtClean="0">
                <a:latin typeface="Times New Roman" panose="02020603050405020304" pitchFamily="18" charset="0"/>
                <a:cs typeface="Times New Roman" panose="02020603050405020304" pitchFamily="18" charset="0"/>
                <a:hlinkClick r:id="rId4"/>
              </a:rPr>
              <a:t>/</a:t>
            </a:r>
            <a:r>
              <a:rPr lang="uk-UA" sz="1400" dirty="0" smtClean="0">
                <a:latin typeface="Times New Roman" panose="02020603050405020304" pitchFamily="18" charset="0"/>
                <a:cs typeface="Times New Roman" panose="02020603050405020304" pitchFamily="18" charset="0"/>
              </a:rPr>
              <a:t/>
            </a:r>
            <a:br>
              <a:rPr lang="uk-UA"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5. Дані про </a:t>
            </a:r>
            <a:r>
              <a:rPr lang="uk-UA" sz="1400" dirty="0" err="1" smtClean="0">
                <a:latin typeface="Times New Roman" panose="02020603050405020304" pitchFamily="18" charset="0"/>
                <a:cs typeface="Times New Roman" panose="02020603050405020304" pitchFamily="18" charset="0"/>
              </a:rPr>
              <a:t>Вірменьску</a:t>
            </a:r>
            <a:r>
              <a:rPr lang="uk-UA" sz="1400" dirty="0" smtClean="0">
                <a:latin typeface="Times New Roman" panose="02020603050405020304" pitchFamily="18" charset="0"/>
                <a:cs typeface="Times New Roman" panose="02020603050405020304" pitchFamily="18" charset="0"/>
              </a:rPr>
              <a:t> громаду взяті з сайту</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5"/>
              </a:rPr>
              <a:t>https://nashemisto.dp.ua/2023/10/19/armjanskaja-obshhina-dnepra-chem-zhivet-odna-iz-starejshih-nacij-mira</a:t>
            </a:r>
            <a:r>
              <a:rPr lang="en-US" sz="1400" dirty="0" smtClean="0">
                <a:latin typeface="Times New Roman" panose="02020603050405020304" pitchFamily="18" charset="0"/>
                <a:cs typeface="Times New Roman" panose="02020603050405020304" pitchFamily="18" charset="0"/>
                <a:hlinkClick r:id="rId5"/>
              </a:rPr>
              <a:t>/</a:t>
            </a:r>
            <a:r>
              <a:rPr lang="en-US" sz="1400" dirty="0" smtClean="0">
                <a:latin typeface="Times New Roman" panose="02020603050405020304" pitchFamily="18" charset="0"/>
                <a:cs typeface="Times New Roman" panose="02020603050405020304" pitchFamily="18" charset="0"/>
              </a:rPr>
              <a:t/>
            </a:r>
            <a:br>
              <a:rPr lang="en-US" sz="1400" dirty="0" smtClean="0">
                <a:latin typeface="Times New Roman" panose="02020603050405020304" pitchFamily="18" charset="0"/>
                <a:cs typeface="Times New Roman" panose="02020603050405020304" pitchFamily="18" charset="0"/>
              </a:rPr>
            </a:br>
            <a:r>
              <a:rPr lang="en-US" sz="1400" dirty="0" smtClean="0">
                <a:latin typeface="Times New Roman" panose="02020603050405020304" pitchFamily="18" charset="0"/>
                <a:cs typeface="Times New Roman" panose="02020603050405020304" pitchFamily="18" charset="0"/>
              </a:rPr>
              <a:t>6. </a:t>
            </a:r>
            <a:r>
              <a:rPr lang="uk-UA" sz="1400" dirty="0" smtClean="0">
                <a:latin typeface="Times New Roman" panose="02020603050405020304" pitchFamily="18" charset="0"/>
                <a:cs typeface="Times New Roman" panose="02020603050405020304" pitchFamily="18" charset="0"/>
              </a:rPr>
              <a:t>Дані про Єврейську громаду взяті частково з знань моєї родини та мене, а також з сайту</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6"/>
              </a:rPr>
              <a:t>https://</a:t>
            </a:r>
            <a:r>
              <a:rPr lang="en-US" sz="1400" dirty="0" smtClean="0">
                <a:latin typeface="Times New Roman" panose="02020603050405020304" pitchFamily="18" charset="0"/>
                <a:cs typeface="Times New Roman" panose="02020603050405020304" pitchFamily="18" charset="0"/>
                <a:hlinkClick r:id="rId6"/>
              </a:rPr>
              <a:t>hromadske.radio/podcasts/zustrichi/yevreyskyy-katerynoslav-istoriyi-zabutogo-mista</a:t>
            </a:r>
            <a:r>
              <a:rPr lang="uk-UA" sz="1400" dirty="0" smtClean="0">
                <a:latin typeface="Times New Roman" panose="02020603050405020304" pitchFamily="18" charset="0"/>
                <a:cs typeface="Times New Roman" panose="02020603050405020304" pitchFamily="18" charset="0"/>
              </a:rPr>
              <a:t/>
            </a:r>
            <a:br>
              <a:rPr lang="uk-UA"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7. Таблиця населення Дніпра була перероблена мною, за </a:t>
            </a:r>
            <a:r>
              <a:rPr lang="uk-UA" sz="1400" smtClean="0">
                <a:latin typeface="Times New Roman" panose="02020603050405020304" pitchFamily="18" charset="0"/>
                <a:cs typeface="Times New Roman" panose="02020603050405020304" pitchFamily="18" charset="0"/>
              </a:rPr>
              <a:t>основу взято </a:t>
            </a:r>
            <a:r>
              <a:rPr lang="uk-UA" sz="1400" dirty="0" smtClean="0">
                <a:latin typeface="Times New Roman" panose="02020603050405020304" pitchFamily="18" charset="0"/>
                <a:cs typeface="Times New Roman" panose="02020603050405020304" pitchFamily="18" charset="0"/>
              </a:rPr>
              <a:t>відео</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7"/>
              </a:rPr>
              <a:t>https://youtu.be/rH2X4CxvCIk?si=3qC7CkhpP7YaMmX7</a:t>
            </a:r>
            <a:endParaRPr lang="ru-RU"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 y="718861"/>
            <a:ext cx="12191998" cy="2354491"/>
          </a:xfrm>
          <a:prstGeom prst="rect">
            <a:avLst/>
          </a:prstGeom>
          <a:noFill/>
        </p:spPr>
        <p:txBody>
          <a:bodyPr wrap="square" rtlCol="0">
            <a:spAutoFit/>
          </a:bodyPr>
          <a:lstStyle/>
          <a:p>
            <a:pPr>
              <a:lnSpc>
                <a:spcPct val="150000"/>
              </a:lnSpc>
            </a:pPr>
            <a:r>
              <a:rPr lang="ru-RU" sz="1400" dirty="0" smtClean="0">
                <a:latin typeface="Times New Roman" panose="02020603050405020304" pitchFamily="18" charset="0"/>
                <a:cs typeface="Times New Roman" panose="02020603050405020304" pitchFamily="18" charset="0"/>
              </a:rPr>
              <a:t>На </a:t>
            </a:r>
            <a:r>
              <a:rPr lang="ru-RU" sz="1400" dirty="0" err="1" smtClean="0">
                <a:latin typeface="Times New Roman" panose="02020603050405020304" pitchFamily="18" charset="0"/>
                <a:cs typeface="Times New Roman" panose="02020603050405020304" pitchFamily="18" charset="0"/>
              </a:rPr>
              <a:t>основі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свого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дослідження</a:t>
            </a:r>
            <a:r>
              <a:rPr lang="ru-RU" sz="1400" dirty="0" smtClean="0">
                <a:latin typeface="Times New Roman" panose="02020603050405020304" pitchFamily="18" charset="0"/>
                <a:cs typeface="Times New Roman" panose="02020603050405020304" pitchFamily="18" charset="0"/>
              </a:rPr>
              <a:t> я </a:t>
            </a:r>
            <a:r>
              <a:rPr lang="ru-RU" sz="1400" dirty="0" err="1" smtClean="0">
                <a:latin typeface="Times New Roman" panose="02020603050405020304" pitchFamily="18" charset="0"/>
                <a:cs typeface="Times New Roman" panose="02020603050405020304" pitchFamily="18" charset="0"/>
              </a:rPr>
              <a:t>вивчив</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багато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документів</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інформаційних</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матеріалів</a:t>
            </a:r>
            <a:r>
              <a:rPr lang="ru-RU" sz="1400" dirty="0" smtClean="0">
                <a:latin typeface="Times New Roman" panose="02020603050405020304" pitchFamily="18" charset="0"/>
                <a:cs typeface="Times New Roman" panose="02020603050405020304" pitchFamily="18" charset="0"/>
              </a:rPr>
              <a:t> і хочу </a:t>
            </a:r>
            <a:r>
              <a:rPr lang="ru-RU" sz="1400" dirty="0" err="1" smtClean="0">
                <a:latin typeface="Times New Roman" panose="02020603050405020304" pitchFamily="18" charset="0"/>
                <a:cs typeface="Times New Roman" panose="02020603050405020304" pitchFamily="18" charset="0"/>
              </a:rPr>
              <a:t>сказати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що</a:t>
            </a:r>
            <a:r>
              <a:rPr lang="en-US" sz="1400" dirty="0" smtClean="0">
                <a:latin typeface="Times New Roman" panose="02020603050405020304" pitchFamily="18" charset="0"/>
                <a:cs typeface="Times New Roman" panose="02020603050405020304" pitchFamily="18" charset="0"/>
              </a:rPr>
              <a:t>:</a:t>
            </a:r>
            <a:br>
              <a:rPr lang="en-US" sz="1400" dirty="0" smtClean="0">
                <a:latin typeface="Times New Roman" panose="02020603050405020304" pitchFamily="18" charset="0"/>
                <a:cs typeface="Times New Roman" panose="02020603050405020304" pitchFamily="18" charset="0"/>
              </a:rPr>
            </a:br>
            <a:r>
              <a:rPr lang="ru-RU" sz="1400" dirty="0" err="1" smtClean="0">
                <a:latin typeface="Times New Roman" panose="02020603050405020304" pitchFamily="18" charset="0"/>
                <a:cs typeface="Times New Roman" panose="02020603050405020304" pitchFamily="18" charset="0"/>
              </a:rPr>
              <a:t>Дніпро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сформувався</a:t>
            </a:r>
            <a:r>
              <a:rPr lang="ru-RU" sz="1400" dirty="0" smtClean="0">
                <a:latin typeface="Times New Roman" panose="02020603050405020304" pitchFamily="18" charset="0"/>
                <a:cs typeface="Times New Roman" panose="02020603050405020304" pitchFamily="18" charset="0"/>
              </a:rPr>
              <a:t> як </a:t>
            </a:r>
            <a:r>
              <a:rPr lang="ru-RU" sz="1400" dirty="0" err="1" smtClean="0">
                <a:latin typeface="Times New Roman" panose="02020603050405020304" pitchFamily="18" charset="0"/>
                <a:cs typeface="Times New Roman" panose="02020603050405020304" pitchFamily="18" charset="0"/>
              </a:rPr>
              <a:t>багатонаціональне</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місто</a:t>
            </a:r>
            <a:r>
              <a:rPr lang="ru-RU" sz="1400" dirty="0" smtClean="0">
                <a:latin typeface="Times New Roman" panose="02020603050405020304" pitchFamily="18" charset="0"/>
                <a:cs typeface="Times New Roman" panose="02020603050405020304" pitchFamily="18" charset="0"/>
              </a:rPr>
              <a:t>, у </a:t>
            </a:r>
            <a:r>
              <a:rPr lang="ru-RU" sz="1400" dirty="0" err="1" smtClean="0">
                <a:latin typeface="Times New Roman" panose="02020603050405020304" pitchFamily="18" charset="0"/>
                <a:cs typeface="Times New Roman" panose="02020603050405020304" pitchFamily="18" charset="0"/>
              </a:rPr>
              <a:t>розвитку</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якого</a:t>
            </a:r>
            <a:r>
              <a:rPr lang="ru-RU" sz="1400" dirty="0" smtClean="0">
                <a:latin typeface="Times New Roman" panose="02020603050405020304" pitchFamily="18" charset="0"/>
                <a:cs typeface="Times New Roman" panose="02020603050405020304" pitchFamily="18" charset="0"/>
              </a:rPr>
              <a:t> брали участь </a:t>
            </a:r>
            <a:r>
              <a:rPr lang="ru-RU" sz="1400" dirty="0" err="1" smtClean="0">
                <a:latin typeface="Times New Roman" panose="02020603050405020304" pitchFamily="18" charset="0"/>
                <a:cs typeface="Times New Roman" panose="02020603050405020304" pitchFamily="18" charset="0"/>
              </a:rPr>
              <a:t>представники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різних</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народів</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Євреї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білоруси</a:t>
            </a:r>
            <a:r>
              <a:rPr lang="ru-RU" sz="1400" dirty="0" smtClean="0">
                <a:latin typeface="Times New Roman" panose="02020603050405020304" pitchFamily="18" charset="0"/>
                <a:cs typeface="Times New Roman" panose="02020603050405020304" pitchFamily="18" charset="0"/>
              </a:rPr>
              <a:t>, поляки, </a:t>
            </a:r>
            <a:r>
              <a:rPr lang="ru-RU" sz="1400" dirty="0" err="1" smtClean="0">
                <a:latin typeface="Times New Roman" panose="02020603050405020304" pitchFamily="18" charset="0"/>
                <a:cs typeface="Times New Roman" panose="02020603050405020304" pitchFamily="18" charset="0"/>
              </a:rPr>
              <a:t>німці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вірмени</a:t>
            </a:r>
            <a:r>
              <a:rPr lang="ru-RU" sz="1400" dirty="0" smtClean="0">
                <a:latin typeface="Times New Roman" panose="02020603050405020304" pitchFamily="18" charset="0"/>
                <a:cs typeface="Times New Roman" panose="02020603050405020304" pitchFamily="18" charset="0"/>
              </a:rPr>
              <a:t>, греки, </a:t>
            </a:r>
            <a:r>
              <a:rPr lang="ru-RU" sz="1400" dirty="0" err="1" smtClean="0">
                <a:latin typeface="Times New Roman" panose="02020603050405020304" pitchFamily="18" charset="0"/>
                <a:cs typeface="Times New Roman" panose="02020603050405020304" pitchFamily="18" charset="0"/>
              </a:rPr>
              <a:t>татари</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інші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національності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зробили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вагомий</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внесок</a:t>
            </a:r>
            <a:r>
              <a:rPr lang="ru-RU" sz="1400" dirty="0" smtClean="0">
                <a:latin typeface="Times New Roman" panose="02020603050405020304" pitchFamily="18" charset="0"/>
                <a:cs typeface="Times New Roman" panose="02020603050405020304" pitchFamily="18" charset="0"/>
              </a:rPr>
              <a:t> у </a:t>
            </a:r>
            <a:r>
              <a:rPr lang="ru-RU" sz="1400" dirty="0" err="1" smtClean="0">
                <a:latin typeface="Times New Roman" panose="02020603050405020304" pitchFamily="18" charset="0"/>
                <a:cs typeface="Times New Roman" panose="02020603050405020304" pitchFamily="18" charset="0"/>
              </a:rPr>
              <a:t>розвиток</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промисловості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торгівлі</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освіти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культури</a:t>
            </a:r>
            <a:r>
              <a:rPr lang="ru-RU" sz="1400" dirty="0" smtClean="0">
                <a:latin typeface="Times New Roman" panose="02020603050405020304" pitchFamily="18" charset="0"/>
                <a:cs typeface="Times New Roman" panose="02020603050405020304" pitchFamily="18" charset="0"/>
              </a:rPr>
              <a:t> й </a:t>
            </a:r>
            <a:r>
              <a:rPr lang="ru-RU" sz="1400" dirty="0" err="1" smtClean="0">
                <a:latin typeface="Times New Roman" panose="02020603050405020304" pitchFamily="18" charset="0"/>
                <a:cs typeface="Times New Roman" panose="02020603050405020304" pitchFamily="18" charset="0"/>
              </a:rPr>
              <a:t>архітектури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міста</a:t>
            </a:r>
            <a:r>
              <a:rPr lang="ru-RU" sz="1400" dirty="0" smtClean="0">
                <a:latin typeface="Times New Roman" panose="02020603050405020304" pitchFamily="18" charset="0"/>
                <a:cs typeface="Times New Roman" panose="02020603050405020304" pitchFamily="18" charset="0"/>
              </a:rPr>
              <a:t>.</a:t>
            </a:r>
          </a:p>
          <a:p>
            <a:pPr>
              <a:lnSpc>
                <a:spcPct val="150000"/>
              </a:lnSpc>
            </a:pPr>
            <a:r>
              <a:rPr lang="ru-RU" sz="1400" dirty="0" err="1" smtClean="0">
                <a:latin typeface="Times New Roman" panose="02020603050405020304" pitchFamily="18" charset="0"/>
                <a:cs typeface="Times New Roman" panose="02020603050405020304" pitchFamily="18" charset="0"/>
              </a:rPr>
              <a:t>Кожна</a:t>
            </a:r>
            <a:r>
              <a:rPr lang="ru-RU" sz="1400" dirty="0" smtClean="0">
                <a:latin typeface="Times New Roman" panose="02020603050405020304" pitchFamily="18" charset="0"/>
                <a:cs typeface="Times New Roman" panose="02020603050405020304" pitchFamily="18" charset="0"/>
              </a:rPr>
              <a:t> громада </a:t>
            </a:r>
            <a:r>
              <a:rPr lang="ru-RU" sz="1400" dirty="0" err="1" smtClean="0">
                <a:latin typeface="Times New Roman" panose="02020603050405020304" pitchFamily="18" charset="0"/>
                <a:cs typeface="Times New Roman" panose="02020603050405020304" pitchFamily="18" charset="0"/>
              </a:rPr>
              <a:t>зберігала</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свої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традиції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мову</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звичаї</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водночас</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взаємодіючи</a:t>
            </a:r>
            <a:r>
              <a:rPr lang="ru-RU" sz="1400" dirty="0" smtClean="0">
                <a:latin typeface="Times New Roman" panose="02020603050405020304" pitchFamily="18" charset="0"/>
                <a:cs typeface="Times New Roman" panose="02020603050405020304" pitchFamily="18" charset="0"/>
              </a:rPr>
              <a:t> з </a:t>
            </a:r>
            <a:r>
              <a:rPr lang="ru-RU" sz="1400" dirty="0" err="1" smtClean="0">
                <a:latin typeface="Times New Roman" panose="02020603050405020304" pitchFamily="18" charset="0"/>
                <a:cs typeface="Times New Roman" panose="02020603050405020304" pitchFamily="18" charset="0"/>
              </a:rPr>
              <a:t>іншими</a:t>
            </a:r>
            <a:r>
              <a:rPr lang="ru-RU" sz="1400" dirty="0" smtClean="0">
                <a:latin typeface="Times New Roman" panose="02020603050405020304" pitchFamily="18" charset="0"/>
                <a:cs typeface="Times New Roman" panose="02020603050405020304" pitchFamily="18" charset="0"/>
              </a:rPr>
              <a:t> народами. </a:t>
            </a:r>
            <a:r>
              <a:rPr lang="ru-RU" sz="1400" dirty="0" err="1" smtClean="0">
                <a:latin typeface="Times New Roman" panose="02020603050405020304" pitchFamily="18" charset="0"/>
                <a:cs typeface="Times New Roman" panose="02020603050405020304" pitchFamily="18" charset="0"/>
              </a:rPr>
              <a:t>Саме</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ця</a:t>
            </a:r>
            <a:r>
              <a:rPr lang="ru-RU" sz="1400" dirty="0" smtClean="0">
                <a:latin typeface="Times New Roman" panose="02020603050405020304" pitchFamily="18" charset="0"/>
                <a:cs typeface="Times New Roman" panose="02020603050405020304" pitchFamily="18" charset="0"/>
              </a:rPr>
              <a:t> культурна </a:t>
            </a:r>
            <a:r>
              <a:rPr lang="ru-RU" sz="1400" dirty="0" err="1" smtClean="0">
                <a:latin typeface="Times New Roman" panose="02020603050405020304" pitchFamily="18" charset="0"/>
                <a:cs typeface="Times New Roman" panose="02020603050405020304" pitchFamily="18" charset="0"/>
              </a:rPr>
              <a:t>різноманітність</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сприяла</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економічному</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зростанню</a:t>
            </a:r>
            <a:r>
              <a:rPr lang="ru-RU" sz="1400" dirty="0" smtClean="0">
                <a:latin typeface="Times New Roman" panose="02020603050405020304" pitchFamily="18" charset="0"/>
                <a:cs typeface="Times New Roman" panose="02020603050405020304" pitchFamily="18" charset="0"/>
              </a:rPr>
              <a:t> та духовному </a:t>
            </a:r>
            <a:r>
              <a:rPr lang="ru-RU" sz="1400" dirty="0" err="1" smtClean="0">
                <a:latin typeface="Times New Roman" panose="02020603050405020304" pitchFamily="18" charset="0"/>
                <a:cs typeface="Times New Roman" panose="02020603050405020304" pitchFamily="18" charset="0"/>
              </a:rPr>
              <a:t>розвитку</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Дніпра</a:t>
            </a:r>
            <a:r>
              <a:rPr lang="ru-RU" sz="1400" dirty="0" smtClean="0">
                <a:latin typeface="Times New Roman" panose="02020603050405020304" pitchFamily="18" charset="0"/>
                <a:cs typeface="Times New Roman" panose="02020603050405020304" pitchFamily="18" charset="0"/>
              </a:rPr>
              <a:t>.</a:t>
            </a:r>
          </a:p>
          <a:p>
            <a:pPr>
              <a:lnSpc>
                <a:spcPct val="150000"/>
              </a:lnSpc>
            </a:pPr>
            <a:r>
              <a:rPr lang="ru-RU" sz="1400" dirty="0" err="1" smtClean="0">
                <a:latin typeface="Times New Roman" panose="02020603050405020304" pitchFamily="18" charset="0"/>
                <a:cs typeface="Times New Roman" panose="02020603050405020304" pitchFamily="18" charset="0"/>
              </a:rPr>
              <a:t>Отже</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багатонаціональність</a:t>
            </a:r>
            <a:r>
              <a:rPr lang="ru-RU" sz="1400" dirty="0" smtClean="0">
                <a:latin typeface="Times New Roman" panose="02020603050405020304" pitchFamily="18" charset="0"/>
                <a:cs typeface="Times New Roman" panose="02020603050405020304" pitchFamily="18" charset="0"/>
              </a:rPr>
              <a:t> є </a:t>
            </a:r>
            <a:r>
              <a:rPr lang="ru-RU" sz="1400" dirty="0" err="1" smtClean="0">
                <a:latin typeface="Times New Roman" panose="02020603050405020304" pitchFamily="18" charset="0"/>
                <a:cs typeface="Times New Roman" panose="02020603050405020304" pitchFamily="18" charset="0"/>
              </a:rPr>
              <a:t>важливою</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складовою</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історії</a:t>
            </a:r>
            <a:r>
              <a:rPr lang="ru-RU" sz="1400" dirty="0" smtClean="0">
                <a:latin typeface="Times New Roman" panose="02020603050405020304" pitchFamily="18" charset="0"/>
                <a:cs typeface="Times New Roman" panose="02020603050405020304" pitchFamily="18" charset="0"/>
              </a:rPr>
              <a:t> та </a:t>
            </a:r>
            <a:r>
              <a:rPr lang="ru-RU" sz="1400" dirty="0" err="1" smtClean="0">
                <a:latin typeface="Times New Roman" panose="02020603050405020304" pitchFamily="18" charset="0"/>
                <a:cs typeface="Times New Roman" panose="02020603050405020304" pitchFamily="18" charset="0"/>
              </a:rPr>
              <a:t>сучасного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життя</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міста</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роблячи</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його</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унікальним</a:t>
            </a:r>
            <a:r>
              <a:rPr lang="ru-RU" sz="1400" dirty="0" smtClean="0">
                <a:latin typeface="Times New Roman" panose="02020603050405020304" pitchFamily="18" charset="0"/>
                <a:cs typeface="Times New Roman" panose="02020603050405020304" pitchFamily="18" charset="0"/>
              </a:rPr>
              <a:t> і культурно </a:t>
            </a:r>
            <a:r>
              <a:rPr lang="ru-RU" sz="1400" dirty="0" err="1" smtClean="0">
                <a:latin typeface="Times New Roman" panose="02020603050405020304" pitchFamily="18" charset="0"/>
                <a:cs typeface="Times New Roman" panose="02020603050405020304" pitchFamily="18" charset="0"/>
              </a:rPr>
              <a:t>багатим</a:t>
            </a:r>
            <a:r>
              <a:rPr lang="ru-RU" sz="1400" dirty="0" smtClean="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
            </a:r>
            <a:br>
              <a:rPr lang="en-US" sz="1400" dirty="0" smtClean="0">
                <a:latin typeface="Times New Roman" panose="02020603050405020304" pitchFamily="18" charset="0"/>
                <a:cs typeface="Times New Roman" panose="02020603050405020304" pitchFamily="18" charset="0"/>
              </a:rPr>
            </a:br>
            <a:r>
              <a:rPr lang="uk-UA" sz="1400" dirty="0" smtClean="0">
                <a:latin typeface="Times New Roman" panose="02020603050405020304" pitchFamily="18" charset="0"/>
                <a:cs typeface="Times New Roman" panose="02020603050405020304" pitchFamily="18" charset="0"/>
              </a:rPr>
              <a:t>Усі ці фактори також поєдналися в історії та культурі моєї родини , та мали вплив на формування культурних  особливостей моєї родини.</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85465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885</TotalTime>
  <Words>1320</Words>
  <Application>Microsoft Office PowerPoint</Application>
  <PresentationFormat>Широкоэкранный</PresentationFormat>
  <Paragraphs>58</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Century Gothic</vt:lpstr>
      <vt:lpstr>Roboto</vt:lpstr>
      <vt:lpstr>Times New Roman</vt:lpstr>
      <vt:lpstr>Times New Roman Bold</vt:lpstr>
      <vt:lpstr>Wingdings 3</vt:lpstr>
      <vt:lpstr>Ион</vt:lpstr>
      <vt:lpstr>Взаємний вплив культур різних національностей, які проживають на території вашої області, міста, селища.</vt:lpstr>
      <vt:lpstr>Презентация PowerPoint</vt:lpstr>
      <vt:lpstr>Національний склад міста Дніпро.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Висновок: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Илья</dc:creator>
  <cp:lastModifiedBy>user</cp:lastModifiedBy>
  <cp:revision>92</cp:revision>
  <dcterms:created xsi:type="dcterms:W3CDTF">2025-07-23T00:59:00Z</dcterms:created>
  <dcterms:modified xsi:type="dcterms:W3CDTF">2026-04-13T11:35:33Z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0A8C3C6B698C433CA5962937799219A0_13</vt:lpwstr>
  </property>
  <property fmtid="{D5CDD505-2E9C-101B-9397-08002B2CF9AE}" pid="3" name="KSOProductBuildVer">
    <vt:lpwstr>2052-12.1.0.21915</vt:lpwstr>
  </property>
</Properties>
</file>