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9" r:id="rId5"/>
    <p:sldId id="260" r:id="rId6"/>
    <p:sldId id="261" r:id="rId7"/>
    <p:sldId id="262" r:id="rId8"/>
    <p:sldId id="263" r:id="rId9"/>
    <p:sldId id="273" r:id="rId10"/>
    <p:sldId id="272" r:id="rId11"/>
    <p:sldId id="269"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B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Помір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Помір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8A3A9A-8E6A-BC33-69FF-C2B445BACD1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0450B48-115D-15A6-7A6A-8C147040A4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035B469-54E2-70A6-1370-C4CDDB3E4A5E}"/>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817B4EBA-984E-9178-A45E-03514E59E09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51F907-DFB7-CE00-433F-E2401F95824D}"/>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1904927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2F08EE-903E-38CB-544F-AF3D3DE2A93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DFCD834-B65D-5901-2CE0-42CD38C9373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6F76A3E-A4D2-B80E-9BE0-3930090D4EEE}"/>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B619722F-AA0C-1052-539F-C99D85CBA3C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B4D6DDD-EF44-6887-5D5E-84CB7347E2BC}"/>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3514621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22EF5E-CC83-F0E7-A1E5-47DB1277A5E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4C75E49-107E-93BB-8C12-26C86D7572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B08D475-580B-F7BB-9437-2266506BB719}"/>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A0550710-6DD2-08AC-CBD8-66A7224CC92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71F5AB9-9F95-F7AA-8633-A6C295706D18}"/>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3167009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514738-6B3B-DEE5-FCAC-B5ECC52ADCA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965B84-217C-A67A-CB4F-0B9F0A7E6D8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8107B16-5D07-03CC-4F30-B98D969A8D9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2E3DF661-5C4B-97E2-BF95-6E8DD175B8DE}"/>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6" name="Нижний колонтитул 5">
            <a:extLst>
              <a:ext uri="{FF2B5EF4-FFF2-40B4-BE49-F238E27FC236}">
                <a16:creationId xmlns:a16="http://schemas.microsoft.com/office/drawing/2014/main" id="{959C8F49-6086-2FD2-A697-B8D94441B81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D9BD043-0284-F907-8493-08A829A8FDC1}"/>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2532722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4FFD17-2F60-27CB-698F-A46BE299E2A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67199F6-29E7-668F-D737-61EFD347C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1F097D4-6457-2BF1-7EE7-65D0A9F0CED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1D9DC8B-11B7-131C-7CE8-D4FDBD7ADB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5D63C8A-BDA5-95EA-4F57-D75DCD1390C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5430DBF-7BE3-75B4-3D18-0865CBD4EFC3}"/>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8" name="Нижний колонтитул 7">
            <a:extLst>
              <a:ext uri="{FF2B5EF4-FFF2-40B4-BE49-F238E27FC236}">
                <a16:creationId xmlns:a16="http://schemas.microsoft.com/office/drawing/2014/main" id="{BB31D7BE-47E3-DDEE-0DA8-3D37DD9FF3E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1B37F16-4DA2-B009-0D54-70578E9929D7}"/>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3368922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4A80EE-ECF6-7F0F-BF2D-931821CCC27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2032A4C7-6325-BA0B-7396-41FF362D2690}"/>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4" name="Нижний колонтитул 3">
            <a:extLst>
              <a:ext uri="{FF2B5EF4-FFF2-40B4-BE49-F238E27FC236}">
                <a16:creationId xmlns:a16="http://schemas.microsoft.com/office/drawing/2014/main" id="{5FFECE98-F8D2-A177-1B16-36EA9118027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AD814B4-D4A2-B196-81E9-4C1E54B27679}"/>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276209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0BE3C31-B437-EA85-2D3C-CDF05CD8399A}"/>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3" name="Нижний колонтитул 2">
            <a:extLst>
              <a:ext uri="{FF2B5EF4-FFF2-40B4-BE49-F238E27FC236}">
                <a16:creationId xmlns:a16="http://schemas.microsoft.com/office/drawing/2014/main" id="{7F8DE9AA-ACE2-D1FE-07E6-A7A704162B0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5C27AEBF-7604-EDB9-5E0F-42F0D1B1A64D}"/>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3912271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AB5551-E8BA-3EB4-7640-0885BF2CE6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97D8802-A9F1-8053-2497-9480181F1A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A6B1775-79E7-5B64-904D-54081EFDD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28B3B3D-85DA-5789-B497-A2EFD756660B}"/>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6" name="Нижний колонтитул 5">
            <a:extLst>
              <a:ext uri="{FF2B5EF4-FFF2-40B4-BE49-F238E27FC236}">
                <a16:creationId xmlns:a16="http://schemas.microsoft.com/office/drawing/2014/main" id="{310087F4-F3BB-2A0E-CD50-DF15FE59061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30D9385-DCF2-8D2F-0C29-539542AD2990}"/>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571269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86DFDC-451E-FA12-3630-6853F54102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C111D3C-4475-BA12-4E56-75F5CB545F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D4AED9A6-82D1-2E7D-E65F-DC630D3E8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FADBC16-D082-8CF2-95FE-35A43FC6A92A}"/>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6" name="Нижний колонтитул 5">
            <a:extLst>
              <a:ext uri="{FF2B5EF4-FFF2-40B4-BE49-F238E27FC236}">
                <a16:creationId xmlns:a16="http://schemas.microsoft.com/office/drawing/2014/main" id="{956C17D0-1F28-060D-50DC-9569FD0D310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24BAF9D-3AC7-36FC-A91B-B88A019537E2}"/>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129815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521D75-EE3B-786A-7CED-3AE06803B6A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199302A-5E9A-BE19-A65E-BFEDB83135C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E84A954-94A9-50E4-CB09-48138AEA0D93}"/>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85288E90-8702-1873-B140-064A88394DF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451AE58-4D4A-DD55-4771-33FF30548F7C}"/>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158097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AC44517-175C-D9EF-F8DB-C58DBEC7546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DFA0FA5-5514-7213-6AB4-7BE88601A93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ACF0BB4-1982-710F-DFB5-75CD1B5453A2}"/>
              </a:ext>
            </a:extLst>
          </p:cNvPr>
          <p:cNvSpPr>
            <a:spLocks noGrp="1"/>
          </p:cNvSpPr>
          <p:nvPr>
            <p:ph type="dt" sz="half" idx="10"/>
          </p:nvPr>
        </p:nvSpPr>
        <p:spPr/>
        <p:txBody>
          <a:body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33E652AC-45BA-BFD5-A2DD-A923065EC52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CF378C8-C1F6-D8F3-8389-A02BD6A072BA}"/>
              </a:ext>
            </a:extLst>
          </p:cNvPr>
          <p:cNvSpPr>
            <a:spLocks noGrp="1"/>
          </p:cNvSpPr>
          <p:nvPr>
            <p:ph type="sldNum" sz="quarter" idx="12"/>
          </p:nvPr>
        </p:nvSpPr>
        <p:spPr/>
        <p:txBody>
          <a:bodyPr/>
          <a:lstStyle/>
          <a:p>
            <a:fld id="{AD3B64C1-44C4-4DE2-A1FB-25134E0B394F}" type="slidenum">
              <a:rPr lang="ru-RU" smtClean="0"/>
              <a:t>‹№›</a:t>
            </a:fld>
            <a:endParaRPr lang="ru-RU"/>
          </a:p>
        </p:txBody>
      </p:sp>
    </p:spTree>
    <p:extLst>
      <p:ext uri="{BB962C8B-B14F-4D97-AF65-F5344CB8AC3E}">
        <p14:creationId xmlns:p14="http://schemas.microsoft.com/office/powerpoint/2010/main" val="2594924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D7B770-4418-A559-3F95-43330C2EE5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4A37BFF-E569-4B7F-4404-34C2B421E5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AA164F9-01C2-92C1-EDFF-10220D6B66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60E0-6C0C-46A4-BBEE-F218F1F844B8}" type="datetimeFigureOut">
              <a:rPr lang="ru-RU" smtClean="0"/>
              <a:t>11.04.2026</a:t>
            </a:fld>
            <a:endParaRPr lang="ru-RU"/>
          </a:p>
        </p:txBody>
      </p:sp>
      <p:sp>
        <p:nvSpPr>
          <p:cNvPr id="5" name="Нижний колонтитул 4">
            <a:extLst>
              <a:ext uri="{FF2B5EF4-FFF2-40B4-BE49-F238E27FC236}">
                <a16:creationId xmlns:a16="http://schemas.microsoft.com/office/drawing/2014/main" id="{AAB64FF8-54CE-879B-E056-1B9E0E2D02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7DFC538F-BC60-E0C3-FCAE-F22D854C5C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3B64C1-44C4-4DE2-A1FB-25134E0B394F}" type="slidenum">
              <a:rPr lang="ru-RU" smtClean="0"/>
              <a:t>‹№›</a:t>
            </a:fld>
            <a:endParaRPr lang="ru-RU"/>
          </a:p>
        </p:txBody>
      </p:sp>
    </p:spTree>
    <p:extLst>
      <p:ext uri="{BB962C8B-B14F-4D97-AF65-F5344CB8AC3E}">
        <p14:creationId xmlns:p14="http://schemas.microsoft.com/office/powerpoint/2010/main" val="334713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focus.ua/"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E83FF4-34D5-F7C4-A83A-0FA66076724D}"/>
              </a:ext>
            </a:extLst>
          </p:cNvPr>
          <p:cNvSpPr>
            <a:spLocks noGrp="1"/>
          </p:cNvSpPr>
          <p:nvPr>
            <p:ph type="ctrTitle"/>
          </p:nvPr>
        </p:nvSpPr>
        <p:spPr>
          <a:xfrm>
            <a:off x="2585545" y="4547022"/>
            <a:ext cx="4099033" cy="1686910"/>
          </a:xfrm>
          <a:noFill/>
          <a:ln>
            <a:solidFill>
              <a:schemeClr val="tx2">
                <a:lumMod val="75000"/>
                <a:lumOff val="25000"/>
              </a:schemeClr>
            </a:solidFill>
          </a:ln>
        </p:spPr>
        <p:txBody>
          <a:bodyPr>
            <a:noAutofit/>
          </a:bodyPr>
          <a:lstStyle/>
          <a:p>
            <a:pPr>
              <a:lnSpc>
                <a:spcPct val="150000"/>
              </a:lnSpc>
            </a:pPr>
            <a:r>
              <a:rPr lang="ru-RU" sz="1600" b="1" dirty="0" err="1">
                <a:latin typeface="Times New Roman" panose="02020603050405020304" pitchFamily="18" charset="0"/>
                <a:cs typeface="Times New Roman" panose="02020603050405020304" pitchFamily="18" charset="0"/>
              </a:rPr>
              <a:t>Наріжний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Андрій</a:t>
            </a:r>
            <a:r>
              <a:rPr lang="ru-RU" sz="1600" b="1" dirty="0">
                <a:latin typeface="Times New Roman" panose="02020603050405020304" pitchFamily="18" charset="0"/>
                <a:cs typeface="Times New Roman" panose="02020603050405020304" pitchFamily="18" charset="0"/>
              </a:rPr>
              <a:t> Ярославович</a:t>
            </a:r>
            <a:r>
              <a:rPr lang="uk-UA" sz="1600" dirty="0">
                <a:latin typeface="Times New Roman" panose="02020603050405020304" pitchFamily="18" charset="0"/>
                <a:cs typeface="Times New Roman" panose="02020603050405020304" pitchFamily="18" charset="0"/>
              </a:rPr>
              <a:t>, </a:t>
            </a:r>
            <a:br>
              <a:rPr lang="uk-UA"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учень 6-В класу</a:t>
            </a:r>
            <a:br>
              <a:rPr lang="ru-RU" sz="1600" dirty="0">
                <a:latin typeface="Times New Roman" panose="02020603050405020304" pitchFamily="18" charset="0"/>
                <a:cs typeface="Times New Roman" panose="02020603050405020304" pitchFamily="18" charset="0"/>
              </a:rPr>
            </a:br>
            <a:r>
              <a:rPr lang="uk-UA" sz="1600" dirty="0">
                <a:latin typeface="Times New Roman" panose="02020603050405020304" pitchFamily="18" charset="0"/>
                <a:cs typeface="Times New Roman" panose="02020603050405020304" pitchFamily="18" charset="0"/>
              </a:rPr>
              <a:t>комунального закладу Кагарлицької міської ради «Кагарлицький ліцей №3» м. Кагарлик </a:t>
            </a:r>
            <a:endParaRPr lang="ru-RU" sz="1600" dirty="0">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8DBB80B5-2E93-0063-031E-B6BDB9B570BE}"/>
              </a:ext>
            </a:extLst>
          </p:cNvPr>
          <p:cNvSpPr>
            <a:spLocks noGrp="1"/>
          </p:cNvSpPr>
          <p:nvPr>
            <p:ph type="subTitle" idx="1"/>
          </p:nvPr>
        </p:nvSpPr>
        <p:spPr>
          <a:xfrm>
            <a:off x="6895604" y="4547022"/>
            <a:ext cx="4816871" cy="1686910"/>
          </a:xfrm>
          <a:ln>
            <a:solidFill>
              <a:schemeClr val="tx2">
                <a:lumMod val="75000"/>
                <a:lumOff val="25000"/>
              </a:schemeClr>
            </a:solidFill>
          </a:ln>
        </p:spPr>
        <p:txBody>
          <a:bodyPr>
            <a:noAutofit/>
          </a:bodyPr>
          <a:lstStyle/>
          <a:p>
            <a:pPr>
              <a:lnSpc>
                <a:spcPct val="150000"/>
              </a:lnSpc>
              <a:spcBef>
                <a:spcPts val="0"/>
              </a:spcBef>
            </a:pPr>
            <a:r>
              <a:rPr lang="uk-UA" sz="1600" b="1" dirty="0">
                <a:latin typeface="Times New Roman" panose="02020603050405020304" pitchFamily="18" charset="0"/>
                <a:cs typeface="Times New Roman" panose="02020603050405020304" pitchFamily="18" charset="0"/>
              </a:rPr>
              <a:t>Керівник </a:t>
            </a:r>
            <a:r>
              <a:rPr lang="uk-UA" sz="1600" b="1" dirty="0" err="1">
                <a:latin typeface="Times New Roman" panose="02020603050405020304" pitchFamily="18" charset="0"/>
                <a:cs typeface="Times New Roman" panose="02020603050405020304" pitchFamily="18" charset="0"/>
              </a:rPr>
              <a:t>проєкту</a:t>
            </a:r>
            <a:r>
              <a:rPr lang="uk-UA" sz="1600" b="1" dirty="0">
                <a:latin typeface="Times New Roman" panose="02020603050405020304" pitchFamily="18" charset="0"/>
                <a:cs typeface="Times New Roman" panose="02020603050405020304" pitchFamily="18" charset="0"/>
              </a:rPr>
              <a:t>:</a:t>
            </a:r>
            <a:r>
              <a:rPr lang="uk-UA" sz="1600" dirty="0">
                <a:latin typeface="Times New Roman" panose="02020603050405020304" pitchFamily="18" charset="0"/>
                <a:cs typeface="Times New Roman" panose="02020603050405020304" pitchFamily="18" charset="0"/>
              </a:rPr>
              <a:t> Наконечна Світлана Миколаївна</a:t>
            </a:r>
            <a:endParaRPr lang="ru-RU" sz="1600" dirty="0">
              <a:latin typeface="Times New Roman" panose="02020603050405020304" pitchFamily="18" charset="0"/>
              <a:cs typeface="Times New Roman" panose="02020603050405020304" pitchFamily="18" charset="0"/>
            </a:endParaRPr>
          </a:p>
          <a:p>
            <a:pPr>
              <a:lnSpc>
                <a:spcPct val="150000"/>
              </a:lnSpc>
              <a:spcBef>
                <a:spcPts val="0"/>
              </a:spcBef>
            </a:pPr>
            <a:r>
              <a:rPr lang="uk-UA" sz="1600" dirty="0">
                <a:latin typeface="Times New Roman" panose="02020603050405020304" pitchFamily="18" charset="0"/>
                <a:cs typeface="Times New Roman" panose="02020603050405020304" pitchFamily="18" charset="0"/>
              </a:rPr>
              <a:t>заступник директора з навчальної роботи комунального закладу Кагарлицької міської ради  «Кагарлицький ліцей №3» м. Кагарлик</a:t>
            </a:r>
            <a:endParaRPr lang="ru-RU" sz="16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9DB2450-0C48-0EC1-D222-CA35B601316C}"/>
              </a:ext>
            </a:extLst>
          </p:cNvPr>
          <p:cNvSpPr txBox="1"/>
          <p:nvPr/>
        </p:nvSpPr>
        <p:spPr>
          <a:xfrm>
            <a:off x="2825647" y="1835747"/>
            <a:ext cx="8886828" cy="2308324"/>
          </a:xfrm>
          <a:prstGeom prst="rect">
            <a:avLst/>
          </a:prstGeom>
          <a:noFill/>
        </p:spPr>
        <p:txBody>
          <a:bodyPr wrap="square" rtlCol="0">
            <a:spAutoFit/>
          </a:bodyPr>
          <a:lstStyle/>
          <a:p>
            <a:pPr algn="ctr"/>
            <a:r>
              <a:rPr lang="uk-UA" sz="4800" dirty="0">
                <a:latin typeface="Times New Roman" panose="02020603050405020304" pitchFamily="18" charset="0"/>
                <a:cs typeface="Times New Roman" panose="02020603050405020304" pitchFamily="18" charset="0"/>
              </a:rPr>
              <a:t>Дослідження впливу місячного пилу на технічні поверхні та способи їх захисту</a:t>
            </a:r>
            <a:endParaRPr lang="ru-RU" sz="4800" dirty="0">
              <a:latin typeface="Times New Roman" panose="02020603050405020304" pitchFamily="18" charset="0"/>
              <a:cs typeface="Times New Roman" panose="02020603050405020304" pitchFamily="18" charset="0"/>
            </a:endParaRPr>
          </a:p>
        </p:txBody>
      </p:sp>
      <p:sp>
        <p:nvSpPr>
          <p:cNvPr id="13" name="Прямокутник 12">
            <a:extLst>
              <a:ext uri="{FF2B5EF4-FFF2-40B4-BE49-F238E27FC236}">
                <a16:creationId xmlns:a16="http://schemas.microsoft.com/office/drawing/2014/main" id="{1A4F333F-A828-4DEB-97A1-201F4054822D}"/>
              </a:ext>
            </a:extLst>
          </p:cNvPr>
          <p:cNvSpPr/>
          <p:nvPr/>
        </p:nvSpPr>
        <p:spPr>
          <a:xfrm>
            <a:off x="2913738" y="143725"/>
            <a:ext cx="8298426" cy="1289071"/>
          </a:xfrm>
          <a:prstGeom prst="rect">
            <a:avLst/>
          </a:prstGeom>
        </p:spPr>
        <p:txBody>
          <a:bodyPr wrap="square">
            <a:spAutoFit/>
          </a:bodyPr>
          <a:lstStyle/>
          <a:p>
            <a:pPr algn="ctr">
              <a:lnSpc>
                <a:spcPct val="150000"/>
              </a:lnSpc>
            </a:pPr>
            <a:r>
              <a:rPr lang="uk-UA" dirty="0">
                <a:latin typeface="Times New Roman" panose="02020603050405020304" pitchFamily="18" charset="0"/>
                <a:cs typeface="Times New Roman" panose="02020603050405020304" pitchFamily="18" charset="0"/>
              </a:rPr>
              <a:t>КАГАРЛИЦЬКЕ МІСЬКЕ ТЕРИТОРІАЛЬНЕ ВІДДІЛЕННЯ МАН УКРАЇНИ</a:t>
            </a:r>
          </a:p>
          <a:p>
            <a:pPr algn="ctr">
              <a:lnSpc>
                <a:spcPct val="150000"/>
              </a:lnSpc>
            </a:pPr>
            <a:r>
              <a:rPr lang="uk-UA" dirty="0">
                <a:latin typeface="Times New Roman" panose="02020603050405020304" pitchFamily="18" charset="0"/>
                <a:cs typeface="Times New Roman" panose="02020603050405020304" pitchFamily="18" charset="0"/>
              </a:rPr>
              <a:t>Комунальний заклад Кагарлицької міської ради «Кагарлицький ліцей №3»</a:t>
            </a:r>
          </a:p>
          <a:p>
            <a:pPr algn="ctr">
              <a:lnSpc>
                <a:spcPct val="150000"/>
              </a:lnSpc>
            </a:pPr>
            <a:r>
              <a:rPr lang="uk-UA" dirty="0">
                <a:latin typeface="Times New Roman" panose="02020603050405020304" pitchFamily="18" charset="0"/>
                <a:cs typeface="Times New Roman" panose="02020603050405020304" pitchFamily="18" charset="0"/>
              </a:rPr>
              <a:t>Всеукраїнський інтерактивний конкурс «МАН-Юніор Дослідник 2026»</a:t>
            </a:r>
            <a:endParaRPr lang="uk-UA"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877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BF0FAC-54A2-4788-B019-DDBFCA34A75B}"/>
              </a:ext>
            </a:extLst>
          </p:cNvPr>
          <p:cNvSpPr txBox="1"/>
          <p:nvPr/>
        </p:nvSpPr>
        <p:spPr>
          <a:xfrm>
            <a:off x="987972" y="966951"/>
            <a:ext cx="4761186" cy="523220"/>
          </a:xfrm>
          <a:prstGeom prst="rect">
            <a:avLst/>
          </a:prstGeom>
          <a:noFill/>
        </p:spPr>
        <p:txBody>
          <a:bodyPr wrap="square" rtlCol="0">
            <a:spAutoFit/>
          </a:bodyPr>
          <a:lstStyle/>
          <a:p>
            <a:r>
              <a:rPr lang="uk-UA" sz="2800" b="1" dirty="0">
                <a:latin typeface="Times New Roman" panose="02020603050405020304" pitchFamily="18" charset="0"/>
                <a:cs typeface="Times New Roman" panose="02020603050405020304" pitchFamily="18" charset="0"/>
              </a:rPr>
              <a:t>Актуальність дослідження</a:t>
            </a:r>
          </a:p>
        </p:txBody>
      </p:sp>
      <p:pic>
        <p:nvPicPr>
          <p:cNvPr id="5" name="Рисунок 4">
            <a:extLst>
              <a:ext uri="{FF2B5EF4-FFF2-40B4-BE49-F238E27FC236}">
                <a16:creationId xmlns:a16="http://schemas.microsoft.com/office/drawing/2014/main" id="{BEAC1C13-B3C0-46EC-8323-8E024736FE90}"/>
              </a:ext>
            </a:extLst>
          </p:cNvPr>
          <p:cNvPicPr>
            <a:picLocks noChangeAspect="1"/>
          </p:cNvPicPr>
          <p:nvPr/>
        </p:nvPicPr>
        <p:blipFill>
          <a:blip r:embed="rId3"/>
          <a:stretch>
            <a:fillRect/>
          </a:stretch>
        </p:blipFill>
        <p:spPr>
          <a:xfrm>
            <a:off x="1266164" y="2241858"/>
            <a:ext cx="2393469" cy="2374283"/>
          </a:xfrm>
          <a:prstGeom prst="rect">
            <a:avLst/>
          </a:prstGeom>
          <a:ln>
            <a:noFill/>
          </a:ln>
          <a:effectLst>
            <a:outerShdw blurRad="292100" dist="139700" dir="2700000" algn="tl" rotWithShape="0">
              <a:srgbClr val="333333">
                <a:alpha val="65000"/>
              </a:srgbClr>
            </a:outerShdw>
          </a:effectLst>
        </p:spPr>
      </p:pic>
      <p:sp>
        <p:nvSpPr>
          <p:cNvPr id="6" name="Прямокутник 5">
            <a:extLst>
              <a:ext uri="{FF2B5EF4-FFF2-40B4-BE49-F238E27FC236}">
                <a16:creationId xmlns:a16="http://schemas.microsoft.com/office/drawing/2014/main" id="{06D520BE-0C3E-40A4-84D5-52BC5947942E}"/>
              </a:ext>
            </a:extLst>
          </p:cNvPr>
          <p:cNvSpPr/>
          <p:nvPr/>
        </p:nvSpPr>
        <p:spPr>
          <a:xfrm>
            <a:off x="580231" y="4834949"/>
            <a:ext cx="3765333" cy="1315745"/>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1. Зламане заднє крило місячного </a:t>
            </a:r>
            <a:r>
              <a:rPr lang="uk-UA" sz="1600" dirty="0" err="1">
                <a:latin typeface="Times New Roman" panose="02020603050405020304" pitchFamily="18" charset="0"/>
                <a:cs typeface="Times New Roman" panose="02020603050405020304" pitchFamily="18" charset="0"/>
              </a:rPr>
              <a:t>ровера</a:t>
            </a:r>
            <a:r>
              <a:rPr lang="uk-UA" sz="1600" dirty="0">
                <a:latin typeface="Times New Roman" panose="02020603050405020304" pitchFamily="18" charset="0"/>
                <a:cs typeface="Times New Roman" panose="02020603050405020304" pitchFamily="18" charset="0"/>
              </a:rPr>
              <a:t> через місячний пил, під час місії Аполлон-17, у 1972 році.</a:t>
            </a:r>
            <a:r>
              <a:rPr lang="uk-UA" sz="1400" dirty="0">
                <a:latin typeface="Times New Roman" panose="02020603050405020304" pitchFamily="18" charset="0"/>
                <a:cs typeface="Times New Roman" panose="02020603050405020304" pitchFamily="18" charset="0"/>
              </a:rPr>
              <a:t> </a:t>
            </a:r>
          </a:p>
          <a:p>
            <a:pPr algn="ctr"/>
            <a:r>
              <a:rPr lang="uk-UA" sz="1050" dirty="0">
                <a:latin typeface="Times New Roman" panose="02020603050405020304" pitchFamily="18" charset="0"/>
                <a:cs typeface="Times New Roman" panose="02020603050405020304" pitchFamily="18" charset="0"/>
              </a:rPr>
              <a:t>Джерело: </a:t>
            </a:r>
            <a:r>
              <a:rPr lang="en-US" sz="1050" dirty="0">
                <a:latin typeface="Times New Roman" panose="02020603050405020304" pitchFamily="18" charset="0"/>
                <a:cs typeface="Times New Roman" panose="02020603050405020304" pitchFamily="18" charset="0"/>
              </a:rPr>
              <a:t>https://www.reddit.com/r/space/comments/4br8fi/during_the_apollo_17_mission_in_1972_the_rear/?tl=uk</a:t>
            </a:r>
            <a:endParaRPr lang="uk-UA" sz="1050" dirty="0">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C8DFD5E2-269E-4511-B2BF-A17CB7F78C76}"/>
              </a:ext>
            </a:extLst>
          </p:cNvPr>
          <p:cNvSpPr/>
          <p:nvPr/>
        </p:nvSpPr>
        <p:spPr>
          <a:xfrm>
            <a:off x="5670500" y="1805019"/>
            <a:ext cx="6096000" cy="1023165"/>
          </a:xfrm>
          <a:prstGeom prst="rect">
            <a:avLst/>
          </a:prstGeom>
          <a:ln>
            <a:solidFill>
              <a:schemeClr val="tx2">
                <a:lumMod val="75000"/>
                <a:lumOff val="25000"/>
              </a:schemeClr>
            </a:solidFill>
          </a:ln>
        </p:spPr>
        <p:txBody>
          <a:bodyPr>
            <a:spAutoFit/>
          </a:bodyPr>
          <a:lstStyle/>
          <a:p>
            <a:pPr algn="ctr">
              <a:lnSpc>
                <a:spcPct val="150000"/>
              </a:lnSpc>
            </a:pPr>
            <a:r>
              <a:rPr lang="uk-UA" sz="1400" dirty="0">
                <a:solidFill>
                  <a:srgbClr val="1F1F1F"/>
                </a:solidFill>
                <a:latin typeface="Times New Roman" panose="02020603050405020304" pitchFamily="18" charset="0"/>
                <a:cs typeface="Times New Roman" panose="02020603050405020304" pitchFamily="18" charset="0"/>
              </a:rPr>
              <a:t>Місячний пил, реголіт, такий липкий, що астронавти “Аполлон-17” скаржилися на його запах, схожий на порох – це через реакцію з киснем у модулі.</a:t>
            </a:r>
            <a:endParaRPr lang="uk-UA" sz="1400" dirty="0">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74148B83-649F-4096-A09E-12B7104FC7A7}"/>
              </a:ext>
            </a:extLst>
          </p:cNvPr>
          <p:cNvSpPr/>
          <p:nvPr/>
        </p:nvSpPr>
        <p:spPr>
          <a:xfrm>
            <a:off x="4929352" y="3210107"/>
            <a:ext cx="6989379" cy="2540888"/>
          </a:xfrm>
          <a:prstGeom prst="rect">
            <a:avLst/>
          </a:prstGeom>
        </p:spPr>
        <p:txBody>
          <a:bodyPr wrap="square">
            <a:spAutoFit/>
          </a:bodyPr>
          <a:lstStyle/>
          <a:p>
            <a:pPr algn="ctr">
              <a:lnSpc>
                <a:spcPct val="150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Під час космічних місій, було виявлено що часточки пилу налипають на скафандри та прилади, пошкоджує рухомі механізми, знижує ефективність сонячних панелей, а також може спричинити перегрів електроніки, що заважає проводити дослідження. </a:t>
            </a:r>
          </a:p>
          <a:p>
            <a:pPr algn="ctr">
              <a:lnSpc>
                <a:spcPct val="150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Тому дослідження механізмів прилипання пилу є важливим для розробки майбутньої місячної техніки.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043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3331BE-7298-6A93-5E40-1310F66BF842}"/>
              </a:ext>
            </a:extLst>
          </p:cNvPr>
          <p:cNvSpPr>
            <a:spLocks noGrp="1"/>
          </p:cNvSpPr>
          <p:nvPr>
            <p:ph type="title"/>
          </p:nvPr>
        </p:nvSpPr>
        <p:spPr>
          <a:xfrm>
            <a:off x="511063" y="893588"/>
            <a:ext cx="6477001" cy="1325563"/>
          </a:xfrm>
          <a:ln>
            <a:solidFill>
              <a:schemeClr val="tx2">
                <a:lumMod val="75000"/>
                <a:lumOff val="25000"/>
              </a:schemeClr>
            </a:solidFill>
          </a:ln>
        </p:spPr>
        <p:txBody>
          <a:bodyPr>
            <a:noAutofit/>
          </a:bodyPr>
          <a:lstStyle/>
          <a:p>
            <a:pPr algn="just">
              <a:lnSpc>
                <a:spcPct val="150000"/>
              </a:lnSpc>
            </a:pPr>
            <a:r>
              <a:rPr lang="uk-UA" sz="1800" b="1" u="sng" dirty="0">
                <a:latin typeface="Times New Roman" panose="02020603050405020304" pitchFamily="18" charset="0"/>
                <a:cs typeface="Times New Roman" panose="02020603050405020304" pitchFamily="18" charset="0"/>
              </a:rPr>
              <a:t>Мета роботи</a:t>
            </a:r>
            <a:r>
              <a:rPr lang="uk-UA" sz="1800" b="1" dirty="0">
                <a:latin typeface="Times New Roman" panose="02020603050405020304" pitchFamily="18" charset="0"/>
                <a:cs typeface="Times New Roman" panose="02020603050405020304" pitchFamily="18" charset="0"/>
              </a:rPr>
              <a:t> </a:t>
            </a:r>
            <a:r>
              <a:rPr lang="uk-UA" sz="1800" dirty="0">
                <a:latin typeface="Times New Roman" panose="02020603050405020304" pitchFamily="18" charset="0"/>
                <a:cs typeface="Times New Roman" panose="02020603050405020304" pitchFamily="18" charset="0"/>
              </a:rPr>
              <a:t>– дослідити вплив аналогів місячного пилу на різні  поверхні та знайти ефективні способи їх захисту.</a:t>
            </a:r>
          </a:p>
        </p:txBody>
      </p:sp>
      <p:sp>
        <p:nvSpPr>
          <p:cNvPr id="3" name="Объект 2">
            <a:extLst>
              <a:ext uri="{FF2B5EF4-FFF2-40B4-BE49-F238E27FC236}">
                <a16:creationId xmlns:a16="http://schemas.microsoft.com/office/drawing/2014/main" id="{2ED11225-1183-83A5-13E4-2BF115366C93}"/>
              </a:ext>
            </a:extLst>
          </p:cNvPr>
          <p:cNvSpPr>
            <a:spLocks noGrp="1"/>
          </p:cNvSpPr>
          <p:nvPr>
            <p:ph idx="1"/>
          </p:nvPr>
        </p:nvSpPr>
        <p:spPr>
          <a:xfrm>
            <a:off x="7659416" y="2225469"/>
            <a:ext cx="3849414" cy="1222374"/>
          </a:xfrm>
          <a:ln>
            <a:solidFill>
              <a:schemeClr val="tx2">
                <a:lumMod val="75000"/>
                <a:lumOff val="25000"/>
              </a:schemeClr>
            </a:solidFill>
          </a:ln>
        </p:spPr>
        <p:txBody>
          <a:bodyPr>
            <a:noAutofit/>
          </a:bodyPr>
          <a:lstStyle/>
          <a:p>
            <a:pPr marL="0" indent="0" algn="ctr">
              <a:lnSpc>
                <a:spcPct val="150000"/>
              </a:lnSpc>
              <a:buNone/>
            </a:pPr>
            <a:r>
              <a:rPr lang="uk-UA" sz="1800" b="1" dirty="0">
                <a:latin typeface="Times New Roman" panose="02020603050405020304" pitchFamily="18" charset="0"/>
                <a:cs typeface="Times New Roman" panose="02020603050405020304" pitchFamily="18" charset="0"/>
              </a:rPr>
              <a:t>Предмет дослідження: </a:t>
            </a:r>
            <a:r>
              <a:rPr lang="uk-UA" sz="1800" dirty="0">
                <a:latin typeface="Times New Roman" panose="02020603050405020304" pitchFamily="18" charset="0"/>
                <a:cs typeface="Times New Roman" panose="02020603050405020304" pitchFamily="18" charset="0"/>
              </a:rPr>
              <a:t>вплив місячного пилу та методи захисту від нього.</a:t>
            </a:r>
          </a:p>
        </p:txBody>
      </p:sp>
      <p:sp>
        <p:nvSpPr>
          <p:cNvPr id="4" name="Прямокутник 3">
            <a:extLst>
              <a:ext uri="{FF2B5EF4-FFF2-40B4-BE49-F238E27FC236}">
                <a16:creationId xmlns:a16="http://schemas.microsoft.com/office/drawing/2014/main" id="{8F1D6E42-0950-4BF7-9B2C-016E8E2E3ACA}"/>
              </a:ext>
            </a:extLst>
          </p:cNvPr>
          <p:cNvSpPr/>
          <p:nvPr/>
        </p:nvSpPr>
        <p:spPr>
          <a:xfrm>
            <a:off x="7659416" y="4284488"/>
            <a:ext cx="3849415" cy="873572"/>
          </a:xfrm>
          <a:prstGeom prst="rect">
            <a:avLst/>
          </a:prstGeom>
          <a:ln>
            <a:solidFill>
              <a:schemeClr val="tx2">
                <a:lumMod val="75000"/>
                <a:lumOff val="25000"/>
              </a:schemeClr>
            </a:solidFill>
          </a:ln>
        </p:spPr>
        <p:txBody>
          <a:bodyPr wrap="square">
            <a:spAutoFit/>
          </a:bodyPr>
          <a:lstStyle/>
          <a:p>
            <a:pPr algn="ctr">
              <a:lnSpc>
                <a:spcPct val="150000"/>
              </a:lnSpc>
            </a:pPr>
            <a:r>
              <a:rPr lang="uk-UA" b="1" dirty="0">
                <a:latin typeface="Times New Roman" panose="02020603050405020304" pitchFamily="18" charset="0"/>
                <a:cs typeface="Times New Roman" panose="02020603050405020304" pitchFamily="18" charset="0"/>
              </a:rPr>
              <a:t>Об’єкт дослідження: </a:t>
            </a:r>
            <a:r>
              <a:rPr lang="uk-UA" dirty="0">
                <a:latin typeface="Times New Roman" panose="02020603050405020304" pitchFamily="18" charset="0"/>
                <a:cs typeface="Times New Roman" panose="02020603050405020304" pitchFamily="18" charset="0"/>
              </a:rPr>
              <a:t>поверхні з різних матеріалів. </a:t>
            </a:r>
            <a:endParaRPr lang="ru-RU" dirty="0">
              <a:latin typeface="Times New Roman" panose="02020603050405020304" pitchFamily="18" charset="0"/>
              <a:cs typeface="Times New Roman" panose="02020603050405020304" pitchFamily="18" charset="0"/>
            </a:endParaRPr>
          </a:p>
        </p:txBody>
      </p:sp>
      <p:sp>
        <p:nvSpPr>
          <p:cNvPr id="5" name="Прямокутник 4">
            <a:extLst>
              <a:ext uri="{FF2B5EF4-FFF2-40B4-BE49-F238E27FC236}">
                <a16:creationId xmlns:a16="http://schemas.microsoft.com/office/drawing/2014/main" id="{9EFC4567-EC8C-46E2-9C70-94DA5C717791}"/>
              </a:ext>
            </a:extLst>
          </p:cNvPr>
          <p:cNvSpPr/>
          <p:nvPr/>
        </p:nvSpPr>
        <p:spPr>
          <a:xfrm>
            <a:off x="1856540" y="2667812"/>
            <a:ext cx="3305200"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Завдання дослідження</a:t>
            </a:r>
            <a:endParaRPr lang="uk-UA" sz="2400" dirty="0">
              <a:latin typeface="Times New Roman" panose="02020603050405020304" pitchFamily="18" charset="0"/>
              <a:cs typeface="Times New Roman" panose="02020603050405020304" pitchFamily="18" charset="0"/>
            </a:endParaRPr>
          </a:p>
        </p:txBody>
      </p:sp>
      <p:sp>
        <p:nvSpPr>
          <p:cNvPr id="6" name="Прямокутник 5">
            <a:extLst>
              <a:ext uri="{FF2B5EF4-FFF2-40B4-BE49-F238E27FC236}">
                <a16:creationId xmlns:a16="http://schemas.microsoft.com/office/drawing/2014/main" id="{26AE6493-4BC1-43D9-84E8-98A057CD45D0}"/>
              </a:ext>
            </a:extLst>
          </p:cNvPr>
          <p:cNvSpPr/>
          <p:nvPr/>
        </p:nvSpPr>
        <p:spPr>
          <a:xfrm>
            <a:off x="270640" y="3578138"/>
            <a:ext cx="6957849" cy="2535566"/>
          </a:xfrm>
          <a:prstGeom prst="rect">
            <a:avLst/>
          </a:prstGeom>
          <a:ln>
            <a:solidFill>
              <a:schemeClr val="tx2">
                <a:lumMod val="75000"/>
                <a:lumOff val="25000"/>
              </a:schemeClr>
            </a:solidFill>
          </a:ln>
        </p:spPr>
        <p:txBody>
          <a:bodyPr wrap="square">
            <a:spAutoFit/>
          </a:bodyPr>
          <a:lstStyle/>
          <a:p>
            <a:pPr marL="342900" indent="-342900" defTabSz="5916613">
              <a:lnSpc>
                <a:spcPct val="150000"/>
              </a:lnSpc>
              <a:buFont typeface="+mj-lt"/>
              <a:buAutoNum type="arabicPeriod"/>
            </a:pPr>
            <a:r>
              <a:rPr lang="uk-UA" dirty="0">
                <a:latin typeface="Times New Roman" panose="02020603050405020304" pitchFamily="18" charset="0"/>
                <a:cs typeface="Times New Roman" panose="02020603050405020304" pitchFamily="18" charset="0"/>
              </a:rPr>
              <a:t>Проаналізувати фізичні властивості місячного пилу та пояснити явище електростатичного заряду внаслідок тертя;</a:t>
            </a:r>
          </a:p>
          <a:p>
            <a:pPr marL="342900" indent="-342900" defTabSz="5916613">
              <a:lnSpc>
                <a:spcPct val="150000"/>
              </a:lnSpc>
              <a:buFont typeface="+mj-lt"/>
              <a:buAutoNum type="arabicPeriod"/>
            </a:pPr>
            <a:r>
              <a:rPr lang="uk-UA" dirty="0">
                <a:latin typeface="Times New Roman" panose="02020603050405020304" pitchFamily="18" charset="0"/>
                <a:cs typeface="Times New Roman" panose="02020603050405020304" pitchFamily="18" charset="0"/>
              </a:rPr>
              <a:t>Дослідити та порівняти поведінку різних аналогів пилу при взаємодії з технічними поверхнями;</a:t>
            </a:r>
          </a:p>
          <a:p>
            <a:pPr marL="342900" indent="-342900" defTabSz="5916613">
              <a:lnSpc>
                <a:spcPct val="150000"/>
              </a:lnSpc>
              <a:buFont typeface="+mj-lt"/>
              <a:buAutoNum type="arabicPeriod"/>
            </a:pPr>
            <a:r>
              <a:rPr lang="uk-UA" dirty="0">
                <a:latin typeface="Times New Roman" panose="02020603050405020304" pitchFamily="18" charset="0"/>
                <a:cs typeface="Times New Roman" panose="02020603050405020304" pitchFamily="18" charset="0"/>
              </a:rPr>
              <a:t>Запропонувати способи захисту поверхонь</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від впливу </a:t>
            </a:r>
            <a:r>
              <a:rPr lang="ru-RU" dirty="0">
                <a:latin typeface="Times New Roman" panose="02020603050405020304" pitchFamily="18" charset="0"/>
                <a:cs typeface="Times New Roman" panose="02020603050405020304" pitchFamily="18" charset="0"/>
              </a:rPr>
              <a:t>пилу;</a:t>
            </a:r>
            <a:endParaRPr lang="uk-UA" dirty="0">
              <a:latin typeface="Times New Roman" panose="02020603050405020304" pitchFamily="18" charset="0"/>
              <a:cs typeface="Times New Roman" panose="02020603050405020304" pitchFamily="18" charset="0"/>
            </a:endParaRPr>
          </a:p>
          <a:p>
            <a:pPr marL="342900" indent="-342900" defTabSz="5916613">
              <a:lnSpc>
                <a:spcPct val="150000"/>
              </a:lnSpc>
              <a:buFont typeface="+mj-lt"/>
              <a:buAutoNum type="arabicPeriod"/>
            </a:pPr>
            <a:r>
              <a:rPr lang="uk-UA" dirty="0">
                <a:latin typeface="Times New Roman" panose="02020603050405020304" pitchFamily="18" charset="0"/>
                <a:cs typeface="Times New Roman" panose="02020603050405020304" pitchFamily="18" charset="0"/>
              </a:rPr>
              <a:t>Зробити висновки щодо впливу пилу на космічну техніку.</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5688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C1D23E-3ACC-7DC5-6C1A-21446CF9757E}"/>
              </a:ext>
            </a:extLst>
          </p:cNvPr>
          <p:cNvSpPr>
            <a:spLocks noGrp="1"/>
          </p:cNvSpPr>
          <p:nvPr>
            <p:ph type="title"/>
          </p:nvPr>
        </p:nvSpPr>
        <p:spPr>
          <a:xfrm>
            <a:off x="2555797" y="281252"/>
            <a:ext cx="9362933" cy="1325563"/>
          </a:xfrm>
          <a:noFill/>
        </p:spPr>
        <p:txBody>
          <a:bodyPr>
            <a:normAutofit/>
          </a:bodyPr>
          <a:lstStyle/>
          <a:p>
            <a:pPr algn="ctr">
              <a:lnSpc>
                <a:spcPct val="150000"/>
              </a:lnSpc>
            </a:pPr>
            <a:r>
              <a:rPr lang="uk-UA" sz="1800" b="1" u="sng" dirty="0">
                <a:solidFill>
                  <a:srgbClr val="00B0F0"/>
                </a:solidFill>
                <a:latin typeface="Times New Roman" panose="02020603050405020304" pitchFamily="18" charset="0"/>
                <a:cs typeface="Times New Roman" panose="02020603050405020304" pitchFamily="18" charset="0"/>
              </a:rPr>
              <a:t>Місячний пил </a:t>
            </a:r>
            <a:r>
              <a:rPr lang="uk-UA" sz="1800" dirty="0">
                <a:latin typeface="Times New Roman" panose="02020603050405020304" pitchFamily="18" charset="0"/>
                <a:cs typeface="Times New Roman" panose="02020603050405020304" pitchFamily="18" charset="0"/>
              </a:rPr>
              <a:t>– це тонкий, пухкий поверхневий шар пилу та уламків порід, що покриває весь Місяць.</a:t>
            </a:r>
            <a:r>
              <a:rPr lang="en-US" sz="1800" dirty="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E240E41C-6F3D-7229-33F6-E558A2702E12}"/>
              </a:ext>
            </a:extLst>
          </p:cNvPr>
          <p:cNvSpPr>
            <a:spLocks noGrp="1"/>
          </p:cNvSpPr>
          <p:nvPr>
            <p:ph idx="1"/>
          </p:nvPr>
        </p:nvSpPr>
        <p:spPr>
          <a:xfrm>
            <a:off x="2765114" y="5255173"/>
            <a:ext cx="4160312" cy="1138293"/>
          </a:xfrm>
        </p:spPr>
        <p:txBody>
          <a:bodyPr>
            <a:normAutofit/>
          </a:bodyPr>
          <a:lstStyle/>
          <a:p>
            <a:r>
              <a:rPr lang="uk-UA" sz="1800" dirty="0">
                <a:latin typeface="Times New Roman" panose="02020603050405020304" pitchFamily="18" charset="0"/>
                <a:cs typeface="Times New Roman" panose="02020603050405020304" pitchFamily="18" charset="0"/>
              </a:rPr>
              <a:t>Гостра</a:t>
            </a:r>
            <a:r>
              <a:rPr lang="en-US" sz="1800" dirty="0">
                <a:latin typeface="Times New Roman" panose="02020603050405020304" pitchFamily="18" charset="0"/>
                <a:cs typeface="Times New Roman" panose="02020603050405020304" pitchFamily="18" charset="0"/>
              </a:rPr>
              <a:t>, </a:t>
            </a:r>
            <a:r>
              <a:rPr lang="uk-UA" sz="1800" dirty="0">
                <a:latin typeface="Times New Roman" panose="02020603050405020304" pitchFamily="18" charset="0"/>
                <a:cs typeface="Times New Roman" panose="02020603050405020304" pitchFamily="18" charset="0"/>
              </a:rPr>
              <a:t>електростатична структура</a:t>
            </a:r>
          </a:p>
          <a:p>
            <a:r>
              <a:rPr lang="uk-UA" sz="1800" dirty="0">
                <a:latin typeface="Times New Roman" panose="02020603050405020304" pitchFamily="18" charset="0"/>
                <a:cs typeface="Times New Roman" panose="02020603050405020304" pitchFamily="18" charset="0"/>
              </a:rPr>
              <a:t>Пошкоджує скафандри та техніку</a:t>
            </a:r>
            <a:endParaRPr lang="en-US" sz="1800" dirty="0">
              <a:latin typeface="Times New Roman" panose="02020603050405020304" pitchFamily="18" charset="0"/>
              <a:cs typeface="Times New Roman" panose="02020603050405020304" pitchFamily="18" charset="0"/>
            </a:endParaRPr>
          </a:p>
          <a:p>
            <a:r>
              <a:rPr lang="uk-UA" sz="1800" dirty="0">
                <a:latin typeface="Times New Roman" panose="02020603050405020304" pitchFamily="18" charset="0"/>
                <a:cs typeface="Times New Roman" panose="02020603050405020304" pitchFamily="18" charset="0"/>
              </a:rPr>
              <a:t>Прилипає до поверхонь</a:t>
            </a:r>
            <a:endParaRPr lang="ru-RU" sz="1800" dirty="0">
              <a:latin typeface="Times New Roman" panose="02020603050405020304" pitchFamily="18" charset="0"/>
              <a:cs typeface="Times New Roman" panose="02020603050405020304" pitchFamily="18" charset="0"/>
            </a:endParaRPr>
          </a:p>
        </p:txBody>
      </p:sp>
      <p:pic>
        <p:nvPicPr>
          <p:cNvPr id="1026" name="Picture 2" descr="Створено пристрій для отримання кисню з місячного пилу - Korrespondent.net">
            <a:extLst>
              <a:ext uri="{FF2B5EF4-FFF2-40B4-BE49-F238E27FC236}">
                <a16:creationId xmlns:a16="http://schemas.microsoft.com/office/drawing/2014/main" id="{C32DDD20-0AC5-44DB-A3FE-5AA893E68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5272" y="1825624"/>
            <a:ext cx="4551233" cy="28724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9DAC24-8ECE-45D7-ABE1-0CBE01D5D1F0}"/>
              </a:ext>
            </a:extLst>
          </p:cNvPr>
          <p:cNvSpPr txBox="1"/>
          <p:nvPr/>
        </p:nvSpPr>
        <p:spPr>
          <a:xfrm>
            <a:off x="7346731" y="4916619"/>
            <a:ext cx="3825766" cy="677108"/>
          </a:xfrm>
          <a:prstGeom prst="rect">
            <a:avLst/>
          </a:prstGeom>
          <a:noFill/>
        </p:spPr>
        <p:txBody>
          <a:bodyPr wrap="square" rtlCol="0">
            <a:spAutoFit/>
          </a:bodyPr>
          <a:lstStyle/>
          <a:p>
            <a:pPr algn="ctr"/>
            <a:r>
              <a:rPr lang="uk-UA" sz="1600" dirty="0">
                <a:latin typeface="Times New Roman" panose="02020603050405020304" pitchFamily="18" charset="0"/>
                <a:cs typeface="Times New Roman" panose="02020603050405020304" pitchFamily="18" charset="0"/>
              </a:rPr>
              <a:t>Рис. 2. Зображення місячного пилу </a:t>
            </a:r>
          </a:p>
          <a:p>
            <a:pPr algn="ctr"/>
            <a:r>
              <a:rPr lang="uk-UA" sz="1100" dirty="0">
                <a:latin typeface="Times New Roman" panose="02020603050405020304" pitchFamily="18" charset="0"/>
                <a:cs typeface="Times New Roman" panose="02020603050405020304" pitchFamily="18" charset="0"/>
              </a:rPr>
              <a:t>Джерело: </a:t>
            </a:r>
            <a:r>
              <a:rPr lang="en-US" sz="1100" dirty="0">
                <a:latin typeface="Times New Roman" panose="02020603050405020304" pitchFamily="18" charset="0"/>
                <a:cs typeface="Times New Roman" panose="02020603050405020304" pitchFamily="18" charset="0"/>
              </a:rPr>
              <a:t>https://ua.korrespondent.net/tech/science/4184719-stvoreno-prystrii-dlia-otrymannia-kysnui-z-misiachnoho-pylu</a:t>
            </a:r>
            <a:endParaRPr lang="uk-UA" sz="1100" dirty="0">
              <a:latin typeface="Times New Roman" panose="02020603050405020304" pitchFamily="18" charset="0"/>
              <a:cs typeface="Times New Roman" panose="02020603050405020304" pitchFamily="18" charset="0"/>
            </a:endParaRPr>
          </a:p>
        </p:txBody>
      </p:sp>
      <p:sp>
        <p:nvSpPr>
          <p:cNvPr id="5" name="Прямокутник 4">
            <a:extLst>
              <a:ext uri="{FF2B5EF4-FFF2-40B4-BE49-F238E27FC236}">
                <a16:creationId xmlns:a16="http://schemas.microsoft.com/office/drawing/2014/main" id="{7AA8D379-FFBE-49B6-ADA2-3EA7C7EF7463}"/>
              </a:ext>
            </a:extLst>
          </p:cNvPr>
          <p:cNvSpPr/>
          <p:nvPr/>
        </p:nvSpPr>
        <p:spPr>
          <a:xfrm>
            <a:off x="2967796" y="4426051"/>
            <a:ext cx="3397148" cy="461665"/>
          </a:xfrm>
          <a:prstGeom prst="rect">
            <a:avLst/>
          </a:prstGeom>
        </p:spPr>
        <p:txBody>
          <a:bodyPr wrap="none">
            <a:spAutoFit/>
          </a:bodyPr>
          <a:lstStyle/>
          <a:p>
            <a:r>
              <a:rPr lang="uk-UA" sz="2400" b="1" dirty="0">
                <a:ln w="12700" cmpd="sng">
                  <a:solidFill>
                    <a:schemeClr val="accent4"/>
                  </a:solidFill>
                  <a:prstDash val="solid"/>
                </a:ln>
                <a:solidFill>
                  <a:srgbClr val="0DBBF1"/>
                </a:solidFill>
                <a:latin typeface="Times New Roman" panose="02020603050405020304" pitchFamily="18" charset="0"/>
                <a:cs typeface="Times New Roman" panose="02020603050405020304" pitchFamily="18" charset="0"/>
              </a:rPr>
              <a:t>Чому він небезпечний</a:t>
            </a:r>
            <a:r>
              <a:rPr lang="en-US" sz="2400" b="1" dirty="0">
                <a:ln w="12700" cmpd="sng">
                  <a:solidFill>
                    <a:schemeClr val="accent4"/>
                  </a:solidFill>
                  <a:prstDash val="solid"/>
                </a:ln>
                <a:solidFill>
                  <a:srgbClr val="0DBBF1"/>
                </a:solidFill>
                <a:latin typeface="Times New Roman" panose="02020603050405020304" pitchFamily="18" charset="0"/>
                <a:cs typeface="Times New Roman" panose="02020603050405020304" pitchFamily="18" charset="0"/>
              </a:rPr>
              <a:t>?</a:t>
            </a:r>
            <a:endParaRPr lang="uk-UA" sz="2400" b="1" dirty="0">
              <a:ln w="12700" cmpd="sng">
                <a:solidFill>
                  <a:schemeClr val="accent4"/>
                </a:solidFill>
                <a:prstDash val="solid"/>
              </a:ln>
              <a:solidFill>
                <a:srgbClr val="0DBBF1"/>
              </a:solidFill>
              <a:latin typeface="Times New Roman" panose="02020603050405020304" pitchFamily="18" charset="0"/>
              <a:cs typeface="Times New Roman" panose="02020603050405020304" pitchFamily="18" charset="0"/>
            </a:endParaRPr>
          </a:p>
        </p:txBody>
      </p:sp>
      <p:sp>
        <p:nvSpPr>
          <p:cNvPr id="6" name="Прямокутник 5">
            <a:extLst>
              <a:ext uri="{FF2B5EF4-FFF2-40B4-BE49-F238E27FC236}">
                <a16:creationId xmlns:a16="http://schemas.microsoft.com/office/drawing/2014/main" id="{67263199-3F27-409D-9511-362FB58D3C1F}"/>
              </a:ext>
            </a:extLst>
          </p:cNvPr>
          <p:cNvSpPr/>
          <p:nvPr/>
        </p:nvSpPr>
        <p:spPr>
          <a:xfrm>
            <a:off x="3196928" y="1706626"/>
            <a:ext cx="2557688" cy="369332"/>
          </a:xfrm>
          <a:prstGeom prst="rect">
            <a:avLst/>
          </a:prstGeom>
        </p:spPr>
        <p:txBody>
          <a:bodyPr wrap="none">
            <a:spAutoFit/>
          </a:bodyPr>
          <a:lstStyle/>
          <a:p>
            <a:r>
              <a:rPr lang="uk-UA" dirty="0">
                <a:latin typeface="Times New Roman" panose="02020603050405020304" pitchFamily="18" charset="0"/>
                <a:cs typeface="Times New Roman" panose="02020603050405020304" pitchFamily="18" charset="0"/>
              </a:rPr>
              <a:t>Інша назва – </a:t>
            </a:r>
            <a:r>
              <a:rPr lang="uk-UA" b="1" dirty="0">
                <a:solidFill>
                  <a:srgbClr val="00B0F0"/>
                </a:solidFill>
                <a:latin typeface="Times New Roman" panose="02020603050405020304" pitchFamily="18" charset="0"/>
                <a:cs typeface="Times New Roman" panose="02020603050405020304" pitchFamily="18" charset="0"/>
              </a:rPr>
              <a:t>РЕГОЛІТ</a:t>
            </a:r>
            <a:r>
              <a:rPr lang="uk-UA" dirty="0">
                <a:latin typeface="Times New Roman" panose="02020603050405020304" pitchFamily="18" charset="0"/>
                <a:cs typeface="Times New Roman" panose="02020603050405020304" pitchFamily="18" charset="0"/>
              </a:rPr>
              <a:t>.</a:t>
            </a:r>
          </a:p>
        </p:txBody>
      </p:sp>
      <p:sp>
        <p:nvSpPr>
          <p:cNvPr id="7" name="Прямокутник 6">
            <a:extLst>
              <a:ext uri="{FF2B5EF4-FFF2-40B4-BE49-F238E27FC236}">
                <a16:creationId xmlns:a16="http://schemas.microsoft.com/office/drawing/2014/main" id="{0A84598A-E5D6-41D3-A300-C2E389FF391A}"/>
              </a:ext>
            </a:extLst>
          </p:cNvPr>
          <p:cNvSpPr/>
          <p:nvPr/>
        </p:nvSpPr>
        <p:spPr>
          <a:xfrm>
            <a:off x="2571198" y="2635085"/>
            <a:ext cx="3809147" cy="738664"/>
          </a:xfrm>
          <a:prstGeom prst="rect">
            <a:avLst/>
          </a:prstGeom>
          <a:ln>
            <a:solidFill>
              <a:schemeClr val="tx2">
                <a:lumMod val="75000"/>
                <a:lumOff val="25000"/>
              </a:schemeClr>
            </a:solidFill>
          </a:ln>
        </p:spPr>
        <p:txBody>
          <a:bodyPr wrap="square">
            <a:spAutoFit/>
          </a:bodyPr>
          <a:lstStyle/>
          <a:p>
            <a:pPr algn="ctr"/>
            <a:r>
              <a:rPr lang="uk-UA" sz="1400" dirty="0">
                <a:solidFill>
                  <a:srgbClr val="333333"/>
                </a:solidFill>
                <a:latin typeface="Times New Roman" panose="02020603050405020304" pitchFamily="18" charset="0"/>
                <a:cs typeface="Times New Roman" panose="02020603050405020304" pitchFamily="18" charset="0"/>
              </a:rPr>
              <a:t>Місячний пил містить силікати - матеріал, який часто зустрічається на небесних тілах з вулканічною активністю. </a:t>
            </a:r>
            <a:endParaRPr lang="uk-UA" sz="1400" dirty="0">
              <a:latin typeface="Times New Roman" panose="02020603050405020304" pitchFamily="18" charset="0"/>
              <a:cs typeface="Times New Roman" panose="02020603050405020304" pitchFamily="18" charset="0"/>
            </a:endParaRPr>
          </a:p>
        </p:txBody>
      </p:sp>
      <p:sp>
        <p:nvSpPr>
          <p:cNvPr id="8" name="Прямокутник 7">
            <a:extLst>
              <a:ext uri="{FF2B5EF4-FFF2-40B4-BE49-F238E27FC236}">
                <a16:creationId xmlns:a16="http://schemas.microsoft.com/office/drawing/2014/main" id="{B5BEFD61-F761-4A45-A4CC-E2CE3E27CF6E}"/>
              </a:ext>
            </a:extLst>
          </p:cNvPr>
          <p:cNvSpPr/>
          <p:nvPr/>
        </p:nvSpPr>
        <p:spPr>
          <a:xfrm>
            <a:off x="2459291" y="3788105"/>
            <a:ext cx="4414157" cy="338554"/>
          </a:xfrm>
          <a:prstGeom prst="rect">
            <a:avLst/>
          </a:prstGeom>
        </p:spPr>
        <p:txBody>
          <a:bodyPr wrap="none">
            <a:spAutoFit/>
          </a:bodyPr>
          <a:lstStyle/>
          <a:p>
            <a:r>
              <a:rPr lang="uk-UA" sz="1600" dirty="0">
                <a:solidFill>
                  <a:srgbClr val="333333"/>
                </a:solidFill>
                <a:latin typeface="Times New Roman" panose="02020603050405020304" pitchFamily="18" charset="0"/>
                <a:cs typeface="Times New Roman" panose="02020603050405020304" pitchFamily="18" charset="0"/>
              </a:rPr>
              <a:t>Цей пил дрібний, як пудра, і гострий — як скло.</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165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6" name="Шестикутник 15">
            <a:extLst>
              <a:ext uri="{FF2B5EF4-FFF2-40B4-BE49-F238E27FC236}">
                <a16:creationId xmlns:a16="http://schemas.microsoft.com/office/drawing/2014/main" id="{2869FAFA-F20C-4071-801B-F73EF29D7C20}"/>
              </a:ext>
            </a:extLst>
          </p:cNvPr>
          <p:cNvSpPr/>
          <p:nvPr/>
        </p:nvSpPr>
        <p:spPr>
          <a:xfrm>
            <a:off x="2459421" y="2146744"/>
            <a:ext cx="5549461" cy="1697217"/>
          </a:xfrm>
          <a:prstGeom prst="hexagon">
            <a:avLst/>
          </a:prstGeom>
          <a:solidFill>
            <a:schemeClr val="accent4">
              <a:lumMod val="40000"/>
              <a:lumOff val="60000"/>
              <a:alpha val="42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2050" name="Picture 2" descr="Місячний реголіт">
            <a:extLst>
              <a:ext uri="{FF2B5EF4-FFF2-40B4-BE49-F238E27FC236}">
                <a16:creationId xmlns:a16="http://schemas.microsoft.com/office/drawing/2014/main" id="{39D265EA-AFA4-44AD-B65F-1F72DDDE5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682" y="316062"/>
            <a:ext cx="3223130" cy="21560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Прямокутник 2">
            <a:extLst>
              <a:ext uri="{FF2B5EF4-FFF2-40B4-BE49-F238E27FC236}">
                <a16:creationId xmlns:a16="http://schemas.microsoft.com/office/drawing/2014/main" id="{B2A4CFBD-511E-4366-A814-F24B5D823E93}"/>
              </a:ext>
            </a:extLst>
          </p:cNvPr>
          <p:cNvSpPr/>
          <p:nvPr/>
        </p:nvSpPr>
        <p:spPr>
          <a:xfrm>
            <a:off x="8008882" y="2567606"/>
            <a:ext cx="3832730" cy="661720"/>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3. Місячний реголіт.</a:t>
            </a:r>
            <a:r>
              <a:rPr lang="uk-UA" sz="1400" dirty="0">
                <a:latin typeface="Times New Roman" panose="02020603050405020304" pitchFamily="18" charset="0"/>
                <a:cs typeface="Times New Roman" panose="02020603050405020304" pitchFamily="18" charset="0"/>
              </a:rPr>
              <a:t> </a:t>
            </a:r>
          </a:p>
          <a:p>
            <a:pPr algn="ctr"/>
            <a:r>
              <a:rPr lang="uk-UA" sz="1050" dirty="0">
                <a:latin typeface="Times New Roman" panose="02020603050405020304" pitchFamily="18" charset="0"/>
                <a:cs typeface="Times New Roman" panose="02020603050405020304" pitchFamily="18" charset="0"/>
              </a:rPr>
              <a:t>Джерело: </a:t>
            </a:r>
            <a:r>
              <a:rPr lang="en-US" sz="1050" dirty="0">
                <a:latin typeface="Times New Roman" panose="02020603050405020304" pitchFamily="18" charset="0"/>
                <a:cs typeface="Times New Roman" panose="02020603050405020304" pitchFamily="18" charset="0"/>
              </a:rPr>
              <a:t>https://universemagazine.com/esa-nakopychuye-regolit-dlya-budivnycztva-rivnogo-misyachnogo-majdanchyka/</a:t>
            </a:r>
            <a:endParaRPr lang="uk-UA" sz="1050" dirty="0">
              <a:latin typeface="Times New Roman" panose="02020603050405020304" pitchFamily="18" charset="0"/>
              <a:cs typeface="Times New Roman" panose="02020603050405020304" pitchFamily="18" charset="0"/>
            </a:endParaRPr>
          </a:p>
        </p:txBody>
      </p:sp>
      <p:sp>
        <p:nvSpPr>
          <p:cNvPr id="7" name="Прямокутник 6">
            <a:extLst>
              <a:ext uri="{FF2B5EF4-FFF2-40B4-BE49-F238E27FC236}">
                <a16:creationId xmlns:a16="http://schemas.microsoft.com/office/drawing/2014/main" id="{5708894C-FDF4-44DB-8758-EB6C1A4FA02C}"/>
              </a:ext>
            </a:extLst>
          </p:cNvPr>
          <p:cNvSpPr/>
          <p:nvPr/>
        </p:nvSpPr>
        <p:spPr>
          <a:xfrm>
            <a:off x="2136107" y="145332"/>
            <a:ext cx="5712804" cy="1289071"/>
          </a:xfrm>
          <a:prstGeom prst="rect">
            <a:avLst/>
          </a:prstGeom>
        </p:spPr>
        <p:txBody>
          <a:bodyPr wrap="square">
            <a:spAutoFit/>
          </a:bodyPr>
          <a:lstStyle/>
          <a:p>
            <a:pPr algn="ctr">
              <a:lnSpc>
                <a:spcPct val="150000"/>
              </a:lnSpc>
            </a:pPr>
            <a:r>
              <a:rPr lang="uk-UA" dirty="0">
                <a:latin typeface="Times New Roman" panose="02020603050405020304" pitchFamily="18" charset="0"/>
                <a:cs typeface="Times New Roman" panose="02020603050405020304" pitchFamily="18" charset="0"/>
              </a:rPr>
              <a:t>На Місяці немає повітря та вологи, тому кожна порошинка працює як маленька батарейка, що накопичує заряд.</a:t>
            </a:r>
          </a:p>
        </p:txBody>
      </p:sp>
      <p:sp>
        <p:nvSpPr>
          <p:cNvPr id="9" name="Прямокутник 8">
            <a:extLst>
              <a:ext uri="{FF2B5EF4-FFF2-40B4-BE49-F238E27FC236}">
                <a16:creationId xmlns:a16="http://schemas.microsoft.com/office/drawing/2014/main" id="{E5087B56-DC1A-4D52-9910-B7A87EB10584}"/>
              </a:ext>
            </a:extLst>
          </p:cNvPr>
          <p:cNvSpPr/>
          <p:nvPr/>
        </p:nvSpPr>
        <p:spPr>
          <a:xfrm>
            <a:off x="3338467" y="1572061"/>
            <a:ext cx="3308085"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Причини зарядження:</a:t>
            </a:r>
          </a:p>
        </p:txBody>
      </p:sp>
      <p:sp>
        <p:nvSpPr>
          <p:cNvPr id="11" name="Прямокутник 10">
            <a:extLst>
              <a:ext uri="{FF2B5EF4-FFF2-40B4-BE49-F238E27FC236}">
                <a16:creationId xmlns:a16="http://schemas.microsoft.com/office/drawing/2014/main" id="{1AF7CE26-921A-4EB2-A00F-25BC5E189390}"/>
              </a:ext>
            </a:extLst>
          </p:cNvPr>
          <p:cNvSpPr/>
          <p:nvPr/>
        </p:nvSpPr>
        <p:spPr>
          <a:xfrm>
            <a:off x="2837794" y="2206643"/>
            <a:ext cx="4824248" cy="646331"/>
          </a:xfrm>
          <a:prstGeom prst="rect">
            <a:avLst/>
          </a:prstGeom>
        </p:spPr>
        <p:txBody>
          <a:bodyPr wrap="square">
            <a:spAutoFit/>
          </a:bodyPr>
          <a:lstStyle/>
          <a:p>
            <a:pPr marL="342900" indent="-342900">
              <a:buFont typeface="+mj-lt"/>
              <a:buAutoNum type="arabicPeriod"/>
            </a:pPr>
            <a:r>
              <a:rPr lang="uk-UA" dirty="0">
                <a:latin typeface="Times New Roman" panose="02020603050405020304" pitchFamily="18" charset="0"/>
                <a:ea typeface="Calibri" panose="020F0502020204030204" pitchFamily="34" charset="0"/>
              </a:rPr>
              <a:t>Через відсутність атмосфери та вологи на поверхні Місяця; </a:t>
            </a:r>
            <a:endParaRPr lang="uk-UA" dirty="0"/>
          </a:p>
        </p:txBody>
      </p:sp>
      <p:sp>
        <p:nvSpPr>
          <p:cNvPr id="12" name="Прямокутник 11">
            <a:extLst>
              <a:ext uri="{FF2B5EF4-FFF2-40B4-BE49-F238E27FC236}">
                <a16:creationId xmlns:a16="http://schemas.microsoft.com/office/drawing/2014/main" id="{E2878EE9-AC7C-4C5B-ADFC-85B89E15ED54}"/>
              </a:ext>
            </a:extLst>
          </p:cNvPr>
          <p:cNvSpPr/>
          <p:nvPr/>
        </p:nvSpPr>
        <p:spPr>
          <a:xfrm>
            <a:off x="2837794" y="2778328"/>
            <a:ext cx="3190932" cy="369332"/>
          </a:xfrm>
          <a:prstGeom prst="rect">
            <a:avLst/>
          </a:prstGeom>
        </p:spPr>
        <p:txBody>
          <a:bodyPr wrap="square">
            <a:spAutoFit/>
          </a:bodyPr>
          <a:lstStyle/>
          <a:p>
            <a:r>
              <a:rPr lang="uk-UA" dirty="0">
                <a:latin typeface="Times New Roman" panose="02020603050405020304" pitchFamily="18" charset="0"/>
                <a:ea typeface="Calibri" panose="020F0502020204030204" pitchFamily="34" charset="0"/>
              </a:rPr>
              <a:t>2. Фотоелектричний ефект;</a:t>
            </a:r>
            <a:endParaRPr lang="uk-UA" dirty="0"/>
          </a:p>
        </p:txBody>
      </p:sp>
      <p:sp>
        <p:nvSpPr>
          <p:cNvPr id="13" name="Прямокутник 12">
            <a:extLst>
              <a:ext uri="{FF2B5EF4-FFF2-40B4-BE49-F238E27FC236}">
                <a16:creationId xmlns:a16="http://schemas.microsoft.com/office/drawing/2014/main" id="{3BA19AE9-3237-4842-9444-C8BA7E39BFFB}"/>
              </a:ext>
            </a:extLst>
          </p:cNvPr>
          <p:cNvSpPr/>
          <p:nvPr/>
        </p:nvSpPr>
        <p:spPr>
          <a:xfrm>
            <a:off x="2848668" y="3149932"/>
            <a:ext cx="2386711" cy="369332"/>
          </a:xfrm>
          <a:prstGeom prst="rect">
            <a:avLst/>
          </a:prstGeom>
        </p:spPr>
        <p:txBody>
          <a:bodyPr wrap="square">
            <a:spAutoFit/>
          </a:bodyPr>
          <a:lstStyle/>
          <a:p>
            <a:r>
              <a:rPr lang="uk-UA" dirty="0">
                <a:latin typeface="Times New Roman" panose="02020603050405020304" pitchFamily="18" charset="0"/>
                <a:ea typeface="Calibri" panose="020F0502020204030204" pitchFamily="34" charset="0"/>
              </a:rPr>
              <a:t>3. Сонячний вітер; </a:t>
            </a:r>
            <a:endParaRPr lang="uk-UA" dirty="0"/>
          </a:p>
        </p:txBody>
      </p:sp>
      <p:sp>
        <p:nvSpPr>
          <p:cNvPr id="14" name="Прямокутник 13">
            <a:extLst>
              <a:ext uri="{FF2B5EF4-FFF2-40B4-BE49-F238E27FC236}">
                <a16:creationId xmlns:a16="http://schemas.microsoft.com/office/drawing/2014/main" id="{86FB5F1E-448B-4444-B356-A8F85C48F199}"/>
              </a:ext>
            </a:extLst>
          </p:cNvPr>
          <p:cNvSpPr/>
          <p:nvPr/>
        </p:nvSpPr>
        <p:spPr>
          <a:xfrm>
            <a:off x="2848668" y="3474629"/>
            <a:ext cx="3250158" cy="369332"/>
          </a:xfrm>
          <a:prstGeom prst="rect">
            <a:avLst/>
          </a:prstGeom>
        </p:spPr>
        <p:txBody>
          <a:bodyPr wrap="square">
            <a:spAutoFit/>
          </a:bodyPr>
          <a:lstStyle/>
          <a:p>
            <a:r>
              <a:rPr lang="uk-UA" dirty="0">
                <a:latin typeface="Times New Roman" panose="02020603050405020304" pitchFamily="18" charset="0"/>
                <a:ea typeface="Calibri" panose="020F0502020204030204" pitchFamily="34" charset="0"/>
              </a:rPr>
              <a:t>4. </a:t>
            </a:r>
            <a:r>
              <a:rPr lang="uk-UA" dirty="0" err="1">
                <a:latin typeface="Times New Roman" panose="02020603050405020304" pitchFamily="18" charset="0"/>
                <a:ea typeface="Calibri" panose="020F0502020204030204" pitchFamily="34" charset="0"/>
              </a:rPr>
              <a:t>Трибоелектричний</a:t>
            </a:r>
            <a:r>
              <a:rPr lang="uk-UA" dirty="0">
                <a:latin typeface="Times New Roman" panose="02020603050405020304" pitchFamily="18" charset="0"/>
                <a:ea typeface="Calibri" panose="020F0502020204030204" pitchFamily="34" charset="0"/>
              </a:rPr>
              <a:t> ефект.</a:t>
            </a:r>
            <a:endParaRPr lang="uk-UA" dirty="0"/>
          </a:p>
        </p:txBody>
      </p:sp>
      <p:sp>
        <p:nvSpPr>
          <p:cNvPr id="15" name="Прямокутник 14">
            <a:extLst>
              <a:ext uri="{FF2B5EF4-FFF2-40B4-BE49-F238E27FC236}">
                <a16:creationId xmlns:a16="http://schemas.microsoft.com/office/drawing/2014/main" id="{F11D20D8-EFC7-49CB-8BE4-150519B9B949}"/>
              </a:ext>
            </a:extLst>
          </p:cNvPr>
          <p:cNvSpPr/>
          <p:nvPr/>
        </p:nvSpPr>
        <p:spPr>
          <a:xfrm>
            <a:off x="6691543" y="4204251"/>
            <a:ext cx="5150069" cy="1704569"/>
          </a:xfrm>
          <a:prstGeom prst="rect">
            <a:avLst/>
          </a:prstGeom>
        </p:spPr>
        <p:txBody>
          <a:bodyPr wrap="square">
            <a:spAutoFit/>
          </a:bodyPr>
          <a:lstStyle/>
          <a:p>
            <a:pPr algn="ctr">
              <a:lnSpc>
                <a:spcPct val="150000"/>
              </a:lnSpc>
            </a:pPr>
            <a:r>
              <a:rPr lang="uk-UA" dirty="0">
                <a:solidFill>
                  <a:srgbClr val="333333"/>
                </a:solidFill>
                <a:latin typeface="Times New Roman" panose="02020603050405020304" pitchFamily="18" charset="0"/>
                <a:cs typeface="Times New Roman" panose="02020603050405020304" pitchFamily="18" charset="0"/>
              </a:rPr>
              <a:t>Цей заряд може бути таким сильним, що пил піднімається над місячною поверхнею, підвищуючи ризик його потрапляння всередину апаратури і, як наслідок, людські легені.</a:t>
            </a:r>
            <a:endParaRPr lang="uk-UA" dirty="0">
              <a:latin typeface="Times New Roman" panose="02020603050405020304" pitchFamily="18" charset="0"/>
              <a:cs typeface="Times New Roman" panose="02020603050405020304" pitchFamily="18" charset="0"/>
            </a:endParaRPr>
          </a:p>
        </p:txBody>
      </p:sp>
      <p:sp>
        <p:nvSpPr>
          <p:cNvPr id="19" name="Прямокутник 18">
            <a:extLst>
              <a:ext uri="{FF2B5EF4-FFF2-40B4-BE49-F238E27FC236}">
                <a16:creationId xmlns:a16="http://schemas.microsoft.com/office/drawing/2014/main" id="{B391A2B1-A442-4D11-83B5-FA0BB6945A21}"/>
              </a:ext>
            </a:extLst>
          </p:cNvPr>
          <p:cNvSpPr/>
          <p:nvPr/>
        </p:nvSpPr>
        <p:spPr>
          <a:xfrm>
            <a:off x="2709782" y="6301509"/>
            <a:ext cx="3832730" cy="500137"/>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4. Космічна станція.</a:t>
            </a:r>
            <a:r>
              <a:rPr lang="uk-UA" sz="1400" dirty="0">
                <a:latin typeface="Times New Roman" panose="02020603050405020304" pitchFamily="18" charset="0"/>
                <a:cs typeface="Times New Roman" panose="02020603050405020304" pitchFamily="18" charset="0"/>
              </a:rPr>
              <a:t> </a:t>
            </a:r>
          </a:p>
          <a:p>
            <a:pPr algn="ctr"/>
            <a:r>
              <a:rPr lang="uk-UA" sz="1050" dirty="0">
                <a:latin typeface="Times New Roman" panose="02020603050405020304" pitchFamily="18" charset="0"/>
                <a:cs typeface="Times New Roman" panose="02020603050405020304" pitchFamily="18" charset="0"/>
              </a:rPr>
              <a:t>Джерело: </a:t>
            </a:r>
            <a:r>
              <a:rPr lang="en-US" sz="1050" dirty="0">
                <a:latin typeface="Times New Roman" panose="02020603050405020304" pitchFamily="18" charset="0"/>
                <a:cs typeface="Times New Roman" panose="02020603050405020304" pitchFamily="18" charset="0"/>
              </a:rPr>
              <a:t>https://focus.ua/</a:t>
            </a:r>
            <a:endParaRPr lang="uk-UA" sz="1050" dirty="0">
              <a:latin typeface="Times New Roman" panose="02020603050405020304" pitchFamily="18" charset="0"/>
              <a:cs typeface="Times New Roman" panose="02020603050405020304" pitchFamily="18" charset="0"/>
            </a:endParaRPr>
          </a:p>
        </p:txBody>
      </p:sp>
      <p:pic>
        <p:nvPicPr>
          <p:cNvPr id="2054" name="Picture 6" descr="космічна станція">
            <a:extLst>
              <a:ext uri="{FF2B5EF4-FFF2-40B4-BE49-F238E27FC236}">
                <a16:creationId xmlns:a16="http://schemas.microsoft.com/office/drawing/2014/main" id="{603FE30A-98B6-4CE1-80AD-4D272CAFA4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8467" y="3883409"/>
            <a:ext cx="2547326" cy="237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18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EE7764F-0EA2-6892-94B4-853BBBBCA789}"/>
              </a:ext>
            </a:extLst>
          </p:cNvPr>
          <p:cNvSpPr>
            <a:spLocks noGrp="1"/>
          </p:cNvSpPr>
          <p:nvPr>
            <p:ph idx="1"/>
          </p:nvPr>
        </p:nvSpPr>
        <p:spPr>
          <a:xfrm>
            <a:off x="228601" y="1996803"/>
            <a:ext cx="5688724" cy="4120201"/>
          </a:xfrm>
        </p:spPr>
        <p:txBody>
          <a:bodyPr>
            <a:normAutofit/>
          </a:bodyPr>
          <a:lstStyle/>
          <a:p>
            <a:pPr algn="just">
              <a:lnSpc>
                <a:spcPct val="150000"/>
              </a:lnSpc>
            </a:pPr>
            <a:r>
              <a:rPr lang="uk-UA" sz="2000" dirty="0">
                <a:latin typeface="Times New Roman" panose="02020603050405020304" pitchFamily="18" charset="0"/>
                <a:cs typeface="Times New Roman" panose="02020603050405020304" pitchFamily="18" charset="0"/>
              </a:rPr>
              <a:t>Суміш №1 = 100% пшеничне борошно;</a:t>
            </a:r>
          </a:p>
          <a:p>
            <a:pPr algn="just">
              <a:lnSpc>
                <a:spcPct val="150000"/>
              </a:lnSpc>
            </a:pPr>
            <a:r>
              <a:rPr lang="uk-UA" sz="2000" dirty="0">
                <a:latin typeface="Times New Roman" panose="02020603050405020304" pitchFamily="18" charset="0"/>
                <a:cs typeface="Times New Roman" panose="02020603050405020304" pitchFamily="18" charset="0"/>
              </a:rPr>
              <a:t>Суміш №2 = 70% пшеничного борошна</a:t>
            </a:r>
            <a:r>
              <a:rPr lang="en-US" sz="2000"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30% просіяного дрібного піску;</a:t>
            </a:r>
          </a:p>
          <a:p>
            <a:pPr algn="just">
              <a:lnSpc>
                <a:spcPct val="150000"/>
              </a:lnSpc>
            </a:pPr>
            <a:r>
              <a:rPr lang="uk-UA" sz="2000" dirty="0">
                <a:latin typeface="Times New Roman" panose="02020603050405020304" pitchFamily="18" charset="0"/>
                <a:cs typeface="Times New Roman" panose="02020603050405020304" pitchFamily="18" charset="0"/>
              </a:rPr>
              <a:t>Суміш №4 = 70% пилу від дрібнозернистого наждачного паперу</a:t>
            </a:r>
            <a:r>
              <a:rPr lang="en-US" sz="2000"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30% пшеничного борошна;</a:t>
            </a:r>
          </a:p>
          <a:p>
            <a:pPr algn="just">
              <a:lnSpc>
                <a:spcPct val="150000"/>
              </a:lnSpc>
            </a:pPr>
            <a:r>
              <a:rPr lang="uk-UA" sz="2000" dirty="0">
                <a:latin typeface="Times New Roman" panose="02020603050405020304" pitchFamily="18" charset="0"/>
                <a:cs typeface="Times New Roman" panose="02020603050405020304" pitchFamily="18" charset="0"/>
              </a:rPr>
              <a:t>Суміш №5 = 50% борошна</a:t>
            </a:r>
            <a:r>
              <a:rPr lang="en-US" sz="2000"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25% піску</a:t>
            </a:r>
            <a:r>
              <a:rPr lang="en-US" sz="2000" dirty="0">
                <a:latin typeface="Times New Roman" panose="02020603050405020304" pitchFamily="18" charset="0"/>
                <a:cs typeface="Times New Roman" panose="02020603050405020304" pitchFamily="18" charset="0"/>
              </a:rPr>
              <a:t>,</a:t>
            </a:r>
            <a:r>
              <a:rPr lang="uk-UA" sz="2000" dirty="0">
                <a:latin typeface="Times New Roman" panose="02020603050405020304" pitchFamily="18" charset="0"/>
                <a:cs typeface="Times New Roman" panose="02020603050405020304" pitchFamily="18" charset="0"/>
              </a:rPr>
              <a:t> 25% крейдяного порошку.</a:t>
            </a:r>
          </a:p>
        </p:txBody>
      </p:sp>
      <p:pic>
        <p:nvPicPr>
          <p:cNvPr id="5" name="Рисунок 4">
            <a:extLst>
              <a:ext uri="{FF2B5EF4-FFF2-40B4-BE49-F238E27FC236}">
                <a16:creationId xmlns:a16="http://schemas.microsoft.com/office/drawing/2014/main" id="{7CEE9A72-3296-E7A4-77F8-30AF04EE39FC}"/>
              </a:ext>
            </a:extLst>
          </p:cNvPr>
          <p:cNvPicPr>
            <a:picLocks noChangeAspect="1"/>
          </p:cNvPicPr>
          <p:nvPr/>
        </p:nvPicPr>
        <p:blipFill>
          <a:blip r:embed="rId3"/>
          <a:stretch>
            <a:fillRect/>
          </a:stretch>
        </p:blipFill>
        <p:spPr>
          <a:xfrm flipH="1" flipV="1">
            <a:off x="6096000" y="1707153"/>
            <a:ext cx="5983142" cy="1619796"/>
          </a:xfrm>
          <a:prstGeom prst="rect">
            <a:avLst/>
          </a:prstGeom>
          <a:ln>
            <a:noFill/>
          </a:ln>
          <a:effectLst>
            <a:outerShdw blurRad="292100" dist="139700" dir="2700000" algn="tl" rotWithShape="0">
              <a:srgbClr val="333333">
                <a:alpha val="65000"/>
              </a:srgbClr>
            </a:outerShdw>
          </a:effectLst>
        </p:spPr>
      </p:pic>
      <p:sp>
        <p:nvSpPr>
          <p:cNvPr id="4" name="Прямокутник 3">
            <a:extLst>
              <a:ext uri="{FF2B5EF4-FFF2-40B4-BE49-F238E27FC236}">
                <a16:creationId xmlns:a16="http://schemas.microsoft.com/office/drawing/2014/main" id="{D7C7A4B3-3C66-4A3A-B656-10127BE5BBB7}"/>
              </a:ext>
            </a:extLst>
          </p:cNvPr>
          <p:cNvSpPr/>
          <p:nvPr/>
        </p:nvSpPr>
        <p:spPr>
          <a:xfrm>
            <a:off x="714703" y="499242"/>
            <a:ext cx="10972800" cy="878895"/>
          </a:xfrm>
          <a:prstGeom prst="rect">
            <a:avLst/>
          </a:prstGeom>
          <a:ln>
            <a:solidFill>
              <a:schemeClr val="tx2">
                <a:lumMod val="75000"/>
                <a:lumOff val="25000"/>
              </a:schemeClr>
            </a:solidFill>
          </a:ln>
        </p:spPr>
        <p:txBody>
          <a:bodyPr wrap="square">
            <a:spAutoFit/>
          </a:bodyPr>
          <a:lstStyle/>
          <a:p>
            <a:pPr algn="ctr">
              <a:lnSpc>
                <a:spcPct val="150000"/>
              </a:lnSpc>
            </a:pPr>
            <a:r>
              <a:rPr lang="uk-UA" dirty="0">
                <a:latin typeface="Times New Roman" panose="02020603050405020304" pitchFamily="18" charset="0"/>
                <a:ea typeface="Calibri" panose="020F0502020204030204" pitchFamily="34" charset="0"/>
              </a:rPr>
              <a:t>В роботі ми дослідили саме тертя частинок, щоб наочно дослідити явище електростатичного притягання пилу та оцінити інтенсивність його прилипання до матеріалів.</a:t>
            </a:r>
            <a:endParaRPr lang="uk-UA" dirty="0"/>
          </a:p>
        </p:txBody>
      </p:sp>
      <p:sp>
        <p:nvSpPr>
          <p:cNvPr id="8" name="Прямокутник 7">
            <a:extLst>
              <a:ext uri="{FF2B5EF4-FFF2-40B4-BE49-F238E27FC236}">
                <a16:creationId xmlns:a16="http://schemas.microsoft.com/office/drawing/2014/main" id="{E85033D6-9CE7-4653-9D24-60CAC280415B}"/>
              </a:ext>
            </a:extLst>
          </p:cNvPr>
          <p:cNvSpPr/>
          <p:nvPr/>
        </p:nvSpPr>
        <p:spPr>
          <a:xfrm>
            <a:off x="7171206" y="3413576"/>
            <a:ext cx="3832730" cy="553998"/>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5. Досліджувані зразки пилу.</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pic>
        <p:nvPicPr>
          <p:cNvPr id="9" name="Объект 4" descr="Изображение выглядит как искусство, стена, Прямоугольник, краска">
            <a:extLst>
              <a:ext uri="{FF2B5EF4-FFF2-40B4-BE49-F238E27FC236}">
                <a16:creationId xmlns:a16="http://schemas.microsoft.com/office/drawing/2014/main" id="{AE7B4C74-7DA6-4B97-BAE5-6B3B52227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200865" y="3248324"/>
            <a:ext cx="2018211" cy="3587931"/>
          </a:xfrm>
          <a:prstGeom prst="rect">
            <a:avLst/>
          </a:prstGeom>
          <a:ln>
            <a:noFill/>
          </a:ln>
          <a:effectLst>
            <a:outerShdw blurRad="292100" dist="139700" dir="2700000" algn="tl" rotWithShape="0">
              <a:srgbClr val="333333">
                <a:alpha val="65000"/>
              </a:srgbClr>
            </a:outerShdw>
          </a:effectLst>
        </p:spPr>
      </p:pic>
      <p:sp>
        <p:nvSpPr>
          <p:cNvPr id="10" name="Прямокутник 9">
            <a:extLst>
              <a:ext uri="{FF2B5EF4-FFF2-40B4-BE49-F238E27FC236}">
                <a16:creationId xmlns:a16="http://schemas.microsoft.com/office/drawing/2014/main" id="{4F5D3D13-9956-43EA-80F1-2712CD707312}"/>
              </a:ext>
            </a:extLst>
          </p:cNvPr>
          <p:cNvSpPr/>
          <p:nvPr/>
        </p:nvSpPr>
        <p:spPr>
          <a:xfrm>
            <a:off x="7293605" y="6117004"/>
            <a:ext cx="3832730" cy="553998"/>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6. Досліджувані зразки матеріалу.</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spTree>
    <p:extLst>
      <p:ext uri="{BB962C8B-B14F-4D97-AF65-F5344CB8AC3E}">
        <p14:creationId xmlns:p14="http://schemas.microsoft.com/office/powerpoint/2010/main" val="185669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4">
            <a:extLst>
              <a:ext uri="{FF2B5EF4-FFF2-40B4-BE49-F238E27FC236}">
                <a16:creationId xmlns:a16="http://schemas.microsoft.com/office/drawing/2014/main" id="{F478B5EC-9C2A-4B80-B9CC-8AC566410FF6}"/>
              </a:ext>
            </a:extLst>
          </p:cNvPr>
          <p:cNvPicPr>
            <a:picLocks noChangeAspect="1"/>
          </p:cNvPicPr>
          <p:nvPr/>
        </p:nvPicPr>
        <p:blipFill>
          <a:blip r:embed="rId2"/>
          <a:stretch>
            <a:fillRect/>
          </a:stretch>
        </p:blipFill>
        <p:spPr>
          <a:xfrm>
            <a:off x="7702086" y="92020"/>
            <a:ext cx="1676246" cy="2979994"/>
          </a:xfrm>
          <a:prstGeom prst="rect">
            <a:avLst/>
          </a:prstGeom>
        </p:spPr>
      </p:pic>
      <p:sp>
        <p:nvSpPr>
          <p:cNvPr id="10" name="Прямокутник 9">
            <a:extLst>
              <a:ext uri="{FF2B5EF4-FFF2-40B4-BE49-F238E27FC236}">
                <a16:creationId xmlns:a16="http://schemas.microsoft.com/office/drawing/2014/main" id="{A9D3A6C0-5079-4991-8E2C-7E75D5ABF355}"/>
              </a:ext>
            </a:extLst>
          </p:cNvPr>
          <p:cNvSpPr/>
          <p:nvPr/>
        </p:nvSpPr>
        <p:spPr>
          <a:xfrm>
            <a:off x="259271" y="17671"/>
            <a:ext cx="3535263"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Результати дослідження</a:t>
            </a:r>
          </a:p>
        </p:txBody>
      </p:sp>
      <p:sp>
        <p:nvSpPr>
          <p:cNvPr id="11" name="Прямокутник 10">
            <a:extLst>
              <a:ext uri="{FF2B5EF4-FFF2-40B4-BE49-F238E27FC236}">
                <a16:creationId xmlns:a16="http://schemas.microsoft.com/office/drawing/2014/main" id="{C9A694AA-DA1E-4339-B8B2-C344B84A0474}"/>
              </a:ext>
            </a:extLst>
          </p:cNvPr>
          <p:cNvSpPr/>
          <p:nvPr/>
        </p:nvSpPr>
        <p:spPr>
          <a:xfrm>
            <a:off x="636284" y="452345"/>
            <a:ext cx="3493200" cy="369332"/>
          </a:xfrm>
          <a:prstGeom prst="rect">
            <a:avLst/>
          </a:prstGeom>
        </p:spPr>
        <p:txBody>
          <a:bodyPr wrap="none">
            <a:spAutoFit/>
          </a:bodyPr>
          <a:lstStyle/>
          <a:p>
            <a:r>
              <a:rPr lang="uk-UA" b="1" u="sng" dirty="0">
                <a:latin typeface="Times New Roman" panose="02020603050405020304" pitchFamily="18" charset="0"/>
                <a:cs typeface="Times New Roman" panose="02020603050405020304" pitchFamily="18" charset="0"/>
              </a:rPr>
              <a:t>Таблиця результатів суміші №1</a:t>
            </a:r>
            <a:endParaRPr lang="uk-UA" b="1" u="sng" dirty="0"/>
          </a:p>
        </p:txBody>
      </p:sp>
      <mc:AlternateContent xmlns:mc="http://schemas.openxmlformats.org/markup-compatibility/2006" xmlns:a14="http://schemas.microsoft.com/office/drawing/2010/main">
        <mc:Choice Requires="a14">
          <p:graphicFrame>
            <p:nvGraphicFramePr>
              <p:cNvPr id="12" name="Объект 6">
                <a:extLst>
                  <a:ext uri="{FF2B5EF4-FFF2-40B4-BE49-F238E27FC236}">
                    <a16:creationId xmlns:a16="http://schemas.microsoft.com/office/drawing/2014/main" id="{D51F52A5-1FFA-4AD4-B420-7C47404F0000}"/>
                  </a:ext>
                </a:extLst>
              </p:cNvPr>
              <p:cNvGraphicFramePr>
                <a:graphicFrameLocks noGrp="1"/>
              </p:cNvGraphicFramePr>
              <p:nvPr>
                <p:ph idx="1"/>
                <p:extLst>
                  <p:ext uri="{D42A27DB-BD31-4B8C-83A1-F6EECF244321}">
                    <p14:modId xmlns:p14="http://schemas.microsoft.com/office/powerpoint/2010/main" val="2239022545"/>
                  </p:ext>
                </p:extLst>
              </p:nvPr>
            </p:nvGraphicFramePr>
            <p:xfrm>
              <a:off x="173658" y="837725"/>
              <a:ext cx="7036439" cy="2761273"/>
            </p:xfrm>
            <a:graphic>
              <a:graphicData uri="http://schemas.openxmlformats.org/drawingml/2006/table">
                <a:tbl>
                  <a:tblPr firstRow="1" bandRow="1">
                    <a:tableStyleId>{5940675A-B579-460E-94D1-54222C63F5DA}</a:tableStyleId>
                  </a:tblPr>
                  <a:tblGrid>
                    <a:gridCol w="1035032">
                      <a:extLst>
                        <a:ext uri="{9D8B030D-6E8A-4147-A177-3AD203B41FA5}">
                          <a16:colId xmlns:a16="http://schemas.microsoft.com/office/drawing/2014/main" val="2294517859"/>
                        </a:ext>
                      </a:extLst>
                    </a:gridCol>
                    <a:gridCol w="1424389">
                      <a:extLst>
                        <a:ext uri="{9D8B030D-6E8A-4147-A177-3AD203B41FA5}">
                          <a16:colId xmlns:a16="http://schemas.microsoft.com/office/drawing/2014/main" val="363252355"/>
                        </a:ext>
                      </a:extLst>
                    </a:gridCol>
                    <a:gridCol w="1358343">
                      <a:extLst>
                        <a:ext uri="{9D8B030D-6E8A-4147-A177-3AD203B41FA5}">
                          <a16:colId xmlns:a16="http://schemas.microsoft.com/office/drawing/2014/main" val="3445223407"/>
                        </a:ext>
                      </a:extLst>
                    </a:gridCol>
                    <a:gridCol w="1072055">
                      <a:extLst>
                        <a:ext uri="{9D8B030D-6E8A-4147-A177-3AD203B41FA5}">
                          <a16:colId xmlns:a16="http://schemas.microsoft.com/office/drawing/2014/main" val="96905753"/>
                        </a:ext>
                      </a:extLst>
                    </a:gridCol>
                    <a:gridCol w="2146620">
                      <a:extLst>
                        <a:ext uri="{9D8B030D-6E8A-4147-A177-3AD203B41FA5}">
                          <a16:colId xmlns:a16="http://schemas.microsoft.com/office/drawing/2014/main" val="1685447333"/>
                        </a:ext>
                      </a:extLst>
                    </a:gridCol>
                  </a:tblGrid>
                  <a:tr h="629008">
                    <a:tc>
                      <a:txBody>
                        <a:bodyPr/>
                        <a:lstStyle/>
                        <a:p>
                          <a:pPr algn="ctr"/>
                          <a:r>
                            <a:rPr lang="uk-UA" sz="1400" b="1" dirty="0">
                              <a:latin typeface="Times New Roman" panose="02020603050405020304" pitchFamily="18" charset="0"/>
                              <a:cs typeface="Times New Roman" panose="02020603050405020304" pitchFamily="18" charset="0"/>
                            </a:rPr>
                            <a:t>Матеріал</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Інтенсивність прилипання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Площа покриття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Легкість очищення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Примітки</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804624082"/>
                      </a:ext>
                    </a:extLst>
                  </a:tr>
                  <a:tr h="364425">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Слабке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6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Легко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Найбільше очищується в середині</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3776761"/>
                      </a:ext>
                    </a:extLst>
                  </a:tr>
                  <a:tr h="364425">
                    <a:tc>
                      <a:txBody>
                        <a:bodyPr/>
                        <a:lstStyle/>
                        <a:p>
                          <a:pPr algn="ctr"/>
                          <a:r>
                            <a:rPr lang="uk-UA" sz="1400" dirty="0">
                              <a:latin typeface="Times New Roman" panose="02020603050405020304" pitchFamily="18" charset="0"/>
                              <a:cs typeface="Times New Roman" panose="02020603050405020304" pitchFamily="18" charset="0"/>
                            </a:rPr>
                            <a:t>Фольга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Слабке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1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Важко очистити</a:t>
                          </a:r>
                        </a:p>
                      </a:txBody>
                      <a:tcPr/>
                    </a:tc>
                    <a:extLst>
                      <a:ext uri="{0D108BD9-81ED-4DB2-BD59-A6C34878D82A}">
                        <a16:rowId xmlns:a16="http://schemas.microsoft.com/office/drawing/2014/main" val="2629770508"/>
                      </a:ext>
                    </a:extLst>
                  </a:tr>
                  <a:tr h="364425">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16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Прилипають уже очищені частинки</a:t>
                          </a:r>
                        </a:p>
                      </a:txBody>
                      <a:tcPr/>
                    </a:tc>
                    <a:extLst>
                      <a:ext uri="{0D108BD9-81ED-4DB2-BD59-A6C34878D82A}">
                        <a16:rowId xmlns:a16="http://schemas.microsoft.com/office/drawing/2014/main" val="3921295393"/>
                      </a:ext>
                    </a:extLst>
                  </a:tr>
                  <a:tr h="364425">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Критична (50 % площі поверхні)</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Дуже 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Прилипання дуже інтенсивне</a:t>
                          </a:r>
                        </a:p>
                      </a:txBody>
                      <a:tcPr/>
                    </a:tc>
                    <a:extLst>
                      <a:ext uri="{0D108BD9-81ED-4DB2-BD59-A6C34878D82A}">
                        <a16:rowId xmlns:a16="http://schemas.microsoft.com/office/drawing/2014/main" val="4246956140"/>
                      </a:ext>
                    </a:extLst>
                  </a:tr>
                </a:tbl>
              </a:graphicData>
            </a:graphic>
          </p:graphicFrame>
        </mc:Choice>
        <mc:Fallback xmlns="">
          <p:graphicFrame>
            <p:nvGraphicFramePr>
              <p:cNvPr id="12" name="Объект 6">
                <a:extLst>
                  <a:ext uri="{FF2B5EF4-FFF2-40B4-BE49-F238E27FC236}">
                    <a16:creationId xmlns:a16="http://schemas.microsoft.com/office/drawing/2014/main" id="{D51F52A5-1FFA-4AD4-B420-7C47404F0000}"/>
                  </a:ext>
                </a:extLst>
              </p:cNvPr>
              <p:cNvGraphicFramePr>
                <a:graphicFrameLocks noGrp="1"/>
              </p:cNvGraphicFramePr>
              <p:nvPr>
                <p:ph idx="1"/>
                <p:extLst>
                  <p:ext uri="{D42A27DB-BD31-4B8C-83A1-F6EECF244321}">
                    <p14:modId xmlns:p14="http://schemas.microsoft.com/office/powerpoint/2010/main" val="2239022545"/>
                  </p:ext>
                </p:extLst>
              </p:nvPr>
            </p:nvGraphicFramePr>
            <p:xfrm>
              <a:off x="173658" y="837725"/>
              <a:ext cx="7036439" cy="2761273"/>
            </p:xfrm>
            <a:graphic>
              <a:graphicData uri="http://schemas.openxmlformats.org/drawingml/2006/table">
                <a:tbl>
                  <a:tblPr firstRow="1" bandRow="1">
                    <a:tableStyleId>{5940675A-B579-460E-94D1-54222C63F5DA}</a:tableStyleId>
                  </a:tblPr>
                  <a:tblGrid>
                    <a:gridCol w="1035032">
                      <a:extLst>
                        <a:ext uri="{9D8B030D-6E8A-4147-A177-3AD203B41FA5}">
                          <a16:colId xmlns:a16="http://schemas.microsoft.com/office/drawing/2014/main" val="2294517859"/>
                        </a:ext>
                      </a:extLst>
                    </a:gridCol>
                    <a:gridCol w="1424389">
                      <a:extLst>
                        <a:ext uri="{9D8B030D-6E8A-4147-A177-3AD203B41FA5}">
                          <a16:colId xmlns:a16="http://schemas.microsoft.com/office/drawing/2014/main" val="363252355"/>
                        </a:ext>
                      </a:extLst>
                    </a:gridCol>
                    <a:gridCol w="1358343">
                      <a:extLst>
                        <a:ext uri="{9D8B030D-6E8A-4147-A177-3AD203B41FA5}">
                          <a16:colId xmlns:a16="http://schemas.microsoft.com/office/drawing/2014/main" val="3445223407"/>
                        </a:ext>
                      </a:extLst>
                    </a:gridCol>
                    <a:gridCol w="1072055">
                      <a:extLst>
                        <a:ext uri="{9D8B030D-6E8A-4147-A177-3AD203B41FA5}">
                          <a16:colId xmlns:a16="http://schemas.microsoft.com/office/drawing/2014/main" val="96905753"/>
                        </a:ext>
                      </a:extLst>
                    </a:gridCol>
                    <a:gridCol w="2146620">
                      <a:extLst>
                        <a:ext uri="{9D8B030D-6E8A-4147-A177-3AD203B41FA5}">
                          <a16:colId xmlns:a16="http://schemas.microsoft.com/office/drawing/2014/main" val="1685447333"/>
                        </a:ext>
                      </a:extLst>
                    </a:gridCol>
                  </a:tblGrid>
                  <a:tr h="629008">
                    <a:tc>
                      <a:txBody>
                        <a:bodyPr/>
                        <a:lstStyle/>
                        <a:p>
                          <a:pPr algn="ctr"/>
                          <a:r>
                            <a:rPr lang="uk-UA" sz="1400" b="1" dirty="0">
                              <a:latin typeface="Times New Roman" panose="02020603050405020304" pitchFamily="18" charset="0"/>
                              <a:cs typeface="Times New Roman" panose="02020603050405020304" pitchFamily="18" charset="0"/>
                            </a:rPr>
                            <a:t>Матеріал</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Інтенсивність прилипання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Площа покриття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Легкість очищення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Примітки</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804624082"/>
                      </a:ext>
                    </a:extLst>
                  </a:tr>
                  <a:tr h="518160">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Слабке</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3"/>
                          <a:stretch>
                            <a:fillRect l="-181614" t="-120930" r="-237668" b="-319767"/>
                          </a:stretch>
                        </a:blipFill>
                      </a:tcPr>
                    </a:tc>
                    <a:tc>
                      <a:txBody>
                        <a:bodyPr/>
                        <a:lstStyle/>
                        <a:p>
                          <a:pPr algn="ctr"/>
                          <a:r>
                            <a:rPr lang="uk-UA" sz="1400" dirty="0">
                              <a:latin typeface="Times New Roman" panose="02020603050405020304" pitchFamily="18" charset="0"/>
                              <a:cs typeface="Times New Roman" panose="02020603050405020304" pitchFamily="18" charset="0"/>
                            </a:rPr>
                            <a:t>Легко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Найбільше очищується в середині</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3776761"/>
                      </a:ext>
                    </a:extLst>
                  </a:tr>
                  <a:tr h="364425">
                    <a:tc>
                      <a:txBody>
                        <a:bodyPr/>
                        <a:lstStyle/>
                        <a:p>
                          <a:pPr algn="ctr"/>
                          <a:r>
                            <a:rPr lang="uk-UA" sz="1400" dirty="0">
                              <a:latin typeface="Times New Roman" panose="02020603050405020304" pitchFamily="18" charset="0"/>
                              <a:cs typeface="Times New Roman" panose="02020603050405020304" pitchFamily="18" charset="0"/>
                            </a:rPr>
                            <a:t>Фольга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Слабке</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3"/>
                          <a:stretch>
                            <a:fillRect l="-181614" t="-316667" r="-237668" b="-358333"/>
                          </a:stretch>
                        </a:blipFill>
                      </a:tcPr>
                    </a:tc>
                    <a:tc>
                      <a:txBody>
                        <a:bodyPr/>
                        <a:lstStyle/>
                        <a:p>
                          <a:pPr algn="ctr"/>
                          <a:r>
                            <a:rPr lang="uk-UA" sz="1400" dirty="0">
                              <a:latin typeface="Times New Roman" panose="02020603050405020304" pitchFamily="18" charset="0"/>
                              <a:cs typeface="Times New Roman" panose="02020603050405020304" pitchFamily="18" charset="0"/>
                            </a:rPr>
                            <a:t>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Важко очистити</a:t>
                          </a:r>
                        </a:p>
                      </a:txBody>
                      <a:tcPr/>
                    </a:tc>
                    <a:extLst>
                      <a:ext uri="{0D108BD9-81ED-4DB2-BD59-A6C34878D82A}">
                        <a16:rowId xmlns:a16="http://schemas.microsoft.com/office/drawing/2014/main" val="2629770508"/>
                      </a:ext>
                    </a:extLst>
                  </a:tr>
                  <a:tr h="518160">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3"/>
                          <a:stretch>
                            <a:fillRect l="-181614" t="-294118" r="-237668" b="-152941"/>
                          </a:stretch>
                        </a:blipFill>
                      </a:tcPr>
                    </a:tc>
                    <a:tc>
                      <a:txBody>
                        <a:bodyPr/>
                        <a:lstStyle/>
                        <a:p>
                          <a:pPr algn="ctr"/>
                          <a:r>
                            <a:rPr lang="uk-UA" sz="1400" dirty="0">
                              <a:latin typeface="Times New Roman" panose="02020603050405020304" pitchFamily="18" charset="0"/>
                              <a:cs typeface="Times New Roman" panose="02020603050405020304" pitchFamily="18" charset="0"/>
                            </a:rPr>
                            <a:t>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Прилипають уже очищені частинки</a:t>
                          </a:r>
                        </a:p>
                      </a:txBody>
                      <a:tcPr/>
                    </a:tc>
                    <a:extLst>
                      <a:ext uri="{0D108BD9-81ED-4DB2-BD59-A6C34878D82A}">
                        <a16:rowId xmlns:a16="http://schemas.microsoft.com/office/drawing/2014/main" val="3921295393"/>
                      </a:ext>
                    </a:extLst>
                  </a:tr>
                  <a:tr h="731520">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Критична (50 % площі поверхні)</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Дуже важко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Прилипання дуже інтенсивне</a:t>
                          </a:r>
                        </a:p>
                      </a:txBody>
                      <a:tcPr/>
                    </a:tc>
                    <a:extLst>
                      <a:ext uri="{0D108BD9-81ED-4DB2-BD59-A6C34878D82A}">
                        <a16:rowId xmlns:a16="http://schemas.microsoft.com/office/drawing/2014/main" val="4246956140"/>
                      </a:ext>
                    </a:extLst>
                  </a:tr>
                </a:tbl>
              </a:graphicData>
            </a:graphic>
          </p:graphicFrame>
        </mc:Fallback>
      </mc:AlternateContent>
      <p:sp>
        <p:nvSpPr>
          <p:cNvPr id="13" name="Прямокутник 12">
            <a:extLst>
              <a:ext uri="{FF2B5EF4-FFF2-40B4-BE49-F238E27FC236}">
                <a16:creationId xmlns:a16="http://schemas.microsoft.com/office/drawing/2014/main" id="{372003E6-57FE-4867-ADA9-9B71FBF8C536}"/>
              </a:ext>
            </a:extLst>
          </p:cNvPr>
          <p:cNvSpPr/>
          <p:nvPr/>
        </p:nvSpPr>
        <p:spPr>
          <a:xfrm>
            <a:off x="7210097" y="3088062"/>
            <a:ext cx="2794126" cy="800219"/>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a:t>
            </a:r>
            <a:r>
              <a:rPr lang="en-US" sz="1600" dirty="0">
                <a:latin typeface="Times New Roman" panose="02020603050405020304" pitchFamily="18" charset="0"/>
                <a:cs typeface="Times New Roman" panose="02020603050405020304" pitchFamily="18" charset="0"/>
              </a:rPr>
              <a:t>7</a:t>
            </a:r>
            <a:r>
              <a:rPr lang="uk-UA" sz="1600" dirty="0">
                <a:latin typeface="Times New Roman" panose="02020603050405020304" pitchFamily="18" charset="0"/>
                <a:cs typeface="Times New Roman" panose="02020603050405020304" pitchFamily="18" charset="0"/>
              </a:rPr>
              <a:t>. Проведення дослідження.</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sp>
        <p:nvSpPr>
          <p:cNvPr id="14" name="Прямокутник 13">
            <a:extLst>
              <a:ext uri="{FF2B5EF4-FFF2-40B4-BE49-F238E27FC236}">
                <a16:creationId xmlns:a16="http://schemas.microsoft.com/office/drawing/2014/main" id="{BB11CEAD-C680-4190-900F-816B44C4E240}"/>
              </a:ext>
            </a:extLst>
          </p:cNvPr>
          <p:cNvSpPr/>
          <p:nvPr/>
        </p:nvSpPr>
        <p:spPr>
          <a:xfrm>
            <a:off x="321936" y="3615046"/>
            <a:ext cx="3493200" cy="369332"/>
          </a:xfrm>
          <a:prstGeom prst="rect">
            <a:avLst/>
          </a:prstGeom>
        </p:spPr>
        <p:txBody>
          <a:bodyPr wrap="none">
            <a:spAutoFit/>
          </a:bodyPr>
          <a:lstStyle/>
          <a:p>
            <a:r>
              <a:rPr lang="uk-UA" b="1" u="sng" dirty="0">
                <a:latin typeface="Times New Roman" panose="02020603050405020304" pitchFamily="18" charset="0"/>
                <a:cs typeface="Times New Roman" panose="02020603050405020304" pitchFamily="18" charset="0"/>
              </a:rPr>
              <a:t>Таблиця результатів суміші №2</a:t>
            </a:r>
            <a:endParaRPr lang="uk-UA" b="1" u="sng" dirty="0"/>
          </a:p>
        </p:txBody>
      </p:sp>
      <mc:AlternateContent xmlns:mc="http://schemas.openxmlformats.org/markup-compatibility/2006" xmlns:a14="http://schemas.microsoft.com/office/drawing/2010/main">
        <mc:Choice Requires="a14">
          <p:graphicFrame>
            <p:nvGraphicFramePr>
              <p:cNvPr id="15" name="Объект 3">
                <a:extLst>
                  <a:ext uri="{FF2B5EF4-FFF2-40B4-BE49-F238E27FC236}">
                    <a16:creationId xmlns:a16="http://schemas.microsoft.com/office/drawing/2014/main" id="{427050F3-D0C9-4A52-84C6-803FC743C75B}"/>
                  </a:ext>
                </a:extLst>
              </p:cNvPr>
              <p:cNvGraphicFramePr>
                <a:graphicFrameLocks/>
              </p:cNvGraphicFramePr>
              <p:nvPr>
                <p:extLst>
                  <p:ext uri="{D42A27DB-BD31-4B8C-83A1-F6EECF244321}">
                    <p14:modId xmlns:p14="http://schemas.microsoft.com/office/powerpoint/2010/main" val="3008010672"/>
                  </p:ext>
                </p:extLst>
              </p:nvPr>
            </p:nvGraphicFramePr>
            <p:xfrm>
              <a:off x="142412" y="4058135"/>
              <a:ext cx="9470922" cy="2707845"/>
            </p:xfrm>
            <a:graphic>
              <a:graphicData uri="http://schemas.openxmlformats.org/drawingml/2006/table">
                <a:tbl>
                  <a:tblPr firstRow="1" bandRow="1">
                    <a:tableStyleId>{5940675A-B579-460E-94D1-54222C63F5DA}</a:tableStyleId>
                  </a:tblPr>
                  <a:tblGrid>
                    <a:gridCol w="1410895">
                      <a:extLst>
                        <a:ext uri="{9D8B030D-6E8A-4147-A177-3AD203B41FA5}">
                          <a16:colId xmlns:a16="http://schemas.microsoft.com/office/drawing/2014/main" val="2371956256"/>
                        </a:ext>
                      </a:extLst>
                    </a:gridCol>
                    <a:gridCol w="1387366">
                      <a:extLst>
                        <a:ext uri="{9D8B030D-6E8A-4147-A177-3AD203B41FA5}">
                          <a16:colId xmlns:a16="http://schemas.microsoft.com/office/drawing/2014/main" val="2647203825"/>
                        </a:ext>
                      </a:extLst>
                    </a:gridCol>
                    <a:gridCol w="1639614">
                      <a:extLst>
                        <a:ext uri="{9D8B030D-6E8A-4147-A177-3AD203B41FA5}">
                          <a16:colId xmlns:a16="http://schemas.microsoft.com/office/drawing/2014/main" val="893016007"/>
                        </a:ext>
                      </a:extLst>
                    </a:gridCol>
                    <a:gridCol w="1368853">
                      <a:extLst>
                        <a:ext uri="{9D8B030D-6E8A-4147-A177-3AD203B41FA5}">
                          <a16:colId xmlns:a16="http://schemas.microsoft.com/office/drawing/2014/main" val="642458305"/>
                        </a:ext>
                      </a:extLst>
                    </a:gridCol>
                    <a:gridCol w="3664194">
                      <a:extLst>
                        <a:ext uri="{9D8B030D-6E8A-4147-A177-3AD203B41FA5}">
                          <a16:colId xmlns:a16="http://schemas.microsoft.com/office/drawing/2014/main" val="2115882201"/>
                        </a:ext>
                      </a:extLst>
                    </a:gridCol>
                  </a:tblGrid>
                  <a:tr h="487291">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Матеріал</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Інтенсивність прилипання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Площа покриття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Легкість очищення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Примітки</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2156412446"/>
                      </a:ext>
                    </a:extLst>
                  </a:tr>
                  <a:tr h="316223">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Помірне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8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Легко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Частинки піску не прилипали до скла</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05261826"/>
                      </a:ext>
                    </a:extLst>
                  </a:tr>
                  <a:tr h="487291">
                    <a:tc>
                      <a:txBody>
                        <a:bodyPr/>
                        <a:lstStyle/>
                        <a:p>
                          <a:pPr algn="ctr"/>
                          <a:r>
                            <a:rPr lang="uk-UA" sz="1400" dirty="0">
                              <a:latin typeface="Times New Roman" panose="02020603050405020304" pitchFamily="18" charset="0"/>
                              <a:cs typeface="Times New Roman" panose="02020603050405020304" pitchFamily="18" charset="0"/>
                            </a:rPr>
                            <a:t>Фольга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Дуже слабке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1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Важко</a:t>
                          </a: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Прилипнули тільки частинки борошна, більші частинки залишилися у суміші</a:t>
                          </a:r>
                        </a:p>
                      </a:txBody>
                      <a:tcPr/>
                    </a:tc>
                    <a:extLst>
                      <a:ext uri="{0D108BD9-81ED-4DB2-BD59-A6C34878D82A}">
                        <a16:rowId xmlns:a16="http://schemas.microsoft.com/office/drawing/2014/main" val="3126542856"/>
                      </a:ext>
                    </a:extLst>
                  </a:tr>
                  <a:tr h="687940">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16 </a:t>
                          </a:r>
                          <a14:m>
                            <m:oMath xmlns:m="http://schemas.openxmlformats.org/officeDocument/2006/math">
                              <m:sSup>
                                <m:sSupPr>
                                  <m:ctrlPr>
                                    <a:rPr lang="uk-UA" sz="1400" i="1" smtClean="0">
                                      <a:latin typeface="Cambria Math" panose="02040503050406030204" pitchFamily="18" charset="0"/>
                                    </a:rPr>
                                  </m:ctrlPr>
                                </m:sSupPr>
                                <m:e>
                                  <m:r>
                                    <m:rPr>
                                      <m:nor/>
                                    </m:rPr>
                                    <a:rPr lang="uk-UA" sz="1400" dirty="0" smtClean="0">
                                      <a:latin typeface="Times New Roman" panose="02020603050405020304" pitchFamily="18" charset="0"/>
                                      <a:cs typeface="Times New Roman" panose="02020603050405020304" pitchFamily="18" charset="0"/>
                                    </a:rPr>
                                    <m:t>см</m:t>
                                  </m:r>
                                </m:e>
                                <m:sup>
                                  <m:r>
                                    <a:rPr lang="uk-UA" sz="1400" b="0" smtClean="0">
                                      <a:latin typeface="Cambria Math" panose="02040503050406030204" pitchFamily="18" charset="0"/>
                                    </a:rPr>
                                    <m:t>2</m:t>
                                  </m:r>
                                </m:sup>
                              </m:sSup>
                            </m:oMath>
                          </a14:m>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Важко очистити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Показала найбільше електростатичне прилипання, як дрібних так і більших частинок</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0527355"/>
                      </a:ext>
                    </a:extLst>
                  </a:tr>
                  <a:tr h="623782">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Критична (50 % площі поверхні)</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dirty="0">
                              <a:latin typeface="Times New Roman" panose="02020603050405020304" pitchFamily="18" charset="0"/>
                              <a:cs typeface="Times New Roman" panose="02020603050405020304" pitchFamily="18" charset="0"/>
                            </a:rPr>
                            <a:t>Важко очистити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Інтенсивне прилипання дрібних частинок, трішки гірше прилипання частинок піску</a:t>
                          </a:r>
                        </a:p>
                      </a:txBody>
                      <a:tcPr/>
                    </a:tc>
                    <a:extLst>
                      <a:ext uri="{0D108BD9-81ED-4DB2-BD59-A6C34878D82A}">
                        <a16:rowId xmlns:a16="http://schemas.microsoft.com/office/drawing/2014/main" val="141123176"/>
                      </a:ext>
                    </a:extLst>
                  </a:tr>
                </a:tbl>
              </a:graphicData>
            </a:graphic>
          </p:graphicFrame>
        </mc:Choice>
        <mc:Fallback xmlns="">
          <p:graphicFrame>
            <p:nvGraphicFramePr>
              <p:cNvPr id="15" name="Объект 3">
                <a:extLst>
                  <a:ext uri="{FF2B5EF4-FFF2-40B4-BE49-F238E27FC236}">
                    <a16:creationId xmlns:a16="http://schemas.microsoft.com/office/drawing/2014/main" id="{427050F3-D0C9-4A52-84C6-803FC743C75B}"/>
                  </a:ext>
                </a:extLst>
              </p:cNvPr>
              <p:cNvGraphicFramePr>
                <a:graphicFrameLocks/>
              </p:cNvGraphicFramePr>
              <p:nvPr>
                <p:extLst>
                  <p:ext uri="{D42A27DB-BD31-4B8C-83A1-F6EECF244321}">
                    <p14:modId xmlns:p14="http://schemas.microsoft.com/office/powerpoint/2010/main" val="3008010672"/>
                  </p:ext>
                </p:extLst>
              </p:nvPr>
            </p:nvGraphicFramePr>
            <p:xfrm>
              <a:off x="142412" y="4058135"/>
              <a:ext cx="9470922" cy="2707845"/>
            </p:xfrm>
            <a:graphic>
              <a:graphicData uri="http://schemas.openxmlformats.org/drawingml/2006/table">
                <a:tbl>
                  <a:tblPr firstRow="1" bandRow="1">
                    <a:tableStyleId>{5940675A-B579-460E-94D1-54222C63F5DA}</a:tableStyleId>
                  </a:tblPr>
                  <a:tblGrid>
                    <a:gridCol w="1410895">
                      <a:extLst>
                        <a:ext uri="{9D8B030D-6E8A-4147-A177-3AD203B41FA5}">
                          <a16:colId xmlns:a16="http://schemas.microsoft.com/office/drawing/2014/main" val="2371956256"/>
                        </a:ext>
                      </a:extLst>
                    </a:gridCol>
                    <a:gridCol w="1387366">
                      <a:extLst>
                        <a:ext uri="{9D8B030D-6E8A-4147-A177-3AD203B41FA5}">
                          <a16:colId xmlns:a16="http://schemas.microsoft.com/office/drawing/2014/main" val="2647203825"/>
                        </a:ext>
                      </a:extLst>
                    </a:gridCol>
                    <a:gridCol w="1639614">
                      <a:extLst>
                        <a:ext uri="{9D8B030D-6E8A-4147-A177-3AD203B41FA5}">
                          <a16:colId xmlns:a16="http://schemas.microsoft.com/office/drawing/2014/main" val="893016007"/>
                        </a:ext>
                      </a:extLst>
                    </a:gridCol>
                    <a:gridCol w="1368853">
                      <a:extLst>
                        <a:ext uri="{9D8B030D-6E8A-4147-A177-3AD203B41FA5}">
                          <a16:colId xmlns:a16="http://schemas.microsoft.com/office/drawing/2014/main" val="642458305"/>
                        </a:ext>
                      </a:extLst>
                    </a:gridCol>
                    <a:gridCol w="3664194">
                      <a:extLst>
                        <a:ext uri="{9D8B030D-6E8A-4147-A177-3AD203B41FA5}">
                          <a16:colId xmlns:a16="http://schemas.microsoft.com/office/drawing/2014/main" val="2115882201"/>
                        </a:ext>
                      </a:extLst>
                    </a:gridCol>
                  </a:tblGrid>
                  <a:tr h="518160">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Матеріал</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Інтенсивність прилипання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Площа покриття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Легкість очищення</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solidFill>
                                <a:schemeClr val="tx1"/>
                              </a:solidFill>
                              <a:latin typeface="Times New Roman" panose="02020603050405020304" pitchFamily="18" charset="0"/>
                              <a:cs typeface="Times New Roman" panose="02020603050405020304" pitchFamily="18" charset="0"/>
                            </a:rPr>
                            <a:t>Примітки</a:t>
                          </a:r>
                          <a:endParaRPr lang="ru-RU" sz="14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2156412446"/>
                      </a:ext>
                    </a:extLst>
                  </a:tr>
                  <a:tr h="316223">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Помірне</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4"/>
                          <a:stretch>
                            <a:fillRect l="-171004" t="-165385" r="-308178" b="-596154"/>
                          </a:stretch>
                        </a:blipFill>
                      </a:tcPr>
                    </a:tc>
                    <a:tc>
                      <a:txBody>
                        <a:bodyPr/>
                        <a:lstStyle/>
                        <a:p>
                          <a:pPr algn="ctr"/>
                          <a:r>
                            <a:rPr lang="uk-UA" sz="1400" dirty="0">
                              <a:latin typeface="Times New Roman" panose="02020603050405020304" pitchFamily="18" charset="0"/>
                              <a:cs typeface="Times New Roman" panose="02020603050405020304" pitchFamily="18" charset="0"/>
                            </a:rPr>
                            <a:t>Легко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Частинки піску не прилипали до скла</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05261826"/>
                      </a:ext>
                    </a:extLst>
                  </a:tr>
                  <a:tr h="518160">
                    <a:tc>
                      <a:txBody>
                        <a:bodyPr/>
                        <a:lstStyle/>
                        <a:p>
                          <a:pPr algn="ctr"/>
                          <a:r>
                            <a:rPr lang="uk-UA" sz="1400" dirty="0">
                              <a:latin typeface="Times New Roman" panose="02020603050405020304" pitchFamily="18" charset="0"/>
                              <a:cs typeface="Times New Roman" panose="02020603050405020304" pitchFamily="18" charset="0"/>
                            </a:rPr>
                            <a:t>Фольга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Дуже слабке</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4"/>
                          <a:stretch>
                            <a:fillRect l="-171004" t="-162353" r="-308178" b="-264706"/>
                          </a:stretch>
                        </a:blipFill>
                      </a:tcPr>
                    </a:tc>
                    <a:tc>
                      <a:txBody>
                        <a:bodyPr/>
                        <a:lstStyle/>
                        <a:p>
                          <a:pPr algn="ctr"/>
                          <a:r>
                            <a:rPr lang="uk-UA" sz="1400" noProof="0" dirty="0">
                              <a:latin typeface="Times New Roman" panose="02020603050405020304" pitchFamily="18" charset="0"/>
                              <a:cs typeface="Times New Roman" panose="02020603050405020304" pitchFamily="18" charset="0"/>
                            </a:rPr>
                            <a:t>Важко</a:t>
                          </a:r>
                        </a:p>
                      </a:txBody>
                      <a:tcPr/>
                    </a:tc>
                    <a:tc>
                      <a:txBody>
                        <a:bodyPr/>
                        <a:lstStyle/>
                        <a:p>
                          <a:pPr algn="ctr"/>
                          <a:r>
                            <a:rPr lang="uk-UA" sz="1400" noProof="0" dirty="0">
                              <a:latin typeface="Times New Roman" panose="02020603050405020304" pitchFamily="18" charset="0"/>
                              <a:cs typeface="Times New Roman" panose="02020603050405020304" pitchFamily="18" charset="0"/>
                            </a:rPr>
                            <a:t>Прилипнули тільки частинки борошна, більші частинки залишилися у суміші</a:t>
                          </a:r>
                        </a:p>
                      </a:txBody>
                      <a:tcPr/>
                    </a:tc>
                    <a:extLst>
                      <a:ext uri="{0D108BD9-81ED-4DB2-BD59-A6C34878D82A}">
                        <a16:rowId xmlns:a16="http://schemas.microsoft.com/office/drawing/2014/main" val="3126542856"/>
                      </a:ext>
                    </a:extLst>
                  </a:tr>
                  <a:tr h="731520">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Висока</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uk-UA"/>
                        </a:p>
                      </a:txBody>
                      <a:tcPr>
                        <a:blipFill>
                          <a:blip r:embed="rId4"/>
                          <a:stretch>
                            <a:fillRect l="-171004" t="-185833" r="-308178" b="-87500"/>
                          </a:stretch>
                        </a:blipFill>
                      </a:tcPr>
                    </a:tc>
                    <a:tc>
                      <a:txBody>
                        <a:bodyPr/>
                        <a:lstStyle/>
                        <a:p>
                          <a:pPr algn="ctr"/>
                          <a:r>
                            <a:rPr lang="uk-UA" sz="1400" dirty="0">
                              <a:latin typeface="Times New Roman" panose="02020603050405020304" pitchFamily="18" charset="0"/>
                              <a:cs typeface="Times New Roman" panose="02020603050405020304" pitchFamily="18" charset="0"/>
                            </a:rPr>
                            <a:t>Важко очистити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Показала найбільше електростатичне прилипання, як дрібних так і більших частинок</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0527355"/>
                      </a:ext>
                    </a:extLst>
                  </a:tr>
                  <a:tr h="623782">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Критична (50 % площі поверхні)</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dirty="0">
                              <a:latin typeface="Times New Roman" panose="02020603050405020304" pitchFamily="18" charset="0"/>
                              <a:cs typeface="Times New Roman" panose="02020603050405020304" pitchFamily="18" charset="0"/>
                            </a:rPr>
                            <a:t>Важко очистити</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Інтенсивне прилипання дрібних частинок, трішки гірше прилипання частинок піску</a:t>
                          </a:r>
                        </a:p>
                      </a:txBody>
                      <a:tcPr/>
                    </a:tc>
                    <a:extLst>
                      <a:ext uri="{0D108BD9-81ED-4DB2-BD59-A6C34878D82A}">
                        <a16:rowId xmlns:a16="http://schemas.microsoft.com/office/drawing/2014/main" val="141123176"/>
                      </a:ext>
                    </a:extLst>
                  </a:tr>
                </a:tbl>
              </a:graphicData>
            </a:graphic>
          </p:graphicFrame>
        </mc:Fallback>
      </mc:AlternateContent>
      <p:pic>
        <p:nvPicPr>
          <p:cNvPr id="19" name="Рисунок 18">
            <a:extLst>
              <a:ext uri="{FF2B5EF4-FFF2-40B4-BE49-F238E27FC236}">
                <a16:creationId xmlns:a16="http://schemas.microsoft.com/office/drawing/2014/main" id="{8514DAB8-9D18-43A4-A1F9-A1233747B7A1}"/>
              </a:ext>
            </a:extLst>
          </p:cNvPr>
          <p:cNvPicPr>
            <a:picLocks noChangeAspect="1"/>
          </p:cNvPicPr>
          <p:nvPr/>
        </p:nvPicPr>
        <p:blipFill rotWithShape="1">
          <a:blip r:embed="rId5">
            <a:extLst>
              <a:ext uri="{28A0092B-C50C-407E-A947-70E740481C1C}">
                <a14:useLocalDpi xmlns:a14="http://schemas.microsoft.com/office/drawing/2010/main" val="0"/>
              </a:ext>
            </a:extLst>
          </a:blip>
          <a:srcRect t="24086"/>
          <a:stretch/>
        </p:blipFill>
        <p:spPr>
          <a:xfrm>
            <a:off x="10120499" y="590593"/>
            <a:ext cx="1435217" cy="1936930"/>
          </a:xfrm>
          <a:prstGeom prst="rect">
            <a:avLst/>
          </a:prstGeom>
        </p:spPr>
      </p:pic>
      <p:sp>
        <p:nvSpPr>
          <p:cNvPr id="20" name="Прямокутник 19">
            <a:extLst>
              <a:ext uri="{FF2B5EF4-FFF2-40B4-BE49-F238E27FC236}">
                <a16:creationId xmlns:a16="http://schemas.microsoft.com/office/drawing/2014/main" id="{520528FB-B027-4898-90AF-A48723C79C52}"/>
              </a:ext>
            </a:extLst>
          </p:cNvPr>
          <p:cNvSpPr/>
          <p:nvPr/>
        </p:nvSpPr>
        <p:spPr>
          <a:xfrm>
            <a:off x="9735517" y="2626029"/>
            <a:ext cx="2279337" cy="1046440"/>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8. Досліджуваний зразок</a:t>
            </a:r>
          </a:p>
          <a:p>
            <a:pPr algn="ctr"/>
            <a:r>
              <a:rPr lang="uk-UA" sz="1600" dirty="0">
                <a:latin typeface="Times New Roman" panose="02020603050405020304" pitchFamily="18" charset="0"/>
                <a:cs typeface="Times New Roman" panose="02020603050405020304" pitchFamily="18" charset="0"/>
              </a:rPr>
              <a:t>(метал)</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pic>
        <p:nvPicPr>
          <p:cNvPr id="22" name="Рисунок 21">
            <a:extLst>
              <a:ext uri="{FF2B5EF4-FFF2-40B4-BE49-F238E27FC236}">
                <a16:creationId xmlns:a16="http://schemas.microsoft.com/office/drawing/2014/main" id="{2953D2FD-A3C7-48E2-9C17-E08EACED8D5A}"/>
              </a:ext>
            </a:extLst>
          </p:cNvPr>
          <p:cNvPicPr>
            <a:picLocks noChangeAspect="1"/>
          </p:cNvPicPr>
          <p:nvPr/>
        </p:nvPicPr>
        <p:blipFill rotWithShape="1">
          <a:blip r:embed="rId6">
            <a:extLst>
              <a:ext uri="{28A0092B-C50C-407E-A947-70E740481C1C}">
                <a14:useLocalDpi xmlns:a14="http://schemas.microsoft.com/office/drawing/2010/main" val="0"/>
              </a:ext>
            </a:extLst>
          </a:blip>
          <a:srcRect t="7184" b="12958"/>
          <a:stretch/>
        </p:blipFill>
        <p:spPr>
          <a:xfrm>
            <a:off x="10264125" y="3951548"/>
            <a:ext cx="1291591" cy="1833663"/>
          </a:xfrm>
          <a:prstGeom prst="rect">
            <a:avLst/>
          </a:prstGeom>
        </p:spPr>
      </p:pic>
      <p:sp>
        <p:nvSpPr>
          <p:cNvPr id="23" name="Прямокутник 22">
            <a:extLst>
              <a:ext uri="{FF2B5EF4-FFF2-40B4-BE49-F238E27FC236}">
                <a16:creationId xmlns:a16="http://schemas.microsoft.com/office/drawing/2014/main" id="{A7C69818-00E6-496A-B073-570662E6FE5C}"/>
              </a:ext>
            </a:extLst>
          </p:cNvPr>
          <p:cNvSpPr/>
          <p:nvPr/>
        </p:nvSpPr>
        <p:spPr>
          <a:xfrm>
            <a:off x="9770251" y="5785211"/>
            <a:ext cx="2279337" cy="1046440"/>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9. Досліджуваний зразок</a:t>
            </a:r>
          </a:p>
          <a:p>
            <a:pPr algn="ctr"/>
            <a:r>
              <a:rPr lang="uk-UA" sz="1600" dirty="0">
                <a:latin typeface="Times New Roman" panose="02020603050405020304" pitchFamily="18" charset="0"/>
                <a:cs typeface="Times New Roman" panose="02020603050405020304" pitchFamily="18" charset="0"/>
              </a:rPr>
              <a:t>(скло)</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spTree>
    <p:extLst>
      <p:ext uri="{BB962C8B-B14F-4D97-AF65-F5344CB8AC3E}">
        <p14:creationId xmlns:p14="http://schemas.microsoft.com/office/powerpoint/2010/main" val="3831306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кутник 7">
            <a:extLst>
              <a:ext uri="{FF2B5EF4-FFF2-40B4-BE49-F238E27FC236}">
                <a16:creationId xmlns:a16="http://schemas.microsoft.com/office/drawing/2014/main" id="{0A517342-AD23-4D14-BF2E-7A850D5E53BD}"/>
              </a:ext>
            </a:extLst>
          </p:cNvPr>
          <p:cNvSpPr/>
          <p:nvPr/>
        </p:nvSpPr>
        <p:spPr>
          <a:xfrm>
            <a:off x="520670" y="347241"/>
            <a:ext cx="3493200" cy="369332"/>
          </a:xfrm>
          <a:prstGeom prst="rect">
            <a:avLst/>
          </a:prstGeom>
        </p:spPr>
        <p:txBody>
          <a:bodyPr wrap="none">
            <a:spAutoFit/>
          </a:bodyPr>
          <a:lstStyle/>
          <a:p>
            <a:r>
              <a:rPr lang="uk-UA" b="1" u="sng" dirty="0">
                <a:latin typeface="Times New Roman" panose="02020603050405020304" pitchFamily="18" charset="0"/>
                <a:cs typeface="Times New Roman" panose="02020603050405020304" pitchFamily="18" charset="0"/>
              </a:rPr>
              <a:t>Таблиця результатів суміші №4</a:t>
            </a:r>
            <a:endParaRPr lang="uk-UA" b="1" u="sng" dirty="0"/>
          </a:p>
        </p:txBody>
      </p:sp>
      <p:graphicFrame>
        <p:nvGraphicFramePr>
          <p:cNvPr id="9" name="Объект 6">
            <a:extLst>
              <a:ext uri="{FF2B5EF4-FFF2-40B4-BE49-F238E27FC236}">
                <a16:creationId xmlns:a16="http://schemas.microsoft.com/office/drawing/2014/main" id="{E34A5913-3977-4E71-86C1-552A956C98F2}"/>
              </a:ext>
            </a:extLst>
          </p:cNvPr>
          <p:cNvGraphicFramePr>
            <a:graphicFrameLocks noGrp="1"/>
          </p:cNvGraphicFramePr>
          <p:nvPr>
            <p:ph idx="1"/>
            <p:extLst>
              <p:ext uri="{D42A27DB-BD31-4B8C-83A1-F6EECF244321}">
                <p14:modId xmlns:p14="http://schemas.microsoft.com/office/powerpoint/2010/main" val="2234812813"/>
              </p:ext>
            </p:extLst>
          </p:nvPr>
        </p:nvGraphicFramePr>
        <p:xfrm>
          <a:off x="720366" y="806120"/>
          <a:ext cx="8907109" cy="2296160"/>
        </p:xfrm>
        <a:graphic>
          <a:graphicData uri="http://schemas.openxmlformats.org/drawingml/2006/table">
            <a:tbl>
              <a:tblPr firstRow="1" bandRow="1">
                <a:tableStyleId>{5940675A-B579-460E-94D1-54222C63F5DA}</a:tableStyleId>
              </a:tblPr>
              <a:tblGrid>
                <a:gridCol w="1747346">
                  <a:extLst>
                    <a:ext uri="{9D8B030D-6E8A-4147-A177-3AD203B41FA5}">
                      <a16:colId xmlns:a16="http://schemas.microsoft.com/office/drawing/2014/main" val="2522484"/>
                    </a:ext>
                  </a:extLst>
                </a:gridCol>
                <a:gridCol w="1912882">
                  <a:extLst>
                    <a:ext uri="{9D8B030D-6E8A-4147-A177-3AD203B41FA5}">
                      <a16:colId xmlns:a16="http://schemas.microsoft.com/office/drawing/2014/main" val="906069293"/>
                    </a:ext>
                  </a:extLst>
                </a:gridCol>
                <a:gridCol w="1681656">
                  <a:extLst>
                    <a:ext uri="{9D8B030D-6E8A-4147-A177-3AD203B41FA5}">
                      <a16:colId xmlns:a16="http://schemas.microsoft.com/office/drawing/2014/main" val="1134063388"/>
                    </a:ext>
                  </a:extLst>
                </a:gridCol>
                <a:gridCol w="1400095">
                  <a:extLst>
                    <a:ext uri="{9D8B030D-6E8A-4147-A177-3AD203B41FA5}">
                      <a16:colId xmlns:a16="http://schemas.microsoft.com/office/drawing/2014/main" val="331190959"/>
                    </a:ext>
                  </a:extLst>
                </a:gridCol>
                <a:gridCol w="2165130">
                  <a:extLst>
                    <a:ext uri="{9D8B030D-6E8A-4147-A177-3AD203B41FA5}">
                      <a16:colId xmlns:a16="http://schemas.microsoft.com/office/drawing/2014/main" val="554686170"/>
                    </a:ext>
                  </a:extLst>
                </a:gridCol>
              </a:tblGrid>
              <a:tr h="370840">
                <a:tc>
                  <a:txBody>
                    <a:bodyPr/>
                    <a:lstStyle/>
                    <a:p>
                      <a:pPr algn="ctr"/>
                      <a:r>
                        <a:rPr lang="uk-UA" sz="1400" b="1" dirty="0">
                          <a:latin typeface="Times New Roman" panose="02020603050405020304" pitchFamily="18" charset="0"/>
                          <a:cs typeface="Times New Roman" panose="02020603050405020304" pitchFamily="18" charset="0"/>
                        </a:rPr>
                        <a:t>Матеріал</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Інтенсивність прилипання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Площа покриття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Легкість очищення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Примітки</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2189109741"/>
                  </a:ext>
                </a:extLst>
              </a:tr>
              <a:tr h="370840">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Слабке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Мінімальна </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Легко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Тільки часточки борошна</a:t>
                      </a:r>
                    </a:p>
                  </a:txBody>
                  <a:tcPr/>
                </a:tc>
                <a:extLst>
                  <a:ext uri="{0D108BD9-81ED-4DB2-BD59-A6C34878D82A}">
                    <a16:rowId xmlns:a16="http://schemas.microsoft.com/office/drawing/2014/main" val="2163748940"/>
                  </a:ext>
                </a:extLst>
              </a:tr>
              <a:tr h="370840">
                <a:tc>
                  <a:txBody>
                    <a:bodyPr/>
                    <a:lstStyle/>
                    <a:p>
                      <a:pPr algn="ctr"/>
                      <a:r>
                        <a:rPr lang="ru-RU" sz="1400" dirty="0">
                          <a:latin typeface="Times New Roman" panose="02020603050405020304" pitchFamily="18" charset="0"/>
                          <a:cs typeface="Times New Roman" panose="02020603050405020304" pitchFamily="18" charset="0"/>
                        </a:rPr>
                        <a:t>Фольга</a:t>
                      </a:r>
                    </a:p>
                  </a:txBody>
                  <a:tcPr/>
                </a:tc>
                <a:tc>
                  <a:txBody>
                    <a:bodyPr/>
                    <a:lstStyle/>
                    <a:p>
                      <a:pPr algn="ctr"/>
                      <a:r>
                        <a:rPr lang="uk-UA" sz="1400" noProof="0">
                          <a:latin typeface="Times New Roman" panose="02020603050405020304" pitchFamily="18" charset="0"/>
                          <a:cs typeface="Times New Roman" panose="02020603050405020304" pitchFamily="18" charset="0"/>
                        </a:rPr>
                        <a:t>Дуже слабке</a:t>
                      </a:r>
                    </a:p>
                  </a:txBody>
                  <a:tcPr/>
                </a:tc>
                <a:tc>
                  <a:txBody>
                    <a:bodyPr/>
                    <a:lstStyle/>
                    <a:p>
                      <a:pPr algn="ctr"/>
                      <a:r>
                        <a:rPr lang="uk-UA" sz="1400" noProof="0" dirty="0">
                          <a:latin typeface="Times New Roman" panose="02020603050405020304" pitchFamily="18" charset="0"/>
                          <a:cs typeface="Times New Roman" panose="02020603050405020304" pitchFamily="18" charset="0"/>
                        </a:rPr>
                        <a:t>Мінімальна</a:t>
                      </a:r>
                    </a:p>
                  </a:txBody>
                  <a:tcPr/>
                </a:tc>
                <a:tc>
                  <a:txBody>
                    <a:bodyPr/>
                    <a:lstStyle/>
                    <a:p>
                      <a:pPr algn="ctr"/>
                      <a:r>
                        <a:rPr lang="ru-RU" sz="1400" dirty="0">
                          <a:latin typeface="Times New Roman" panose="02020603050405020304" pitchFamily="18" charset="0"/>
                          <a:cs typeface="Times New Roman" panose="02020603050405020304" pitchFamily="18" charset="0"/>
                        </a:rPr>
                        <a:t>Легко</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noProof="0" dirty="0">
                          <a:latin typeface="Times New Roman" panose="02020603050405020304" pitchFamily="18" charset="0"/>
                          <a:cs typeface="Times New Roman" panose="02020603050405020304" pitchFamily="18" charset="0"/>
                        </a:rPr>
                        <a:t>Тільки часточки борошна</a:t>
                      </a:r>
                    </a:p>
                  </a:txBody>
                  <a:tcPr/>
                </a:tc>
                <a:extLst>
                  <a:ext uri="{0D108BD9-81ED-4DB2-BD59-A6C34878D82A}">
                    <a16:rowId xmlns:a16="http://schemas.microsoft.com/office/drawing/2014/main" val="2276832822"/>
                  </a:ext>
                </a:extLst>
              </a:tr>
              <a:tr h="370840">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Майже вся площа поверхні</a:t>
                      </a:r>
                    </a:p>
                  </a:txBody>
                  <a:tcPr/>
                </a:tc>
                <a:tc>
                  <a:txBody>
                    <a:bodyPr/>
                    <a:lstStyle/>
                    <a:p>
                      <a:pPr algn="ctr"/>
                      <a:r>
                        <a:rPr lang="uk-UA" sz="1400" dirty="0">
                          <a:latin typeface="Times New Roman" panose="02020603050405020304" pitchFamily="18" charset="0"/>
                          <a:cs typeface="Times New Roman" panose="02020603050405020304" pitchFamily="18" charset="0"/>
                        </a:rPr>
                        <a:t>Помірне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Є загроза пошкодженню поверхні</a:t>
                      </a:r>
                    </a:p>
                  </a:txBody>
                  <a:tcPr/>
                </a:tc>
                <a:extLst>
                  <a:ext uri="{0D108BD9-81ED-4DB2-BD59-A6C34878D82A}">
                    <a16:rowId xmlns:a16="http://schemas.microsoft.com/office/drawing/2014/main" val="2165434066"/>
                  </a:ext>
                </a:extLst>
              </a:tr>
              <a:tr h="370840">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noProof="0" dirty="0">
                          <a:latin typeface="Times New Roman" panose="02020603050405020304" pitchFamily="18" charset="0"/>
                          <a:cs typeface="Times New Roman" panose="02020603050405020304" pitchFamily="18" charset="0"/>
                        </a:rPr>
                        <a:t>Майже вся площа поверхні</a:t>
                      </a:r>
                    </a:p>
                  </a:txBody>
                  <a:tcPr/>
                </a:tc>
                <a:tc>
                  <a:txBody>
                    <a:bodyPr/>
                    <a:lstStyle/>
                    <a:p>
                      <a:pPr algn="ctr"/>
                      <a:r>
                        <a:rPr lang="uk-UA" sz="1400" noProof="0" dirty="0">
                          <a:latin typeface="Times New Roman" panose="02020603050405020304" pitchFamily="18" charset="0"/>
                          <a:cs typeface="Times New Roman" panose="02020603050405020304" pitchFamily="18" charset="0"/>
                        </a:rPr>
                        <a:t>Важко</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noProof="0" dirty="0">
                          <a:latin typeface="Times New Roman" panose="02020603050405020304" pitchFamily="18" charset="0"/>
                          <a:cs typeface="Times New Roman" panose="02020603050405020304" pitchFamily="18" charset="0"/>
                        </a:rPr>
                        <a:t>Є загроза пошкодженню поверхні</a:t>
                      </a:r>
                    </a:p>
                  </a:txBody>
                  <a:tcPr/>
                </a:tc>
                <a:extLst>
                  <a:ext uri="{0D108BD9-81ED-4DB2-BD59-A6C34878D82A}">
                    <a16:rowId xmlns:a16="http://schemas.microsoft.com/office/drawing/2014/main" val="1656860078"/>
                  </a:ext>
                </a:extLst>
              </a:tr>
            </a:tbl>
          </a:graphicData>
        </a:graphic>
      </p:graphicFrame>
      <p:sp>
        <p:nvSpPr>
          <p:cNvPr id="10" name="Прямокутник 9">
            <a:extLst>
              <a:ext uri="{FF2B5EF4-FFF2-40B4-BE49-F238E27FC236}">
                <a16:creationId xmlns:a16="http://schemas.microsoft.com/office/drawing/2014/main" id="{81ED2124-3BE3-4276-90F1-F2761C246DF2}"/>
              </a:ext>
            </a:extLst>
          </p:cNvPr>
          <p:cNvSpPr/>
          <p:nvPr/>
        </p:nvSpPr>
        <p:spPr>
          <a:xfrm>
            <a:off x="520670" y="3257517"/>
            <a:ext cx="3493200" cy="369332"/>
          </a:xfrm>
          <a:prstGeom prst="rect">
            <a:avLst/>
          </a:prstGeom>
        </p:spPr>
        <p:txBody>
          <a:bodyPr wrap="none">
            <a:spAutoFit/>
          </a:bodyPr>
          <a:lstStyle/>
          <a:p>
            <a:r>
              <a:rPr lang="uk-UA" b="1" u="sng" dirty="0">
                <a:latin typeface="Times New Roman" panose="02020603050405020304" pitchFamily="18" charset="0"/>
                <a:cs typeface="Times New Roman" panose="02020603050405020304" pitchFamily="18" charset="0"/>
              </a:rPr>
              <a:t>Таблиця результатів суміші №5</a:t>
            </a:r>
            <a:endParaRPr lang="uk-UA" b="1" u="sng" dirty="0"/>
          </a:p>
        </p:txBody>
      </p:sp>
      <p:graphicFrame>
        <p:nvGraphicFramePr>
          <p:cNvPr id="11" name="Объект 3">
            <a:extLst>
              <a:ext uri="{FF2B5EF4-FFF2-40B4-BE49-F238E27FC236}">
                <a16:creationId xmlns:a16="http://schemas.microsoft.com/office/drawing/2014/main" id="{0D000BCE-3C34-4B01-803B-33417F99E31C}"/>
              </a:ext>
            </a:extLst>
          </p:cNvPr>
          <p:cNvGraphicFramePr>
            <a:graphicFrameLocks/>
          </p:cNvGraphicFramePr>
          <p:nvPr>
            <p:extLst>
              <p:ext uri="{D42A27DB-BD31-4B8C-83A1-F6EECF244321}">
                <p14:modId xmlns:p14="http://schemas.microsoft.com/office/powerpoint/2010/main" val="3985179959"/>
              </p:ext>
            </p:extLst>
          </p:nvPr>
        </p:nvGraphicFramePr>
        <p:xfrm>
          <a:off x="720366" y="3782086"/>
          <a:ext cx="6731468" cy="2590800"/>
        </p:xfrm>
        <a:graphic>
          <a:graphicData uri="http://schemas.openxmlformats.org/drawingml/2006/table">
            <a:tbl>
              <a:tblPr firstRow="1" bandRow="1">
                <a:tableStyleId>{5940675A-B579-460E-94D1-54222C63F5DA}</a:tableStyleId>
              </a:tblPr>
              <a:tblGrid>
                <a:gridCol w="1665482">
                  <a:extLst>
                    <a:ext uri="{9D8B030D-6E8A-4147-A177-3AD203B41FA5}">
                      <a16:colId xmlns:a16="http://schemas.microsoft.com/office/drawing/2014/main" val="2935959424"/>
                    </a:ext>
                  </a:extLst>
                </a:gridCol>
                <a:gridCol w="1650124">
                  <a:extLst>
                    <a:ext uri="{9D8B030D-6E8A-4147-A177-3AD203B41FA5}">
                      <a16:colId xmlns:a16="http://schemas.microsoft.com/office/drawing/2014/main" val="423827007"/>
                    </a:ext>
                  </a:extLst>
                </a:gridCol>
                <a:gridCol w="3415862">
                  <a:extLst>
                    <a:ext uri="{9D8B030D-6E8A-4147-A177-3AD203B41FA5}">
                      <a16:colId xmlns:a16="http://schemas.microsoft.com/office/drawing/2014/main" val="3665413298"/>
                    </a:ext>
                  </a:extLst>
                </a:gridCol>
              </a:tblGrid>
              <a:tr h="370840">
                <a:tc>
                  <a:txBody>
                    <a:bodyPr/>
                    <a:lstStyle/>
                    <a:p>
                      <a:pPr algn="ctr"/>
                      <a:r>
                        <a:rPr lang="uk-UA" sz="1400" b="1" dirty="0">
                          <a:latin typeface="Times New Roman" panose="02020603050405020304" pitchFamily="18" charset="0"/>
                          <a:cs typeface="Times New Roman" panose="02020603050405020304" pitchFamily="18" charset="0"/>
                        </a:rPr>
                        <a:t>Матеріал</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Інтенсивність прилипання</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uk-UA" sz="1400" b="1" dirty="0">
                          <a:latin typeface="Times New Roman" panose="02020603050405020304" pitchFamily="18" charset="0"/>
                          <a:cs typeface="Times New Roman" panose="02020603050405020304" pitchFamily="18" charset="0"/>
                        </a:rPr>
                        <a:t>Примітки</a:t>
                      </a:r>
                      <a:endParaRPr lang="ru-RU" sz="1400" b="1"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3217766046"/>
                  </a:ext>
                </a:extLst>
              </a:tr>
              <a:tr h="370840">
                <a:tc>
                  <a:txBody>
                    <a:bodyPr/>
                    <a:lstStyle/>
                    <a:p>
                      <a:pPr algn="ctr"/>
                      <a:r>
                        <a:rPr lang="uk-UA" sz="1400" dirty="0">
                          <a:latin typeface="Times New Roman" panose="02020603050405020304" pitchFamily="18" charset="0"/>
                          <a:cs typeface="Times New Roman" panose="02020603050405020304" pitchFamily="18" charset="0"/>
                        </a:rPr>
                        <a:t>Скло</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Помірне</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noProof="0" dirty="0">
                          <a:latin typeface="Times New Roman" panose="02020603050405020304" pitchFamily="18" charset="0"/>
                          <a:cs typeface="Times New Roman" panose="02020603050405020304" pitchFamily="18" charset="0"/>
                        </a:rPr>
                        <a:t>Частинки піску залишилися у суміші, </a:t>
                      </a:r>
                      <a:r>
                        <a:rPr lang="uk-UA" sz="1400" noProof="0" dirty="0" err="1">
                          <a:latin typeface="Times New Roman" panose="02020603050405020304" pitchFamily="18" charset="0"/>
                          <a:cs typeface="Times New Roman" panose="02020603050405020304" pitchFamily="18" charset="0"/>
                        </a:rPr>
                        <a:t>прилипли</a:t>
                      </a:r>
                      <a:r>
                        <a:rPr lang="uk-UA" sz="1400" noProof="0" dirty="0">
                          <a:latin typeface="Times New Roman" panose="02020603050405020304" pitchFamily="18" charset="0"/>
                          <a:cs typeface="Times New Roman" panose="02020603050405020304" pitchFamily="18" charset="0"/>
                        </a:rPr>
                        <a:t> тільки дрібні частинки</a:t>
                      </a:r>
                    </a:p>
                  </a:txBody>
                  <a:tcPr/>
                </a:tc>
                <a:extLst>
                  <a:ext uri="{0D108BD9-81ED-4DB2-BD59-A6C34878D82A}">
                    <a16:rowId xmlns:a16="http://schemas.microsoft.com/office/drawing/2014/main" val="2724070179"/>
                  </a:ext>
                </a:extLst>
              </a:tr>
              <a:tr h="370840">
                <a:tc>
                  <a:txBody>
                    <a:bodyPr/>
                    <a:lstStyle/>
                    <a:p>
                      <a:pPr algn="ctr"/>
                      <a:r>
                        <a:rPr lang="uk-UA" sz="1400" dirty="0">
                          <a:latin typeface="Times New Roman" panose="02020603050405020304" pitchFamily="18" charset="0"/>
                          <a:cs typeface="Times New Roman" panose="02020603050405020304" pitchFamily="18" charset="0"/>
                        </a:rPr>
                        <a:t>Фольга</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dirty="0">
                          <a:latin typeface="Times New Roman" panose="02020603050405020304" pitchFamily="18" charset="0"/>
                          <a:cs typeface="Times New Roman" panose="02020603050405020304" pitchFamily="18" charset="0"/>
                        </a:rPr>
                        <a:t>Помірне</a:t>
                      </a:r>
                    </a:p>
                  </a:txBody>
                  <a:tcPr/>
                </a:tc>
                <a:tc>
                  <a:txBody>
                    <a:bodyPr/>
                    <a:lstStyle/>
                    <a:p>
                      <a:pPr algn="ctr"/>
                      <a:r>
                        <a:rPr lang="uk-UA" sz="1400" noProof="0" dirty="0">
                          <a:latin typeface="Times New Roman" panose="02020603050405020304" pitchFamily="18" charset="0"/>
                          <a:cs typeface="Times New Roman" panose="02020603050405020304" pitchFamily="18" charset="0"/>
                        </a:rPr>
                        <a:t>Частинки піску залишилися у суміші, </a:t>
                      </a:r>
                      <a:r>
                        <a:rPr lang="uk-UA" sz="1400" noProof="0" dirty="0" err="1">
                          <a:latin typeface="Times New Roman" panose="02020603050405020304" pitchFamily="18" charset="0"/>
                          <a:cs typeface="Times New Roman" panose="02020603050405020304" pitchFamily="18" charset="0"/>
                        </a:rPr>
                        <a:t>прилипли</a:t>
                      </a:r>
                      <a:r>
                        <a:rPr lang="uk-UA" sz="1400" noProof="0" dirty="0">
                          <a:latin typeface="Times New Roman" panose="02020603050405020304" pitchFamily="18" charset="0"/>
                          <a:cs typeface="Times New Roman" panose="02020603050405020304" pitchFamily="18" charset="0"/>
                        </a:rPr>
                        <a:t> тільки дрібні частинки</a:t>
                      </a:r>
                    </a:p>
                  </a:txBody>
                  <a:tcPr/>
                </a:tc>
                <a:extLst>
                  <a:ext uri="{0D108BD9-81ED-4DB2-BD59-A6C34878D82A}">
                    <a16:rowId xmlns:a16="http://schemas.microsoft.com/office/drawing/2014/main" val="188714005"/>
                  </a:ext>
                </a:extLst>
              </a:tr>
              <a:tr h="370840">
                <a:tc>
                  <a:txBody>
                    <a:bodyPr/>
                    <a:lstStyle/>
                    <a:p>
                      <a:pPr algn="ctr"/>
                      <a:r>
                        <a:rPr lang="uk-UA" sz="1400" dirty="0">
                          <a:latin typeface="Times New Roman" panose="02020603050405020304" pitchFamily="18" charset="0"/>
                          <a:cs typeface="Times New Roman" panose="02020603050405020304" pitchFamily="18" charset="0"/>
                        </a:rPr>
                        <a:t>Пластик</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noProof="0">
                          <a:latin typeface="Times New Roman" panose="02020603050405020304" pitchFamily="18" charset="0"/>
                          <a:cs typeface="Times New Roman" panose="02020603050405020304" pitchFamily="18" charset="0"/>
                        </a:rPr>
                        <a:t>Інтенсивне прилипання всіх частинок суміші</a:t>
                      </a:r>
                    </a:p>
                  </a:txBody>
                  <a:tcPr/>
                </a:tc>
                <a:extLst>
                  <a:ext uri="{0D108BD9-81ED-4DB2-BD59-A6C34878D82A}">
                    <a16:rowId xmlns:a16="http://schemas.microsoft.com/office/drawing/2014/main" val="2331963615"/>
                  </a:ext>
                </a:extLst>
              </a:tr>
              <a:tr h="370840">
                <a:tc>
                  <a:txBody>
                    <a:bodyPr/>
                    <a:lstStyle/>
                    <a:p>
                      <a:pPr algn="ctr"/>
                      <a:r>
                        <a:rPr lang="uk-UA" sz="1400" dirty="0">
                          <a:latin typeface="Times New Roman" panose="02020603050405020304" pitchFamily="18" charset="0"/>
                          <a:cs typeface="Times New Roman" panose="02020603050405020304" pitchFamily="18" charset="0"/>
                        </a:rPr>
                        <a:t>Сонячна панель</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uk-UA" sz="1400" dirty="0">
                          <a:latin typeface="Times New Roman" panose="02020603050405020304" pitchFamily="18" charset="0"/>
                          <a:cs typeface="Times New Roman" panose="02020603050405020304" pitchFamily="18" charset="0"/>
                        </a:rPr>
                        <a:t>Високе</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400" noProof="0" dirty="0">
                          <a:latin typeface="Times New Roman" panose="02020603050405020304" pitchFamily="18" charset="0"/>
                          <a:cs typeface="Times New Roman" panose="02020603050405020304" pitchFamily="18" charset="0"/>
                        </a:rPr>
                        <a:t>Інтенсивне прилипання всіх частинок суміші</a:t>
                      </a:r>
                    </a:p>
                  </a:txBody>
                  <a:tcPr/>
                </a:tc>
                <a:extLst>
                  <a:ext uri="{0D108BD9-81ED-4DB2-BD59-A6C34878D82A}">
                    <a16:rowId xmlns:a16="http://schemas.microsoft.com/office/drawing/2014/main" val="4068360586"/>
                  </a:ext>
                </a:extLst>
              </a:tr>
            </a:tbl>
          </a:graphicData>
        </a:graphic>
      </p:graphicFrame>
      <p:pic>
        <p:nvPicPr>
          <p:cNvPr id="13" name="Рисунок 12">
            <a:extLst>
              <a:ext uri="{FF2B5EF4-FFF2-40B4-BE49-F238E27FC236}">
                <a16:creationId xmlns:a16="http://schemas.microsoft.com/office/drawing/2014/main" id="{2E7347F6-5EAC-4002-90C9-E74FE5850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0208" y="3626849"/>
            <a:ext cx="3078363" cy="1731579"/>
          </a:xfrm>
          <a:prstGeom prst="rect">
            <a:avLst/>
          </a:prstGeom>
          <a:ln>
            <a:noFill/>
          </a:ln>
          <a:effectLst>
            <a:outerShdw blurRad="292100" dist="139700" dir="2700000" algn="tl" rotWithShape="0">
              <a:srgbClr val="333333">
                <a:alpha val="65000"/>
              </a:srgbClr>
            </a:outerShdw>
          </a:effectLst>
        </p:spPr>
      </p:pic>
      <p:sp>
        <p:nvSpPr>
          <p:cNvPr id="14" name="Прямокутник 13">
            <a:extLst>
              <a:ext uri="{FF2B5EF4-FFF2-40B4-BE49-F238E27FC236}">
                <a16:creationId xmlns:a16="http://schemas.microsoft.com/office/drawing/2014/main" id="{8F176AFD-187E-4100-A653-A8BCCBB6BB33}"/>
              </a:ext>
            </a:extLst>
          </p:cNvPr>
          <p:cNvSpPr/>
          <p:nvPr/>
        </p:nvSpPr>
        <p:spPr>
          <a:xfrm>
            <a:off x="8330208" y="5480412"/>
            <a:ext cx="3310758" cy="800219"/>
          </a:xfrm>
          <a:prstGeom prst="rect">
            <a:avLst/>
          </a:prstGeom>
        </p:spPr>
        <p:txBody>
          <a:bodyPr wrap="square">
            <a:spAutoFit/>
          </a:bodyPr>
          <a:lstStyle/>
          <a:p>
            <a:pPr algn="ctr"/>
            <a:r>
              <a:rPr lang="uk-UA" sz="1600" dirty="0">
                <a:latin typeface="Times New Roman" panose="02020603050405020304" pitchFamily="18" charset="0"/>
                <a:cs typeface="Times New Roman" panose="02020603050405020304" pitchFamily="18" charset="0"/>
              </a:rPr>
              <a:t>Рис. 10. Досліджуваний зразок</a:t>
            </a:r>
          </a:p>
          <a:p>
            <a:pPr algn="ctr"/>
            <a:r>
              <a:rPr lang="uk-UA" sz="1600" dirty="0">
                <a:latin typeface="Times New Roman" panose="02020603050405020304" pitchFamily="18" charset="0"/>
                <a:cs typeface="Times New Roman" panose="02020603050405020304" pitchFamily="18" charset="0"/>
              </a:rPr>
              <a:t>(сонячна панель)</a:t>
            </a:r>
            <a:r>
              <a:rPr lang="uk-UA" sz="1400" dirty="0">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власне фото</a:t>
            </a:r>
          </a:p>
        </p:txBody>
      </p:sp>
    </p:spTree>
    <p:extLst>
      <p:ext uri="{BB962C8B-B14F-4D97-AF65-F5344CB8AC3E}">
        <p14:creationId xmlns:p14="http://schemas.microsoft.com/office/powerpoint/2010/main" val="29544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D71C942F-751A-4AF0-85C3-A5CB67309DC1}"/>
              </a:ext>
            </a:extLst>
          </p:cNvPr>
          <p:cNvSpPr/>
          <p:nvPr/>
        </p:nvSpPr>
        <p:spPr>
          <a:xfrm>
            <a:off x="1691147" y="59153"/>
            <a:ext cx="8426245" cy="579967"/>
          </a:xfrm>
          <a:prstGeom prst="rect">
            <a:avLst/>
          </a:prstGeom>
        </p:spPr>
        <p:txBody>
          <a:bodyPr wrap="square">
            <a:spAutoFit/>
          </a:bodyPr>
          <a:lstStyle/>
          <a:p>
            <a:pPr defTabSz="5916613">
              <a:lnSpc>
                <a:spcPct val="150000"/>
              </a:lnSpc>
            </a:pPr>
            <a:r>
              <a:rPr lang="uk-UA" sz="2400" b="1" dirty="0">
                <a:latin typeface="Times New Roman" panose="02020603050405020304" pitchFamily="18" charset="0"/>
                <a:cs typeface="Times New Roman" panose="02020603050405020304" pitchFamily="18" charset="0"/>
              </a:rPr>
              <a:t>СПОСОБИ ЗАХИСТУ ПОВЕРХОНЬ</a:t>
            </a:r>
            <a:r>
              <a:rPr lang="ru-RU" sz="2400" b="1"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ВІД ВПЛИВУ </a:t>
            </a:r>
            <a:r>
              <a:rPr lang="ru-RU" sz="2400" b="1" dirty="0">
                <a:latin typeface="Times New Roman" panose="02020603050405020304" pitchFamily="18" charset="0"/>
                <a:cs typeface="Times New Roman" panose="02020603050405020304" pitchFamily="18" charset="0"/>
              </a:rPr>
              <a:t>ПИЛУ</a:t>
            </a:r>
            <a:endParaRPr lang="uk-UA" sz="24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B0D2398-148D-4C86-B945-A0615F4EC0E6}"/>
              </a:ext>
            </a:extLst>
          </p:cNvPr>
          <p:cNvSpPr txBox="1"/>
          <p:nvPr/>
        </p:nvSpPr>
        <p:spPr>
          <a:xfrm>
            <a:off x="816076" y="788637"/>
            <a:ext cx="6843251" cy="646331"/>
          </a:xfrm>
          <a:prstGeom prst="rect">
            <a:avLst/>
          </a:prstGeom>
          <a:noFill/>
          <a:ln>
            <a:solidFill>
              <a:schemeClr val="accent6">
                <a:lumMod val="60000"/>
                <a:lumOff val="40000"/>
              </a:schemeClr>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Застосування матеріалів з гладкою поверхнею, для кращого очищення;</a:t>
            </a:r>
          </a:p>
        </p:txBody>
      </p:sp>
      <p:sp>
        <p:nvSpPr>
          <p:cNvPr id="6" name="TextBox 5">
            <a:extLst>
              <a:ext uri="{FF2B5EF4-FFF2-40B4-BE49-F238E27FC236}">
                <a16:creationId xmlns:a16="http://schemas.microsoft.com/office/drawing/2014/main" id="{DECB0011-0D50-49CB-AF95-0E8B1880675F}"/>
              </a:ext>
            </a:extLst>
          </p:cNvPr>
          <p:cNvSpPr txBox="1"/>
          <p:nvPr/>
        </p:nvSpPr>
        <p:spPr>
          <a:xfrm>
            <a:off x="816077" y="1484650"/>
            <a:ext cx="6843251" cy="646331"/>
          </a:xfrm>
          <a:prstGeom prst="rect">
            <a:avLst/>
          </a:prstGeom>
          <a:noFill/>
          <a:ln>
            <a:solidFill>
              <a:schemeClr val="accent6">
                <a:lumMod val="60000"/>
                <a:lumOff val="40000"/>
              </a:schemeClr>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Конструювати поверхню техніки під певним кутом, що забезпечить зменшення накопичення пилу, оскільки він просто буде осипатися;</a:t>
            </a:r>
          </a:p>
        </p:txBody>
      </p:sp>
      <p:sp>
        <p:nvSpPr>
          <p:cNvPr id="7" name="TextBox 6">
            <a:extLst>
              <a:ext uri="{FF2B5EF4-FFF2-40B4-BE49-F238E27FC236}">
                <a16:creationId xmlns:a16="http://schemas.microsoft.com/office/drawing/2014/main" id="{FD83F220-61CD-4BD3-8AF4-1F196787D7A9}"/>
              </a:ext>
            </a:extLst>
          </p:cNvPr>
          <p:cNvSpPr txBox="1"/>
          <p:nvPr/>
        </p:nvSpPr>
        <p:spPr>
          <a:xfrm>
            <a:off x="816077" y="2300603"/>
            <a:ext cx="6843251" cy="646331"/>
          </a:xfrm>
          <a:prstGeom prst="rect">
            <a:avLst/>
          </a:prstGeom>
          <a:noFill/>
          <a:ln>
            <a:solidFill>
              <a:schemeClr val="accent6">
                <a:lumMod val="60000"/>
                <a:lumOff val="40000"/>
              </a:schemeClr>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Використання захисту поверхні, які зменшать </a:t>
            </a:r>
            <a:r>
              <a:rPr lang="ru-RU" dirty="0">
                <a:latin typeface="Times New Roman" panose="02020603050405020304" pitchFamily="18" charset="0"/>
                <a:cs typeface="Times New Roman" panose="02020603050405020304" pitchFamily="18" charset="0"/>
              </a:rPr>
              <a:t>силу зчеплення пилу з поверхнею;</a:t>
            </a:r>
            <a:endParaRPr lang="uk-UA"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2BEAF0B-304D-45CD-9D7A-81651FFDB185}"/>
              </a:ext>
            </a:extLst>
          </p:cNvPr>
          <p:cNvSpPr txBox="1"/>
          <p:nvPr/>
        </p:nvSpPr>
        <p:spPr>
          <a:xfrm>
            <a:off x="816077" y="3065526"/>
            <a:ext cx="6843251" cy="646331"/>
          </a:xfrm>
          <a:prstGeom prst="rect">
            <a:avLst/>
          </a:prstGeom>
          <a:noFill/>
          <a:ln>
            <a:solidFill>
              <a:schemeClr val="accent6">
                <a:lumMod val="60000"/>
                <a:lumOff val="40000"/>
              </a:schemeClr>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Використання допоміжних засобів, щіток та інших елементів для видалення пилу з поверхонь</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19204FA6-8E4D-4409-8701-15644280CA5A}"/>
              </a:ext>
            </a:extLst>
          </p:cNvPr>
          <p:cNvSpPr txBox="1"/>
          <p:nvPr/>
        </p:nvSpPr>
        <p:spPr>
          <a:xfrm>
            <a:off x="4389523" y="3932982"/>
            <a:ext cx="6174658" cy="646331"/>
          </a:xfrm>
          <a:prstGeom prst="rect">
            <a:avLst/>
          </a:prstGeom>
          <a:noFill/>
          <a:ln>
            <a:solidFill>
              <a:schemeClr val="accent6">
                <a:lumMod val="60000"/>
                <a:lumOff val="40000"/>
              </a:schemeClr>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Використання технологій вібрації для очищення поверхонь без прямого контакту</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00D4816-0441-49D8-8802-78ADF4CAC367}"/>
              </a:ext>
            </a:extLst>
          </p:cNvPr>
          <p:cNvSpPr txBox="1"/>
          <p:nvPr/>
        </p:nvSpPr>
        <p:spPr>
          <a:xfrm>
            <a:off x="4389523" y="4955293"/>
            <a:ext cx="7403692" cy="646331"/>
          </a:xfrm>
          <a:prstGeom prst="rect">
            <a:avLst/>
          </a:prstGeom>
          <a:noFill/>
          <a:ln>
            <a:solidFill>
              <a:schemeClr val="accent6">
                <a:lumMod val="60000"/>
                <a:lumOff val="40000"/>
              </a:schemeClr>
            </a:solidFill>
          </a:ln>
        </p:spPr>
        <p:txBody>
          <a:bodyPr wrap="square" rtlCol="0">
            <a:spAutoFit/>
          </a:bodyPr>
          <a:lstStyle/>
          <a:p>
            <a:pPr algn="just"/>
            <a:r>
              <a:rPr lang="uk-UA" dirty="0">
                <a:latin typeface="Times New Roman" panose="02020603050405020304" pitchFamily="18" charset="0"/>
                <a:cs typeface="Times New Roman" panose="02020603050405020304" pitchFamily="18" charset="0"/>
              </a:rPr>
              <a:t>Використання електричних полів </a:t>
            </a:r>
            <a:r>
              <a:rPr lang="ru-RU" dirty="0">
                <a:latin typeface="Times New Roman" panose="02020603050405020304" pitchFamily="18" charset="0"/>
                <a:cs typeface="Times New Roman" panose="02020603050405020304" pitchFamily="18" charset="0"/>
              </a:rPr>
              <a:t>для </a:t>
            </a:r>
            <a:r>
              <a:rPr lang="uk-UA" dirty="0">
                <a:latin typeface="Times New Roman" panose="02020603050405020304" pitchFamily="18" charset="0"/>
                <a:cs typeface="Times New Roman" panose="02020603050405020304" pitchFamily="18" charset="0"/>
              </a:rPr>
              <a:t>відштовхування</a:t>
            </a:r>
            <a:r>
              <a:rPr lang="ru-RU" dirty="0">
                <a:latin typeface="Times New Roman" panose="02020603050405020304" pitchFamily="18" charset="0"/>
                <a:cs typeface="Times New Roman" panose="02020603050405020304" pitchFamily="18" charset="0"/>
              </a:rPr>
              <a:t> пилу, </a:t>
            </a:r>
            <a:r>
              <a:rPr lang="uk-UA" dirty="0">
                <a:latin typeface="Times New Roman" panose="02020603050405020304" pitchFamily="18" charset="0"/>
                <a:cs typeface="Times New Roman" panose="02020603050405020304" pitchFamily="18" charset="0"/>
              </a:rPr>
              <a:t>який має електростатичний </a:t>
            </a:r>
            <a:r>
              <a:rPr lang="ru-RU" dirty="0">
                <a:latin typeface="Times New Roman" panose="02020603050405020304" pitchFamily="18" charset="0"/>
                <a:cs typeface="Times New Roman" panose="02020603050405020304" pitchFamily="18" charset="0"/>
              </a:rPr>
              <a:t>заряд.</a:t>
            </a:r>
            <a:endParaRPr lang="uk-UA" dirty="0">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8649D844-09FD-4C9A-9FBB-9BCC2F5251C7}"/>
              </a:ext>
            </a:extLst>
          </p:cNvPr>
          <p:cNvPicPr>
            <a:picLocks noChangeAspect="1"/>
          </p:cNvPicPr>
          <p:nvPr/>
        </p:nvPicPr>
        <p:blipFill>
          <a:blip r:embed="rId2"/>
          <a:stretch>
            <a:fillRect/>
          </a:stretch>
        </p:blipFill>
        <p:spPr>
          <a:xfrm>
            <a:off x="1170039" y="3855192"/>
            <a:ext cx="2468811" cy="2227952"/>
          </a:xfrm>
          <a:prstGeom prst="rect">
            <a:avLst/>
          </a:prstGeom>
          <a:ln>
            <a:noFill/>
          </a:ln>
          <a:effectLst>
            <a:outerShdw blurRad="292100" dist="139700" dir="2700000" algn="tl" rotWithShape="0">
              <a:srgbClr val="333333">
                <a:alpha val="65000"/>
              </a:srgbClr>
            </a:outerShdw>
          </a:effectLst>
        </p:spPr>
      </p:pic>
      <p:sp>
        <p:nvSpPr>
          <p:cNvPr id="13" name="Прямокутник 12">
            <a:extLst>
              <a:ext uri="{FF2B5EF4-FFF2-40B4-BE49-F238E27FC236}">
                <a16:creationId xmlns:a16="http://schemas.microsoft.com/office/drawing/2014/main" id="{668422AE-A84A-4DDF-B526-2C1E3328647E}"/>
              </a:ext>
            </a:extLst>
          </p:cNvPr>
          <p:cNvSpPr/>
          <p:nvPr/>
        </p:nvSpPr>
        <p:spPr>
          <a:xfrm>
            <a:off x="167148" y="6119704"/>
            <a:ext cx="4857135" cy="738664"/>
          </a:xfrm>
          <a:prstGeom prst="rect">
            <a:avLst/>
          </a:prstGeom>
        </p:spPr>
        <p:txBody>
          <a:bodyPr wrap="square">
            <a:spAutoFit/>
          </a:bodyPr>
          <a:lstStyle/>
          <a:p>
            <a:pPr algn="ctr"/>
            <a:r>
              <a:rPr lang="uk-UA" sz="1400" dirty="0">
                <a:solidFill>
                  <a:srgbClr val="000000"/>
                </a:solidFill>
                <a:latin typeface="Times New Roman" panose="02020603050405020304" pitchFamily="18" charset="0"/>
                <a:cs typeface="Times New Roman" panose="02020603050405020304" pitchFamily="18" charset="0"/>
              </a:rPr>
              <a:t>Рис. 12. Вчені вважають, що місячний пил представлятиме велику проблему для місячної космічної станції.</a:t>
            </a:r>
          </a:p>
          <a:p>
            <a:pPr algn="ctr"/>
            <a:r>
              <a:rPr lang="uk-UA" sz="1400" dirty="0">
                <a:solidFill>
                  <a:srgbClr val="000000"/>
                </a:solidFill>
                <a:latin typeface="Times New Roman" panose="02020603050405020304" pitchFamily="18" charset="0"/>
                <a:cs typeface="Times New Roman" panose="02020603050405020304" pitchFamily="18" charset="0"/>
              </a:rPr>
              <a:t>Джерело: </a:t>
            </a:r>
            <a:r>
              <a:rPr lang="en-US" sz="1400" dirty="0">
                <a:solidFill>
                  <a:srgbClr val="000000"/>
                </a:solidFill>
                <a:latin typeface="Times New Roman" panose="02020603050405020304" pitchFamily="18" charset="0"/>
                <a:cs typeface="Times New Roman" panose="02020603050405020304" pitchFamily="18" charset="0"/>
                <a:hlinkClick r:id="rId3"/>
              </a:rPr>
              <a:t>https://focus.ua</a:t>
            </a:r>
            <a:r>
              <a:rPr lang="uk-UA" sz="1400" dirty="0">
                <a:solidFill>
                  <a:srgbClr val="000000"/>
                </a:solidFill>
                <a:latin typeface="Times New Roman" panose="02020603050405020304" pitchFamily="18" charset="0"/>
                <a:cs typeface="Times New Roman" panose="02020603050405020304" pitchFamily="18" charset="0"/>
              </a:rPr>
              <a:t>, </a:t>
            </a:r>
            <a:r>
              <a:rPr lang="uk-UA" sz="1200" dirty="0">
                <a:solidFill>
                  <a:srgbClr val="000000"/>
                </a:solidFill>
                <a:latin typeface="Times New Roman" panose="02020603050405020304" pitchFamily="18" charset="0"/>
                <a:cs typeface="Times New Roman" panose="02020603050405020304" pitchFamily="18" charset="0"/>
              </a:rPr>
              <a:t>ф</a:t>
            </a:r>
            <a:r>
              <a:rPr lang="uk-UA" sz="1200" dirty="0">
                <a:latin typeface="Times New Roman" panose="02020603050405020304" pitchFamily="18" charset="0"/>
                <a:cs typeface="Times New Roman" panose="02020603050405020304" pitchFamily="18" charset="0"/>
              </a:rPr>
              <a:t>ото: </a:t>
            </a:r>
            <a:r>
              <a:rPr lang="en-US" sz="1200" dirty="0">
                <a:latin typeface="Times New Roman" panose="02020603050405020304" pitchFamily="18" charset="0"/>
                <a:cs typeface="Times New Roman" panose="02020603050405020304" pitchFamily="18" charset="0"/>
              </a:rPr>
              <a:t>Daily Mail</a:t>
            </a:r>
            <a:endParaRPr lang="uk-UA" sz="1200" dirty="0">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DFE6E585-0B10-49EF-8448-AF8E64A16FDF}"/>
              </a:ext>
            </a:extLst>
          </p:cNvPr>
          <p:cNvPicPr>
            <a:picLocks noChangeAspect="1"/>
          </p:cNvPicPr>
          <p:nvPr/>
        </p:nvPicPr>
        <p:blipFill>
          <a:blip r:embed="rId4"/>
          <a:stretch>
            <a:fillRect/>
          </a:stretch>
        </p:blipFill>
        <p:spPr>
          <a:xfrm>
            <a:off x="8727327" y="688823"/>
            <a:ext cx="2780130" cy="1995152"/>
          </a:xfrm>
          <a:prstGeom prst="rect">
            <a:avLst/>
          </a:prstGeom>
          <a:ln>
            <a:noFill/>
          </a:ln>
          <a:effectLst>
            <a:outerShdw blurRad="292100" dist="139700" dir="2700000" algn="tl" rotWithShape="0">
              <a:srgbClr val="333333">
                <a:alpha val="65000"/>
              </a:srgbClr>
            </a:outerShdw>
          </a:effectLst>
        </p:spPr>
      </p:pic>
      <p:sp>
        <p:nvSpPr>
          <p:cNvPr id="15" name="Прямокутник 14">
            <a:extLst>
              <a:ext uri="{FF2B5EF4-FFF2-40B4-BE49-F238E27FC236}">
                <a16:creationId xmlns:a16="http://schemas.microsoft.com/office/drawing/2014/main" id="{98EA5334-0F8F-478B-9379-C44F78ADC46B}"/>
              </a:ext>
            </a:extLst>
          </p:cNvPr>
          <p:cNvSpPr/>
          <p:nvPr/>
        </p:nvSpPr>
        <p:spPr>
          <a:xfrm>
            <a:off x="7728153" y="2812071"/>
            <a:ext cx="4463847" cy="954107"/>
          </a:xfrm>
          <a:prstGeom prst="rect">
            <a:avLst/>
          </a:prstGeom>
        </p:spPr>
        <p:txBody>
          <a:bodyPr wrap="square">
            <a:spAutoFit/>
          </a:bodyPr>
          <a:lstStyle/>
          <a:p>
            <a:pPr algn="ctr"/>
            <a:r>
              <a:rPr lang="uk-UA" sz="1400" dirty="0">
                <a:solidFill>
                  <a:srgbClr val="000000"/>
                </a:solidFill>
                <a:latin typeface="Times New Roman" panose="02020603050405020304" pitchFamily="18" charset="0"/>
                <a:cs typeface="Times New Roman" panose="02020603050405020304" pitchFamily="18" charset="0"/>
              </a:rPr>
              <a:t>Рис. 11. Фото під час космічної експедиції </a:t>
            </a:r>
            <a:r>
              <a:rPr lang="en-US" sz="1400" dirty="0">
                <a:solidFill>
                  <a:srgbClr val="000000"/>
                </a:solidFill>
                <a:latin typeface="Times New Roman" panose="02020603050405020304" pitchFamily="18" charset="0"/>
                <a:cs typeface="Times New Roman" panose="02020603050405020304" pitchFamily="18" charset="0"/>
              </a:rPr>
              <a:t>Artemis II</a:t>
            </a:r>
            <a:r>
              <a:rPr lang="uk-UA" sz="1400" dirty="0">
                <a:solidFill>
                  <a:srgbClr val="000000"/>
                </a:solidFill>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важливий етап підготовки до створення баз на Місяці, де проблема пилу впливає на роботу техніки.</a:t>
            </a:r>
            <a:r>
              <a:rPr lang="uk-UA" sz="1400" dirty="0">
                <a:solidFill>
                  <a:srgbClr val="000000"/>
                </a:solidFill>
                <a:latin typeface="Times New Roman" panose="02020603050405020304" pitchFamily="18" charset="0"/>
                <a:cs typeface="Times New Roman" panose="02020603050405020304" pitchFamily="18" charset="0"/>
              </a:rPr>
              <a:t> </a:t>
            </a:r>
          </a:p>
          <a:p>
            <a:pPr algn="ctr"/>
            <a:r>
              <a:rPr lang="uk-UA" sz="1400" dirty="0">
                <a:latin typeface="Times New Roman" panose="02020603050405020304" pitchFamily="18" charset="0"/>
                <a:cs typeface="Times New Roman" panose="02020603050405020304" pitchFamily="18" charset="0"/>
              </a:rPr>
              <a:t>Джерело: </a:t>
            </a:r>
            <a:r>
              <a:rPr lang="en-US" sz="1400" dirty="0">
                <a:latin typeface="Times New Roman" panose="02020603050405020304" pitchFamily="18" charset="0"/>
                <a:cs typeface="Times New Roman" panose="02020603050405020304" pitchFamily="18" charset="0"/>
              </a:rPr>
              <a:t>NASA</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26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1DA4FDCB-ABB5-44C8-B3D5-5351127F13E8}"/>
              </a:ext>
            </a:extLst>
          </p:cNvPr>
          <p:cNvSpPr/>
          <p:nvPr/>
        </p:nvSpPr>
        <p:spPr>
          <a:xfrm>
            <a:off x="374885" y="291742"/>
            <a:ext cx="3441455" cy="461665"/>
          </a:xfrm>
          <a:prstGeom prst="rect">
            <a:avLst/>
          </a:prstGeom>
        </p:spPr>
        <p:txBody>
          <a:bodyPr wrap="none">
            <a:spAutoFit/>
          </a:bodyPr>
          <a:lstStyle/>
          <a:p>
            <a:r>
              <a:rPr lang="uk-UA" sz="2400" b="1" dirty="0">
                <a:latin typeface="Times New Roman" panose="02020603050405020304" pitchFamily="18" charset="0"/>
                <a:cs typeface="Times New Roman" panose="02020603050405020304" pitchFamily="18" charset="0"/>
              </a:rPr>
              <a:t>Висновки  дослідження</a:t>
            </a:r>
          </a:p>
        </p:txBody>
      </p:sp>
      <p:sp>
        <p:nvSpPr>
          <p:cNvPr id="2" name="Прямокутник 1">
            <a:extLst>
              <a:ext uri="{FF2B5EF4-FFF2-40B4-BE49-F238E27FC236}">
                <a16:creationId xmlns:a16="http://schemas.microsoft.com/office/drawing/2014/main" id="{CC41F9B9-E275-471B-8913-D62F5869CE79}"/>
              </a:ext>
            </a:extLst>
          </p:cNvPr>
          <p:cNvSpPr/>
          <p:nvPr/>
        </p:nvSpPr>
        <p:spPr>
          <a:xfrm>
            <a:off x="2541640" y="5647993"/>
            <a:ext cx="7295535" cy="646331"/>
          </a:xfrm>
          <a:prstGeom prst="rect">
            <a:avLst/>
          </a:prstGeom>
          <a:ln>
            <a:solidFill>
              <a:schemeClr val="accent6">
                <a:lumMod val="60000"/>
                <a:lumOff val="40000"/>
              </a:schemeClr>
            </a:solidFill>
          </a:ln>
        </p:spPr>
        <p:txBody>
          <a:bodyPr wrap="square">
            <a:spAutoFit/>
          </a:bodyPr>
          <a:lstStyle/>
          <a:p>
            <a:pPr algn="ctr"/>
            <a:r>
              <a:rPr lang="uk-UA" b="1" dirty="0">
                <a:latin typeface="Times New Roman" panose="02020603050405020304" pitchFamily="18" charset="0"/>
                <a:cs typeface="Times New Roman" panose="02020603050405020304" pitchFamily="18" charset="0"/>
              </a:rPr>
              <a:t>Місячний пил — це проблема, для майбутніх космічних місій, але яку можна вирішити інженерними способами.</a:t>
            </a:r>
            <a:endParaRPr lang="uk-UA"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AF4911B-466F-492D-B070-71204517EC46}"/>
              </a:ext>
            </a:extLst>
          </p:cNvPr>
          <p:cNvSpPr txBox="1"/>
          <p:nvPr/>
        </p:nvSpPr>
        <p:spPr>
          <a:xfrm>
            <a:off x="1152834" y="959607"/>
            <a:ext cx="10726992" cy="1289071"/>
          </a:xfrm>
          <a:prstGeom prst="rect">
            <a:avLst/>
          </a:prstGeom>
          <a:noFill/>
        </p:spPr>
        <p:txBody>
          <a:bodyPr wrap="square" rtlCol="0">
            <a:spAutoFit/>
          </a:bodyPr>
          <a:lstStyle/>
          <a:p>
            <a:pPr algn="ctr">
              <a:lnSpc>
                <a:spcPct val="150000"/>
              </a:lnSpc>
            </a:pPr>
            <a:r>
              <a:rPr lang="uk-UA" dirty="0">
                <a:latin typeface="Times New Roman" panose="02020603050405020304" pitchFamily="18" charset="0"/>
                <a:cs typeface="Times New Roman" panose="02020603050405020304" pitchFamily="18" charset="0"/>
              </a:rPr>
              <a:t>Наше дослідження показало що інтенсивність прилипання пилу залежить від типу матеріалу, його структури та властивостей поверхні. Деякі матеріали характеризуються більшою здатністю до накопичення пилу, що ускладнює їх очищення, тоді як інші — менш схильні до забруднення.</a:t>
            </a:r>
          </a:p>
        </p:txBody>
      </p:sp>
      <p:sp>
        <p:nvSpPr>
          <p:cNvPr id="6" name="Прямокутник 5">
            <a:extLst>
              <a:ext uri="{FF2B5EF4-FFF2-40B4-BE49-F238E27FC236}">
                <a16:creationId xmlns:a16="http://schemas.microsoft.com/office/drawing/2014/main" id="{47113A01-562A-49F4-A787-096DB14E6F99}"/>
              </a:ext>
            </a:extLst>
          </p:cNvPr>
          <p:cNvSpPr/>
          <p:nvPr/>
        </p:nvSpPr>
        <p:spPr>
          <a:xfrm>
            <a:off x="1152834" y="2367117"/>
            <a:ext cx="10481187" cy="880369"/>
          </a:xfrm>
          <a:prstGeom prst="rect">
            <a:avLst/>
          </a:prstGeom>
        </p:spPr>
        <p:txBody>
          <a:bodyPr wrap="square">
            <a:spAutoFit/>
          </a:bodyPr>
          <a:lstStyle/>
          <a:p>
            <a:pPr algn="ctr">
              <a:lnSpc>
                <a:spcPct val="150000"/>
              </a:lnSpc>
            </a:pPr>
            <a:r>
              <a:rPr lang="uk-UA" dirty="0">
                <a:latin typeface="Times New Roman" panose="02020603050405020304" pitchFamily="18" charset="0"/>
                <a:cs typeface="Times New Roman" panose="02020603050405020304" pitchFamily="18" charset="0"/>
              </a:rPr>
              <a:t>Порівняння різних зразків пилу показало, що їх поведінка також відрізняється, зокрема за ступенем прилипання та здатністю утримуватися на поверхні.</a:t>
            </a:r>
          </a:p>
        </p:txBody>
      </p:sp>
      <p:sp>
        <p:nvSpPr>
          <p:cNvPr id="7" name="Прямокутник 6">
            <a:extLst>
              <a:ext uri="{FF2B5EF4-FFF2-40B4-BE49-F238E27FC236}">
                <a16:creationId xmlns:a16="http://schemas.microsoft.com/office/drawing/2014/main" id="{3F39A5AF-876B-4431-B091-D782CBB973CB}"/>
              </a:ext>
            </a:extLst>
          </p:cNvPr>
          <p:cNvSpPr/>
          <p:nvPr/>
        </p:nvSpPr>
        <p:spPr>
          <a:xfrm>
            <a:off x="1091382" y="3964787"/>
            <a:ext cx="10604090" cy="1289071"/>
          </a:xfrm>
          <a:prstGeom prst="rect">
            <a:avLst/>
          </a:prstGeom>
        </p:spPr>
        <p:txBody>
          <a:bodyPr wrap="square">
            <a:spAutoFit/>
          </a:bodyPr>
          <a:lstStyle/>
          <a:p>
            <a:pPr algn="ctr">
              <a:lnSpc>
                <a:spcPct val="150000"/>
              </a:lnSpc>
            </a:pPr>
            <a:r>
              <a:rPr lang="uk-UA" dirty="0">
                <a:latin typeface="Times New Roman" panose="02020603050405020304" pitchFamily="18" charset="0"/>
                <a:cs typeface="Times New Roman" panose="02020603050405020304" pitchFamily="18" charset="0"/>
              </a:rPr>
              <a:t>Використовуючи дані експерименту було запропоновано ефективні способи захисту поверхонь</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серед яких найбільш перспективними є використання гладких матеріалів, нахилених поверхонь, захисних покриттів та систем очищення.</a:t>
            </a:r>
          </a:p>
        </p:txBody>
      </p:sp>
      <p:sp>
        <p:nvSpPr>
          <p:cNvPr id="11" name="Прямокутник 10">
            <a:extLst>
              <a:ext uri="{FF2B5EF4-FFF2-40B4-BE49-F238E27FC236}">
                <a16:creationId xmlns:a16="http://schemas.microsoft.com/office/drawing/2014/main" id="{920F9DBF-2CD4-4A00-8EC6-DE6D47E1DF83}"/>
              </a:ext>
            </a:extLst>
          </p:cNvPr>
          <p:cNvSpPr/>
          <p:nvPr/>
        </p:nvSpPr>
        <p:spPr>
          <a:xfrm>
            <a:off x="2246672" y="3382041"/>
            <a:ext cx="8539315" cy="369332"/>
          </a:xfrm>
          <a:prstGeom prst="rect">
            <a:avLst/>
          </a:prstGeom>
        </p:spPr>
        <p:txBody>
          <a:bodyPr wrap="square">
            <a:spAutoFit/>
          </a:bodyPr>
          <a:lstStyle/>
          <a:p>
            <a:pPr algn="ctr"/>
            <a:r>
              <a:rPr lang="uk-UA" dirty="0">
                <a:latin typeface="Times New Roman" panose="02020603050405020304" pitchFamily="18" charset="0"/>
                <a:cs typeface="Times New Roman" panose="02020603050405020304" pitchFamily="18" charset="0"/>
              </a:rPr>
              <a:t>Місячний пил знижує ефективність, пошкоджує та ускладнює роботу техніки.</a:t>
            </a:r>
          </a:p>
        </p:txBody>
      </p:sp>
    </p:spTree>
    <p:extLst>
      <p:ext uri="{BB962C8B-B14F-4D97-AF65-F5344CB8AC3E}">
        <p14:creationId xmlns:p14="http://schemas.microsoft.com/office/powerpoint/2010/main" val="1993520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FEAC85-261A-54EC-A7CA-60F845119861}"/>
              </a:ext>
            </a:extLst>
          </p:cNvPr>
          <p:cNvSpPr>
            <a:spLocks noGrp="1"/>
          </p:cNvSpPr>
          <p:nvPr>
            <p:ph type="title"/>
          </p:nvPr>
        </p:nvSpPr>
        <p:spPr/>
        <p:txBody>
          <a:bodyPr/>
          <a:lstStyle/>
          <a:p>
            <a:pPr algn="ctr"/>
            <a:r>
              <a:rPr lang="uk-UA" dirty="0"/>
              <a:t>Список використаних джерел</a:t>
            </a:r>
            <a:endParaRPr lang="ru-RU" dirty="0"/>
          </a:p>
        </p:txBody>
      </p:sp>
      <p:sp>
        <p:nvSpPr>
          <p:cNvPr id="3" name="Объект 2">
            <a:extLst>
              <a:ext uri="{FF2B5EF4-FFF2-40B4-BE49-F238E27FC236}">
                <a16:creationId xmlns:a16="http://schemas.microsoft.com/office/drawing/2014/main" id="{3BA39663-723D-5151-75CD-36F2C38ADF34}"/>
              </a:ext>
            </a:extLst>
          </p:cNvPr>
          <p:cNvSpPr>
            <a:spLocks noGrp="1"/>
          </p:cNvSpPr>
          <p:nvPr>
            <p:ph idx="1"/>
          </p:nvPr>
        </p:nvSpPr>
        <p:spPr>
          <a:xfrm>
            <a:off x="838200" y="1993790"/>
            <a:ext cx="10515600" cy="4351338"/>
          </a:xfrm>
        </p:spPr>
        <p:txBody>
          <a:bodyPr>
            <a:normAutofit/>
          </a:bodyPr>
          <a:lstStyle/>
          <a:p>
            <a:pPr marL="342900" indent="-342900">
              <a:lnSpc>
                <a:spcPct val="150000"/>
              </a:lnSpc>
              <a:buFont typeface="+mj-lt"/>
              <a:buAutoNum type="arabicPeriod"/>
            </a:pPr>
            <a:r>
              <a:rPr lang="uk-UA" sz="1800" dirty="0">
                <a:latin typeface="Times New Roman" panose="02020603050405020304" pitchFamily="18" charset="0"/>
                <a:cs typeface="Times New Roman" panose="02020603050405020304" pitchFamily="18" charset="0"/>
              </a:rPr>
              <a:t>Чому пил на Місяці небезпечніший, ніж здається </a:t>
            </a:r>
            <a:r>
              <a:rPr lang="en-US" sz="1800" dirty="0">
                <a:latin typeface="Times New Roman" panose="02020603050405020304" pitchFamily="18" charset="0"/>
                <a:cs typeface="Times New Roman" panose="02020603050405020304" pitchFamily="18" charset="0"/>
              </a:rPr>
              <a:t>/ </a:t>
            </a:r>
            <a:r>
              <a:rPr lang="uk-UA" sz="1800" dirty="0">
                <a:latin typeface="Times New Roman" panose="02020603050405020304" pitchFamily="18" charset="0"/>
                <a:cs typeface="Times New Roman" panose="02020603050405020304" pitchFamily="18" charset="0"/>
              </a:rPr>
              <a:t>Електронний ресурс: </a:t>
            </a:r>
            <a:r>
              <a:rPr lang="en-US" sz="1800" dirty="0">
                <a:latin typeface="Times New Roman" panose="02020603050405020304" pitchFamily="18" charset="0"/>
                <a:cs typeface="Times New Roman" panose="02020603050405020304" pitchFamily="18" charset="0"/>
              </a:rPr>
              <a:t>https://fact-news.com.ua/chomu-misyachnij-pil-smertelno-nebezpechnij/</a:t>
            </a:r>
            <a:endParaRPr lang="uk-UA" sz="1800" dirty="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uk-UA" sz="1800" dirty="0" err="1">
                <a:latin typeface="Times New Roman" panose="02020603050405020304" pitchFamily="18" charset="0"/>
                <a:cs typeface="Times New Roman" panose="02020603050405020304" pitchFamily="18" charset="0"/>
              </a:rPr>
              <a:t>Стаценко</a:t>
            </a:r>
            <a:r>
              <a:rPr lang="uk-UA" sz="1800" dirty="0">
                <a:latin typeface="Times New Roman" panose="02020603050405020304" pitchFamily="18" charset="0"/>
                <a:cs typeface="Times New Roman" panose="02020603050405020304" pitchFamily="18" charset="0"/>
              </a:rPr>
              <a:t> Ярослав Висадка на Місяць: Історія Тріумфу, Деталі Місій та Майбутні Виклики </a:t>
            </a:r>
            <a:r>
              <a:rPr lang="en-US" sz="1800" dirty="0">
                <a:latin typeface="Times New Roman" panose="02020603050405020304" pitchFamily="18" charset="0"/>
                <a:cs typeface="Times New Roman" panose="02020603050405020304" pitchFamily="18" charset="0"/>
              </a:rPr>
              <a:t>/</a:t>
            </a:r>
            <a:r>
              <a:rPr lang="uk-UA" sz="1800" dirty="0">
                <a:latin typeface="Times New Roman" panose="02020603050405020304" pitchFamily="18" charset="0"/>
                <a:cs typeface="Times New Roman" panose="02020603050405020304" pitchFamily="18" charset="0"/>
              </a:rPr>
              <a:t> Ярослав </a:t>
            </a:r>
            <a:r>
              <a:rPr lang="uk-UA" sz="1800" dirty="0" err="1">
                <a:latin typeface="Times New Roman" panose="02020603050405020304" pitchFamily="18" charset="0"/>
                <a:cs typeface="Times New Roman" panose="02020603050405020304" pitchFamily="18" charset="0"/>
              </a:rPr>
              <a:t>Стаценко</a:t>
            </a:r>
            <a:r>
              <a:rPr lang="en-US" sz="1800" dirty="0">
                <a:latin typeface="Times New Roman" panose="02020603050405020304" pitchFamily="18" charset="0"/>
                <a:cs typeface="Times New Roman" panose="02020603050405020304" pitchFamily="18" charset="0"/>
              </a:rPr>
              <a:t> // </a:t>
            </a:r>
            <a:r>
              <a:rPr lang="uk-UA" sz="1800" dirty="0">
                <a:latin typeface="Times New Roman" panose="02020603050405020304" pitchFamily="18" charset="0"/>
                <a:cs typeface="Times New Roman" panose="02020603050405020304" pitchFamily="18" charset="0"/>
              </a:rPr>
              <a:t>Стаття - Електронний ресурс: </a:t>
            </a:r>
            <a:r>
              <a:rPr lang="en-US" sz="1800" dirty="0">
                <a:latin typeface="Times New Roman" panose="02020603050405020304" pitchFamily="18" charset="0"/>
                <a:cs typeface="Times New Roman" panose="02020603050405020304" pitchFamily="18" charset="0"/>
              </a:rPr>
              <a:t>https://wem.ua/vysadka-na-misyacz-istoriya-triumfu-detali-misij-ta-majbutni-vyklyky/</a:t>
            </a:r>
            <a:endParaRPr lang="uk-UA" sz="1800" dirty="0">
              <a:latin typeface="Times New Roman" panose="02020603050405020304" pitchFamily="18" charset="0"/>
              <a:cs typeface="Times New Roman" panose="02020603050405020304" pitchFamily="18" charset="0"/>
            </a:endParaRPr>
          </a:p>
          <a:p>
            <a:pPr marL="342900" indent="-342900">
              <a:lnSpc>
                <a:spcPct val="150000"/>
              </a:lnSpc>
              <a:buFont typeface="+mj-lt"/>
              <a:buAutoNum type="arabicPeriod"/>
            </a:pPr>
            <a:r>
              <a:rPr lang="uk-UA" sz="1800" dirty="0">
                <a:latin typeface="Times New Roman" panose="02020603050405020304" pitchFamily="18" charset="0"/>
                <a:cs typeface="Times New Roman" panose="02020603050405020304" pitchFamily="18" charset="0"/>
              </a:rPr>
              <a:t>Фізика : </a:t>
            </a:r>
            <a:r>
              <a:rPr lang="uk-UA" sz="1800" dirty="0" err="1">
                <a:latin typeface="Times New Roman" panose="02020603050405020304" pitchFamily="18" charset="0"/>
                <a:cs typeface="Times New Roman" panose="02020603050405020304" pitchFamily="18" charset="0"/>
              </a:rPr>
              <a:t>підруч</a:t>
            </a:r>
            <a:r>
              <a:rPr lang="uk-UA" sz="1800" dirty="0">
                <a:latin typeface="Times New Roman" panose="02020603050405020304" pitchFamily="18" charset="0"/>
                <a:cs typeface="Times New Roman" panose="02020603050405020304" pitchFamily="18" charset="0"/>
              </a:rPr>
              <a:t>. для 8 </a:t>
            </a:r>
            <a:r>
              <a:rPr lang="uk-UA" sz="1800" dirty="0" err="1">
                <a:latin typeface="Times New Roman" panose="02020603050405020304" pitchFamily="18" charset="0"/>
                <a:cs typeface="Times New Roman" panose="02020603050405020304" pitchFamily="18" charset="0"/>
              </a:rPr>
              <a:t>кл</a:t>
            </a:r>
            <a:r>
              <a:rPr lang="uk-UA" sz="1800" dirty="0">
                <a:latin typeface="Times New Roman" panose="02020603050405020304" pitchFamily="18" charset="0"/>
                <a:cs typeface="Times New Roman" panose="02020603050405020304" pitchFamily="18" charset="0"/>
              </a:rPr>
              <a:t>. </a:t>
            </a:r>
            <a:r>
              <a:rPr lang="uk-UA" sz="1800" dirty="0" err="1">
                <a:latin typeface="Times New Roman" panose="02020603050405020304" pitchFamily="18" charset="0"/>
                <a:cs typeface="Times New Roman" panose="02020603050405020304" pitchFamily="18" charset="0"/>
              </a:rPr>
              <a:t>закл</a:t>
            </a:r>
            <a:r>
              <a:rPr lang="uk-UA" sz="1800" dirty="0">
                <a:latin typeface="Times New Roman" panose="02020603050405020304" pitchFamily="18" charset="0"/>
                <a:cs typeface="Times New Roman" panose="02020603050405020304" pitchFamily="18" charset="0"/>
              </a:rPr>
              <a:t>. </a:t>
            </a:r>
            <a:r>
              <a:rPr lang="uk-UA" sz="1800" dirty="0" err="1">
                <a:latin typeface="Times New Roman" panose="02020603050405020304" pitchFamily="18" charset="0"/>
                <a:cs typeface="Times New Roman" panose="02020603050405020304" pitchFamily="18" charset="0"/>
              </a:rPr>
              <a:t>заг</a:t>
            </a:r>
            <a:r>
              <a:rPr lang="uk-UA" sz="1800" dirty="0">
                <a:latin typeface="Times New Roman" panose="02020603050405020304" pitchFamily="18" charset="0"/>
                <a:cs typeface="Times New Roman" panose="02020603050405020304" pitchFamily="18" charset="0"/>
              </a:rPr>
              <a:t>. серед. освіти / [В. Г. Бар’яхтар, Ф. Я. </a:t>
            </a:r>
            <a:r>
              <a:rPr lang="uk-UA" sz="1800" dirty="0" err="1">
                <a:latin typeface="Times New Roman" panose="02020603050405020304" pitchFamily="18" charset="0"/>
                <a:cs typeface="Times New Roman" panose="02020603050405020304" pitchFamily="18" charset="0"/>
              </a:rPr>
              <a:t>Божинова</a:t>
            </a:r>
            <a:r>
              <a:rPr lang="uk-UA" sz="1800" dirty="0">
                <a:latin typeface="Times New Roman" panose="02020603050405020304" pitchFamily="18" charset="0"/>
                <a:cs typeface="Times New Roman" panose="02020603050405020304" pitchFamily="18" charset="0"/>
              </a:rPr>
              <a:t>, С. О. Довгий, О. О. </a:t>
            </a:r>
            <a:r>
              <a:rPr lang="uk-UA" sz="1800" dirty="0" err="1">
                <a:latin typeface="Times New Roman" panose="02020603050405020304" pitchFamily="18" charset="0"/>
                <a:cs typeface="Times New Roman" panose="02020603050405020304" pitchFamily="18" charset="0"/>
              </a:rPr>
              <a:t>Кірюхіна</a:t>
            </a:r>
            <a:r>
              <a:rPr lang="uk-UA" sz="1800" dirty="0">
                <a:latin typeface="Times New Roman" panose="02020603050405020304" pitchFamily="18" charset="0"/>
                <a:cs typeface="Times New Roman" panose="02020603050405020304" pitchFamily="18" charset="0"/>
              </a:rPr>
              <a:t>] ; за ред. В. Г. Бар’яхтара, С. О. Довгого. – 3-тє вид., перероб. – Харків : Ранок, 2025. – 232 с.</a:t>
            </a:r>
          </a:p>
        </p:txBody>
      </p:sp>
    </p:spTree>
    <p:extLst>
      <p:ext uri="{BB962C8B-B14F-4D97-AF65-F5344CB8AC3E}">
        <p14:creationId xmlns:p14="http://schemas.microsoft.com/office/powerpoint/2010/main" val="17240672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3777</TotalTime>
  <Words>1293</Words>
  <Application>Microsoft Office PowerPoint</Application>
  <PresentationFormat>Широкий екран</PresentationFormat>
  <Paragraphs>178</Paragraphs>
  <Slides>11</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11</vt:i4>
      </vt:variant>
    </vt:vector>
  </HeadingPairs>
  <TitlesOfParts>
    <vt:vector size="18" baseType="lpstr">
      <vt:lpstr>Aptos</vt:lpstr>
      <vt:lpstr>Aptos Display</vt:lpstr>
      <vt:lpstr>Arial</vt:lpstr>
      <vt:lpstr>Calibri</vt:lpstr>
      <vt:lpstr>Cambria Math</vt:lpstr>
      <vt:lpstr>Times New Roman</vt:lpstr>
      <vt:lpstr>Тема Office</vt:lpstr>
      <vt:lpstr>Наріжний Андрій Ярославович,  учень 6-В класу комунального закладу Кагарлицької міської ради «Кагарлицький ліцей №3» м. Кагарлик </vt:lpstr>
      <vt:lpstr>Презентація PowerPoint</vt:lpstr>
      <vt:lpstr>Мета роботи – дослідити вплив аналогів місячного пилу на різні  поверхні та знайти ефективні способи їх захисту.</vt:lpstr>
      <vt:lpstr>Місячний пил – це тонкий, пухкий поверхневий шар пилу та уламків порід, що покриває весь Місяць.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Список використаних джерел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Наріжний Андрій Ярославович,  учень 6-В класу комунального закладу Кагарлицької міської ради «Кагарлицький ліцей №3» м. Кагарлик </dc:title>
  <dc:creator>Пользователь</dc:creator>
  <cp:lastModifiedBy>User</cp:lastModifiedBy>
  <cp:revision>18</cp:revision>
  <dcterms:created xsi:type="dcterms:W3CDTF">2026-03-21T08:35:54Z</dcterms:created>
  <dcterms:modified xsi:type="dcterms:W3CDTF">2026-04-13T05:53:27Z</dcterms:modified>
</cp:coreProperties>
</file>