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Playfair Display" panose="020B0604020202020204" charset="-52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gSUw74qzVdYCWGrcx7s3aERlDA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F55A36-6562-422F-9738-A99A6F1E18C1}">
  <a:tblStyle styleId="{7CF55A36-6562-422F-9738-A99A6F1E18C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0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6b2d1035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g3d6b2d1035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d6b2d1035b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g3d6b2d1035b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d84474af75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g3d84474af75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d6b2d1035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g3d6b2d1035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d6b2d1035b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g3d6b2d1035b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8" name="Google Shape;2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d84474af7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3d84474af7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hare.google/OFF5q5eS45yMrPxj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kostopil-rada.gov.ua/" TargetMode="External"/><Relationship Id="rId7" Type="http://schemas.openxmlformats.org/officeDocument/2006/relationships/hyperlink" Target="https://www.rv.gov.u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ivnepost.rv.ua/" TargetMode="External"/><Relationship Id="rId5" Type="http://schemas.openxmlformats.org/officeDocument/2006/relationships/hyperlink" Target="https://journals.uran.ua/" TargetMode="External"/><Relationship Id="rId4" Type="http://schemas.openxmlformats.org/officeDocument/2006/relationships/hyperlink" Target="https://uk.wikipedi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5B4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-2873897">
            <a:off x="-1015154" y="4250903"/>
            <a:ext cx="4993962" cy="6023418"/>
          </a:xfrm>
          <a:custGeom>
            <a:avLst/>
            <a:gdLst/>
            <a:ahLst/>
            <a:cxnLst/>
            <a:rect l="l" t="t" r="r" b="b"/>
            <a:pathLst>
              <a:path w="4993962" h="6023418" extrusionOk="0">
                <a:moveTo>
                  <a:pt x="0" y="0"/>
                </a:moveTo>
                <a:lnTo>
                  <a:pt x="4993962" y="0"/>
                </a:lnTo>
                <a:lnTo>
                  <a:pt x="4993962" y="6023418"/>
                </a:lnTo>
                <a:lnTo>
                  <a:pt x="0" y="6023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000"/>
            </a:blip>
            <a:stretch>
              <a:fillRect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2954996" flipH="1">
            <a:off x="14280074" y="4250903"/>
            <a:ext cx="4993962" cy="6023418"/>
          </a:xfrm>
          <a:custGeom>
            <a:avLst/>
            <a:gdLst/>
            <a:ahLst/>
            <a:cxnLst/>
            <a:rect l="l" t="t" r="r" b="b"/>
            <a:pathLst>
              <a:path w="4993962" h="6023418" extrusionOk="0">
                <a:moveTo>
                  <a:pt x="4993962" y="0"/>
                </a:moveTo>
                <a:lnTo>
                  <a:pt x="0" y="0"/>
                </a:lnTo>
                <a:lnTo>
                  <a:pt x="0" y="6023418"/>
                </a:lnTo>
                <a:lnTo>
                  <a:pt x="4993962" y="6023418"/>
                </a:lnTo>
                <a:lnTo>
                  <a:pt x="4993962" y="0"/>
                </a:lnTo>
                <a:close/>
              </a:path>
            </a:pathLst>
          </a:custGeom>
          <a:blipFill rotWithShape="1">
            <a:blip r:embed="rId3">
              <a:alphaModFix amt="6000"/>
            </a:blip>
            <a:stretch>
              <a:fillRect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 rot="10800000">
            <a:off x="9992696" y="7411686"/>
            <a:ext cx="6168572" cy="2817732"/>
          </a:xfrm>
          <a:custGeom>
            <a:avLst/>
            <a:gdLst/>
            <a:ahLst/>
            <a:cxnLst/>
            <a:rect l="l" t="t" r="r" b="b"/>
            <a:pathLst>
              <a:path w="19093721" h="4999083" extrusionOk="0">
                <a:moveTo>
                  <a:pt x="19093722" y="4999083"/>
                </a:moveTo>
                <a:lnTo>
                  <a:pt x="0" y="4999083"/>
                </a:lnTo>
                <a:lnTo>
                  <a:pt x="0" y="0"/>
                </a:lnTo>
                <a:lnTo>
                  <a:pt x="19093722" y="0"/>
                </a:lnTo>
                <a:lnTo>
                  <a:pt x="19093722" y="4999083"/>
                </a:lnTo>
                <a:close/>
              </a:path>
            </a:pathLst>
          </a:custGeom>
          <a:blipFill rotWithShape="1">
            <a:blip r:embed="rId4">
              <a:alphaModFix amt="18999"/>
            </a:blip>
            <a:stretch>
              <a:fillRect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-402861" y="-894086"/>
            <a:ext cx="19093721" cy="4999083"/>
          </a:xfrm>
          <a:custGeom>
            <a:avLst/>
            <a:gdLst/>
            <a:ahLst/>
            <a:cxnLst/>
            <a:rect l="l" t="t" r="r" b="b"/>
            <a:pathLst>
              <a:path w="19093721" h="4999083" extrusionOk="0">
                <a:moveTo>
                  <a:pt x="0" y="0"/>
                </a:moveTo>
                <a:lnTo>
                  <a:pt x="19093722" y="0"/>
                </a:lnTo>
                <a:lnTo>
                  <a:pt x="19093722" y="4999083"/>
                </a:lnTo>
                <a:lnTo>
                  <a:pt x="0" y="4999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8999"/>
            </a:blip>
            <a:stretch>
              <a:fillRect/>
            </a:stretch>
          </a:blipFill>
          <a:ln>
            <a:noFill/>
          </a:ln>
        </p:spPr>
      </p:sp>
      <p:grpSp>
        <p:nvGrpSpPr>
          <p:cNvPr id="88" name="Google Shape;88;p1"/>
          <p:cNvGrpSpPr/>
          <p:nvPr/>
        </p:nvGrpSpPr>
        <p:grpSpPr>
          <a:xfrm>
            <a:off x="6220426" y="3028775"/>
            <a:ext cx="11582132" cy="6309900"/>
            <a:chOff x="0" y="-38100"/>
            <a:chExt cx="917971" cy="444500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917971" cy="406400"/>
            </a:xfrm>
            <a:custGeom>
              <a:avLst/>
              <a:gdLst/>
              <a:ahLst/>
              <a:cxnLst/>
              <a:rect l="l" t="t" r="r" b="b"/>
              <a:pathLst>
                <a:path w="917971" h="406400" extrusionOk="0">
                  <a:moveTo>
                    <a:pt x="714771" y="0"/>
                  </a:moveTo>
                  <a:cubicBezTo>
                    <a:pt x="826995" y="0"/>
                    <a:pt x="917971" y="90976"/>
                    <a:pt x="917971" y="203200"/>
                  </a:cubicBezTo>
                  <a:cubicBezTo>
                    <a:pt x="917971" y="315424"/>
                    <a:pt x="826995" y="406400"/>
                    <a:pt x="71477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noFill/>
            <a:ln w="24025" cap="sq" cmpd="sng">
              <a:solidFill>
                <a:srgbClr val="F9F9F9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15350" tIns="115350" rIns="115350" bIns="115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0" y="-38100"/>
              <a:ext cx="917971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100" tIns="64100" rIns="64100" bIns="641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71"/>
                <a:buFont typeface="Arial"/>
                <a:buNone/>
              </a:pPr>
              <a:endParaRPr sz="2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"/>
          <p:cNvSpPr/>
          <p:nvPr/>
        </p:nvSpPr>
        <p:spPr>
          <a:xfrm>
            <a:off x="6224441" y="3649323"/>
            <a:ext cx="11306488" cy="5609651"/>
          </a:xfrm>
          <a:custGeom>
            <a:avLst/>
            <a:gdLst/>
            <a:ahLst/>
            <a:cxnLst/>
            <a:rect l="l" t="t" r="r" b="b"/>
            <a:pathLst>
              <a:path w="940444" h="403572" extrusionOk="0">
                <a:moveTo>
                  <a:pt x="737244" y="0"/>
                </a:moveTo>
                <a:cubicBezTo>
                  <a:pt x="849474" y="0"/>
                  <a:pt x="940444" y="90337"/>
                  <a:pt x="940444" y="201786"/>
                </a:cubicBezTo>
                <a:cubicBezTo>
                  <a:pt x="940444" y="313235"/>
                  <a:pt x="849474" y="403572"/>
                  <a:pt x="737244" y="403572"/>
                </a:cubicBezTo>
                <a:lnTo>
                  <a:pt x="203200" y="403572"/>
                </a:lnTo>
                <a:cubicBezTo>
                  <a:pt x="90970" y="403572"/>
                  <a:pt x="0" y="313235"/>
                  <a:pt x="0" y="201786"/>
                </a:cubicBezTo>
                <a:cubicBezTo>
                  <a:pt x="0" y="90337"/>
                  <a:pt x="90970" y="0"/>
                  <a:pt x="203200" y="0"/>
                </a:cubicBezTo>
                <a:lnTo>
                  <a:pt x="737244" y="0"/>
                </a:lnTo>
              </a:path>
            </a:pathLst>
          </a:custGeom>
          <a:blipFill rotWithShape="1">
            <a:blip r:embed="rId5">
              <a:alphaModFix/>
            </a:blip>
            <a:stretch>
              <a:fillRect t="-20143" b="-2927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SzPts val="1400"/>
            </a:pPr>
            <a:r>
              <a:rPr lang="en-US"/>
              <a:t>https://share.google/ff07E3YVZieurM6Yc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2" name="Google Shape;92;p1"/>
          <p:cNvCxnSpPr/>
          <p:nvPr/>
        </p:nvCxnSpPr>
        <p:spPr>
          <a:xfrm>
            <a:off x="1347833" y="607713"/>
            <a:ext cx="15592333" cy="0"/>
          </a:xfrm>
          <a:prstGeom prst="straightConnector1">
            <a:avLst/>
          </a:prstGeom>
          <a:noFill/>
          <a:ln w="19050" cap="flat" cmpd="sng">
            <a:solidFill>
              <a:srgbClr val="F9F9F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3" name="Google Shape;93;p1"/>
          <p:cNvCxnSpPr/>
          <p:nvPr/>
        </p:nvCxnSpPr>
        <p:spPr>
          <a:xfrm>
            <a:off x="1347833" y="2952616"/>
            <a:ext cx="15592333" cy="0"/>
          </a:xfrm>
          <a:prstGeom prst="straightConnector1">
            <a:avLst/>
          </a:prstGeom>
          <a:noFill/>
          <a:ln w="19050" cap="flat" cmpd="sng">
            <a:solidFill>
              <a:srgbClr val="F9F9F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p1"/>
          <p:cNvSpPr txBox="1"/>
          <p:nvPr/>
        </p:nvSpPr>
        <p:spPr>
          <a:xfrm>
            <a:off x="1028700" y="622263"/>
            <a:ext cx="16230600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Взаємний</a:t>
            </a:r>
            <a:r>
              <a:rPr lang="en-US" sz="60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вплив</a:t>
            </a:r>
            <a:r>
              <a:rPr lang="en-US" sz="60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</a:t>
            </a:r>
            <a:r>
              <a:rPr lang="en-US" sz="60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різних</a:t>
            </a:r>
            <a:r>
              <a:rPr lang="en-US" sz="60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00" b="1" i="0" u="none" strike="noStrike" cap="none" dirty="0" err="1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національн</a:t>
            </a:r>
            <a:r>
              <a:rPr lang="uk-UA" sz="6000" b="1" i="0" u="none" strike="noStrike" cap="none" dirty="0" err="1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их</a:t>
            </a:r>
            <a:r>
              <a:rPr lang="uk-UA" sz="6000" b="1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спільнот</a:t>
            </a:r>
            <a:r>
              <a:rPr lang="en-US" sz="6000" b="1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 </a:t>
            </a:r>
            <a:r>
              <a:rPr lang="en-US" sz="60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місті</a:t>
            </a:r>
            <a:r>
              <a:rPr lang="en-US" sz="60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Костопіль</a:t>
            </a:r>
            <a:endParaRPr sz="6000" b="1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b="1" i="0" u="none" strike="noStrike" cap="none" dirty="0">
              <a:solidFill>
                <a:srgbClr val="F9F9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225045" y="4934775"/>
            <a:ext cx="6895500" cy="542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2100"/>
            </a:pPr>
            <a:r>
              <a:rPr lang="en-US" sz="21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Автор</a:t>
            </a:r>
            <a:r>
              <a:rPr lang="en-US" sz="2100" b="0" i="0" u="none" strike="noStrike" cap="none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:</a:t>
            </a:r>
            <a:r>
              <a:rPr lang="uk-UA" sz="21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Автор </a:t>
            </a:r>
            <a:r>
              <a:rPr lang="uk-UA" sz="21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проєкту</a:t>
            </a:r>
            <a:r>
              <a:rPr lang="uk-UA" sz="21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:</a:t>
            </a:r>
          </a:p>
          <a:p>
            <a:pPr lvl="0">
              <a:lnSpc>
                <a:spcPct val="140000"/>
              </a:lnSpc>
              <a:buSzPts val="2100"/>
            </a:pPr>
            <a:r>
              <a:rPr lang="uk-UA" sz="2100" dirty="0" err="1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Надич</a:t>
            </a:r>
            <a:r>
              <a:rPr lang="uk-UA" sz="21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Христина Михайлівна</a:t>
            </a:r>
            <a:endParaRPr lang="uk-UA" sz="2100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lvl="0">
              <a:lnSpc>
                <a:spcPct val="140000"/>
              </a:lnSpc>
              <a:buSzPts val="2100"/>
            </a:pPr>
            <a:r>
              <a:rPr lang="uk-UA" sz="21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студентка </a:t>
            </a:r>
            <a:r>
              <a:rPr lang="uk-UA" sz="21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І курсу (10 клас) ДПТНЗ</a:t>
            </a:r>
          </a:p>
          <a:p>
            <a:pPr lvl="0">
              <a:lnSpc>
                <a:spcPct val="140000"/>
              </a:lnSpc>
              <a:buSzPts val="2100"/>
            </a:pPr>
            <a:r>
              <a:rPr lang="uk-UA" sz="21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«</a:t>
            </a:r>
            <a:r>
              <a:rPr lang="uk-UA" sz="21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Рівненський центр ПТО сервісу та дизайну</a:t>
            </a:r>
            <a:r>
              <a:rPr lang="uk-UA" sz="21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»</a:t>
            </a:r>
            <a:endParaRPr lang="uk-UA" sz="2100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lvl="0">
              <a:lnSpc>
                <a:spcPct val="140000"/>
              </a:lnSpc>
              <a:buSzPts val="2100"/>
            </a:pPr>
            <a:r>
              <a:rPr lang="uk-UA" sz="21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Рівненська область, Рівненський </a:t>
            </a:r>
            <a:r>
              <a:rPr lang="uk-UA" sz="21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район</a:t>
            </a:r>
            <a:endParaRPr lang="uk-UA" sz="2100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lvl="0">
              <a:lnSpc>
                <a:spcPct val="140000"/>
              </a:lnSpc>
              <a:buSzPts val="2100"/>
            </a:pPr>
            <a:endParaRPr lang="uk-UA" sz="2100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lvl="0">
              <a:lnSpc>
                <a:spcPct val="140000"/>
              </a:lnSpc>
              <a:buSzPts val="2100"/>
            </a:pPr>
            <a:r>
              <a:rPr lang="uk-UA" sz="21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Керівник:</a:t>
            </a:r>
          </a:p>
          <a:p>
            <a:pPr lvl="0">
              <a:lnSpc>
                <a:spcPct val="140000"/>
              </a:lnSpc>
              <a:buSzPts val="2100"/>
            </a:pPr>
            <a:r>
              <a:rPr lang="uk-UA" sz="2100" dirty="0" err="1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Іванькова</a:t>
            </a:r>
            <a:r>
              <a:rPr lang="uk-UA" sz="21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uk-UA" sz="21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Ірина Миколаївна,</a:t>
            </a:r>
          </a:p>
          <a:p>
            <a:pPr lvl="0">
              <a:lnSpc>
                <a:spcPct val="140000"/>
              </a:lnSpc>
              <a:buSzPts val="2100"/>
            </a:pPr>
            <a:r>
              <a:rPr lang="uk-UA" sz="21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викладачка </a:t>
            </a:r>
            <a:r>
              <a:rPr lang="uk-UA" sz="21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історії ДПТНЗ</a:t>
            </a:r>
          </a:p>
          <a:p>
            <a:pPr lvl="0">
              <a:lnSpc>
                <a:spcPct val="140000"/>
              </a:lnSpc>
              <a:buSzPts val="2100"/>
            </a:pPr>
            <a:r>
              <a:rPr lang="uk-UA" sz="21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«</a:t>
            </a:r>
            <a:r>
              <a:rPr lang="uk-UA" sz="21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Рівненський центр ПТО сервісу та дизайну»</a:t>
            </a:r>
            <a:endParaRPr sz="2100" b="0" i="0" u="none" strike="noStrike" cap="none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endParaRPr sz="2100" b="0" i="0" u="none" strike="noStrike" cap="none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endParaRPr sz="3000" b="0" i="0" u="none" strike="noStrike" cap="none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34936" y="9536904"/>
            <a:ext cx="352692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Фото з:</a:t>
            </a:r>
          </a:p>
          <a:p>
            <a:r>
              <a:rPr lang="uk-UA" dirty="0" smtClean="0">
                <a:hlinkClick r:id="rId6"/>
              </a:rPr>
              <a:t>https</a:t>
            </a:r>
            <a:r>
              <a:rPr lang="uk-UA" dirty="0">
                <a:hlinkClick r:id="rId6"/>
              </a:rPr>
              <a:t>://</a:t>
            </a:r>
            <a:r>
              <a:rPr lang="uk-UA" dirty="0" smtClean="0">
                <a:hlinkClick r:id="rId6"/>
              </a:rPr>
              <a:t>share.google/OFF5q5eS45yMrPxj3</a:t>
            </a:r>
            <a:endParaRPr lang="uk-UA" dirty="0" smtClean="0"/>
          </a:p>
          <a:p>
            <a:r>
              <a:rPr lang="uk-UA" dirty="0" smtClean="0"/>
              <a:t>20.04.2026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5B4A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 rot="10800000">
            <a:off x="-402861" y="6890894"/>
            <a:ext cx="19093721" cy="4999083"/>
          </a:xfrm>
          <a:custGeom>
            <a:avLst/>
            <a:gdLst/>
            <a:ahLst/>
            <a:cxnLst/>
            <a:rect l="l" t="t" r="r" b="b"/>
            <a:pathLst>
              <a:path w="19093721" h="4999083" extrusionOk="0">
                <a:moveTo>
                  <a:pt x="19093722" y="4999083"/>
                </a:moveTo>
                <a:lnTo>
                  <a:pt x="0" y="4999083"/>
                </a:lnTo>
                <a:lnTo>
                  <a:pt x="0" y="0"/>
                </a:lnTo>
                <a:lnTo>
                  <a:pt x="19093722" y="0"/>
                </a:lnTo>
                <a:lnTo>
                  <a:pt x="19093722" y="4999083"/>
                </a:lnTo>
                <a:close/>
              </a:path>
            </a:pathLst>
          </a:custGeom>
          <a:blipFill rotWithShape="1">
            <a:blip r:embed="rId3">
              <a:alphaModFix amt="18999"/>
            </a:blip>
            <a:stretch>
              <a:fillRect/>
            </a:stretch>
          </a:blipFill>
          <a:ln>
            <a:noFill/>
          </a:ln>
        </p:spPr>
      </p:sp>
      <p:sp>
        <p:nvSpPr>
          <p:cNvPr id="101" name="Google Shape;101;p2"/>
          <p:cNvSpPr/>
          <p:nvPr/>
        </p:nvSpPr>
        <p:spPr>
          <a:xfrm>
            <a:off x="-402861" y="-894086"/>
            <a:ext cx="19093721" cy="4999083"/>
          </a:xfrm>
          <a:custGeom>
            <a:avLst/>
            <a:gdLst/>
            <a:ahLst/>
            <a:cxnLst/>
            <a:rect l="l" t="t" r="r" b="b"/>
            <a:pathLst>
              <a:path w="19093721" h="4999083" extrusionOk="0">
                <a:moveTo>
                  <a:pt x="0" y="0"/>
                </a:moveTo>
                <a:lnTo>
                  <a:pt x="19093722" y="0"/>
                </a:lnTo>
                <a:lnTo>
                  <a:pt x="19093722" y="4999083"/>
                </a:lnTo>
                <a:lnTo>
                  <a:pt x="0" y="4999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999"/>
            </a:blip>
            <a:stretch>
              <a:fillRect/>
            </a:stretch>
          </a:blipFill>
          <a:ln>
            <a:noFill/>
          </a:ln>
        </p:spPr>
      </p:sp>
      <p:grpSp>
        <p:nvGrpSpPr>
          <p:cNvPr id="102" name="Google Shape;102;p2"/>
          <p:cNvGrpSpPr/>
          <p:nvPr/>
        </p:nvGrpSpPr>
        <p:grpSpPr>
          <a:xfrm>
            <a:off x="-1563377" y="-1432974"/>
            <a:ext cx="6513129" cy="6513129"/>
            <a:chOff x="0" y="0"/>
            <a:chExt cx="812800" cy="812800"/>
          </a:xfrm>
        </p:grpSpPr>
        <p:sp>
          <p:nvSpPr>
            <p:cNvPr id="103" name="Google Shape;103;p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w="14475" cap="sq" cmpd="sng">
              <a:solidFill>
                <a:srgbClr val="F9F9F9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9500" tIns="69500" rIns="69500" bIns="695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64"/>
                <a:buFont typeface="Arial"/>
                <a:buNone/>
              </a:pPr>
              <a:endParaRPr sz="106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625" tIns="38625" rIns="38625" bIns="386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9"/>
                <a:buFont typeface="Arial"/>
                <a:buNone/>
              </a:pPr>
              <a:endParaRPr sz="13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2"/>
          <p:cNvSpPr/>
          <p:nvPr/>
        </p:nvSpPr>
        <p:spPr>
          <a:xfrm>
            <a:off x="0" y="232663"/>
            <a:ext cx="6156960" cy="6057392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 w="19050" cap="sq" cmpd="sng">
            <a:solidFill>
              <a:srgbClr val="F9F9F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5468001" y="212125"/>
            <a:ext cx="12819900" cy="19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Актуальність</a:t>
            </a:r>
            <a:r>
              <a:rPr lang="en-US" sz="36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теми</a:t>
            </a:r>
            <a:endParaRPr sz="3600" b="1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99"/>
              <a:buFont typeface="Arial"/>
              <a:buNone/>
            </a:pPr>
            <a:endParaRPr sz="7599" b="1" i="0" u="none" strike="noStrike" cap="none" dirty="0">
              <a:solidFill>
                <a:srgbClr val="F9F9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6091525" y="944900"/>
            <a:ext cx="11848765" cy="5127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0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Костопіль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є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містом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із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багатою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історією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різноманітним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національним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складом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населення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700" b="0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457200" marR="0" lvl="0" indent="0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Протягом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різних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історичних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періодів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тут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проживали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українці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поляки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700" b="0" i="0" u="none" strike="noStrike" cap="none" dirty="0" err="1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євреї</a:t>
            </a:r>
            <a:r>
              <a:rPr lang="uk-UA" sz="27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німці</a:t>
            </a:r>
            <a:r>
              <a:rPr lang="en-US" sz="27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інші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народи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700" b="0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457200" marR="0" lvl="0" indent="0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Таке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сусідство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сприяло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активному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культурному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обміну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вплинуло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формування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сучасної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культурної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ідентичності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27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700" b="1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457200" marR="0" lvl="0" indent="0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lang="uk-UA" sz="2700" b="1" i="0" u="none" strike="noStrike" cap="none" dirty="0" smtClean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457200" marR="0" lvl="0" indent="0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700" b="1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Саме</a:t>
            </a:r>
            <a:r>
              <a:rPr lang="en-US" sz="270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тому</a:t>
            </a:r>
            <a:r>
              <a:rPr lang="en-US" sz="270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дослідження</a:t>
            </a:r>
            <a:r>
              <a:rPr lang="en-US" sz="270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взаємного</a:t>
            </a:r>
            <a:r>
              <a:rPr lang="en-US" sz="270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впливу</a:t>
            </a:r>
            <a:r>
              <a:rPr lang="en-US" sz="270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70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</a:t>
            </a:r>
            <a:r>
              <a:rPr lang="en-US" sz="270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є </a:t>
            </a:r>
            <a:r>
              <a:rPr lang="en-US" sz="270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актуальним</a:t>
            </a:r>
            <a:r>
              <a:rPr lang="en-US" sz="270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700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endParaRPr sz="2199" i="0" u="none" strike="noStrike" cap="none" dirty="0">
              <a:solidFill>
                <a:srgbClr val="F9F9F9"/>
              </a:solidFill>
              <a:sym typeface="Arial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4826690" y="5846753"/>
            <a:ext cx="13113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99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Мета</a:t>
            </a:r>
            <a:r>
              <a:rPr lang="en-US" sz="3600" b="1" i="0" u="none" strike="noStrike" cap="none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b="1" i="0" u="none" strike="noStrike" cap="none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дослідження</a:t>
            </a:r>
            <a:endParaRPr sz="3600" b="0" i="0" u="none" strike="noStrike" cap="none" dirty="0">
              <a:solidFill>
                <a:schemeClr val="lt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6091525" y="6535075"/>
            <a:ext cx="11557846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Метою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дослідження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є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вивчення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процесу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взаємного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впливу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різних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національностей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місті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Костопіль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визначення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його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ролі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формуванні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культурного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середовища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3000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3000" dirty="0">
              <a:solidFill>
                <a:schemeClr val="lt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5B4A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5"/>
          <p:cNvGrpSpPr/>
          <p:nvPr/>
        </p:nvGrpSpPr>
        <p:grpSpPr>
          <a:xfrm>
            <a:off x="-11" y="2853615"/>
            <a:ext cx="8219765" cy="8219765"/>
            <a:chOff x="0" y="0"/>
            <a:chExt cx="812800" cy="812800"/>
          </a:xfrm>
        </p:grpSpPr>
        <p:sp>
          <p:nvSpPr>
            <p:cNvPr id="116" name="Google Shape;116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w="19050" cap="sq" cmpd="sng">
              <a:solidFill>
                <a:srgbClr val="F9F9F9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5"/>
            <p:cNvSpPr txBox="1"/>
            <p:nvPr/>
          </p:nvSpPr>
          <p:spPr>
            <a:xfrm>
              <a:off x="45525" y="11176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uk-UA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uk-UA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uk-UA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uk-UA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uk-UA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uk-UA" sz="2800" b="1" i="0" u="none" strike="noStrike" cap="none" dirty="0" smtClean="0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Музей лісу</a:t>
              </a:r>
            </a:p>
            <a:p>
              <a:pPr lvl="0" algn="ctr">
                <a:lnSpc>
                  <a:spcPct val="147722"/>
                </a:lnSpc>
                <a:buSzPts val="1800"/>
              </a:pPr>
              <a:r>
                <a:rPr lang="ru-RU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Автор </a:t>
              </a:r>
              <a:r>
                <a:rPr lang="ru-RU" sz="18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фото: </a:t>
              </a:r>
              <a:r>
                <a:rPr lang="ru-RU" sz="1800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Надич</a:t>
              </a:r>
              <a:r>
                <a:rPr lang="ru-RU" sz="18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Христина </a:t>
              </a:r>
              <a:r>
                <a:rPr lang="ru-RU" sz="1800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Михайлівна</a:t>
              </a:r>
              <a:r>
                <a:rPr lang="ru-RU" sz="18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01.04.2026</a:t>
              </a: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5"/>
          <p:cNvGrpSpPr/>
          <p:nvPr/>
        </p:nvGrpSpPr>
        <p:grpSpPr>
          <a:xfrm>
            <a:off x="10726056" y="232301"/>
            <a:ext cx="6533281" cy="4441300"/>
            <a:chOff x="0" y="-38100"/>
            <a:chExt cx="1856630" cy="2205567"/>
          </a:xfrm>
        </p:grpSpPr>
        <p:sp>
          <p:nvSpPr>
            <p:cNvPr id="119" name="Google Shape;119;p5"/>
            <p:cNvSpPr/>
            <p:nvPr/>
          </p:nvSpPr>
          <p:spPr>
            <a:xfrm>
              <a:off x="0" y="0"/>
              <a:ext cx="1856630" cy="2167467"/>
            </a:xfrm>
            <a:custGeom>
              <a:avLst/>
              <a:gdLst/>
              <a:ahLst/>
              <a:cxnLst/>
              <a:rect l="l" t="t" r="r" b="b"/>
              <a:pathLst>
                <a:path w="1856630" h="2167467" extrusionOk="0">
                  <a:moveTo>
                    <a:pt x="56010" y="0"/>
                  </a:moveTo>
                  <a:lnTo>
                    <a:pt x="1800619" y="0"/>
                  </a:lnTo>
                  <a:cubicBezTo>
                    <a:pt x="1815474" y="0"/>
                    <a:pt x="1829720" y="5901"/>
                    <a:pt x="1840224" y="16405"/>
                  </a:cubicBezTo>
                  <a:cubicBezTo>
                    <a:pt x="1850729" y="26909"/>
                    <a:pt x="1856630" y="41155"/>
                    <a:pt x="1856630" y="56010"/>
                  </a:cubicBezTo>
                  <a:lnTo>
                    <a:pt x="1856630" y="2111457"/>
                  </a:lnTo>
                  <a:cubicBezTo>
                    <a:pt x="1856630" y="2126311"/>
                    <a:pt x="1850729" y="2140558"/>
                    <a:pt x="1840224" y="2151062"/>
                  </a:cubicBezTo>
                  <a:cubicBezTo>
                    <a:pt x="1829720" y="2161566"/>
                    <a:pt x="1815474" y="2167467"/>
                    <a:pt x="1800619" y="2167467"/>
                  </a:cubicBezTo>
                  <a:lnTo>
                    <a:pt x="56010" y="2167467"/>
                  </a:lnTo>
                  <a:cubicBezTo>
                    <a:pt x="41155" y="2167467"/>
                    <a:pt x="26909" y="2161566"/>
                    <a:pt x="16405" y="2151062"/>
                  </a:cubicBezTo>
                  <a:cubicBezTo>
                    <a:pt x="5901" y="2140558"/>
                    <a:pt x="0" y="2126311"/>
                    <a:pt x="0" y="2111457"/>
                  </a:cubicBezTo>
                  <a:lnTo>
                    <a:pt x="0" y="56010"/>
                  </a:lnTo>
                  <a:cubicBezTo>
                    <a:pt x="0" y="41155"/>
                    <a:pt x="5901" y="26909"/>
                    <a:pt x="16405" y="16405"/>
                  </a:cubicBezTo>
                  <a:cubicBezTo>
                    <a:pt x="26909" y="5901"/>
                    <a:pt x="41155" y="0"/>
                    <a:pt x="56010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F9F9F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5"/>
            <p:cNvSpPr txBox="1"/>
            <p:nvPr/>
          </p:nvSpPr>
          <p:spPr>
            <a:xfrm>
              <a:off x="0" y="-38100"/>
              <a:ext cx="1856629" cy="2205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5"/>
          <p:cNvSpPr/>
          <p:nvPr/>
        </p:nvSpPr>
        <p:spPr>
          <a:xfrm>
            <a:off x="-402855" y="-962025"/>
            <a:ext cx="10501547" cy="4999083"/>
          </a:xfrm>
          <a:custGeom>
            <a:avLst/>
            <a:gdLst/>
            <a:ahLst/>
            <a:cxnLst/>
            <a:rect l="l" t="t" r="r" b="b"/>
            <a:pathLst>
              <a:path w="19093721" h="4999083" extrusionOk="0">
                <a:moveTo>
                  <a:pt x="0" y="0"/>
                </a:moveTo>
                <a:lnTo>
                  <a:pt x="19093722" y="0"/>
                </a:lnTo>
                <a:lnTo>
                  <a:pt x="19093722" y="4999083"/>
                </a:lnTo>
                <a:lnTo>
                  <a:pt x="0" y="4999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999"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p5"/>
          <p:cNvSpPr txBox="1"/>
          <p:nvPr/>
        </p:nvSpPr>
        <p:spPr>
          <a:xfrm>
            <a:off x="1" y="105050"/>
            <a:ext cx="9660000" cy="2345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Об’єкт</a:t>
            </a:r>
            <a:r>
              <a:rPr lang="en-US" sz="6000" b="1" i="0" u="none" strike="noStrike" cap="none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і </a:t>
            </a:r>
            <a:r>
              <a:rPr lang="en-US" sz="6000" b="1" i="0" u="none" strike="noStrike" cap="none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предмет</a:t>
            </a:r>
            <a:r>
              <a:rPr lang="en-US" sz="6000" b="1" i="0" u="none" strike="noStrike" cap="none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00" b="1" i="0" u="none" strike="noStrike" cap="none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дослідження</a:t>
            </a:r>
            <a:r>
              <a:rPr lang="en-US" sz="6000" b="1" i="0" u="none" strike="noStrike" cap="none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00" b="1" i="0" u="none" strike="noStrike" cap="none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6000" b="1" i="0" u="none" strike="noStrike" cap="none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00" b="1" dirty="0" err="1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завдання</a:t>
            </a:r>
            <a:r>
              <a:rPr lang="en-US" sz="3600" b="1" dirty="0">
                <a:solidFill>
                  <a:schemeClr val="l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sz="3600" b="1" i="0" u="none" strike="noStrike" cap="none" dirty="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5"/>
          <p:cNvSpPr/>
          <p:nvPr/>
        </p:nvSpPr>
        <p:spPr>
          <a:xfrm flipH="1">
            <a:off x="9790983" y="210392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1890813" y="0"/>
                </a:moveTo>
                <a:lnTo>
                  <a:pt x="0" y="0"/>
                </a:lnTo>
                <a:lnTo>
                  <a:pt x="0" y="660066"/>
                </a:lnTo>
                <a:lnTo>
                  <a:pt x="1890813" y="660066"/>
                </a:lnTo>
                <a:lnTo>
                  <a:pt x="1890813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4" name="Google Shape;124;p5"/>
          <p:cNvSpPr/>
          <p:nvPr/>
        </p:nvSpPr>
        <p:spPr>
          <a:xfrm rot="10800000" flipH="1">
            <a:off x="15594221" y="5484242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0" y="660066"/>
                </a:moveTo>
                <a:lnTo>
                  <a:pt x="1890813" y="660066"/>
                </a:lnTo>
                <a:lnTo>
                  <a:pt x="1890813" y="0"/>
                </a:lnTo>
                <a:lnTo>
                  <a:pt x="0" y="0"/>
                </a:lnTo>
                <a:lnTo>
                  <a:pt x="0" y="66006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5" name="Google Shape;125;p5"/>
          <p:cNvSpPr/>
          <p:nvPr/>
        </p:nvSpPr>
        <p:spPr>
          <a:xfrm rot="10800000">
            <a:off x="10859690" y="2527131"/>
            <a:ext cx="5991488" cy="130723"/>
          </a:xfrm>
          <a:custGeom>
            <a:avLst/>
            <a:gdLst/>
            <a:ahLst/>
            <a:cxnLst/>
            <a:rect l="l" t="t" r="r" b="b"/>
            <a:pathLst>
              <a:path w="5991488" h="130723" extrusionOk="0">
                <a:moveTo>
                  <a:pt x="0" y="0"/>
                </a:moveTo>
                <a:lnTo>
                  <a:pt x="5991487" y="0"/>
                </a:lnTo>
                <a:lnTo>
                  <a:pt x="5991487" y="130724"/>
                </a:lnTo>
                <a:lnTo>
                  <a:pt x="0" y="1307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8" name="Google Shape;128;p5"/>
          <p:cNvSpPr txBox="1"/>
          <p:nvPr/>
        </p:nvSpPr>
        <p:spPr>
          <a:xfrm>
            <a:off x="11552350" y="752300"/>
            <a:ext cx="5484600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Об’єкт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дослідження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: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культурне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середовище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міста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Костопіль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endParaRPr sz="2400" b="0" i="0" u="none" strike="noStrike" cap="none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 dirty="0">
              <a:solidFill>
                <a:srgbClr val="F9F9F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11505850" y="2850325"/>
            <a:ext cx="557760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Предмет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дослідження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: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процес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взаємодії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та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взаємного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впливу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культур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різних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національностей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endParaRPr sz="2400" b="0" i="0" u="none" strike="noStrike" cap="none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9F9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10292731" y="7052247"/>
            <a:ext cx="276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99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7660751" y="4480337"/>
            <a:ext cx="10673199" cy="7238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      </a:t>
            </a:r>
            <a:r>
              <a:rPr lang="en-US" sz="2000" b="1" dirty="0" err="1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Завдання</a:t>
            </a:r>
            <a:r>
              <a:rPr lang="en-US" sz="2000" b="1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дослідження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:</a:t>
            </a:r>
            <a:endParaRPr sz="2000" b="1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457200" marR="0" lvl="0" indent="-4127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2900"/>
              <a:buFont typeface="Playfair Display"/>
              <a:buChar char="●"/>
            </a:pP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дослідити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історію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заселення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Костопіль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;</a:t>
            </a:r>
            <a:endParaRPr sz="2000" b="1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457200" marR="0" lvl="0" indent="-4127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2900"/>
              <a:buFont typeface="Playfair Display"/>
              <a:buChar char="●"/>
            </a:pP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визначити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основні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національні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групи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населення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;</a:t>
            </a:r>
            <a:endParaRPr sz="2000" b="1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457200" marR="0" lvl="0" indent="-4127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2900"/>
              <a:buFont typeface="Playfair Display"/>
              <a:buChar char="●"/>
            </a:pP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проаналізувати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їх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культурні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особливості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;</a:t>
            </a:r>
            <a:endParaRPr sz="2000" b="1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457200" marR="0" lvl="0" indent="-4127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2900"/>
              <a:buFont typeface="Playfair Display"/>
              <a:buChar char="●"/>
            </a:pP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дослідити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приклади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взаємного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культурного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впливу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;</a:t>
            </a:r>
            <a:endParaRPr sz="2000" b="1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457200" marR="0" lvl="0" indent="-4127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2900"/>
              <a:buFont typeface="Playfair Display"/>
              <a:buChar char="●"/>
            </a:pP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узагальнити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отримані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результати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зробити</a:t>
            </a:r>
            <a:r>
              <a:rPr lang="en-US" sz="20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b="1" dirty="0" err="1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висновки</a:t>
            </a:r>
            <a:r>
              <a:rPr lang="en-US" sz="2000" b="1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lang="uk-UA" sz="2000" b="1" dirty="0" smtClean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457200" lvl="0">
              <a:lnSpc>
                <a:spcPct val="140018"/>
              </a:lnSpc>
              <a:buSzPts val="3000"/>
            </a:pPr>
            <a:r>
              <a:rPr lang="uk-UA" sz="2000" b="1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    </a:t>
            </a:r>
          </a:p>
          <a:p>
            <a:pPr marL="457200" lvl="0">
              <a:lnSpc>
                <a:spcPct val="140018"/>
              </a:lnSpc>
              <a:buSzPts val="3000"/>
            </a:pPr>
            <a:r>
              <a:rPr lang="uk-UA" sz="2400" b="1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                 Під </a:t>
            </a:r>
            <a:r>
              <a:rPr lang="uk-UA" sz="24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час дослідження були використані такі методи:</a:t>
            </a:r>
          </a:p>
          <a:p>
            <a:pPr marL="457200" lvl="0" indent="-419100">
              <a:lnSpc>
                <a:spcPct val="140018"/>
              </a:lnSpc>
              <a:buClr>
                <a:srgbClr val="F9F9F9"/>
              </a:buClr>
              <a:buSzPts val="3000"/>
              <a:buFont typeface="Playfair Display"/>
              <a:buChar char="●"/>
            </a:pPr>
            <a:r>
              <a:rPr lang="uk-UA" sz="24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аналіз літературних та історичних джерел;</a:t>
            </a:r>
          </a:p>
          <a:p>
            <a:pPr marL="457200" lvl="0" indent="-419100">
              <a:lnSpc>
                <a:spcPct val="140018"/>
              </a:lnSpc>
              <a:buClr>
                <a:srgbClr val="F9F9F9"/>
              </a:buClr>
              <a:buSzPts val="3000"/>
              <a:buFont typeface="Playfair Display"/>
              <a:buChar char="●"/>
            </a:pPr>
            <a:r>
              <a:rPr lang="uk-UA" sz="24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спостереження культурних особливостей міста;</a:t>
            </a:r>
          </a:p>
          <a:p>
            <a:pPr marL="457200" lvl="0" indent="-419100">
              <a:lnSpc>
                <a:spcPct val="140018"/>
              </a:lnSpc>
              <a:buClr>
                <a:srgbClr val="F9F9F9"/>
              </a:buClr>
              <a:buSzPts val="3000"/>
              <a:buFont typeface="Playfair Display"/>
              <a:buChar char="●"/>
            </a:pPr>
            <a:r>
              <a:rPr lang="uk-UA" sz="24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опитування мешканців.</a:t>
            </a:r>
          </a:p>
          <a:p>
            <a:pPr marL="457200" lvl="0">
              <a:lnSpc>
                <a:spcPct val="140018"/>
              </a:lnSpc>
              <a:buSzPts val="3000"/>
            </a:pPr>
            <a:r>
              <a:rPr lang="uk-UA" sz="2400" b="1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Отримані дані були систематизовані та проаналізовані.</a:t>
            </a:r>
          </a:p>
          <a:p>
            <a:pPr marL="457200" marR="0" lvl="0" indent="-4127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2900"/>
              <a:buFont typeface="Playfair Display"/>
              <a:buChar char="●"/>
            </a:pPr>
            <a:endParaRPr lang="uk-UA" sz="2000" b="1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000" b="1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800" b="0" i="0" u="none" strike="noStrike" cap="none" dirty="0">
              <a:solidFill>
                <a:srgbClr val="F9F9F9"/>
              </a:solidFill>
              <a:sym typeface="Arial"/>
            </a:endParaRPr>
          </a:p>
        </p:txBody>
      </p:sp>
      <p:sp>
        <p:nvSpPr>
          <p:cNvPr id="3" name="AutoShape 4" descr="https://mail.google.com/mail/u/0?ui=2&amp;ik=ec7b992822&amp;attid=0.1&amp;permmsgid=msg-a:r2786463227925267009&amp;th=19db1c0e7d2d3a24&amp;view=fimg&amp;fur=ip&amp;permmsgid=msg-a:r2786463227925267009&amp;sz=s0-l75-ft&amp;attbid=ANGjdJ8cCqzH7COhjivhqDc9OhylEjLlBkRPVgGkO68JWY-ezQE1drPbR6EecqsyLhHtmZ06Ha5BDTr6mtQNBmcVElG8fbrytB3R990hGYVR07zUJ-Qzhr01iMznRR4&amp;disp=emb&amp;realattid=AC9F04BA-9A06-4F5A-BF65-85DEF1FF0156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78" name="Picture 6" descr="https://ci3.googleusercontent.com/mail-img-att/AGAZnRo3W6dWv1iTKeyxrzW5Bto6q2kmqK_QojMAZHyUv95-psQP_81KJUrRr2WfFkIZiNyxCMAVl_xYfWAzV_VV1DJnwW_ItfWZg5eluMgHMrutP8WFK5J0JA5dWD_UA_JVVdHAvf_6HwTtW1z-bAk2KzdDv1NoXymm_5Win2Jqr9bfzolwzao1G_9FWELC2td8ZfJ7xupLYvBCcljXNs6Z-hXP1CulSH-NfBd3OlPTBULbbr8GPbc6KljJ5TK1VWJTJGlHnK_rCpcNE0GK6lK2EumM3FtxlpO2ivGNZRTiBIAK0qICo8kGZ0LYpT4KucO8TxNIesfFz8D63lBRhX6g8bzI5AKgq4R6IaRjwuw3KKYK81aBJhAHjZMczLi8jzgn9HFleHD9xxT1ZZ21C-G8Ud_prRwduItOam2vzvJWBvvpz6xh5cPsnhd9LHUVjCY6KezJy6vUqVhWTOJaWBnIIxIKocJjQ-_xuUPHp3HriGq6MahZeQM82TXk_9_Dzv86dVhCRfRscqcyxWQ23CWYiImXAZmafLnbdF-Bl6Qi20iYmjPbNCK2a3tdynamCxgRb9BKMKKIyHmBpsjEOmPCRGJVOzbriy_q1a_RwHeS1A-kpif97oSg8kZu5mPlXEWs-CdzP6A9IkbX3nxEI2nBQYATNFnddxwJkZ5WGo1_fasGcWzV8vAFnjBb6wNALMYELmEJUIt-WmaommwDnhVnxOzMWr38bGP6QsnZ2Ds2Jvt1ts70Y7nQtnm43RTpLQrEn2weOoy2Ha1EHcmUe9moyTa5S4VM2ezjEnmZWB3w0tXe7jF1p7lLEv6j5RRlCmbRJoUWzaiaHGFW9f78vR9HQZ6JAjMoXXwPeS_RWrYKSXbIEObqTCiNOS5D8HLBuvtgVKw2KW3DkiB-aKSOg9TxeFjjI2MQvPUaPHvQcn-kPG027UhqwUWn7hiQtRqId-heoB2fcAleCOuctu6HG3XZb81I8ejfCsXilovj5LJtkPtXdEsmCgZQIevu_et1TUGbGYPH4gQNBTSu-sWr-P9555cvjqIfcqeNURCcnXYaNe0Cbw=s0-l75-f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63" y="2450307"/>
            <a:ext cx="7203188" cy="540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5B4A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/>
          <p:nvPr/>
        </p:nvSpPr>
        <p:spPr>
          <a:xfrm rot="10800000">
            <a:off x="-402861" y="6890894"/>
            <a:ext cx="19093721" cy="4999083"/>
          </a:xfrm>
          <a:custGeom>
            <a:avLst/>
            <a:gdLst/>
            <a:ahLst/>
            <a:cxnLst/>
            <a:rect l="l" t="t" r="r" b="b"/>
            <a:pathLst>
              <a:path w="19093721" h="4999083" extrusionOk="0">
                <a:moveTo>
                  <a:pt x="19093722" y="4999083"/>
                </a:moveTo>
                <a:lnTo>
                  <a:pt x="0" y="4999083"/>
                </a:lnTo>
                <a:lnTo>
                  <a:pt x="0" y="0"/>
                </a:lnTo>
                <a:lnTo>
                  <a:pt x="19093722" y="0"/>
                </a:lnTo>
                <a:lnTo>
                  <a:pt x="19093722" y="4999083"/>
                </a:lnTo>
                <a:close/>
              </a:path>
            </a:pathLst>
          </a:custGeom>
          <a:blipFill rotWithShape="1">
            <a:blip r:embed="rId3">
              <a:alphaModFix amt="18999"/>
            </a:blip>
            <a:stretch>
              <a:fillRect/>
            </a:stretch>
          </a:blipFill>
          <a:ln>
            <a:noFill/>
          </a:ln>
        </p:spPr>
      </p:sp>
      <p:sp>
        <p:nvSpPr>
          <p:cNvPr id="138" name="Google Shape;138;p7"/>
          <p:cNvSpPr/>
          <p:nvPr/>
        </p:nvSpPr>
        <p:spPr>
          <a:xfrm>
            <a:off x="-402861" y="-894086"/>
            <a:ext cx="19093721" cy="4999083"/>
          </a:xfrm>
          <a:custGeom>
            <a:avLst/>
            <a:gdLst/>
            <a:ahLst/>
            <a:cxnLst/>
            <a:rect l="l" t="t" r="r" b="b"/>
            <a:pathLst>
              <a:path w="19093721" h="4999083" extrusionOk="0">
                <a:moveTo>
                  <a:pt x="0" y="0"/>
                </a:moveTo>
                <a:lnTo>
                  <a:pt x="19093722" y="0"/>
                </a:lnTo>
                <a:lnTo>
                  <a:pt x="19093722" y="4999083"/>
                </a:lnTo>
                <a:lnTo>
                  <a:pt x="0" y="4999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999"/>
            </a:blip>
            <a:stretch>
              <a:fillRect/>
            </a:stretch>
          </a:blipFill>
          <a:ln>
            <a:noFill/>
          </a:ln>
        </p:spPr>
      </p:sp>
      <p:sp>
        <p:nvSpPr>
          <p:cNvPr id="139" name="Google Shape;139;p7"/>
          <p:cNvSpPr txBox="1"/>
          <p:nvPr/>
        </p:nvSpPr>
        <p:spPr>
          <a:xfrm>
            <a:off x="0" y="567000"/>
            <a:ext cx="11781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Історичні відомості про місто </a:t>
            </a:r>
            <a:endParaRPr sz="7599" b="1" i="0" u="none" strike="noStrike" cap="none">
              <a:solidFill>
                <a:srgbClr val="F9F9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7"/>
          <p:cNvSpPr/>
          <p:nvPr/>
        </p:nvSpPr>
        <p:spPr>
          <a:xfrm rot="10800000" flipH="1">
            <a:off x="15782471" y="8928267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0" y="660066"/>
                </a:moveTo>
                <a:lnTo>
                  <a:pt x="1890813" y="660066"/>
                </a:lnTo>
                <a:lnTo>
                  <a:pt x="1890813" y="0"/>
                </a:lnTo>
                <a:lnTo>
                  <a:pt x="0" y="0"/>
                </a:lnTo>
                <a:lnTo>
                  <a:pt x="0" y="66006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1" name="Google Shape;141;p7"/>
          <p:cNvSpPr txBox="1"/>
          <p:nvPr/>
        </p:nvSpPr>
        <p:spPr>
          <a:xfrm>
            <a:off x="391886" y="1720550"/>
            <a:ext cx="11389714" cy="85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Костопіль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було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засноване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XVIII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столітті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(1783 р.)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як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невелике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поселення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Волині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Його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розвиток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значною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мірою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визначався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вигідним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розташуванням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і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наявністю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лісових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ресурсів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600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600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Активний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економічний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розвиток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розпочався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другій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половині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XIX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століття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Важливою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подією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стало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будівництво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залізниці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1885 р.,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сприяло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пожвавленню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торгівлі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розвитку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промисловості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зокрема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деревообробної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галузі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600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600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 1923 р. (XX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століття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)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Костопіль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отримав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статус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стало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важливим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етапом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його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адміністративному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економічному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розвитку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600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600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Завдяки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розвитку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промисловості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торгівлі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переселялися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представники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різних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національностей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сприяло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формуванню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багатокультурного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середовища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розвитку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місцевих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600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традицій</a:t>
            </a:r>
            <a:r>
              <a:rPr lang="en-US" sz="2600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600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lang="en-US" sz="1199" b="0" i="0" u="none" strike="noStrike" cap="none" dirty="0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15790479" y="698667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0" y="0"/>
                </a:moveTo>
                <a:lnTo>
                  <a:pt x="1890813" y="0"/>
                </a:lnTo>
                <a:lnTo>
                  <a:pt x="1890813" y="660066"/>
                </a:lnTo>
                <a:lnTo>
                  <a:pt x="0" y="660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43" name="Google Shape;143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81473" y="0"/>
            <a:ext cx="6506527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/>
          <p:nvPr/>
        </p:nvSpPr>
        <p:spPr>
          <a:xfrm rot="10800000">
            <a:off x="970287" y="9920633"/>
            <a:ext cx="9616338" cy="197392"/>
          </a:xfrm>
          <a:custGeom>
            <a:avLst/>
            <a:gdLst/>
            <a:ahLst/>
            <a:cxnLst/>
            <a:rect l="l" t="t" r="r" b="b"/>
            <a:pathLst>
              <a:path w="5991488" h="130723" extrusionOk="0">
                <a:moveTo>
                  <a:pt x="0" y="0"/>
                </a:moveTo>
                <a:lnTo>
                  <a:pt x="5991487" y="0"/>
                </a:lnTo>
                <a:lnTo>
                  <a:pt x="5991487" y="130724"/>
                </a:lnTo>
                <a:lnTo>
                  <a:pt x="0" y="1307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5" name="Google Shape;145;p7"/>
          <p:cNvSpPr/>
          <p:nvPr/>
        </p:nvSpPr>
        <p:spPr>
          <a:xfrm rot="10800000">
            <a:off x="970287" y="1506771"/>
            <a:ext cx="9616338" cy="197392"/>
          </a:xfrm>
          <a:custGeom>
            <a:avLst/>
            <a:gdLst/>
            <a:ahLst/>
            <a:cxnLst/>
            <a:rect l="l" t="t" r="r" b="b"/>
            <a:pathLst>
              <a:path w="5991488" h="130723" extrusionOk="0">
                <a:moveTo>
                  <a:pt x="0" y="0"/>
                </a:moveTo>
                <a:lnTo>
                  <a:pt x="5991487" y="0"/>
                </a:lnTo>
                <a:lnTo>
                  <a:pt x="5991487" y="130724"/>
                </a:lnTo>
                <a:lnTo>
                  <a:pt x="0" y="1307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88379" y="4686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Костополя як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міжкультурної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96228" y="2250643"/>
            <a:ext cx="8518667" cy="7430386"/>
          </a:xfrm>
        </p:spPr>
        <p:txBody>
          <a:bodyPr>
            <a:noAutofit/>
          </a:bodyPr>
          <a:lstStyle/>
          <a:p>
            <a:pPr indent="431800" algn="just"/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 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Костопіль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прикладом співіснування різних релігійних і національних традицій. Тут діють храми православної, католицької та протестантських громад, які відображають культурне різноманіття населення.</a:t>
            </a:r>
          </a:p>
          <a:p>
            <a:pPr indent="431800" algn="just"/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 них – православні церкви (ПЦУ та УПЦ), римо-католицький костел, а також молитовні будинки євангельських християн. Кожна з цих спільнот має свої традиції, обряди та святкову культуру, що формувалися під впливом різних національностей (українців, поляків та інших).</a:t>
            </a:r>
          </a:p>
          <a:p>
            <a:pPr indent="431800" algn="just"/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Взаємовплив культур проявляється у спільному використанні моральних цінностей, взаємоповазі, участі у громадському житті міста та взаємному збагаченні традицій. Незважаючи на відмінності, релігійні громади 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Костополя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сприяють розвитку толерантності, діалогу та єдності в суспільстві.</a:t>
            </a:r>
          </a:p>
          <a:p>
            <a:pPr indent="431800" algn="just"/>
            <a:endParaRPr lang="uk-UA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130;p5"/>
          <p:cNvSpPr/>
          <p:nvPr/>
        </p:nvSpPr>
        <p:spPr>
          <a:xfrm>
            <a:off x="317377" y="94125"/>
            <a:ext cx="4807815" cy="4158561"/>
          </a:xfrm>
          <a:custGeom>
            <a:avLst/>
            <a:gdLst/>
            <a:ahLst/>
            <a:cxnLst/>
            <a:rect l="l" t="t" r="r" b="b"/>
            <a:pathLst>
              <a:path w="819168" h="812800" extrusionOk="0">
                <a:moveTo>
                  <a:pt x="409584" y="0"/>
                </a:moveTo>
                <a:cubicBezTo>
                  <a:pt x="183377" y="0"/>
                  <a:pt x="0" y="181951"/>
                  <a:pt x="0" y="406400"/>
                </a:cubicBezTo>
                <a:cubicBezTo>
                  <a:pt x="0" y="630849"/>
                  <a:pt x="183377" y="812800"/>
                  <a:pt x="409584" y="812800"/>
                </a:cubicBezTo>
                <a:cubicBezTo>
                  <a:pt x="635791" y="812800"/>
                  <a:pt x="819168" y="630849"/>
                  <a:pt x="819168" y="406400"/>
                </a:cubicBezTo>
                <a:cubicBezTo>
                  <a:pt x="819168" y="181951"/>
                  <a:pt x="635791" y="0"/>
                  <a:pt x="409584" y="0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t="-16300" b="-16310"/>
            </a:stretch>
          </a:blipFill>
          <a:ln w="19050" cap="sq" cmpd="sng">
            <a:solidFill>
              <a:srgbClr val="F9F9F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06;p2"/>
          <p:cNvSpPr/>
          <p:nvPr/>
        </p:nvSpPr>
        <p:spPr>
          <a:xfrm>
            <a:off x="13414895" y="156717"/>
            <a:ext cx="5019040" cy="5019040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404" r="-38280"/>
            </a:stretch>
          </a:blipFill>
          <a:ln w="19050" cap="sq" cmpd="sng">
            <a:solidFill>
              <a:srgbClr val="F9F9F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09009" y="4375330"/>
            <a:ext cx="527937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Макет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кірхи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1937 р.</a:t>
            </a:r>
          </a:p>
          <a:p>
            <a:r>
              <a:rPr lang="ru-RU" sz="1900" dirty="0"/>
              <a:t>Автор фото: </a:t>
            </a:r>
            <a:r>
              <a:rPr lang="ru-RU" sz="1900" dirty="0" err="1"/>
              <a:t>Надич</a:t>
            </a:r>
            <a:r>
              <a:rPr lang="ru-RU" sz="1900" dirty="0"/>
              <a:t> Христина </a:t>
            </a:r>
            <a:r>
              <a:rPr lang="ru-RU" sz="1900" dirty="0" err="1"/>
              <a:t>Михайлівна</a:t>
            </a:r>
            <a:r>
              <a:rPr lang="ru-RU" sz="1900" dirty="0"/>
              <a:t>, 01.04.2026</a:t>
            </a:r>
          </a:p>
          <a:p>
            <a:endParaRPr lang="uk-UA" sz="35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3741466" y="5645014"/>
            <a:ext cx="4314305" cy="2439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/>
              <a:t>Храм Святого </a:t>
            </a:r>
            <a:r>
              <a:rPr lang="ru-RU" sz="2400" dirty="0" err="1"/>
              <a:t>Олександра</a:t>
            </a:r>
            <a:r>
              <a:rPr lang="ru-RU" sz="2400" dirty="0"/>
              <a:t> </a:t>
            </a:r>
            <a:r>
              <a:rPr lang="ru-RU" sz="2400" dirty="0" err="1" smtClean="0"/>
              <a:t>Невського</a:t>
            </a:r>
            <a:endParaRPr lang="ru-RU" sz="2400" dirty="0" smtClean="0"/>
          </a:p>
          <a:p>
            <a:endParaRPr lang="ru-RU" sz="1200" dirty="0"/>
          </a:p>
          <a:p>
            <a:endParaRPr lang="ru-RU" sz="1200" dirty="0" smtClean="0"/>
          </a:p>
          <a:p>
            <a:r>
              <a:rPr lang="ru-RU" sz="1200" dirty="0" smtClean="0"/>
              <a:t>Фото </a:t>
            </a:r>
            <a:r>
              <a:rPr lang="ru-RU" sz="1200" dirty="0"/>
              <a:t>з:</a:t>
            </a:r>
          </a:p>
          <a:p>
            <a:r>
              <a:rPr lang="en-US" sz="1200" dirty="0"/>
              <a:t>https://uk.wikipedia.org/wiki/%D0%A6%D0%B5%D1%80%D0%BA%D0%B2%D0%B0_%D0%9E%D0%BB%D0%B5%D0%BA%D1%81%D0%B0%D0%BD%D0%B4%D1%80%D0%B0_%D0%9D%D0%B5%D0%B2%D1%81%D1%8C%D0%BA%D0%BE%D0%B3%D0%BE_(%D0%9A%D0%BE%D1%81%D1%82%D0%BE%D0%BF%D1%96%D0%BB%D1%8C</a:t>
            </a:r>
            <a:r>
              <a:rPr lang="en-US" sz="1200" dirty="0" smtClean="0"/>
              <a:t>)</a:t>
            </a:r>
            <a:r>
              <a:rPr lang="uk-UA" sz="1200" dirty="0" smtClean="0"/>
              <a:t>   </a:t>
            </a:r>
          </a:p>
          <a:p>
            <a:endParaRPr lang="uk-UA" sz="1200" dirty="0"/>
          </a:p>
          <a:p>
            <a:endParaRPr lang="uk-UA" sz="1200" dirty="0"/>
          </a:p>
        </p:txBody>
      </p:sp>
      <p:pic>
        <p:nvPicPr>
          <p:cNvPr id="4098" name="Picture 2" descr="https://rkc.in.ua/k/rv/rvkp/rvkpkpsi02e80b9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74" y="5577095"/>
            <a:ext cx="4552372" cy="367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09009" y="9372397"/>
            <a:ext cx="46618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Google Sans"/>
              </a:rPr>
              <a:t> 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Костел Пресвятого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Господа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Ісуса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E6E8F0"/>
              </a:solidFill>
              <a:latin typeface="Google Sans"/>
            </a:endParaRPr>
          </a:p>
          <a:p>
            <a:r>
              <a:rPr lang="uk-UA" dirty="0" smtClean="0"/>
              <a:t>Фото з:</a:t>
            </a:r>
            <a:r>
              <a:rPr lang="en-US" dirty="0" smtClean="0"/>
              <a:t>https</a:t>
            </a:r>
            <a:r>
              <a:rPr lang="en-US" dirty="0"/>
              <a:t>://share.google/XP9NsBtbszCtHi96c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1731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8"/>
          <p:cNvGrpSpPr/>
          <p:nvPr/>
        </p:nvGrpSpPr>
        <p:grpSpPr>
          <a:xfrm>
            <a:off x="8664417" y="0"/>
            <a:ext cx="5758166" cy="1191491"/>
            <a:chOff x="0" y="-38100"/>
            <a:chExt cx="1632202" cy="444500"/>
          </a:xfrm>
        </p:grpSpPr>
        <p:sp>
          <p:nvSpPr>
            <p:cNvPr id="151" name="Google Shape;151;p8"/>
            <p:cNvSpPr/>
            <p:nvPr/>
          </p:nvSpPr>
          <p:spPr>
            <a:xfrm>
              <a:off x="0" y="0"/>
              <a:ext cx="1632202" cy="406400"/>
            </a:xfrm>
            <a:custGeom>
              <a:avLst/>
              <a:gdLst/>
              <a:ahLst/>
              <a:cxnLst/>
              <a:rect l="l" t="t" r="r" b="b"/>
              <a:pathLst>
                <a:path w="1632202" h="406400" extrusionOk="0">
                  <a:moveTo>
                    <a:pt x="1429002" y="0"/>
                  </a:moveTo>
                  <a:cubicBezTo>
                    <a:pt x="1541226" y="0"/>
                    <a:pt x="1632202" y="90976"/>
                    <a:pt x="1632202" y="203200"/>
                  </a:cubicBezTo>
                  <a:cubicBezTo>
                    <a:pt x="1632202" y="315424"/>
                    <a:pt x="1541226" y="406400"/>
                    <a:pt x="142900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noFill/>
            <a:ln w="13300" cap="sq" cmpd="sng">
              <a:solidFill>
                <a:srgbClr val="535B4A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3725" tIns="63725" rIns="63725" bIns="637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7"/>
                <a:buFont typeface="Arial"/>
                <a:buNone/>
              </a:pPr>
              <a:endParaRPr sz="90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8"/>
            <p:cNvSpPr txBox="1"/>
            <p:nvPr/>
          </p:nvSpPr>
          <p:spPr>
            <a:xfrm>
              <a:off x="0" y="-38100"/>
              <a:ext cx="1632202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425" tIns="35425" rIns="35425" bIns="354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5"/>
                <a:buFont typeface="Arial"/>
                <a:buNone/>
              </a:pPr>
              <a:endParaRPr sz="12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8"/>
          <p:cNvSpPr txBox="1"/>
          <p:nvPr/>
        </p:nvSpPr>
        <p:spPr>
          <a:xfrm>
            <a:off x="6904907" y="294508"/>
            <a:ext cx="9996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36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Етнічний</a:t>
            </a:r>
            <a:r>
              <a:rPr lang="en-US" sz="36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склад</a:t>
            </a:r>
            <a:r>
              <a:rPr lang="en-US" sz="36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населення</a:t>
            </a:r>
            <a:endParaRPr sz="3600" b="1" i="0" u="none" strike="noStrike" cap="none" dirty="0">
              <a:solidFill>
                <a:srgbClr val="535B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220" y="546050"/>
            <a:ext cx="4752107" cy="575776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5" name="Google Shape;155;p8"/>
          <p:cNvGraphicFramePr/>
          <p:nvPr>
            <p:extLst>
              <p:ext uri="{D42A27DB-BD31-4B8C-83A1-F6EECF244321}">
                <p14:modId xmlns:p14="http://schemas.microsoft.com/office/powerpoint/2010/main" val="2383327509"/>
              </p:ext>
            </p:extLst>
          </p:nvPr>
        </p:nvGraphicFramePr>
        <p:xfrm>
          <a:off x="7753992" y="1293619"/>
          <a:ext cx="8635935" cy="5132130"/>
        </p:xfrm>
        <a:graphic>
          <a:graphicData uri="http://schemas.openxmlformats.org/drawingml/2006/table">
            <a:tbl>
              <a:tblPr>
                <a:noFill/>
                <a:tableStyleId>{7CF55A36-6562-422F-9738-A99A6F1E18C1}</a:tableStyleId>
              </a:tblPr>
              <a:tblGrid>
                <a:gridCol w="2878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8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8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117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b="1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ЕТНІЧНА ГРУПА</a:t>
                      </a:r>
                      <a:endParaRPr sz="2300" b="1">
                        <a:solidFill>
                          <a:schemeClr val="lt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 b="1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МІЖВОЄВОДНИЙ ПЕРІОД (%)</a:t>
                      </a:r>
                      <a:endParaRPr b="1"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 b="1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СУЧАСНІСТЬ(%)</a:t>
                      </a:r>
                      <a:endParaRPr b="1"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18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 err="1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Українці</a:t>
                      </a:r>
                      <a:endParaRPr sz="2300" dirty="0">
                        <a:solidFill>
                          <a:schemeClr val="lt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 dirty="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23%</a:t>
                      </a:r>
                      <a:endParaRPr sz="2300" dirty="0">
                        <a:solidFill>
                          <a:schemeClr val="lt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2300" dirty="0">
                        <a:solidFill>
                          <a:schemeClr val="lt2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97%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8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 dirty="0" err="1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Євреї</a:t>
                      </a:r>
                      <a:endParaRPr dirty="0"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40%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—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8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Поляки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35%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1%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28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 dirty="0" err="1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Німці</a:t>
                      </a:r>
                      <a:r>
                        <a:rPr lang="en-US" sz="2300" dirty="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, </a:t>
                      </a:r>
                      <a:r>
                        <a:rPr lang="en-US" sz="2300" dirty="0" err="1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чехи</a:t>
                      </a:r>
                      <a:endParaRPr dirty="0"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2%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—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28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Росіяни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—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1%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28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Білоруси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—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300" dirty="0">
                          <a:solidFill>
                            <a:schemeClr val="lt2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1%</a:t>
                      </a:r>
                      <a:endParaRPr dirty="0">
                        <a:solidFill>
                          <a:schemeClr val="lt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35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6" name="Google Shape;156;p8"/>
          <p:cNvSpPr txBox="1"/>
          <p:nvPr/>
        </p:nvSpPr>
        <p:spPr>
          <a:xfrm>
            <a:off x="152400" y="6527877"/>
            <a:ext cx="17844655" cy="4395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       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території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Костопільського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району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станом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05.12.2001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року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прожива</a:t>
            </a:r>
            <a:r>
              <a:rPr lang="uk-UA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ло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65603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громадян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в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тому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числі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міського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-30467,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сільсього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-35092. </a:t>
            </a:r>
            <a:endParaRPr lang="uk-UA" sz="2400" dirty="0" smtClean="0">
              <a:solidFill>
                <a:schemeClr val="tx1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Етнічний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 міста </a:t>
            </a:r>
            <a:r>
              <a:rPr lang="uk-UA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Костопіль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формувався історично. У різні періоди тут проживали українці, поляки, євреї та представники інших національностей. Особливо значні зміни відбулися у ХХ столітті внаслідок воєн, Голокосту та повоєнних переселень, що призвело до зменшення етнічного різноманіття і переважання українського населення.</a:t>
            </a:r>
          </a:p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У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період, особливо після початку повномасштабного вторгнення Росії в Україну, етнічний склад знову зазнає змін. До міста прибувають внутрішньо переміщені особи з різних регіонів України, що сприяє культурному обміну та появі нових соціальних </a:t>
            </a:r>
            <a:r>
              <a:rPr lang="uk-UA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535B4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5B4A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"/>
          <p:cNvSpPr txBox="1"/>
          <p:nvPr/>
        </p:nvSpPr>
        <p:spPr>
          <a:xfrm>
            <a:off x="7860451" y="0"/>
            <a:ext cx="10427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Єврейська громада</a:t>
            </a:r>
            <a:endParaRPr sz="6000" b="1" i="0" u="none" strike="noStrike" cap="none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162" name="Google Shape;162;p9"/>
          <p:cNvGrpSpPr/>
          <p:nvPr/>
        </p:nvGrpSpPr>
        <p:grpSpPr>
          <a:xfrm>
            <a:off x="6724385" y="1027171"/>
            <a:ext cx="11051105" cy="8932018"/>
            <a:chOff x="0" y="-38100"/>
            <a:chExt cx="1856700" cy="2205600"/>
          </a:xfrm>
        </p:grpSpPr>
        <p:sp>
          <p:nvSpPr>
            <p:cNvPr id="163" name="Google Shape;163;p9"/>
            <p:cNvSpPr/>
            <p:nvPr/>
          </p:nvSpPr>
          <p:spPr>
            <a:xfrm>
              <a:off x="0" y="0"/>
              <a:ext cx="1856630" cy="2167467"/>
            </a:xfrm>
            <a:custGeom>
              <a:avLst/>
              <a:gdLst/>
              <a:ahLst/>
              <a:cxnLst/>
              <a:rect l="l" t="t" r="r" b="b"/>
              <a:pathLst>
                <a:path w="1856630" h="2167467" extrusionOk="0">
                  <a:moveTo>
                    <a:pt x="56010" y="0"/>
                  </a:moveTo>
                  <a:lnTo>
                    <a:pt x="1800619" y="0"/>
                  </a:lnTo>
                  <a:cubicBezTo>
                    <a:pt x="1815474" y="0"/>
                    <a:pt x="1829720" y="5901"/>
                    <a:pt x="1840224" y="16405"/>
                  </a:cubicBezTo>
                  <a:cubicBezTo>
                    <a:pt x="1850729" y="26909"/>
                    <a:pt x="1856630" y="41155"/>
                    <a:pt x="1856630" y="56010"/>
                  </a:cubicBezTo>
                  <a:lnTo>
                    <a:pt x="1856630" y="2111457"/>
                  </a:lnTo>
                  <a:cubicBezTo>
                    <a:pt x="1856630" y="2126311"/>
                    <a:pt x="1850729" y="2140558"/>
                    <a:pt x="1840224" y="2151062"/>
                  </a:cubicBezTo>
                  <a:cubicBezTo>
                    <a:pt x="1829720" y="2161566"/>
                    <a:pt x="1815474" y="2167467"/>
                    <a:pt x="1800619" y="2167467"/>
                  </a:cubicBezTo>
                  <a:lnTo>
                    <a:pt x="56010" y="2167467"/>
                  </a:lnTo>
                  <a:cubicBezTo>
                    <a:pt x="41155" y="2167467"/>
                    <a:pt x="26909" y="2161566"/>
                    <a:pt x="16405" y="2151062"/>
                  </a:cubicBezTo>
                  <a:cubicBezTo>
                    <a:pt x="5901" y="2140558"/>
                    <a:pt x="0" y="2126311"/>
                    <a:pt x="0" y="2111457"/>
                  </a:cubicBezTo>
                  <a:lnTo>
                    <a:pt x="0" y="56010"/>
                  </a:lnTo>
                  <a:cubicBezTo>
                    <a:pt x="0" y="41155"/>
                    <a:pt x="5901" y="26909"/>
                    <a:pt x="16405" y="16405"/>
                  </a:cubicBezTo>
                  <a:cubicBezTo>
                    <a:pt x="26909" y="5901"/>
                    <a:pt x="41155" y="0"/>
                    <a:pt x="56010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F9F9F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9"/>
            <p:cNvSpPr txBox="1"/>
            <p:nvPr/>
          </p:nvSpPr>
          <p:spPr>
            <a:xfrm>
              <a:off x="0" y="-38100"/>
              <a:ext cx="1856700" cy="22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9"/>
          <p:cNvSpPr/>
          <p:nvPr/>
        </p:nvSpPr>
        <p:spPr>
          <a:xfrm flipH="1">
            <a:off x="6724385" y="631156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1890813" y="0"/>
                </a:moveTo>
                <a:lnTo>
                  <a:pt x="0" y="0"/>
                </a:lnTo>
                <a:lnTo>
                  <a:pt x="0" y="660066"/>
                </a:lnTo>
                <a:lnTo>
                  <a:pt x="1890813" y="660066"/>
                </a:lnTo>
                <a:lnTo>
                  <a:pt x="1890813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6" name="Google Shape;166;p9"/>
          <p:cNvSpPr/>
          <p:nvPr/>
        </p:nvSpPr>
        <p:spPr>
          <a:xfrm rot="10800000" flipH="1">
            <a:off x="16129146" y="9591367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0" y="660066"/>
                </a:moveTo>
                <a:lnTo>
                  <a:pt x="1890813" y="660066"/>
                </a:lnTo>
                <a:lnTo>
                  <a:pt x="1890813" y="0"/>
                </a:lnTo>
                <a:lnTo>
                  <a:pt x="0" y="0"/>
                </a:lnTo>
                <a:lnTo>
                  <a:pt x="0" y="66006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7" name="Google Shape;167;p9"/>
          <p:cNvSpPr txBox="1"/>
          <p:nvPr/>
        </p:nvSpPr>
        <p:spPr>
          <a:xfrm>
            <a:off x="7232074" y="1347700"/>
            <a:ext cx="10363200" cy="775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Єврейське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населення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відігравало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важливу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роль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у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розвитку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економіки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та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культури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міста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endParaRPr sz="2000" i="0" u="none" strike="noStrike" cap="none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Основними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сферами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діяльності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були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торгівля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ремесла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та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підприємництво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endParaRPr sz="2000" i="0" u="none" strike="noStrike" cap="none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Також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громада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мала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власні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культурні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та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релігійні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традиції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які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впливали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загальне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життя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i="0" u="none" strike="noStrike" cap="none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міста</a:t>
            </a:r>
            <a:r>
              <a:rPr lang="en-US" sz="2000" i="0" u="none" strike="noStrike" cap="none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endParaRPr sz="2000" i="0" u="none" strike="noStrike" cap="none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000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lvl="0" algn="just">
              <a:lnSpc>
                <a:spcPct val="140000"/>
              </a:lnSpc>
              <a:buSzPts val="3000"/>
            </a:pP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1 липня 1941 року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у роки Другої світової війни гітлерівці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захопили </a:t>
            </a:r>
            <a:r>
              <a:rPr lang="uk-UA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Костопіль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 І одразу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фашисти розпочали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розправу над ні в чому не винними людьми. 14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серпня провели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масові арешти, а 16 серпня окупанти за стадіоном «Колос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» знищили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майже дві тисячі осіб. Загарбники «економили» набої,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тому дітей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закопували живцем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 Загалом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 місті і його околицях у 1941-1942 роках гітлерівцями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було страчено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близько 14 тисяч місцевих жителів. На місці розстрілу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чотирьох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тисяч євреїв згодом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встановили пам'ятник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</a:p>
          <a:p>
            <a:pPr lvl="0" algn="just">
              <a:lnSpc>
                <a:spcPct val="140000"/>
              </a:lnSpc>
              <a:buSzPts val="3000"/>
            </a:pPr>
            <a:endParaRPr lang="uk-UA" sz="2000" dirty="0">
              <a:solidFill>
                <a:srgbClr val="F9F9F9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lvl="0" algn="just">
              <a:lnSpc>
                <a:spcPct val="140000"/>
              </a:lnSpc>
              <a:buSzPts val="3000"/>
            </a:pP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цій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братській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могилі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поховані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євреї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вбиті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німцями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серед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загиблих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—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дід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одіозного російського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політика Володимира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Жириновського Іцхак </a:t>
            </a:r>
            <a:r>
              <a:rPr lang="uk-UA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Ейдельштейн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 У 2007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році Жириновський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відвідав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місто </a:t>
            </a:r>
            <a:r>
              <a:rPr lang="uk-UA" sz="2000" dirty="0" err="1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Костопіль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і могилу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діда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й </a:t>
            </a:r>
            <a:r>
              <a:rPr lang="uk-UA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висунув претензії на 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дідову спадщину. </a:t>
            </a:r>
            <a:r>
              <a:rPr lang="uk-UA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Ейдельштейн</a:t>
            </a:r>
            <a:r>
              <a:rPr lang="uk-UA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мав</a:t>
            </a:r>
            <a:r>
              <a:rPr lang="en-US" sz="2000" dirty="0" smtClean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тартак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лісопильню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яка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експортувала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продукти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в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Європу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Іцхак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був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головою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містечка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меценатом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Зараз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місці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старих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підприємств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Ейдельштейна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працює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компанія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«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Свісспан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000" dirty="0" err="1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Лімітед</a:t>
            </a:r>
            <a:r>
              <a:rPr lang="en-US" sz="2000" dirty="0">
                <a:solidFill>
                  <a:srgbClr val="F9F9F9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». </a:t>
            </a:r>
            <a:endParaRPr sz="2000" i="0" u="none" strike="noStrike" cap="none" dirty="0">
              <a:solidFill>
                <a:srgbClr val="F9F9F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68" name="Google Shape;168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660" y="264866"/>
            <a:ext cx="6428509" cy="8548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45338" y="9516952"/>
            <a:ext cx="4267515" cy="373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47722"/>
              </a:lnSpc>
              <a:buSzPts val="1800"/>
            </a:pP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Автор фото </a:t>
            </a:r>
            <a:r>
              <a:rPr lang="ru-RU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Надич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Христина </a:t>
            </a:r>
            <a:r>
              <a:rPr lang="ru-RU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Михайлівна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01.04.2026</a:t>
            </a:r>
            <a:endParaRPr lang="ru-RU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5631" y="8968146"/>
            <a:ext cx="4828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 НА МІСЦІ РОЗСТРІЛУ ЄВРЕЇВ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g3d6b2d1035b_0_1"/>
          <p:cNvGrpSpPr/>
          <p:nvPr/>
        </p:nvGrpSpPr>
        <p:grpSpPr>
          <a:xfrm>
            <a:off x="8627013" y="0"/>
            <a:ext cx="7178529" cy="1955217"/>
            <a:chOff x="0" y="-38100"/>
            <a:chExt cx="1632300" cy="444600"/>
          </a:xfrm>
        </p:grpSpPr>
        <p:sp>
          <p:nvSpPr>
            <p:cNvPr id="174" name="Google Shape;174;g3d6b2d1035b_0_1"/>
            <p:cNvSpPr/>
            <p:nvPr/>
          </p:nvSpPr>
          <p:spPr>
            <a:xfrm>
              <a:off x="0" y="0"/>
              <a:ext cx="1632202" cy="406400"/>
            </a:xfrm>
            <a:custGeom>
              <a:avLst/>
              <a:gdLst/>
              <a:ahLst/>
              <a:cxnLst/>
              <a:rect l="l" t="t" r="r" b="b"/>
              <a:pathLst>
                <a:path w="1632202" h="406400" extrusionOk="0">
                  <a:moveTo>
                    <a:pt x="1429002" y="0"/>
                  </a:moveTo>
                  <a:cubicBezTo>
                    <a:pt x="1541226" y="0"/>
                    <a:pt x="1632202" y="90976"/>
                    <a:pt x="1632202" y="203200"/>
                  </a:cubicBezTo>
                  <a:cubicBezTo>
                    <a:pt x="1632202" y="315424"/>
                    <a:pt x="1541226" y="406400"/>
                    <a:pt x="142900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noFill/>
            <a:ln w="14725" cap="sq" cmpd="sng">
              <a:solidFill>
                <a:srgbClr val="535B4A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70625" tIns="70625" rIns="70625" bIns="706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5"/>
                <a:buFont typeface="Arial"/>
                <a:buNone/>
              </a:pPr>
              <a:endParaRPr sz="10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g3d6b2d1035b_0_1"/>
            <p:cNvSpPr txBox="1"/>
            <p:nvPr/>
          </p:nvSpPr>
          <p:spPr>
            <a:xfrm>
              <a:off x="0" y="-38100"/>
              <a:ext cx="1632300" cy="44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9225" tIns="39225" rIns="39225" bIns="392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90"/>
                <a:buFont typeface="Arial"/>
                <a:buNone/>
              </a:pPr>
              <a:endParaRPr sz="13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g3d6b2d1035b_0_1"/>
          <p:cNvSpPr txBox="1"/>
          <p:nvPr/>
        </p:nvSpPr>
        <p:spPr>
          <a:xfrm>
            <a:off x="7217837" y="700563"/>
            <a:ext cx="9996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3600" b="1" i="0" u="none" strike="noStrike" cap="none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Польський культурний вплив</a:t>
            </a:r>
            <a:endParaRPr sz="7599" b="1" i="0" u="none" strike="noStrike" cap="none">
              <a:solidFill>
                <a:srgbClr val="535B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d6b2d1035b_0_1"/>
          <p:cNvSpPr txBox="1"/>
          <p:nvPr/>
        </p:nvSpPr>
        <p:spPr>
          <a:xfrm>
            <a:off x="6461500" y="1955225"/>
            <a:ext cx="11668200" cy="7971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Польська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громада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вплинула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розвиток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освіти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архітектури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релігійного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життя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У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місті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можна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простежити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елементи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польської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культурної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спадщини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які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частково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збереглися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сьогодні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1800" b="1" dirty="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1800" b="1" dirty="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Особливо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помітним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цей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вплив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був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період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коли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територія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входила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складу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Польщі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XX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столітті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(1921–1939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рр</a:t>
            </a:r>
            <a:r>
              <a:rPr lang="en-US" sz="1800" b="1" dirty="0" smtClean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.)</a:t>
            </a:r>
            <a:r>
              <a:rPr lang="uk-UA" sz="1800" b="1" dirty="0" smtClean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:</a:t>
            </a: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1800" b="1" dirty="0" smtClean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Влада часто віддавала перевагу полякам у зайнятті посад (поліція, адміністрація);</a:t>
            </a: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1800" b="1" dirty="0" smtClean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Проводилась політика полонізації, школи перетворювались на двомовні з домінуванням польської,  вивчення польської було обов'язковим; </a:t>
            </a: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1800" b="1" dirty="0" smtClean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Для посилення польського елементу  на Волинь переселяли осадників. Вони отримували землю і пільги від держави. Це викликало соціальну напругу з українським селянством.</a:t>
            </a: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1800" b="1" dirty="0" smtClean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Водночас польська влада інвестувала в інфраструктуру, відбувалася модернізація.</a:t>
            </a: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1800" b="1" dirty="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1800" b="1" dirty="0" smtClean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суспільно-господарському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місячнику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«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Костопільське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життя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»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липень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1939 р.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згадується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в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місті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діяли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2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синагоги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1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євангельський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дім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молитви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1800" b="1" dirty="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Костополі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знаходилося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близько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6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релігійних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громад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: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римо-католицька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— у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дерев’яному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костелі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(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мурований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храм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лише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будувався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),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православна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— з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дерев’яною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церквою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євангельська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кірха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єврейська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громада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з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кількома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молитовними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будинками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а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також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баптистська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громада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і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церква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Божа</a:t>
            </a:r>
            <a:r>
              <a:rPr lang="en-US" sz="1800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1800" dirty="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1800" dirty="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території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діяло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33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громадські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професійні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1800" b="1" dirty="0" err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організації</a:t>
            </a:r>
            <a:r>
              <a:rPr lang="en-US" sz="1800" b="1" dirty="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1800" b="1" dirty="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1600" b="1" i="0" u="none" strike="noStrike" cap="none" dirty="0">
              <a:solidFill>
                <a:srgbClr val="535B4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endParaRPr sz="1199" b="0" i="0" u="none" strike="noStrike" cap="none" dirty="0">
              <a:solidFill>
                <a:srgbClr val="535B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g3d6b2d1035b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790" y="346364"/>
            <a:ext cx="5708084" cy="861752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445338" y="9516952"/>
            <a:ext cx="4267515" cy="4112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47722"/>
              </a:lnSpc>
              <a:buSzPts val="1800"/>
            </a:pP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Автор фото </a:t>
            </a:r>
            <a:r>
              <a:rPr lang="ru-RU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Надич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Христина </a:t>
            </a:r>
            <a:r>
              <a:rPr lang="ru-RU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Михайлівна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</a:t>
            </a:r>
            <a:r>
              <a:rPr lang="ru-RU" dirty="0" smtClean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09.04.2026</a:t>
            </a:r>
            <a:endParaRPr lang="ru-RU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5B4A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d6b2d1035b_0_13"/>
          <p:cNvSpPr txBox="1"/>
          <p:nvPr/>
        </p:nvSpPr>
        <p:spPr>
          <a:xfrm>
            <a:off x="7627763" y="-3"/>
            <a:ext cx="9797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Українська культура</a:t>
            </a:r>
            <a:endParaRPr sz="6000" b="1" i="0" u="none" strike="noStrike" cap="none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184" name="Google Shape;184;g3d6b2d1035b_0_13"/>
          <p:cNvGrpSpPr/>
          <p:nvPr/>
        </p:nvGrpSpPr>
        <p:grpSpPr>
          <a:xfrm>
            <a:off x="7065818" y="1814775"/>
            <a:ext cx="10958945" cy="7381889"/>
            <a:chOff x="0" y="-38100"/>
            <a:chExt cx="1856700" cy="2205600"/>
          </a:xfrm>
        </p:grpSpPr>
        <p:sp>
          <p:nvSpPr>
            <p:cNvPr id="185" name="Google Shape;185;g3d6b2d1035b_0_13"/>
            <p:cNvSpPr/>
            <p:nvPr/>
          </p:nvSpPr>
          <p:spPr>
            <a:xfrm>
              <a:off x="0" y="0"/>
              <a:ext cx="1856630" cy="2167467"/>
            </a:xfrm>
            <a:custGeom>
              <a:avLst/>
              <a:gdLst/>
              <a:ahLst/>
              <a:cxnLst/>
              <a:rect l="l" t="t" r="r" b="b"/>
              <a:pathLst>
                <a:path w="1856630" h="2167467" extrusionOk="0">
                  <a:moveTo>
                    <a:pt x="56010" y="0"/>
                  </a:moveTo>
                  <a:lnTo>
                    <a:pt x="1800619" y="0"/>
                  </a:lnTo>
                  <a:cubicBezTo>
                    <a:pt x="1815474" y="0"/>
                    <a:pt x="1829720" y="5901"/>
                    <a:pt x="1840224" y="16405"/>
                  </a:cubicBezTo>
                  <a:cubicBezTo>
                    <a:pt x="1850729" y="26909"/>
                    <a:pt x="1856630" y="41155"/>
                    <a:pt x="1856630" y="56010"/>
                  </a:cubicBezTo>
                  <a:lnTo>
                    <a:pt x="1856630" y="2111457"/>
                  </a:lnTo>
                  <a:cubicBezTo>
                    <a:pt x="1856630" y="2126311"/>
                    <a:pt x="1850729" y="2140558"/>
                    <a:pt x="1840224" y="2151062"/>
                  </a:cubicBezTo>
                  <a:cubicBezTo>
                    <a:pt x="1829720" y="2161566"/>
                    <a:pt x="1815474" y="2167467"/>
                    <a:pt x="1800619" y="2167467"/>
                  </a:cubicBezTo>
                  <a:lnTo>
                    <a:pt x="56010" y="2167467"/>
                  </a:lnTo>
                  <a:cubicBezTo>
                    <a:pt x="41155" y="2167467"/>
                    <a:pt x="26909" y="2161566"/>
                    <a:pt x="16405" y="2151062"/>
                  </a:cubicBezTo>
                  <a:cubicBezTo>
                    <a:pt x="5901" y="2140558"/>
                    <a:pt x="0" y="2126311"/>
                    <a:pt x="0" y="2111457"/>
                  </a:cubicBezTo>
                  <a:lnTo>
                    <a:pt x="0" y="56010"/>
                  </a:lnTo>
                  <a:cubicBezTo>
                    <a:pt x="0" y="41155"/>
                    <a:pt x="5901" y="26909"/>
                    <a:pt x="16405" y="16405"/>
                  </a:cubicBezTo>
                  <a:cubicBezTo>
                    <a:pt x="26909" y="5901"/>
                    <a:pt x="41155" y="0"/>
                    <a:pt x="56010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F9F9F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g3d6b2d1035b_0_13"/>
            <p:cNvSpPr txBox="1"/>
            <p:nvPr/>
          </p:nvSpPr>
          <p:spPr>
            <a:xfrm>
              <a:off x="0" y="-38100"/>
              <a:ext cx="1856700" cy="22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g3d6b2d1035b_0_13"/>
          <p:cNvSpPr/>
          <p:nvPr/>
        </p:nvSpPr>
        <p:spPr>
          <a:xfrm flipH="1">
            <a:off x="8110520" y="1726704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1890813" y="0"/>
                </a:moveTo>
                <a:lnTo>
                  <a:pt x="0" y="0"/>
                </a:lnTo>
                <a:lnTo>
                  <a:pt x="0" y="660066"/>
                </a:lnTo>
                <a:lnTo>
                  <a:pt x="1890813" y="660066"/>
                </a:lnTo>
                <a:lnTo>
                  <a:pt x="1890813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8" name="Google Shape;188;g3d6b2d1035b_0_13"/>
          <p:cNvSpPr/>
          <p:nvPr/>
        </p:nvSpPr>
        <p:spPr>
          <a:xfrm rot="10800000" flipH="1">
            <a:off x="16288776" y="9196664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0" y="660066"/>
                </a:moveTo>
                <a:lnTo>
                  <a:pt x="1890813" y="660066"/>
                </a:lnTo>
                <a:lnTo>
                  <a:pt x="1890813" y="0"/>
                </a:lnTo>
                <a:lnTo>
                  <a:pt x="0" y="0"/>
                </a:lnTo>
                <a:lnTo>
                  <a:pt x="0" y="66006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9" name="Google Shape;189;g3d6b2d1035b_0_13"/>
          <p:cNvSpPr txBox="1"/>
          <p:nvPr/>
        </p:nvSpPr>
        <p:spPr>
          <a:xfrm>
            <a:off x="7608185" y="398670"/>
            <a:ext cx="10106055" cy="861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lang="uk-UA" sz="3000" b="0" i="0" u="none" strike="noStrike" cap="none" dirty="0" smtClean="0">
              <a:solidFill>
                <a:schemeClr val="bg1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lang="uk-UA" sz="3000" dirty="0">
              <a:solidFill>
                <a:schemeClr val="bg1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lang="uk-UA" sz="3000" b="0" i="0" u="none" strike="noStrike" cap="none" dirty="0" smtClean="0">
              <a:solidFill>
                <a:schemeClr val="bg1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Українська</a:t>
            </a:r>
            <a:r>
              <a:rPr lang="en-US" sz="3000" b="0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культура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є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базовою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для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формування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культурного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середовища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Костополя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endParaRPr sz="3000" b="0" i="0" u="none" strike="noStrike" cap="none" dirty="0">
              <a:solidFill>
                <a:schemeClr val="bg1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Вона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проявляється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у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мові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традиціях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обрядах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народних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святах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та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мистецтві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endParaRPr sz="3000" b="0" i="0" u="none" strike="noStrike" cap="none" dirty="0">
              <a:solidFill>
                <a:schemeClr val="bg1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>
              <a:lnSpc>
                <a:spcPct val="140000"/>
              </a:lnSpc>
              <a:buSzPts val="3000"/>
            </a:pP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Важливу роль відіграють культурні заходи, такі як святкування народних і державних свят, діяльність будинків культури та творчих колективів. Зберігаються елементи народної культури Полісся — обряди, вишивка, народна музика.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Саме</a:t>
            </a:r>
            <a:r>
              <a:rPr lang="en-US" sz="3000" b="0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вона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стала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основою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що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об’єднала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різні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культурні</a:t>
            </a:r>
            <a:r>
              <a:rPr lang="en-US" sz="30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3000" b="0" i="0" u="none" strike="noStrike" cap="none" dirty="0" err="1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впливи</a:t>
            </a:r>
            <a:r>
              <a:rPr lang="en-US" sz="3000" b="0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endParaRPr lang="uk-UA" sz="3000" b="0" i="0" u="none" strike="noStrike" cap="none" dirty="0" smtClean="0">
              <a:solidFill>
                <a:schemeClr val="bg1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1800" b="0" i="0" u="none" strike="noStrike" cap="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90" name="Google Shape;190;g3d6b2d1035b_0_13"/>
          <p:cNvPicPr preferRelativeResize="0"/>
          <p:nvPr/>
        </p:nvPicPr>
        <p:blipFill rotWithShape="1">
          <a:blip r:embed="rId4">
            <a:alphaModFix/>
          </a:blip>
          <a:srcRect l="980" r="-980"/>
          <a:stretch/>
        </p:blipFill>
        <p:spPr>
          <a:xfrm>
            <a:off x="471054" y="166254"/>
            <a:ext cx="5001491" cy="70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3d6b2d1035b_0_13"/>
          <p:cNvSpPr txBox="1"/>
          <p:nvPr/>
        </p:nvSpPr>
        <p:spPr>
          <a:xfrm>
            <a:off x="-132628" y="7590101"/>
            <a:ext cx="11314800" cy="160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en-US" sz="2200" dirty="0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</a:t>
            </a:r>
            <a:r>
              <a:rPr lang="en-US" sz="2200" dirty="0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Костопільського</a:t>
            </a:r>
            <a:r>
              <a:rPr lang="en-US" sz="2200" dirty="0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краєзнавчого</a:t>
            </a:r>
            <a:r>
              <a:rPr lang="en-US" sz="2200" dirty="0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музею</a:t>
            </a:r>
            <a:r>
              <a:rPr lang="en-US" sz="2200" dirty="0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200" dirty="0" smtClean="0">
              <a:solidFill>
                <a:schemeClr val="l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 smtClean="0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Марчук</a:t>
            </a:r>
            <a:r>
              <a:rPr lang="en-US" sz="2200" dirty="0" smtClean="0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Наталія</a:t>
            </a:r>
            <a:r>
              <a:rPr lang="en-US" sz="2200" dirty="0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l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Михайлівна</a:t>
            </a:r>
            <a:endParaRPr lang="uk-UA" sz="2200" dirty="0" smtClean="0">
              <a:solidFill>
                <a:schemeClr val="l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594" y="8608471"/>
            <a:ext cx="4267515" cy="4112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47722"/>
              </a:lnSpc>
              <a:buSzPts val="1800"/>
            </a:pP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Автор фото </a:t>
            </a:r>
            <a:r>
              <a:rPr lang="ru-RU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Надич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Христина </a:t>
            </a:r>
            <a:r>
              <a:rPr lang="ru-RU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Михайлівна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</a:t>
            </a:r>
            <a:r>
              <a:rPr lang="ru-RU" dirty="0" smtClean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09.04.2026</a:t>
            </a:r>
            <a:endParaRPr lang="ru-RU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g3d84474af75_0_105"/>
          <p:cNvGrpSpPr/>
          <p:nvPr/>
        </p:nvGrpSpPr>
        <p:grpSpPr>
          <a:xfrm>
            <a:off x="5554725" y="13"/>
            <a:ext cx="7178529" cy="1955217"/>
            <a:chOff x="0" y="-38100"/>
            <a:chExt cx="1632300" cy="444600"/>
          </a:xfrm>
        </p:grpSpPr>
        <p:sp>
          <p:nvSpPr>
            <p:cNvPr id="197" name="Google Shape;197;g3d84474af75_0_105"/>
            <p:cNvSpPr/>
            <p:nvPr/>
          </p:nvSpPr>
          <p:spPr>
            <a:xfrm>
              <a:off x="0" y="0"/>
              <a:ext cx="1632202" cy="406400"/>
            </a:xfrm>
            <a:custGeom>
              <a:avLst/>
              <a:gdLst/>
              <a:ahLst/>
              <a:cxnLst/>
              <a:rect l="l" t="t" r="r" b="b"/>
              <a:pathLst>
                <a:path w="1632202" h="406400" extrusionOk="0">
                  <a:moveTo>
                    <a:pt x="1429002" y="0"/>
                  </a:moveTo>
                  <a:cubicBezTo>
                    <a:pt x="1541226" y="0"/>
                    <a:pt x="1632202" y="90976"/>
                    <a:pt x="1632202" y="203200"/>
                  </a:cubicBezTo>
                  <a:cubicBezTo>
                    <a:pt x="1632202" y="315424"/>
                    <a:pt x="1541226" y="406400"/>
                    <a:pt x="142900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noFill/>
            <a:ln w="14725" cap="sq" cmpd="sng">
              <a:solidFill>
                <a:srgbClr val="535B4A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70625" tIns="70625" rIns="70625" bIns="706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5"/>
                <a:buFont typeface="Arial"/>
                <a:buNone/>
              </a:pPr>
              <a:endParaRPr sz="10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g3d84474af75_0_105"/>
            <p:cNvSpPr txBox="1"/>
            <p:nvPr/>
          </p:nvSpPr>
          <p:spPr>
            <a:xfrm>
              <a:off x="0" y="-38100"/>
              <a:ext cx="1632300" cy="44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9225" tIns="39225" rIns="39225" bIns="392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90"/>
                <a:buFont typeface="Arial"/>
                <a:buNone/>
              </a:pPr>
              <a:endParaRPr sz="13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g3d84474af75_0_105"/>
          <p:cNvSpPr txBox="1"/>
          <p:nvPr/>
        </p:nvSpPr>
        <p:spPr>
          <a:xfrm>
            <a:off x="4145561" y="700563"/>
            <a:ext cx="9996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3600" b="1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Німецька громада в Костополі</a:t>
            </a:r>
            <a:endParaRPr sz="7599" b="1" i="0" u="none" strike="noStrike" cap="none">
              <a:solidFill>
                <a:srgbClr val="535B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d84474af75_0_105"/>
          <p:cNvSpPr txBox="1"/>
          <p:nvPr/>
        </p:nvSpPr>
        <p:spPr>
          <a:xfrm>
            <a:off x="263236" y="2339100"/>
            <a:ext cx="17539855" cy="7540334"/>
          </a:xfrm>
          <a:prstGeom prst="rect">
            <a:avLst/>
          </a:prstGeom>
          <a:solidFill>
            <a:srgbClr val="535B4A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600" dirty="0" err="1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Німці</a:t>
            </a:r>
            <a:r>
              <a:rPr lang="en-US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проживали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Костопільщині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з XIX —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початку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XX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століття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як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мирні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колоністи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та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зробили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помітний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внесок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у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розвиток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регіону</a:t>
            </a:r>
            <a:r>
              <a:rPr lang="en-US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r>
              <a:rPr lang="uk-UA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ru-RU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 </a:t>
            </a:r>
            <a:r>
              <a:rPr lang="ru-RU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околиці</a:t>
            </a:r>
            <a:r>
              <a:rPr lang="ru-RU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ru-RU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Костопіль</a:t>
            </a:r>
            <a:r>
              <a:rPr lang="ru-RU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ru-RU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розташовувалася</a:t>
            </a:r>
            <a:r>
              <a:rPr lang="ru-RU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ru-RU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німецька</a:t>
            </a:r>
            <a:r>
              <a:rPr lang="ru-RU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ru-RU" sz="2600" dirty="0" err="1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колонія</a:t>
            </a:r>
            <a:r>
              <a:rPr lang="ru-RU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Язвин, </a:t>
            </a:r>
            <a:r>
              <a:rPr lang="ru-RU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у </a:t>
            </a:r>
            <a:r>
              <a:rPr lang="ru-RU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якій</a:t>
            </a:r>
            <a:r>
              <a:rPr lang="ru-RU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проживало </a:t>
            </a:r>
            <a:r>
              <a:rPr lang="ru-RU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близько</a:t>
            </a:r>
            <a:r>
              <a:rPr lang="ru-RU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200 </a:t>
            </a:r>
            <a:r>
              <a:rPr lang="ru-RU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мешканців</a:t>
            </a:r>
            <a:r>
              <a:rPr lang="ru-RU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 </a:t>
            </a:r>
            <a:r>
              <a:rPr lang="ru-RU" sz="2600" dirty="0" err="1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Це</a:t>
            </a:r>
            <a:r>
              <a:rPr lang="ru-RU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ru-RU" sz="2600" dirty="0" err="1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була</a:t>
            </a:r>
            <a:r>
              <a:rPr lang="ru-RU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ru-RU" sz="2600" dirty="0" err="1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протестанське</a:t>
            </a:r>
            <a:r>
              <a:rPr lang="ru-RU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ru-RU" sz="2600" dirty="0" err="1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поселення</a:t>
            </a:r>
            <a:r>
              <a:rPr lang="ru-RU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endParaRPr sz="2600" dirty="0">
              <a:solidFill>
                <a:schemeClr val="lt2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600" dirty="0">
              <a:solidFill>
                <a:schemeClr val="lt2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Вони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впроваджували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сучасні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методи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сільського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господарства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(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планування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полів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нові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культури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ефективне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господарювання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),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що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підвищило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врожайність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Розвивали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ремесла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—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столярство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ковальство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млинарство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—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та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дрібне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виробництво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і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торгівлю</a:t>
            </a:r>
            <a:r>
              <a:rPr lang="en-US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r>
              <a:rPr lang="uk-UA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Працювали більш на ринок, а не для себе.</a:t>
            </a:r>
            <a:endParaRPr sz="2600" dirty="0">
              <a:solidFill>
                <a:schemeClr val="lt2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600" dirty="0">
              <a:solidFill>
                <a:schemeClr val="lt2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Також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будували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міцні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впорядковані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оселі</a:t>
            </a:r>
            <a:r>
              <a:rPr lang="en-US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</a:t>
            </a:r>
            <a:r>
              <a:rPr lang="uk-UA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лінійно планували села (хати вздовж дороги),</a:t>
            </a:r>
            <a:r>
              <a:rPr lang="en-US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підтримували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порядок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у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господарстві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колоніях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відкривали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школи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навчали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дітей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грамоті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прищеплювали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дисципліну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відповідальність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і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працелюбність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,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що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вплинуло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і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місцеве</a:t>
            </a:r>
            <a:r>
              <a:rPr lang="en-US" sz="2600" dirty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</a:t>
            </a:r>
            <a:r>
              <a:rPr lang="en-US" sz="2600" dirty="0" err="1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населення</a:t>
            </a:r>
            <a:r>
              <a:rPr lang="en-US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.</a:t>
            </a:r>
            <a:endParaRPr lang="uk-UA" sz="2600" dirty="0" smtClean="0">
              <a:solidFill>
                <a:schemeClr val="lt2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Отже, вплив німецьких </a:t>
            </a:r>
            <a:r>
              <a:rPr lang="uk-UA" sz="2600" dirty="0" err="1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колоістів</a:t>
            </a:r>
            <a:r>
              <a:rPr lang="uk-UA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на </a:t>
            </a:r>
            <a:r>
              <a:rPr lang="uk-UA" sz="2600" dirty="0" err="1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Костопіль</a:t>
            </a:r>
            <a:r>
              <a:rPr lang="uk-UA" sz="2600" dirty="0" smtClean="0">
                <a:solidFill>
                  <a:schemeClr val="lt2"/>
                </a:solidFill>
                <a:latin typeface="Times New Roman" panose="02020603050405020304" pitchFamily="18" charset="0"/>
                <a:ea typeface="Playfair Display"/>
                <a:cs typeface="Times New Roman" panose="02020603050405020304" pitchFamily="18" charset="0"/>
                <a:sym typeface="Playfair Display"/>
              </a:rPr>
              <a:t> проявлявся не через політичне домінування, а через господарську практику.</a:t>
            </a:r>
            <a:endParaRPr sz="2600" dirty="0">
              <a:solidFill>
                <a:schemeClr val="lt2"/>
              </a:solidFill>
              <a:latin typeface="Times New Roman" panose="02020603050405020304" pitchFamily="18" charset="0"/>
              <a:ea typeface="Playfair Display"/>
              <a:cs typeface="Times New Roman" panose="02020603050405020304" pitchFamily="18" charset="0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endParaRPr sz="1199" dirty="0">
              <a:solidFill>
                <a:srgbClr val="535B4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g3d6b2d1035b_0_25"/>
          <p:cNvGrpSpPr/>
          <p:nvPr/>
        </p:nvGrpSpPr>
        <p:grpSpPr>
          <a:xfrm>
            <a:off x="1959860" y="378411"/>
            <a:ext cx="14368205" cy="2531552"/>
            <a:chOff x="0" y="-38100"/>
            <a:chExt cx="2523394" cy="444600"/>
          </a:xfrm>
        </p:grpSpPr>
        <p:sp>
          <p:nvSpPr>
            <p:cNvPr id="206" name="Google Shape;206;g3d6b2d1035b_0_25"/>
            <p:cNvSpPr/>
            <p:nvPr/>
          </p:nvSpPr>
          <p:spPr>
            <a:xfrm>
              <a:off x="0" y="0"/>
              <a:ext cx="2523394" cy="406400"/>
            </a:xfrm>
            <a:custGeom>
              <a:avLst/>
              <a:gdLst/>
              <a:ahLst/>
              <a:cxnLst/>
              <a:rect l="l" t="t" r="r" b="b"/>
              <a:pathLst>
                <a:path w="2523394" h="406400" extrusionOk="0">
                  <a:moveTo>
                    <a:pt x="2320194" y="0"/>
                  </a:moveTo>
                  <a:cubicBezTo>
                    <a:pt x="2432418" y="0"/>
                    <a:pt x="2523394" y="90976"/>
                    <a:pt x="2523394" y="203200"/>
                  </a:cubicBezTo>
                  <a:cubicBezTo>
                    <a:pt x="2523394" y="315424"/>
                    <a:pt x="2432418" y="406400"/>
                    <a:pt x="232019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noFill/>
            <a:ln w="19050" cap="sq" cmpd="sng">
              <a:solidFill>
                <a:srgbClr val="535B4A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g3d6b2d1035b_0_25"/>
            <p:cNvSpPr txBox="1"/>
            <p:nvPr/>
          </p:nvSpPr>
          <p:spPr>
            <a:xfrm>
              <a:off x="0" y="-38100"/>
              <a:ext cx="2523300" cy="44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08" name="Google Shape;208;g3d6b2d1035b_0_25"/>
          <p:cNvCxnSpPr/>
          <p:nvPr/>
        </p:nvCxnSpPr>
        <p:spPr>
          <a:xfrm>
            <a:off x="-2047305" y="2076114"/>
            <a:ext cx="3626100" cy="0"/>
          </a:xfrm>
          <a:prstGeom prst="straightConnector1">
            <a:avLst/>
          </a:prstGeom>
          <a:noFill/>
          <a:ln w="19050" cap="flat" cmpd="sng">
            <a:solidFill>
              <a:srgbClr val="535B4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9" name="Google Shape;209;g3d6b2d1035b_0_25"/>
          <p:cNvCxnSpPr/>
          <p:nvPr/>
        </p:nvCxnSpPr>
        <p:spPr>
          <a:xfrm>
            <a:off x="-2047305" y="1447693"/>
            <a:ext cx="3626100" cy="0"/>
          </a:xfrm>
          <a:prstGeom prst="straightConnector1">
            <a:avLst/>
          </a:prstGeom>
          <a:noFill/>
          <a:ln w="19050" cap="flat" cmpd="sng">
            <a:solidFill>
              <a:srgbClr val="535B4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0" name="Google Shape;210;g3d6b2d1035b_0_25"/>
          <p:cNvCxnSpPr/>
          <p:nvPr/>
        </p:nvCxnSpPr>
        <p:spPr>
          <a:xfrm>
            <a:off x="16713104" y="2066589"/>
            <a:ext cx="3626100" cy="0"/>
          </a:xfrm>
          <a:prstGeom prst="straightConnector1">
            <a:avLst/>
          </a:prstGeom>
          <a:noFill/>
          <a:ln w="19050" cap="flat" cmpd="sng">
            <a:solidFill>
              <a:srgbClr val="535B4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1" name="Google Shape;211;g3d6b2d1035b_0_25"/>
          <p:cNvCxnSpPr/>
          <p:nvPr/>
        </p:nvCxnSpPr>
        <p:spPr>
          <a:xfrm>
            <a:off x="16713104" y="1438168"/>
            <a:ext cx="3626100" cy="0"/>
          </a:xfrm>
          <a:prstGeom prst="straightConnector1">
            <a:avLst/>
          </a:prstGeom>
          <a:noFill/>
          <a:ln w="19050" cap="flat" cmpd="sng">
            <a:solidFill>
              <a:srgbClr val="535B4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12" name="Google Shape;212;g3d6b2d1035b_0_25"/>
          <p:cNvGrpSpPr/>
          <p:nvPr/>
        </p:nvGrpSpPr>
        <p:grpSpPr>
          <a:xfrm>
            <a:off x="1028700" y="3630440"/>
            <a:ext cx="16230707" cy="5628145"/>
            <a:chOff x="0" y="-38100"/>
            <a:chExt cx="4274726" cy="1482300"/>
          </a:xfrm>
        </p:grpSpPr>
        <p:sp>
          <p:nvSpPr>
            <p:cNvPr id="213" name="Google Shape;213;g3d6b2d1035b_0_25"/>
            <p:cNvSpPr/>
            <p:nvPr/>
          </p:nvSpPr>
          <p:spPr>
            <a:xfrm>
              <a:off x="0" y="0"/>
              <a:ext cx="4274726" cy="1444134"/>
            </a:xfrm>
            <a:custGeom>
              <a:avLst/>
              <a:gdLst/>
              <a:ahLst/>
              <a:cxnLst/>
              <a:rect l="l" t="t" r="r" b="b"/>
              <a:pathLst>
                <a:path w="4274726" h="1444134" extrusionOk="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419808"/>
                  </a:lnTo>
                  <a:cubicBezTo>
                    <a:pt x="4274726" y="1426260"/>
                    <a:pt x="4272163" y="1432447"/>
                    <a:pt x="4267601" y="1437009"/>
                  </a:cubicBezTo>
                  <a:cubicBezTo>
                    <a:pt x="4263039" y="1441571"/>
                    <a:pt x="4256851" y="1444134"/>
                    <a:pt x="4250399" y="1444134"/>
                  </a:cubicBezTo>
                  <a:lnTo>
                    <a:pt x="24327" y="1444134"/>
                  </a:lnTo>
                  <a:cubicBezTo>
                    <a:pt x="10891" y="1444134"/>
                    <a:pt x="0" y="1433243"/>
                    <a:pt x="0" y="141980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535B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g3d6b2d1035b_0_25"/>
            <p:cNvSpPr txBox="1"/>
            <p:nvPr/>
          </p:nvSpPr>
          <p:spPr>
            <a:xfrm>
              <a:off x="0" y="-38100"/>
              <a:ext cx="4274700" cy="148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5" name="Google Shape;215;g3d6b2d1035b_0_25"/>
          <p:cNvSpPr/>
          <p:nvPr/>
        </p:nvSpPr>
        <p:spPr>
          <a:xfrm>
            <a:off x="15767698" y="3445069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0" y="0"/>
                </a:moveTo>
                <a:lnTo>
                  <a:pt x="1890813" y="0"/>
                </a:lnTo>
                <a:lnTo>
                  <a:pt x="1890813" y="660066"/>
                </a:lnTo>
                <a:lnTo>
                  <a:pt x="0" y="660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6" name="Google Shape;216;g3d6b2d1035b_0_25"/>
          <p:cNvSpPr/>
          <p:nvPr/>
        </p:nvSpPr>
        <p:spPr>
          <a:xfrm rot="10800000" flipH="1">
            <a:off x="15767698" y="8928267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0" y="660066"/>
                </a:moveTo>
                <a:lnTo>
                  <a:pt x="1890813" y="660066"/>
                </a:lnTo>
                <a:lnTo>
                  <a:pt x="1890813" y="0"/>
                </a:lnTo>
                <a:lnTo>
                  <a:pt x="0" y="0"/>
                </a:lnTo>
                <a:lnTo>
                  <a:pt x="0" y="66006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7" name="Google Shape;217;g3d6b2d1035b_0_25"/>
          <p:cNvSpPr/>
          <p:nvPr/>
        </p:nvSpPr>
        <p:spPr>
          <a:xfrm flipH="1">
            <a:off x="633453" y="3445069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1890814" y="0"/>
                </a:moveTo>
                <a:lnTo>
                  <a:pt x="0" y="0"/>
                </a:lnTo>
                <a:lnTo>
                  <a:pt x="0" y="660066"/>
                </a:lnTo>
                <a:lnTo>
                  <a:pt x="1890814" y="660066"/>
                </a:lnTo>
                <a:lnTo>
                  <a:pt x="1890814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8" name="Google Shape;218;g3d6b2d1035b_0_25"/>
          <p:cNvSpPr/>
          <p:nvPr/>
        </p:nvSpPr>
        <p:spPr>
          <a:xfrm rot="10800000">
            <a:off x="633453" y="8928267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1890814" y="660066"/>
                </a:moveTo>
                <a:lnTo>
                  <a:pt x="0" y="660066"/>
                </a:lnTo>
                <a:lnTo>
                  <a:pt x="0" y="0"/>
                </a:lnTo>
                <a:lnTo>
                  <a:pt x="1890814" y="0"/>
                </a:lnTo>
                <a:lnTo>
                  <a:pt x="1890814" y="66006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9" name="Google Shape;219;g3d6b2d1035b_0_25"/>
          <p:cNvSpPr txBox="1"/>
          <p:nvPr/>
        </p:nvSpPr>
        <p:spPr>
          <a:xfrm>
            <a:off x="2558265" y="977128"/>
            <a:ext cx="13113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99"/>
              <a:buFont typeface="Arial"/>
              <a:buNone/>
            </a:pPr>
            <a:r>
              <a:rPr lang="en-US" sz="7599" b="1" i="0" u="none" strike="noStrike" cap="none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Взаємний вплив культур</a:t>
            </a:r>
            <a:endParaRPr sz="7599" b="1" i="0" u="none" strike="noStrike" cap="none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0" name="Google Shape;220;g3d6b2d1035b_0_25"/>
          <p:cNvSpPr txBox="1"/>
          <p:nvPr/>
        </p:nvSpPr>
        <p:spPr>
          <a:xfrm>
            <a:off x="1296650" y="4316500"/>
            <a:ext cx="15694800" cy="47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 процесі співіснування різні культури в Костопіль активно взаємодіяли.</a:t>
            </a:r>
            <a:endParaRPr sz="290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Відбувався обмін традиціями, елементами побуту, кулінарії та культурними звичаями, що сприяло формуванню унікального культурного середовища міста.</a:t>
            </a:r>
            <a:endParaRPr sz="290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 Костополі діяла значна кількість ремісничих закладів: зокрема, працювало по 24 малярські та ковальські майстерні, а також 17 м’ясників.</a:t>
            </a:r>
            <a:endParaRPr sz="290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>
                <a:solidFill>
                  <a:srgbClr val="535B4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Місто виконувало адміністративні функції: тут знаходилися повітові установи, ощадна каса, каса Стефчика, відділення Рівненської страхової каси та державне лісництво.</a:t>
            </a:r>
            <a:endParaRPr sz="2900">
              <a:solidFill>
                <a:srgbClr val="535B4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endParaRPr sz="2199" b="0" i="0" u="none" strike="noStrike" cap="none">
              <a:solidFill>
                <a:srgbClr val="535B4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91313" y="218497"/>
            <a:ext cx="7772400" cy="1470025"/>
          </a:xfrm>
        </p:spPr>
        <p:txBody>
          <a:bodyPr/>
          <a:lstStyle/>
          <a:p>
            <a:r>
              <a:rPr lang="uk-UA" dirty="0" smtClean="0"/>
              <a:t>Побутові традиції: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599" y="1565564"/>
            <a:ext cx="14811829" cy="7868722"/>
          </a:xfrm>
        </p:spPr>
        <p:txBody>
          <a:bodyPr>
            <a:normAutofit fontScale="85000" lnSpcReduction="10000"/>
          </a:bodyPr>
          <a:lstStyle/>
          <a:p>
            <a:pPr marL="539750" indent="-514350">
              <a:buAutoNum type="arabicPeriod"/>
            </a:pP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Кулінарні традиції</a:t>
            </a:r>
          </a:p>
          <a:p>
            <a:pPr marL="25400" indent="0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Українська основа (борщ, вареники) доповнилися польськими стравами (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біос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журек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єврейською кухнею (фарширована щука,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цимес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солодка випічка), німецькими квашеними стравами і технологією копченя. Звідси характерна риса: поєднання солодкого і солоного, використання спецій, нетипових для України.</a:t>
            </a:r>
          </a:p>
          <a:p>
            <a:pPr marL="25400" indent="0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Торгівля</a:t>
            </a:r>
          </a:p>
          <a:p>
            <a:pPr marL="25400" indent="0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Єврейське населення традиційно займалось торгівлею, що сприяло поширенню базарів, ярмарків, підприємництва. Поляки передали нам культуру кав'ярень і публічного спілкування.</a:t>
            </a:r>
          </a:p>
          <a:p>
            <a:pPr marL="25400" indent="0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Святкові традиції</a:t>
            </a:r>
          </a:p>
          <a:p>
            <a:pPr marL="25400" indent="0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 свята збереглись, але свята національних меншин впливали опосередковано через ритм життя, закриття крамниць, традиції харчування. Формувалась толерантність до інших свят.</a:t>
            </a:r>
          </a:p>
          <a:p>
            <a:pPr marL="25400" indent="0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Одяг і побут</a:t>
            </a:r>
          </a:p>
          <a:p>
            <a:pPr marL="25400" indent="0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Сільський український одяг співіснував із польською міською модою, єврейськими традиційними елементами, поширюються європейські меблі, посуд, впливає німецька акуратність. </a:t>
            </a:r>
          </a:p>
          <a:p>
            <a:pPr marL="25400" indent="0"/>
            <a:endParaRPr lang="uk-UA" sz="3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400" indent="0"/>
            <a:r>
              <a:rPr lang="uk-UA" sz="3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Цікавий факт: за свідченнями старожилів польська адміністрація могла виписати штраф, якщо у селянина був погано доглянутий кінь або брудні чоботи.</a:t>
            </a:r>
            <a:endParaRPr lang="uk-UA" sz="3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51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5B4A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g3d6b2d1035b_0_75"/>
          <p:cNvGrpSpPr/>
          <p:nvPr/>
        </p:nvGrpSpPr>
        <p:grpSpPr>
          <a:xfrm>
            <a:off x="110675" y="1741100"/>
            <a:ext cx="18100552" cy="8047556"/>
            <a:chOff x="0" y="-38100"/>
            <a:chExt cx="2068800" cy="1624817"/>
          </a:xfrm>
        </p:grpSpPr>
        <p:sp>
          <p:nvSpPr>
            <p:cNvPr id="238" name="Google Shape;238;g3d6b2d1035b_0_75"/>
            <p:cNvSpPr/>
            <p:nvPr/>
          </p:nvSpPr>
          <p:spPr>
            <a:xfrm>
              <a:off x="0" y="0"/>
              <a:ext cx="2068729" cy="1586717"/>
            </a:xfrm>
            <a:custGeom>
              <a:avLst/>
              <a:gdLst/>
              <a:ahLst/>
              <a:cxnLst/>
              <a:rect l="l" t="t" r="r" b="b"/>
              <a:pathLst>
                <a:path w="2068729" h="1586717" extrusionOk="0">
                  <a:moveTo>
                    <a:pt x="50268" y="0"/>
                  </a:moveTo>
                  <a:lnTo>
                    <a:pt x="2018462" y="0"/>
                  </a:lnTo>
                  <a:cubicBezTo>
                    <a:pt x="2046224" y="0"/>
                    <a:pt x="2068729" y="22506"/>
                    <a:pt x="2068729" y="50268"/>
                  </a:cubicBezTo>
                  <a:lnTo>
                    <a:pt x="2068729" y="1536449"/>
                  </a:lnTo>
                  <a:cubicBezTo>
                    <a:pt x="2068729" y="1549781"/>
                    <a:pt x="2063433" y="1562567"/>
                    <a:pt x="2054006" y="1571994"/>
                  </a:cubicBezTo>
                  <a:cubicBezTo>
                    <a:pt x="2044579" y="1581421"/>
                    <a:pt x="2031793" y="1586717"/>
                    <a:pt x="2018462" y="1586717"/>
                  </a:cubicBezTo>
                  <a:lnTo>
                    <a:pt x="50268" y="1586717"/>
                  </a:lnTo>
                  <a:cubicBezTo>
                    <a:pt x="36936" y="1586717"/>
                    <a:pt x="24150" y="1581421"/>
                    <a:pt x="14723" y="1571994"/>
                  </a:cubicBezTo>
                  <a:cubicBezTo>
                    <a:pt x="5296" y="1562567"/>
                    <a:pt x="0" y="1549781"/>
                    <a:pt x="0" y="1536449"/>
                  </a:cubicBezTo>
                  <a:lnTo>
                    <a:pt x="0" y="50268"/>
                  </a:lnTo>
                  <a:cubicBezTo>
                    <a:pt x="0" y="36936"/>
                    <a:pt x="5296" y="24150"/>
                    <a:pt x="14723" y="14723"/>
                  </a:cubicBezTo>
                  <a:cubicBezTo>
                    <a:pt x="24150" y="5296"/>
                    <a:pt x="36936" y="0"/>
                    <a:pt x="50268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F9F9F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g3d6b2d1035b_0_75"/>
            <p:cNvSpPr txBox="1"/>
            <p:nvPr/>
          </p:nvSpPr>
          <p:spPr>
            <a:xfrm>
              <a:off x="0" y="-38100"/>
              <a:ext cx="2068800" cy="162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40;g3d6b2d1035b_0_75"/>
          <p:cNvSpPr txBox="1"/>
          <p:nvPr/>
        </p:nvSpPr>
        <p:spPr>
          <a:xfrm>
            <a:off x="980500" y="225025"/>
            <a:ext cx="12103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Результати</a:t>
            </a:r>
            <a:r>
              <a:rPr lang="en-US" sz="60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дослідження</a:t>
            </a:r>
            <a:endParaRPr sz="6000" b="1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1" name="Google Shape;241;g3d6b2d1035b_0_75"/>
          <p:cNvSpPr/>
          <p:nvPr/>
        </p:nvSpPr>
        <p:spPr>
          <a:xfrm rot="10800000" flipH="1">
            <a:off x="16397187" y="9287792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0" y="660066"/>
                </a:moveTo>
                <a:lnTo>
                  <a:pt x="1890813" y="660066"/>
                </a:lnTo>
                <a:lnTo>
                  <a:pt x="1890813" y="0"/>
                </a:lnTo>
                <a:lnTo>
                  <a:pt x="0" y="0"/>
                </a:lnTo>
                <a:lnTo>
                  <a:pt x="0" y="66006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2" name="Google Shape;242;g3d6b2d1035b_0_75"/>
          <p:cNvSpPr/>
          <p:nvPr/>
        </p:nvSpPr>
        <p:spPr>
          <a:xfrm flipH="1">
            <a:off x="-81246" y="1414676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1890814" y="0"/>
                </a:moveTo>
                <a:lnTo>
                  <a:pt x="0" y="0"/>
                </a:lnTo>
                <a:lnTo>
                  <a:pt x="0" y="660066"/>
                </a:lnTo>
                <a:lnTo>
                  <a:pt x="1890814" y="660066"/>
                </a:lnTo>
                <a:lnTo>
                  <a:pt x="1890814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3" name="Google Shape;243;g3d6b2d1035b_0_75"/>
          <p:cNvSpPr txBox="1"/>
          <p:nvPr/>
        </p:nvSpPr>
        <p:spPr>
          <a:xfrm>
            <a:off x="479769" y="1929805"/>
            <a:ext cx="10409904" cy="775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24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</a:t>
            </a:r>
            <a:r>
              <a:rPr lang="en-US" sz="24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ході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дослідження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було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встановлено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культурне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середовище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Костопіль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сформувалося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внаслідок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тривалого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співіснування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різних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національних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груп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400" b="0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24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</a:t>
            </a:r>
            <a:r>
              <a:rPr lang="en-US" sz="2400" b="0" i="0" u="none" strike="noStrike" cap="none" dirty="0" err="1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Аналіз</a:t>
            </a:r>
            <a:r>
              <a:rPr lang="en-US" sz="24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історичних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джерел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і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результатів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опитування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мешканців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показав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представники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різних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не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існували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ізольовано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а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постійно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взаємодіяли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між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собою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400" b="0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uk-UA" sz="2400" b="1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</a:t>
            </a:r>
            <a:r>
              <a:rPr lang="en-US" sz="2400" b="1" i="0" u="none" strike="noStrike" cap="none" dirty="0" err="1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Це</a:t>
            </a:r>
            <a:r>
              <a:rPr lang="en-US" sz="2400" b="1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проявлялося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побуті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традиціях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мові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спілкування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а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також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повсякденному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житті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громади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400" b="1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400" b="1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24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</a:t>
            </a:r>
            <a:r>
              <a:rPr lang="en-US" sz="2400" b="0" i="0" u="none" strike="noStrike" cap="none" dirty="0" err="1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Також</a:t>
            </a:r>
            <a:r>
              <a:rPr lang="en-US" sz="24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було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виявлено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культурний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обмін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відбувався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поступово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природно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без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різких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змін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сприяло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формуванню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стабільного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багатокультурного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середовища</a:t>
            </a:r>
            <a:r>
              <a:rPr lang="en-US" sz="24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400" b="0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just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2400" b="1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     </a:t>
            </a:r>
            <a:r>
              <a:rPr lang="en-US" sz="2400" b="1" i="0" u="none" strike="noStrike" cap="none" dirty="0" err="1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Отримані</a:t>
            </a:r>
            <a:r>
              <a:rPr lang="en-US" sz="2400" b="1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результати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свідчать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саме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взаємодія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різних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стала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одним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із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ключових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чинників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розвитку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формування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його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сучасного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4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вигляду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199" b="1" i="0" u="none" strike="noStrike" cap="none" dirty="0">
              <a:solidFill>
                <a:srgbClr val="F9F9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3d6b2d1035b_0_75"/>
          <p:cNvSpPr/>
          <p:nvPr/>
        </p:nvSpPr>
        <p:spPr>
          <a:xfrm rot="10800000">
            <a:off x="4" y="9352092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1890814" y="660066"/>
                </a:moveTo>
                <a:lnTo>
                  <a:pt x="0" y="660066"/>
                </a:lnTo>
                <a:lnTo>
                  <a:pt x="0" y="0"/>
                </a:lnTo>
                <a:lnTo>
                  <a:pt x="1890814" y="0"/>
                </a:lnTo>
                <a:lnTo>
                  <a:pt x="1890814" y="66006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5" name="Google Shape;245;g3d6b2d1035b_0_75"/>
          <p:cNvSpPr/>
          <p:nvPr/>
        </p:nvSpPr>
        <p:spPr>
          <a:xfrm flipH="1">
            <a:off x="16397179" y="1550551"/>
            <a:ext cx="1890814" cy="660066"/>
          </a:xfrm>
          <a:custGeom>
            <a:avLst/>
            <a:gdLst/>
            <a:ahLst/>
            <a:cxnLst/>
            <a:rect l="l" t="t" r="r" b="b"/>
            <a:pathLst>
              <a:path w="1890814" h="660066" extrusionOk="0">
                <a:moveTo>
                  <a:pt x="1890814" y="0"/>
                </a:moveTo>
                <a:lnTo>
                  <a:pt x="0" y="0"/>
                </a:lnTo>
                <a:lnTo>
                  <a:pt x="0" y="660066"/>
                </a:lnTo>
                <a:lnTo>
                  <a:pt x="1890814" y="660066"/>
                </a:lnTo>
                <a:lnTo>
                  <a:pt x="1890814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AutoShape 2" descr="https://mail.google.com/mail/u/0?ui=2&amp;ik=ec7b992822&amp;attid=0.1&amp;permmsgid=msg-a:r-6768343829481801175&amp;th=19db1c8445bb02a5&amp;view=fimg&amp;fur=ip&amp;permmsgid=msg-a:r-6768343829481801175&amp;sz=s0-l75-ft&amp;attbid=ANGjdJ9MqikW6BIJoyvX-B72GKw8Y-4VXJ2RmcBI0SYSDmDkITZ-vUiO2sQvcpvBfsqbBBVwk3m9SE66mDzepFy_HA8jSWGQOH4FLcVEaxezlMKl-8sGx4y7A7E1YFQ&amp;disp=emb&amp;realattid=8E5A2E5A-38D7-4A66-8F2B-F2C5DF9E153C&amp;zw"/>
          <p:cNvSpPr>
            <a:spLocks noChangeAspect="1" noChangeArrowheads="1"/>
          </p:cNvSpPr>
          <p:nvPr/>
        </p:nvSpPr>
        <p:spPr bwMode="auto">
          <a:xfrm>
            <a:off x="155574" y="-144463"/>
            <a:ext cx="5885007" cy="588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347" y="2410508"/>
            <a:ext cx="6612154" cy="62414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5B4A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"/>
          <p:cNvSpPr/>
          <p:nvPr/>
        </p:nvSpPr>
        <p:spPr>
          <a:xfrm rot="-2873897">
            <a:off x="-1015154" y="4250903"/>
            <a:ext cx="4993962" cy="6023418"/>
          </a:xfrm>
          <a:custGeom>
            <a:avLst/>
            <a:gdLst/>
            <a:ahLst/>
            <a:cxnLst/>
            <a:rect l="l" t="t" r="r" b="b"/>
            <a:pathLst>
              <a:path w="4993962" h="6023418" extrusionOk="0">
                <a:moveTo>
                  <a:pt x="0" y="0"/>
                </a:moveTo>
                <a:lnTo>
                  <a:pt x="4993962" y="0"/>
                </a:lnTo>
                <a:lnTo>
                  <a:pt x="4993962" y="6023418"/>
                </a:lnTo>
                <a:lnTo>
                  <a:pt x="0" y="6023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000"/>
            </a:blip>
            <a:stretch>
              <a:fillRect/>
            </a:stretch>
          </a:blipFill>
          <a:ln>
            <a:noFill/>
          </a:ln>
        </p:spPr>
      </p:sp>
      <p:sp>
        <p:nvSpPr>
          <p:cNvPr id="251" name="Google Shape;251;p10"/>
          <p:cNvSpPr/>
          <p:nvPr/>
        </p:nvSpPr>
        <p:spPr>
          <a:xfrm rot="2954996" flipH="1">
            <a:off x="14280074" y="4250903"/>
            <a:ext cx="4993962" cy="6023418"/>
          </a:xfrm>
          <a:custGeom>
            <a:avLst/>
            <a:gdLst/>
            <a:ahLst/>
            <a:cxnLst/>
            <a:rect l="l" t="t" r="r" b="b"/>
            <a:pathLst>
              <a:path w="4993962" h="6023418" extrusionOk="0">
                <a:moveTo>
                  <a:pt x="4993962" y="0"/>
                </a:moveTo>
                <a:lnTo>
                  <a:pt x="0" y="0"/>
                </a:lnTo>
                <a:lnTo>
                  <a:pt x="0" y="6023418"/>
                </a:lnTo>
                <a:lnTo>
                  <a:pt x="4993962" y="6023418"/>
                </a:lnTo>
                <a:lnTo>
                  <a:pt x="4993962" y="0"/>
                </a:lnTo>
                <a:close/>
              </a:path>
            </a:pathLst>
          </a:custGeom>
          <a:blipFill rotWithShape="1">
            <a:blip r:embed="rId3">
              <a:alphaModFix amt="6000"/>
            </a:blip>
            <a:stretch>
              <a:fillRect/>
            </a:stretch>
          </a:blipFill>
          <a:ln>
            <a:noFill/>
          </a:ln>
        </p:spPr>
      </p:sp>
      <p:sp>
        <p:nvSpPr>
          <p:cNvPr id="252" name="Google Shape;252;p10"/>
          <p:cNvSpPr/>
          <p:nvPr/>
        </p:nvSpPr>
        <p:spPr>
          <a:xfrm>
            <a:off x="632875" y="1216050"/>
            <a:ext cx="17022333" cy="2954528"/>
          </a:xfrm>
          <a:custGeom>
            <a:avLst/>
            <a:gdLst/>
            <a:ahLst/>
            <a:cxnLst/>
            <a:rect l="l" t="t" r="r" b="b"/>
            <a:pathLst>
              <a:path w="1591244" h="406400" extrusionOk="0">
                <a:moveTo>
                  <a:pt x="1388044" y="0"/>
                </a:moveTo>
                <a:cubicBezTo>
                  <a:pt x="1500274" y="0"/>
                  <a:pt x="1591244" y="90970"/>
                  <a:pt x="1591244" y="203200"/>
                </a:cubicBezTo>
                <a:cubicBezTo>
                  <a:pt x="1591244" y="315430"/>
                  <a:pt x="1500274" y="406400"/>
                  <a:pt x="1388044" y="406400"/>
                </a:cubicBezTo>
                <a:lnTo>
                  <a:pt x="203200" y="406400"/>
                </a:lnTo>
                <a:cubicBezTo>
                  <a:pt x="90970" y="406400"/>
                  <a:pt x="0" y="315430"/>
                  <a:pt x="0" y="203200"/>
                </a:cubicBezTo>
                <a:cubicBezTo>
                  <a:pt x="0" y="90970"/>
                  <a:pt x="90970" y="0"/>
                  <a:pt x="203200" y="0"/>
                </a:cubicBezTo>
                <a:lnTo>
                  <a:pt x="1388044" y="0"/>
                </a:lnTo>
              </a:path>
            </a:pathLst>
          </a:custGeom>
          <a:blipFill rotWithShape="1">
            <a:blip r:embed="rId4">
              <a:alphaModFix/>
            </a:blip>
            <a:stretch>
              <a:fillRect t="-47564" b="-89319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3" name="Google Shape;253;p10"/>
          <p:cNvCxnSpPr/>
          <p:nvPr/>
        </p:nvCxnSpPr>
        <p:spPr>
          <a:xfrm>
            <a:off x="1347833" y="221938"/>
            <a:ext cx="15592200" cy="0"/>
          </a:xfrm>
          <a:prstGeom prst="straightConnector1">
            <a:avLst/>
          </a:prstGeom>
          <a:noFill/>
          <a:ln w="19050" cap="flat" cmpd="sng">
            <a:solidFill>
              <a:srgbClr val="F9F9F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4" name="Google Shape;254;p10"/>
          <p:cNvCxnSpPr/>
          <p:nvPr/>
        </p:nvCxnSpPr>
        <p:spPr>
          <a:xfrm>
            <a:off x="1347758" y="1136316"/>
            <a:ext cx="15592200" cy="0"/>
          </a:xfrm>
          <a:prstGeom prst="straightConnector1">
            <a:avLst/>
          </a:prstGeom>
          <a:noFill/>
          <a:ln w="19050" cap="flat" cmpd="sng">
            <a:solidFill>
              <a:srgbClr val="F9F9F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10"/>
          <p:cNvSpPr txBox="1"/>
          <p:nvPr/>
        </p:nvSpPr>
        <p:spPr>
          <a:xfrm>
            <a:off x="1028713" y="221953"/>
            <a:ext cx="1623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  <a:t>Висновки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0"/>
          <p:cNvSpPr txBox="1"/>
          <p:nvPr/>
        </p:nvSpPr>
        <p:spPr>
          <a:xfrm>
            <a:off x="33" y="4236175"/>
            <a:ext cx="18288000" cy="542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результаті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дослідження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розглянуто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взаємний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вплив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різних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національностей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місті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Костопіль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Встановлено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що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взаємодія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між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українцями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поляками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євреями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іншими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групами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суттєво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вплинула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розвиток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Кожна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зробила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внесок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формування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архітектури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освіти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економіки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повсякденного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життя</a:t>
            </a:r>
            <a:r>
              <a:rPr lang="en-US" sz="28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r>
              <a:rPr lang="uk-UA" sz="28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smtClean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Отже</a:t>
            </a:r>
            <a:r>
              <a:rPr lang="en-US" sz="28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Костопіль</a:t>
            </a:r>
            <a:r>
              <a:rPr lang="en-US" sz="28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є </a:t>
            </a: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прикладом</a:t>
            </a:r>
            <a:r>
              <a:rPr lang="en-US" sz="28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багатокультурного</a:t>
            </a:r>
            <a:r>
              <a:rPr lang="en-US" sz="28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28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800" b="1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Особистий</a:t>
            </a:r>
            <a:r>
              <a:rPr lang="en-US" sz="28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внесок</a:t>
            </a:r>
            <a:r>
              <a:rPr lang="en-US" sz="28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автора</a:t>
            </a:r>
            <a:r>
              <a:rPr lang="en-US" sz="28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полягає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в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опрацюванні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історичних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матеріалів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аналізі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інформації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узагальненні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отриманих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даних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800" b="0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Елемент</a:t>
            </a:r>
            <a:r>
              <a:rPr lang="en-US" sz="28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новизни</a:t>
            </a:r>
            <a:r>
              <a:rPr lang="en-US" sz="2800" b="1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1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роботи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полягає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спробі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систематизувати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вплив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різних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національних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межах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одного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міста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та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показати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їх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взаємозв’язок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у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розвитку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Костополя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як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єдиного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культурного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800" b="0" i="0" u="none" strike="noStrike" cap="none" dirty="0" err="1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простору</a:t>
            </a:r>
            <a:r>
              <a:rPr lang="en-US" sz="2800" b="0" i="0" u="none" strike="noStrike" cap="none" dirty="0">
                <a:solidFill>
                  <a:srgbClr val="F9F9F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</a:t>
            </a:r>
            <a:endParaRPr sz="2800" b="0" i="0" u="none" strike="noStrike" cap="none" dirty="0">
              <a:solidFill>
                <a:srgbClr val="F9F9F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d84474af75_0_22"/>
          <p:cNvSpPr txBox="1">
            <a:spLocks noGrp="1"/>
          </p:cNvSpPr>
          <p:nvPr>
            <p:ph type="ctrTitle"/>
          </p:nvPr>
        </p:nvSpPr>
        <p:spPr>
          <a:xfrm>
            <a:off x="0" y="285442"/>
            <a:ext cx="17905800" cy="13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 err="1"/>
              <a:t>Список</a:t>
            </a:r>
            <a:r>
              <a:rPr lang="en-US" dirty="0"/>
              <a:t> </a:t>
            </a:r>
            <a:r>
              <a:rPr lang="en-US" dirty="0" err="1"/>
              <a:t>використаних</a:t>
            </a:r>
            <a:r>
              <a:rPr lang="en-US" dirty="0"/>
              <a:t> </a:t>
            </a:r>
            <a:r>
              <a:rPr lang="en-US" dirty="0" err="1"/>
              <a:t>джерел</a:t>
            </a:r>
            <a:r>
              <a:rPr lang="en-US" dirty="0"/>
              <a:t>  </a:t>
            </a:r>
            <a:endParaRPr dirty="0"/>
          </a:p>
        </p:txBody>
      </p:sp>
      <p:sp>
        <p:nvSpPr>
          <p:cNvPr id="262" name="Google Shape;262;g3d84474af75_0_22"/>
          <p:cNvSpPr txBox="1">
            <a:spLocks noGrp="1"/>
          </p:cNvSpPr>
          <p:nvPr>
            <p:ph type="subTitle" idx="1"/>
          </p:nvPr>
        </p:nvSpPr>
        <p:spPr>
          <a:xfrm>
            <a:off x="682388" y="1856095"/>
            <a:ext cx="17387100" cy="77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Бех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П. Міжнаціональні відносини: теорія та практика. Київ: Либідь, 2018. 320 с. </a:t>
            </a:r>
          </a:p>
          <a:p>
            <a:pPr algn="just"/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Державна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статистики України. Всеукраїнський перепис населення: етнічний склад.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http://www.ukrstat.gov.ua (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звернення: 22.04.2026). </a:t>
            </a:r>
          </a:p>
          <a:p>
            <a:pPr algn="just"/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Костопільська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міська рада. Офіційний сайт.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https://kostopil-rada.gov.ua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звернення: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09.04.2026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Костопільський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краєзнавчий музей. Історія міста та етнічний склад населення.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https://kostopilmuseum.in.ua (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звернення: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04.04.2026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Костопіль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енциклопедія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Режим доступу: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https://uk.wikipedia.org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(дата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звернення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18.04.2026).</a:t>
            </a:r>
          </a:p>
          <a:p>
            <a:pPr algn="just"/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6.Петренко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І. О. Особливості міжетнічної взаємодії в малих містах України. Соціологічні студії. 2021. № 2. С. 45–52.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https://journals.uran.ua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звернення: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05.04.2026). </a:t>
            </a:r>
          </a:p>
          <a:p>
            <a:pPr algn="just"/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Рівне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вечірнє: новинний портал. Матеріали про громади 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Костопільщини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https://rivnepost.rv.ua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звернення: 22.04.2026). </a:t>
            </a:r>
          </a:p>
          <a:p>
            <a:pPr algn="just"/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Рівненська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обласна державна адміністрація. Національний склад населення області.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https://www.rv.gov.ua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звернення: 22.04.2026).</a:t>
            </a:r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 sz="2800" dirty="0" smtClean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800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Усні</a:t>
            </a:r>
            <a:r>
              <a:rPr lang="en-US" sz="2800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en-US" sz="2800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мешканців</a:t>
            </a:r>
            <a:r>
              <a:rPr lang="en-US" sz="2800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en-US" sz="2800" dirty="0" err="1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Костопіль</a:t>
            </a:r>
            <a:r>
              <a:rPr lang="en-US" sz="2800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проведені</a:t>
            </a:r>
            <a:r>
              <a:rPr lang="en-US" sz="2800" dirty="0" smtClean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автором</a:t>
            </a:r>
            <a:r>
              <a:rPr lang="en-US" sz="2800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2026 </a:t>
            </a:r>
            <a:r>
              <a:rPr lang="en-US" sz="2800" dirty="0" smtClean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2800" dirty="0" smtClean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2001</Words>
  <Application>Microsoft Office PowerPoint</Application>
  <PresentationFormat>Произвольный</PresentationFormat>
  <Paragraphs>181</Paragraphs>
  <Slides>15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Google Sans</vt:lpstr>
      <vt:lpstr>Times New Roman</vt:lpstr>
      <vt:lpstr>Playfair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«Храми Костополя як осередки міжкультурної взаємодії»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Побутові традиції:</vt:lpstr>
      <vt:lpstr>Презентация PowerPoint</vt:lpstr>
      <vt:lpstr>Презентация PowerPoint</vt:lpstr>
      <vt:lpstr>Список використаних джерел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UA</cp:lastModifiedBy>
  <cp:revision>24</cp:revision>
  <dcterms:created xsi:type="dcterms:W3CDTF">2006-08-16T00:00:00Z</dcterms:created>
  <dcterms:modified xsi:type="dcterms:W3CDTF">2026-04-22T11:53:16Z</dcterms:modified>
</cp:coreProperties>
</file>