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Open Sans Bold" charset="1" panose="020B0806030504020204"/>
      <p:regular r:id="rId18"/>
    </p:embeddedFont>
    <p:embeddedFont>
      <p:font typeface="Open Sans" charset="1" panose="020B0606030504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uk.wikipedia.org/wiki/%D0%A5%D0%B0%D1%87%D0%B0%D1%82%D1%80%D1%8F%D0%BD_%D0%93%D0%B0%D1%80%D0%BD%D1%96%D0%BA_%D0%90%D1%88%D0%BE%D1%82%D0%BE%D0%B2%D0%B8%D1%87" TargetMode="External" Type="http://schemas.openxmlformats.org/officeDocument/2006/relationships/hyperlink"/><Relationship Id="rId3" Target="https://mis.dp.ua/misto/najvidomishi-roboty-vydatnogo-skulptora-z-kamyanskogo-garnika-hachatryana" TargetMode="External" Type="http://schemas.openxmlformats.org/officeDocument/2006/relationships/hyperlink"/><Relationship Id="rId4" Target="https://uk.wikipedia.org/wiki/%D0%A5%D0%B0%D1%80%D0%BA%D1%96%D0%B2%D1%81%D1%8C%D0%BA%D0%B0_%D0%B4%D0%B5%D1%80%D0%B6%D0%B0%D0%B2%D0%BD%D0%B0_%D0%B0%D0%BA%D0%B0%D0%B4%D0%B5%D0%BC%D1%96%D1%8F_%D0%B4%D0%B8%D0%B7%D0%B0%D0%B9%D0%BD%D1%83_%D1%82%D0%B0_%D0%BC%D0%B8%D1%81%D1%82%D0%B5%D1%86%D1%82%D0%B2" TargetMode="External" Type="http://schemas.openxmlformats.org/officeDocument/2006/relationships/hyperlink"/><Relationship Id="rId5" Target="https://mis.dp.ua/misto/vy-yih-dobre-znayete-yaki-misczya-u-kamyanskomu-prysvyacheni-materi" TargetMode="External" Type="http://schemas.openxmlformats.org/officeDocument/2006/relationships/hyperlink"/><Relationship Id="rId6" Target="https://uk.wikipedia.org/wiki/%D0%9F%D0%B0%D0%BC%27%D1%8F%D1%82%D0%BD%D0%B8%D0%BA%D0%B8_%D0%9A%D0%B0%D0%BC%27%D1%8F%D0%BD%D1%81%D1%8C%D0%BA%D0%BE%D0%B3%D0%BE" TargetMode="External" Type="http://schemas.openxmlformats.org/officeDocument/2006/relationships/hyperlink"/><Relationship Id="rId7" Target="https://www.facebook.com/bibliotekashevchenka/posts/%D0%BF%D1%96%D0%B7%D0%BD%D0%B0%D0%B9%D0%BA%D0%B0%D0%BC%D1%8F%D0%BD%D1%81%D1%8C%D0%BA%D0%B5%D1%83%D1%80%D0%BE%D1%87%D0%B8%D1%81%D1%82%D0%B5-%D0%B2%D1%96%D0%B4%D0%BA%D1%80%D0%B8%D1%82%D1%82%D1%8F-%D0%BF%D0%B0%D0%BC%D1%8F%D1%82%D0%BD%D0%B8%D0%BA%D0%B0-%D1%82%D0%B3-%D1%88%D0%B5%D0%B2%D1%87%D0%B5%D0%BD%D0%BA%D1%83-%D0%B2%D1%96%D0%B4%D0%B1%D1%83%D0%BB%D0%BE%D1%81%D1%8F-3-%D1%87%D0%B5%D1%80%D0%B2%D0%BD%D1%8F-2000-/1128741605959335/" TargetMode="External" Type="http://schemas.openxmlformats.org/officeDocument/2006/relationships/hyperlink"/><Relationship Id="rId8" Target="https://www.facebook.com/bibliotekashevchenka/posts/%D0%BF%D1%96%D0%B7%D0%BD%D0%B0%D0%B9%D0%BA%D0%B0%D0%BC%D1%8F%D0%BD%D1%81%D1%8C%D0%BA%D0%B5%D1%83%D1%80%D0%BE%D1%87%D0%B8%D1%81%D1%82%D0%B5-%D0%B2%D1%96%D0%B4%D0%BA%D1%80%D0%B8%D1%82%D1%82%D1%8F-%D0%BF%D0%B0%D0%BC%D1%8F%D1%82%D0%BD%D0%B8%D0%BA%D0%B0-%D1%82%D0%B3-%D1%88%D0%B5%D0%B2%D1%87%D0%B5%D0%BD%D0%BA%D1%83-%D0%B2%D1%96%D0%B4%D0%B1%D1%83%D0%BB%D0%BE%D1%81%D1%8F-3-%D1%87%D0%B5%D1%80%D0%B2%D0%BD%D1%8F-2000-/1128741605959335/" TargetMode="External" Type="http://schemas.openxmlformats.org/officeDocument/2006/relationships/hyperlink"/><Relationship Id="rId9" Target="https://nashreporter.com/suspilstvo/u-kamyanskomu-vshanuvaly-pamyat-tarasa-shevchenka-67015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7379" y="4634921"/>
            <a:ext cx="5935259" cy="3086100"/>
            <a:chOff x="0" y="0"/>
            <a:chExt cx="156319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3196" cy="812800"/>
            </a:xfrm>
            <a:custGeom>
              <a:avLst/>
              <a:gdLst/>
              <a:ahLst/>
              <a:cxnLst/>
              <a:rect r="r" b="b" t="t" l="l"/>
              <a:pathLst>
                <a:path h="812800" w="1563196">
                  <a:moveTo>
                    <a:pt x="0" y="0"/>
                  </a:moveTo>
                  <a:lnTo>
                    <a:pt x="1563196" y="0"/>
                  </a:lnTo>
                  <a:lnTo>
                    <a:pt x="156319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563196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2390120" cy="5143500"/>
            <a:chOff x="0" y="0"/>
            <a:chExt cx="3263241" cy="135466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263242" cy="1354667"/>
            </a:xfrm>
            <a:custGeom>
              <a:avLst/>
              <a:gdLst/>
              <a:ahLst/>
              <a:cxnLst/>
              <a:rect r="r" b="b" t="t" l="l"/>
              <a:pathLst>
                <a:path h="1354667" w="3263242">
                  <a:moveTo>
                    <a:pt x="0" y="0"/>
                  </a:moveTo>
                  <a:lnTo>
                    <a:pt x="3263242" y="0"/>
                  </a:lnTo>
                  <a:lnTo>
                    <a:pt x="326324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263241" cy="1392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35832" y="1247602"/>
            <a:ext cx="11754288" cy="294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Роль Гарні</a:t>
            </a:r>
            <a:r>
              <a:rPr lang="en-US" b="true" sz="5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ка Хачатряна</a:t>
            </a:r>
          </a:p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 розвитку культури</a:t>
            </a:r>
          </a:p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м. Кам'янське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116859" y="7368541"/>
            <a:ext cx="9142441" cy="1889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040"/>
              </a:lnSpc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Набока Олександр, 8 клас </a:t>
            </a:r>
          </a:p>
          <a:p>
            <a:pPr algn="r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КЗ “Науковий ліцей імені Анатолія Лигуна”</a:t>
            </a:r>
          </a:p>
        </p:txBody>
      </p:sp>
      <p:sp>
        <p:nvSpPr>
          <p:cNvPr name="AutoShape 10" id="10"/>
          <p:cNvSpPr/>
          <p:nvPr/>
        </p:nvSpPr>
        <p:spPr>
          <a:xfrm>
            <a:off x="5897880" y="5162550"/>
            <a:ext cx="649224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flipV="true">
            <a:off x="0" y="5162550"/>
            <a:ext cx="5897880" cy="512445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V="true">
            <a:off x="12390120" y="0"/>
            <a:ext cx="5897880" cy="516255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-10800000">
            <a:off x="9447533" y="0"/>
            <a:ext cx="8840467" cy="3858260"/>
            <a:chOff x="0" y="0"/>
            <a:chExt cx="2328354" cy="101616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28353" cy="1016167"/>
            </a:xfrm>
            <a:custGeom>
              <a:avLst/>
              <a:gdLst/>
              <a:ahLst/>
              <a:cxnLst/>
              <a:rect r="r" b="b" t="t" l="l"/>
              <a:pathLst>
                <a:path h="1016167" w="2328353">
                  <a:moveTo>
                    <a:pt x="1164177" y="0"/>
                  </a:moveTo>
                  <a:lnTo>
                    <a:pt x="2328353" y="1016167"/>
                  </a:lnTo>
                  <a:lnTo>
                    <a:pt x="0" y="1016167"/>
                  </a:lnTo>
                  <a:lnTo>
                    <a:pt x="1164177" y="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363805" y="433692"/>
              <a:ext cx="1600743" cy="509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5400000">
            <a:off x="11804135" y="3029465"/>
            <a:ext cx="2722674" cy="1550703"/>
            <a:chOff x="0" y="0"/>
            <a:chExt cx="683300" cy="38917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83300" cy="389174"/>
            </a:xfrm>
            <a:custGeom>
              <a:avLst/>
              <a:gdLst/>
              <a:ahLst/>
              <a:cxnLst/>
              <a:rect r="r" b="b" t="t" l="l"/>
              <a:pathLst>
                <a:path h="389174" w="683300">
                  <a:moveTo>
                    <a:pt x="341650" y="0"/>
                  </a:moveTo>
                  <a:lnTo>
                    <a:pt x="683300" y="389174"/>
                  </a:lnTo>
                  <a:lnTo>
                    <a:pt x="0" y="389174"/>
                  </a:lnTo>
                  <a:lnTo>
                    <a:pt x="341650" y="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06766" y="142588"/>
              <a:ext cx="469769" cy="218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-37379" y="6426287"/>
            <a:ext cx="8958913" cy="3954797"/>
            <a:chOff x="0" y="0"/>
            <a:chExt cx="2359549" cy="104159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359549" cy="1041593"/>
            </a:xfrm>
            <a:custGeom>
              <a:avLst/>
              <a:gdLst/>
              <a:ahLst/>
              <a:cxnLst/>
              <a:rect r="r" b="b" t="t" l="l"/>
              <a:pathLst>
                <a:path h="1041593" w="2359549">
                  <a:moveTo>
                    <a:pt x="1179775" y="0"/>
                  </a:moveTo>
                  <a:lnTo>
                    <a:pt x="2359549" y="1041593"/>
                  </a:lnTo>
                  <a:lnTo>
                    <a:pt x="0" y="1041593"/>
                  </a:lnTo>
                  <a:lnTo>
                    <a:pt x="1179775" y="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368680" y="445497"/>
              <a:ext cx="1622190" cy="521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5400000">
            <a:off x="-1130326" y="6236447"/>
            <a:ext cx="5237584" cy="3051689"/>
            <a:chOff x="0" y="0"/>
            <a:chExt cx="1379446" cy="80373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379446" cy="803737"/>
            </a:xfrm>
            <a:custGeom>
              <a:avLst/>
              <a:gdLst/>
              <a:ahLst/>
              <a:cxnLst/>
              <a:rect r="r" b="b" t="t" l="l"/>
              <a:pathLst>
                <a:path h="803737" w="1379446">
                  <a:moveTo>
                    <a:pt x="689723" y="0"/>
                  </a:moveTo>
                  <a:lnTo>
                    <a:pt x="1379446" y="803737"/>
                  </a:lnTo>
                  <a:lnTo>
                    <a:pt x="0" y="803737"/>
                  </a:lnTo>
                  <a:lnTo>
                    <a:pt x="689723" y="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215538" y="335064"/>
              <a:ext cx="948369" cy="4112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16126" y="-323290"/>
            <a:ext cx="19683328" cy="4264385"/>
            <a:chOff x="0" y="0"/>
            <a:chExt cx="5184086" cy="11231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84086" cy="1123130"/>
            </a:xfrm>
            <a:custGeom>
              <a:avLst/>
              <a:gdLst/>
              <a:ahLst/>
              <a:cxnLst/>
              <a:rect r="r" b="b" t="t" l="l"/>
              <a:pathLst>
                <a:path h="1123130" w="5184086">
                  <a:moveTo>
                    <a:pt x="0" y="0"/>
                  </a:moveTo>
                  <a:lnTo>
                    <a:pt x="5184086" y="0"/>
                  </a:lnTo>
                  <a:lnTo>
                    <a:pt x="5184086" y="1123130"/>
                  </a:lnTo>
                  <a:lnTo>
                    <a:pt x="0" y="112313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84086" cy="1161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185038" y="1608383"/>
            <a:ext cx="17122911" cy="1304012"/>
            <a:chOff x="0" y="0"/>
            <a:chExt cx="4509738" cy="34344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509738" cy="343443"/>
            </a:xfrm>
            <a:custGeom>
              <a:avLst/>
              <a:gdLst/>
              <a:ahLst/>
              <a:cxnLst/>
              <a:rect r="r" b="b" t="t" l="l"/>
              <a:pathLst>
                <a:path h="343443" w="4509738">
                  <a:moveTo>
                    <a:pt x="0" y="0"/>
                  </a:moveTo>
                  <a:lnTo>
                    <a:pt x="4509738" y="0"/>
                  </a:lnTo>
                  <a:lnTo>
                    <a:pt x="4509738" y="343443"/>
                  </a:lnTo>
                  <a:lnTo>
                    <a:pt x="0" y="34344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509738" cy="381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668233" y="604520"/>
            <a:ext cx="3086100" cy="1561147"/>
            <a:chOff x="0" y="0"/>
            <a:chExt cx="812800" cy="4111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411166"/>
            </a:xfrm>
            <a:custGeom>
              <a:avLst/>
              <a:gdLst/>
              <a:ahLst/>
              <a:cxnLst/>
              <a:rect r="r" b="b" t="t" l="l"/>
              <a:pathLst>
                <a:path h="411166" w="812800">
                  <a:moveTo>
                    <a:pt x="406400" y="0"/>
                  </a:moveTo>
                  <a:lnTo>
                    <a:pt x="812800" y="411166"/>
                  </a:lnTo>
                  <a:lnTo>
                    <a:pt x="0" y="41116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27000" y="152799"/>
              <a:ext cx="55880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1137054" y="2675427"/>
            <a:ext cx="22457498" cy="1282713"/>
            <a:chOff x="0" y="0"/>
            <a:chExt cx="5914732" cy="33783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914732" cy="337834"/>
            </a:xfrm>
            <a:custGeom>
              <a:avLst/>
              <a:gdLst/>
              <a:ahLst/>
              <a:cxnLst/>
              <a:rect r="r" b="b" t="t" l="l"/>
              <a:pathLst>
                <a:path h="337834" w="5914732">
                  <a:moveTo>
                    <a:pt x="0" y="0"/>
                  </a:moveTo>
                  <a:lnTo>
                    <a:pt x="5914732" y="0"/>
                  </a:lnTo>
                  <a:lnTo>
                    <a:pt x="5914732" y="337834"/>
                  </a:lnTo>
                  <a:lnTo>
                    <a:pt x="0" y="3378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5914732" cy="3759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641988" y="1608383"/>
            <a:ext cx="3086100" cy="1561147"/>
            <a:chOff x="0" y="0"/>
            <a:chExt cx="812800" cy="41116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411166"/>
            </a:xfrm>
            <a:custGeom>
              <a:avLst/>
              <a:gdLst/>
              <a:ahLst/>
              <a:cxnLst/>
              <a:rect r="r" b="b" t="t" l="l"/>
              <a:pathLst>
                <a:path h="411166" w="812800">
                  <a:moveTo>
                    <a:pt x="406400" y="0"/>
                  </a:moveTo>
                  <a:lnTo>
                    <a:pt x="812800" y="411166"/>
                  </a:lnTo>
                  <a:lnTo>
                    <a:pt x="0" y="41116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27000" y="152799"/>
              <a:ext cx="55880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211283" y="604520"/>
            <a:ext cx="10634013" cy="1035540"/>
            <a:chOff x="0" y="0"/>
            <a:chExt cx="2800728" cy="27273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800728" cy="272735"/>
            </a:xfrm>
            <a:custGeom>
              <a:avLst/>
              <a:gdLst/>
              <a:ahLst/>
              <a:cxnLst/>
              <a:rect r="r" b="b" t="t" l="l"/>
              <a:pathLst>
                <a:path h="272735" w="2800728">
                  <a:moveTo>
                    <a:pt x="0" y="0"/>
                  </a:moveTo>
                  <a:lnTo>
                    <a:pt x="2800728" y="0"/>
                  </a:lnTo>
                  <a:lnTo>
                    <a:pt x="2800728" y="272735"/>
                  </a:lnTo>
                  <a:lnTo>
                    <a:pt x="0" y="27273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800728" cy="3108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0" id="20"/>
          <p:cNvSpPr/>
          <p:nvPr/>
        </p:nvSpPr>
        <p:spPr>
          <a:xfrm flipV="true">
            <a:off x="3185038" y="1608383"/>
            <a:ext cx="403155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flipH="true">
            <a:off x="2129102" y="1608383"/>
            <a:ext cx="1055935" cy="106704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 flipH="true">
            <a:off x="-12650" y="2675427"/>
            <a:ext cx="214175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 flipV="true">
            <a:off x="7216591" y="604520"/>
            <a:ext cx="994692" cy="1003863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8211283" y="604520"/>
            <a:ext cx="10076717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5" id="25"/>
          <p:cNvSpPr/>
          <p:nvPr/>
        </p:nvSpPr>
        <p:spPr>
          <a:xfrm flipH="false" flipV="false" rot="0">
            <a:off x="6368904" y="1894309"/>
            <a:ext cx="11115459" cy="7363991"/>
          </a:xfrm>
          <a:custGeom>
            <a:avLst/>
            <a:gdLst/>
            <a:ahLst/>
            <a:cxnLst/>
            <a:rect r="r" b="b" t="t" l="l"/>
            <a:pathLst>
              <a:path h="7363991" w="11115459">
                <a:moveTo>
                  <a:pt x="0" y="0"/>
                </a:moveTo>
                <a:lnTo>
                  <a:pt x="11115458" y="0"/>
                </a:lnTo>
                <a:lnTo>
                  <a:pt x="11115458" y="7363991"/>
                </a:lnTo>
                <a:lnTo>
                  <a:pt x="0" y="7363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717695" y="490220"/>
            <a:ext cx="4777264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Мета роботи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28700" y="2770677"/>
            <a:ext cx="4741885" cy="6356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Проаналізувати вплив архітектурної спадщини Гарніка Хачатряна на формування культурного простору та розвиток культури міста Кам'янське.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12694217" y="3135474"/>
            <a:ext cx="408113" cy="240784"/>
            <a:chOff x="0" y="0"/>
            <a:chExt cx="107487" cy="6341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7487" cy="63416"/>
            </a:xfrm>
            <a:custGeom>
              <a:avLst/>
              <a:gdLst/>
              <a:ahLst/>
              <a:cxnLst/>
              <a:rect r="r" b="b" t="t" l="l"/>
              <a:pathLst>
                <a:path h="63416" w="107487">
                  <a:moveTo>
                    <a:pt x="0" y="0"/>
                  </a:moveTo>
                  <a:lnTo>
                    <a:pt x="107487" y="0"/>
                  </a:lnTo>
                  <a:lnTo>
                    <a:pt x="107487" y="63416"/>
                  </a:lnTo>
                  <a:lnTo>
                    <a:pt x="0" y="63416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107487" cy="1015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47300" y="647455"/>
            <a:ext cx="3480998" cy="1272296"/>
            <a:chOff x="0" y="0"/>
            <a:chExt cx="916806" cy="3350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16806" cy="335090"/>
            </a:xfrm>
            <a:custGeom>
              <a:avLst/>
              <a:gdLst/>
              <a:ahLst/>
              <a:cxnLst/>
              <a:rect r="r" b="b" t="t" l="l"/>
              <a:pathLst>
                <a:path h="335090" w="916806">
                  <a:moveTo>
                    <a:pt x="0" y="0"/>
                  </a:moveTo>
                  <a:lnTo>
                    <a:pt x="916806" y="0"/>
                  </a:lnTo>
                  <a:lnTo>
                    <a:pt x="916806" y="335090"/>
                  </a:lnTo>
                  <a:lnTo>
                    <a:pt x="0" y="33509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916806" cy="373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421437" y="1029189"/>
            <a:ext cx="4796969" cy="461102"/>
            <a:chOff x="0" y="0"/>
            <a:chExt cx="1263399" cy="12144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63399" cy="121443"/>
            </a:xfrm>
            <a:custGeom>
              <a:avLst/>
              <a:gdLst/>
              <a:ahLst/>
              <a:cxnLst/>
              <a:rect r="r" b="b" t="t" l="l"/>
              <a:pathLst>
                <a:path h="121443" w="1263399">
                  <a:moveTo>
                    <a:pt x="0" y="0"/>
                  </a:moveTo>
                  <a:lnTo>
                    <a:pt x="1263399" y="0"/>
                  </a:lnTo>
                  <a:lnTo>
                    <a:pt x="1263399" y="121443"/>
                  </a:lnTo>
                  <a:lnTo>
                    <a:pt x="0" y="121443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63399" cy="159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476720" y="-1097142"/>
            <a:ext cx="3135940" cy="3030228"/>
            <a:chOff x="0" y="0"/>
            <a:chExt cx="825927" cy="79808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5927" cy="798085"/>
            </a:xfrm>
            <a:custGeom>
              <a:avLst/>
              <a:gdLst/>
              <a:ahLst/>
              <a:cxnLst/>
              <a:rect r="r" b="b" t="t" l="l"/>
              <a:pathLst>
                <a:path h="798085" w="825927">
                  <a:moveTo>
                    <a:pt x="825927" y="399042"/>
                  </a:moveTo>
                  <a:lnTo>
                    <a:pt x="419527" y="0"/>
                  </a:lnTo>
                  <a:lnTo>
                    <a:pt x="419527" y="203200"/>
                  </a:lnTo>
                  <a:lnTo>
                    <a:pt x="0" y="203200"/>
                  </a:lnTo>
                  <a:lnTo>
                    <a:pt x="0" y="594885"/>
                  </a:lnTo>
                  <a:lnTo>
                    <a:pt x="419527" y="594885"/>
                  </a:lnTo>
                  <a:lnTo>
                    <a:pt x="419527" y="798085"/>
                  </a:lnTo>
                  <a:lnTo>
                    <a:pt x="825927" y="399042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165100"/>
              <a:ext cx="724327" cy="4297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-10800000">
            <a:off x="9408359" y="1060832"/>
            <a:ext cx="1696464" cy="858919"/>
            <a:chOff x="0" y="0"/>
            <a:chExt cx="900657" cy="4560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0657" cy="456002"/>
            </a:xfrm>
            <a:custGeom>
              <a:avLst/>
              <a:gdLst/>
              <a:ahLst/>
              <a:cxnLst/>
              <a:rect r="r" b="b" t="t" l="l"/>
              <a:pathLst>
                <a:path h="456002" w="900657">
                  <a:moveTo>
                    <a:pt x="697457" y="0"/>
                  </a:moveTo>
                  <a:lnTo>
                    <a:pt x="0" y="0"/>
                  </a:lnTo>
                  <a:lnTo>
                    <a:pt x="0" y="456002"/>
                  </a:lnTo>
                  <a:lnTo>
                    <a:pt x="697457" y="456002"/>
                  </a:lnTo>
                  <a:lnTo>
                    <a:pt x="900657" y="228001"/>
                  </a:lnTo>
                  <a:lnTo>
                    <a:pt x="697457" y="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786357" cy="4941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878387" y="-1952136"/>
            <a:ext cx="3086100" cy="3086100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812800" y="203200"/>
                  </a:lnTo>
                  <a:lnTo>
                    <a:pt x="81280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01600" y="165100"/>
              <a:ext cx="7112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408359" y="-68442"/>
            <a:ext cx="11257425" cy="1202406"/>
            <a:chOff x="0" y="0"/>
            <a:chExt cx="2964918" cy="31668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964918" cy="316683"/>
            </a:xfrm>
            <a:custGeom>
              <a:avLst/>
              <a:gdLst/>
              <a:ahLst/>
              <a:cxnLst/>
              <a:rect r="r" b="b" t="t" l="l"/>
              <a:pathLst>
                <a:path h="316683" w="2964918">
                  <a:moveTo>
                    <a:pt x="0" y="0"/>
                  </a:moveTo>
                  <a:lnTo>
                    <a:pt x="2964918" y="0"/>
                  </a:lnTo>
                  <a:lnTo>
                    <a:pt x="2964918" y="316683"/>
                  </a:lnTo>
                  <a:lnTo>
                    <a:pt x="0" y="316683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964918" cy="3547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-612411" y="688658"/>
            <a:ext cx="6951632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Зібрати інформацію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042" y="4067436"/>
            <a:ext cx="10463304" cy="125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Ідентифікувати та проаналізувати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його архітектурні проекти в Кам'янському</a:t>
            </a:r>
          </a:p>
        </p:txBody>
      </p:sp>
      <p:sp>
        <p:nvSpPr>
          <p:cNvPr name="AutoShape 22" id="22"/>
          <p:cNvSpPr/>
          <p:nvPr/>
        </p:nvSpPr>
        <p:spPr>
          <a:xfrm flipH="true" flipV="true">
            <a:off x="14878926" y="1133964"/>
            <a:ext cx="522956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 flipV="true">
            <a:off x="14079804" y="1133964"/>
            <a:ext cx="799122" cy="79912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9819845" y="1933086"/>
            <a:ext cx="425995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 flipV="true">
            <a:off x="9408359" y="1133964"/>
            <a:ext cx="0" cy="392438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 flipH="true" flipV="true">
            <a:off x="8206828" y="-68442"/>
            <a:ext cx="1201530" cy="1202406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 flipH="true" flipV="true">
            <a:off x="9408359" y="1514402"/>
            <a:ext cx="411487" cy="418683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 flipH="true" flipV="true">
            <a:off x="5648710" y="259483"/>
            <a:ext cx="736019" cy="736019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6384730" y="995502"/>
            <a:ext cx="0" cy="80241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 flipH="true">
            <a:off x="-4684173" y="1797917"/>
            <a:ext cx="1106890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 flipH="true" flipV="true">
            <a:off x="-5675678" y="259483"/>
            <a:ext cx="11324389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 flipH="true" flipV="true">
            <a:off x="9769058" y="3943611"/>
            <a:ext cx="840142" cy="84014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10628250" y="4783753"/>
            <a:ext cx="0" cy="80241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 flipH="true">
            <a:off x="-459702" y="5586168"/>
            <a:ext cx="1106890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 flipH="true">
            <a:off x="-1270987" y="3943611"/>
            <a:ext cx="11040045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6" id="36"/>
          <p:cNvSpPr txBox="true"/>
          <p:nvPr/>
        </p:nvSpPr>
        <p:spPr>
          <a:xfrm rot="0">
            <a:off x="-202631" y="7625045"/>
            <a:ext cx="10463304" cy="125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Виз</a:t>
            </a: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начити історико-культурне значення його проектів для Кам’янського</a:t>
            </a:r>
          </a:p>
        </p:txBody>
      </p:sp>
      <p:sp>
        <p:nvSpPr>
          <p:cNvPr name="AutoShape 37" id="37"/>
          <p:cNvSpPr/>
          <p:nvPr/>
        </p:nvSpPr>
        <p:spPr>
          <a:xfrm flipH="true" flipV="true">
            <a:off x="9923045" y="7529795"/>
            <a:ext cx="840142" cy="84014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10763187" y="8369936"/>
            <a:ext cx="0" cy="80241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 flipH="true">
            <a:off x="-305716" y="9172352"/>
            <a:ext cx="1106890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 flipH="true">
            <a:off x="-1117000" y="7529795"/>
            <a:ext cx="11040045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1" id="41"/>
          <p:cNvSpPr/>
          <p:nvPr/>
        </p:nvSpPr>
        <p:spPr>
          <a:xfrm flipH="false" flipV="false" rot="0">
            <a:off x="11134662" y="2980836"/>
            <a:ext cx="6699749" cy="5818694"/>
          </a:xfrm>
          <a:custGeom>
            <a:avLst/>
            <a:gdLst/>
            <a:ahLst/>
            <a:cxnLst/>
            <a:rect r="r" b="b" t="t" l="l"/>
            <a:pathLst>
              <a:path h="5818694" w="6699749">
                <a:moveTo>
                  <a:pt x="0" y="0"/>
                </a:moveTo>
                <a:lnTo>
                  <a:pt x="6699749" y="0"/>
                </a:lnTo>
                <a:lnTo>
                  <a:pt x="6699749" y="5818694"/>
                </a:lnTo>
                <a:lnTo>
                  <a:pt x="0" y="5818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112" t="0" r="-15980" b="0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0">
            <a:off x="9357024" y="-76346"/>
            <a:ext cx="8625483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Завдання дослідження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8381" y="23548"/>
            <a:ext cx="19683328" cy="4264385"/>
            <a:chOff x="0" y="0"/>
            <a:chExt cx="5184086" cy="11231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84086" cy="1123130"/>
            </a:xfrm>
            <a:custGeom>
              <a:avLst/>
              <a:gdLst/>
              <a:ahLst/>
              <a:cxnLst/>
              <a:rect r="r" b="b" t="t" l="l"/>
              <a:pathLst>
                <a:path h="1123130" w="5184086">
                  <a:moveTo>
                    <a:pt x="0" y="0"/>
                  </a:moveTo>
                  <a:lnTo>
                    <a:pt x="5184086" y="0"/>
                  </a:lnTo>
                  <a:lnTo>
                    <a:pt x="5184086" y="1123130"/>
                  </a:lnTo>
                  <a:lnTo>
                    <a:pt x="0" y="112313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84086" cy="1161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472783" y="1955221"/>
            <a:ext cx="17122911" cy="1304012"/>
            <a:chOff x="0" y="0"/>
            <a:chExt cx="4509738" cy="34344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509738" cy="343443"/>
            </a:xfrm>
            <a:custGeom>
              <a:avLst/>
              <a:gdLst/>
              <a:ahLst/>
              <a:cxnLst/>
              <a:rect r="r" b="b" t="t" l="l"/>
              <a:pathLst>
                <a:path h="343443" w="4509738">
                  <a:moveTo>
                    <a:pt x="0" y="0"/>
                  </a:moveTo>
                  <a:lnTo>
                    <a:pt x="4509738" y="0"/>
                  </a:lnTo>
                  <a:lnTo>
                    <a:pt x="4509738" y="343443"/>
                  </a:lnTo>
                  <a:lnTo>
                    <a:pt x="0" y="34344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509738" cy="381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980473" y="927810"/>
            <a:ext cx="3086100" cy="1561147"/>
            <a:chOff x="0" y="0"/>
            <a:chExt cx="812800" cy="4111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411166"/>
            </a:xfrm>
            <a:custGeom>
              <a:avLst/>
              <a:gdLst/>
              <a:ahLst/>
              <a:cxnLst/>
              <a:rect r="r" b="b" t="t" l="l"/>
              <a:pathLst>
                <a:path h="411166" w="812800">
                  <a:moveTo>
                    <a:pt x="406400" y="0"/>
                  </a:moveTo>
                  <a:lnTo>
                    <a:pt x="812800" y="411166"/>
                  </a:lnTo>
                  <a:lnTo>
                    <a:pt x="0" y="41116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27000" y="152799"/>
              <a:ext cx="55880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824814" y="2998718"/>
            <a:ext cx="22457498" cy="1472095"/>
            <a:chOff x="0" y="0"/>
            <a:chExt cx="5914732" cy="38771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914732" cy="387712"/>
            </a:xfrm>
            <a:custGeom>
              <a:avLst/>
              <a:gdLst/>
              <a:ahLst/>
              <a:cxnLst/>
              <a:rect r="r" b="b" t="t" l="l"/>
              <a:pathLst>
                <a:path h="387712" w="5914732">
                  <a:moveTo>
                    <a:pt x="0" y="0"/>
                  </a:moveTo>
                  <a:lnTo>
                    <a:pt x="5914732" y="0"/>
                  </a:lnTo>
                  <a:lnTo>
                    <a:pt x="5914732" y="387712"/>
                  </a:lnTo>
                  <a:lnTo>
                    <a:pt x="0" y="3877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5914732" cy="4258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929733" y="1955221"/>
            <a:ext cx="3086100" cy="1561147"/>
            <a:chOff x="0" y="0"/>
            <a:chExt cx="812800" cy="41116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411166"/>
            </a:xfrm>
            <a:custGeom>
              <a:avLst/>
              <a:gdLst/>
              <a:ahLst/>
              <a:cxnLst/>
              <a:rect r="r" b="b" t="t" l="l"/>
              <a:pathLst>
                <a:path h="411166" w="812800">
                  <a:moveTo>
                    <a:pt x="406400" y="0"/>
                  </a:moveTo>
                  <a:lnTo>
                    <a:pt x="812800" y="411166"/>
                  </a:lnTo>
                  <a:lnTo>
                    <a:pt x="0" y="41116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27000" y="152799"/>
              <a:ext cx="55880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523523" y="927810"/>
            <a:ext cx="10634013" cy="1035540"/>
            <a:chOff x="0" y="0"/>
            <a:chExt cx="2800728" cy="27273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800728" cy="272735"/>
            </a:xfrm>
            <a:custGeom>
              <a:avLst/>
              <a:gdLst/>
              <a:ahLst/>
              <a:cxnLst/>
              <a:rect r="r" b="b" t="t" l="l"/>
              <a:pathLst>
                <a:path h="272735" w="2800728">
                  <a:moveTo>
                    <a:pt x="0" y="0"/>
                  </a:moveTo>
                  <a:lnTo>
                    <a:pt x="2800728" y="0"/>
                  </a:lnTo>
                  <a:lnTo>
                    <a:pt x="2800728" y="272735"/>
                  </a:lnTo>
                  <a:lnTo>
                    <a:pt x="0" y="27273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800728" cy="3108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0" id="20"/>
          <p:cNvSpPr/>
          <p:nvPr/>
        </p:nvSpPr>
        <p:spPr>
          <a:xfrm flipV="true">
            <a:off x="3472783" y="1955221"/>
            <a:ext cx="403155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flipH="true">
            <a:off x="2416847" y="1955221"/>
            <a:ext cx="1055935" cy="106704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 flipV="true">
            <a:off x="7504336" y="927810"/>
            <a:ext cx="1019187" cy="102741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8523523" y="927810"/>
            <a:ext cx="10076717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4" id="24"/>
          <p:cNvSpPr/>
          <p:nvPr/>
        </p:nvSpPr>
        <p:spPr>
          <a:xfrm flipH="false" flipV="false" rot="0">
            <a:off x="7479841" y="2279876"/>
            <a:ext cx="9257307" cy="6584260"/>
          </a:xfrm>
          <a:custGeom>
            <a:avLst/>
            <a:gdLst/>
            <a:ahLst/>
            <a:cxnLst/>
            <a:rect r="r" b="b" t="t" l="l"/>
            <a:pathLst>
              <a:path h="6584260" w="9257307">
                <a:moveTo>
                  <a:pt x="0" y="0"/>
                </a:moveTo>
                <a:lnTo>
                  <a:pt x="9257308" y="0"/>
                </a:lnTo>
                <a:lnTo>
                  <a:pt x="9257308" y="6584260"/>
                </a:lnTo>
                <a:lnTo>
                  <a:pt x="0" y="65842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48990" y="-114300"/>
            <a:ext cx="14390752" cy="1953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Біографічні відомості про Хачатряна  Гарніка Ашотовича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29827" y="3884130"/>
            <a:ext cx="5036922" cy="5049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14"/>
              </a:lnSpc>
              <a:spcBef>
                <a:spcPct val="0"/>
              </a:spcBef>
            </a:pPr>
            <a:r>
              <a:rPr lang="en-US" sz="4082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Народився 18.05.1950 в місті Кафан. У 2002 переїхав  в </a:t>
            </a:r>
          </a:p>
          <a:p>
            <a:pPr algn="l">
              <a:lnSpc>
                <a:spcPts val="5714"/>
              </a:lnSpc>
              <a:spcBef>
                <a:spcPct val="0"/>
              </a:spcBef>
            </a:pPr>
            <a:r>
              <a:rPr lang="en-US" sz="4082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м. Кам'янське, де він нині мешкає та працює. [1]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957685" y="9121311"/>
            <a:ext cx="8301619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Фотографія Гарніка Хачатряна. [2]</a:t>
            </a:r>
          </a:p>
        </p:txBody>
      </p:sp>
      <p:sp>
        <p:nvSpPr>
          <p:cNvPr name="AutoShape 28" id="28"/>
          <p:cNvSpPr/>
          <p:nvPr/>
        </p:nvSpPr>
        <p:spPr>
          <a:xfrm flipH="true">
            <a:off x="-800319" y="2949675"/>
            <a:ext cx="3290176" cy="4904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73290" y="756105"/>
            <a:ext cx="4069295" cy="1487317"/>
            <a:chOff x="0" y="0"/>
            <a:chExt cx="916806" cy="3350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16806" cy="335090"/>
            </a:xfrm>
            <a:custGeom>
              <a:avLst/>
              <a:gdLst/>
              <a:ahLst/>
              <a:cxnLst/>
              <a:rect r="r" b="b" t="t" l="l"/>
              <a:pathLst>
                <a:path h="335090" w="916806">
                  <a:moveTo>
                    <a:pt x="0" y="0"/>
                  </a:moveTo>
                  <a:lnTo>
                    <a:pt x="916806" y="0"/>
                  </a:lnTo>
                  <a:lnTo>
                    <a:pt x="916806" y="335090"/>
                  </a:lnTo>
                  <a:lnTo>
                    <a:pt x="0" y="33509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916806" cy="373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240253" y="1202353"/>
            <a:ext cx="5607669" cy="539030"/>
            <a:chOff x="0" y="0"/>
            <a:chExt cx="1263399" cy="12144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63399" cy="121443"/>
            </a:xfrm>
            <a:custGeom>
              <a:avLst/>
              <a:gdLst/>
              <a:ahLst/>
              <a:cxnLst/>
              <a:rect r="r" b="b" t="t" l="l"/>
              <a:pathLst>
                <a:path h="121443" w="1263399">
                  <a:moveTo>
                    <a:pt x="0" y="0"/>
                  </a:moveTo>
                  <a:lnTo>
                    <a:pt x="1263399" y="0"/>
                  </a:lnTo>
                  <a:lnTo>
                    <a:pt x="1263399" y="121443"/>
                  </a:lnTo>
                  <a:lnTo>
                    <a:pt x="0" y="121443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63399" cy="159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811888" y="-1283333"/>
            <a:ext cx="3665922" cy="3542344"/>
            <a:chOff x="0" y="0"/>
            <a:chExt cx="825927" cy="79808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5927" cy="798085"/>
            </a:xfrm>
            <a:custGeom>
              <a:avLst/>
              <a:gdLst/>
              <a:ahLst/>
              <a:cxnLst/>
              <a:rect r="r" b="b" t="t" l="l"/>
              <a:pathLst>
                <a:path h="798085" w="825927">
                  <a:moveTo>
                    <a:pt x="825927" y="399042"/>
                  </a:moveTo>
                  <a:lnTo>
                    <a:pt x="419527" y="0"/>
                  </a:lnTo>
                  <a:lnTo>
                    <a:pt x="419527" y="203200"/>
                  </a:lnTo>
                  <a:lnTo>
                    <a:pt x="0" y="203200"/>
                  </a:lnTo>
                  <a:lnTo>
                    <a:pt x="0" y="594885"/>
                  </a:lnTo>
                  <a:lnTo>
                    <a:pt x="419527" y="594885"/>
                  </a:lnTo>
                  <a:lnTo>
                    <a:pt x="419527" y="798085"/>
                  </a:lnTo>
                  <a:lnTo>
                    <a:pt x="825927" y="399042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165100"/>
              <a:ext cx="724327" cy="4297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-10800000">
            <a:off x="9224965" y="1239343"/>
            <a:ext cx="1983171" cy="1004079"/>
            <a:chOff x="0" y="0"/>
            <a:chExt cx="900657" cy="4560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0657" cy="456002"/>
            </a:xfrm>
            <a:custGeom>
              <a:avLst/>
              <a:gdLst/>
              <a:ahLst/>
              <a:cxnLst/>
              <a:rect r="r" b="b" t="t" l="l"/>
              <a:pathLst>
                <a:path h="456002" w="900657">
                  <a:moveTo>
                    <a:pt x="697457" y="0"/>
                  </a:moveTo>
                  <a:lnTo>
                    <a:pt x="0" y="0"/>
                  </a:lnTo>
                  <a:lnTo>
                    <a:pt x="0" y="456002"/>
                  </a:lnTo>
                  <a:lnTo>
                    <a:pt x="697457" y="456002"/>
                  </a:lnTo>
                  <a:lnTo>
                    <a:pt x="900657" y="228001"/>
                  </a:lnTo>
                  <a:lnTo>
                    <a:pt x="697457" y="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786357" cy="4941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436424" y="-2282823"/>
            <a:ext cx="3607659" cy="3607659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812800" y="203200"/>
                  </a:lnTo>
                  <a:lnTo>
                    <a:pt x="81280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01600" y="165100"/>
              <a:ext cx="7112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94019" y="-80780"/>
            <a:ext cx="15701027" cy="1405615"/>
            <a:chOff x="0" y="0"/>
            <a:chExt cx="3537417" cy="31668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537417" cy="316683"/>
            </a:xfrm>
            <a:custGeom>
              <a:avLst/>
              <a:gdLst/>
              <a:ahLst/>
              <a:cxnLst/>
              <a:rect r="r" b="b" t="t" l="l"/>
              <a:pathLst>
                <a:path h="316683" w="3537417">
                  <a:moveTo>
                    <a:pt x="0" y="0"/>
                  </a:moveTo>
                  <a:lnTo>
                    <a:pt x="3537417" y="0"/>
                  </a:lnTo>
                  <a:lnTo>
                    <a:pt x="3537417" y="316683"/>
                  </a:lnTo>
                  <a:lnTo>
                    <a:pt x="0" y="316683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3537417" cy="3547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9450629" y="-5080"/>
            <a:ext cx="9285606" cy="1953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Ос</a:t>
            </a: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вітна історія Гарніка Хачатряна</a:t>
            </a:r>
          </a:p>
        </p:txBody>
      </p:sp>
      <p:sp>
        <p:nvSpPr>
          <p:cNvPr name="AutoShape 21" id="21"/>
          <p:cNvSpPr/>
          <p:nvPr/>
        </p:nvSpPr>
        <p:spPr>
          <a:xfrm flipH="true">
            <a:off x="15620072" y="1324835"/>
            <a:ext cx="9274974" cy="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 flipV="true">
            <a:off x="14685896" y="1324835"/>
            <a:ext cx="934175" cy="934175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9705994" y="2259011"/>
            <a:ext cx="4979902" cy="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 flipV="true">
            <a:off x="9224965" y="1324835"/>
            <a:ext cx="0" cy="45876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 flipH="true" flipV="true">
            <a:off x="7820373" y="-80780"/>
            <a:ext cx="1404592" cy="1405615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 flipH="true" flipV="true">
            <a:off x="9224965" y="1769569"/>
            <a:ext cx="481029" cy="489442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7" id="27"/>
          <p:cNvSpPr/>
          <p:nvPr/>
        </p:nvSpPr>
        <p:spPr>
          <a:xfrm flipH="false" flipV="false" rot="0">
            <a:off x="9783164" y="2856230"/>
            <a:ext cx="7261368" cy="5446026"/>
          </a:xfrm>
          <a:custGeom>
            <a:avLst/>
            <a:gdLst/>
            <a:ahLst/>
            <a:cxnLst/>
            <a:rect r="r" b="b" t="t" l="l"/>
            <a:pathLst>
              <a:path h="5446026" w="7261368">
                <a:moveTo>
                  <a:pt x="0" y="0"/>
                </a:moveTo>
                <a:lnTo>
                  <a:pt x="7261368" y="0"/>
                </a:lnTo>
                <a:lnTo>
                  <a:pt x="7261368" y="5446026"/>
                </a:lnTo>
                <a:lnTo>
                  <a:pt x="0" y="54460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124953" y="2770505"/>
            <a:ext cx="8115300" cy="4660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 У 1972 році закінчив Єреванське художнє училище ім. Ф. Терлемезяна, у — 1981 Харківський художньо-промисловий інститут. [1]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783164" y="8530856"/>
            <a:ext cx="7261368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Харківський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художньо-промисловий інститут. [3]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0626" y="-546040"/>
            <a:ext cx="19683328" cy="2692350"/>
            <a:chOff x="0" y="0"/>
            <a:chExt cx="5184086" cy="7090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84086" cy="709096"/>
            </a:xfrm>
            <a:custGeom>
              <a:avLst/>
              <a:gdLst/>
              <a:ahLst/>
              <a:cxnLst/>
              <a:rect r="r" b="b" t="t" l="l"/>
              <a:pathLst>
                <a:path h="709096" w="5184086">
                  <a:moveTo>
                    <a:pt x="0" y="0"/>
                  </a:moveTo>
                  <a:lnTo>
                    <a:pt x="5184086" y="0"/>
                  </a:lnTo>
                  <a:lnTo>
                    <a:pt x="5184086" y="709096"/>
                  </a:lnTo>
                  <a:lnTo>
                    <a:pt x="0" y="709096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84086" cy="7471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113733" y="1110770"/>
            <a:ext cx="3086100" cy="1561147"/>
            <a:chOff x="0" y="0"/>
            <a:chExt cx="812800" cy="4111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411166"/>
            </a:xfrm>
            <a:custGeom>
              <a:avLst/>
              <a:gdLst/>
              <a:ahLst/>
              <a:cxnLst/>
              <a:rect r="r" b="b" t="t" l="l"/>
              <a:pathLst>
                <a:path h="411166" w="812800">
                  <a:moveTo>
                    <a:pt x="406400" y="0"/>
                  </a:moveTo>
                  <a:lnTo>
                    <a:pt x="812800" y="411166"/>
                  </a:lnTo>
                  <a:lnTo>
                    <a:pt x="0" y="41116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27000" y="152799"/>
              <a:ext cx="55880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691554" y="3181677"/>
            <a:ext cx="22457498" cy="1282713"/>
            <a:chOff x="0" y="0"/>
            <a:chExt cx="5914732" cy="33783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914732" cy="337834"/>
            </a:xfrm>
            <a:custGeom>
              <a:avLst/>
              <a:gdLst/>
              <a:ahLst/>
              <a:cxnLst/>
              <a:rect r="r" b="b" t="t" l="l"/>
              <a:pathLst>
                <a:path h="337834" w="5914732">
                  <a:moveTo>
                    <a:pt x="0" y="0"/>
                  </a:moveTo>
                  <a:lnTo>
                    <a:pt x="5914732" y="0"/>
                  </a:lnTo>
                  <a:lnTo>
                    <a:pt x="5914732" y="337834"/>
                  </a:lnTo>
                  <a:lnTo>
                    <a:pt x="0" y="3378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5914732" cy="3759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656783" y="1110770"/>
            <a:ext cx="10634013" cy="1273934"/>
            <a:chOff x="0" y="0"/>
            <a:chExt cx="2800728" cy="33552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800728" cy="335522"/>
            </a:xfrm>
            <a:custGeom>
              <a:avLst/>
              <a:gdLst/>
              <a:ahLst/>
              <a:cxnLst/>
              <a:rect r="r" b="b" t="t" l="l"/>
              <a:pathLst>
                <a:path h="335522" w="2800728">
                  <a:moveTo>
                    <a:pt x="0" y="0"/>
                  </a:moveTo>
                  <a:lnTo>
                    <a:pt x="2800728" y="0"/>
                  </a:lnTo>
                  <a:lnTo>
                    <a:pt x="2800728" y="335522"/>
                  </a:lnTo>
                  <a:lnTo>
                    <a:pt x="0" y="3355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800728" cy="373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4" id="14"/>
          <p:cNvSpPr/>
          <p:nvPr/>
        </p:nvSpPr>
        <p:spPr>
          <a:xfrm>
            <a:off x="-1148834" y="2114633"/>
            <a:ext cx="8810926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" id="15"/>
          <p:cNvSpPr txBox="true"/>
          <p:nvPr/>
        </p:nvSpPr>
        <p:spPr>
          <a:xfrm rot="0">
            <a:off x="90355" y="-3727"/>
            <a:ext cx="18197645" cy="1784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39"/>
              </a:lnSpc>
              <a:spcBef>
                <a:spcPct val="0"/>
              </a:spcBef>
            </a:pPr>
            <a:r>
              <a:rPr lang="en-US" b="true" sz="51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Два основні а</a:t>
            </a:r>
            <a:r>
              <a:rPr lang="en-US" b="true" sz="51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рхітектурні проекти Гарніка Хачатряна в Кам’янському</a:t>
            </a:r>
          </a:p>
        </p:txBody>
      </p:sp>
      <p:sp>
        <p:nvSpPr>
          <p:cNvPr name="AutoShape 16" id="16"/>
          <p:cNvSpPr/>
          <p:nvPr/>
        </p:nvSpPr>
        <p:spPr>
          <a:xfrm flipV="true">
            <a:off x="7662091" y="1110770"/>
            <a:ext cx="994692" cy="1003863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8656783" y="1110770"/>
            <a:ext cx="10076717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513225" y="2443703"/>
            <a:ext cx="8398980" cy="5818694"/>
          </a:xfrm>
          <a:custGeom>
            <a:avLst/>
            <a:gdLst/>
            <a:ahLst/>
            <a:cxnLst/>
            <a:rect r="r" b="b" t="t" l="l"/>
            <a:pathLst>
              <a:path h="5818694" w="8398980">
                <a:moveTo>
                  <a:pt x="0" y="0"/>
                </a:moveTo>
                <a:lnTo>
                  <a:pt x="8398980" y="0"/>
                </a:lnTo>
                <a:lnTo>
                  <a:pt x="8398980" y="5818694"/>
                </a:lnTo>
                <a:lnTo>
                  <a:pt x="0" y="5818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" t="-1097" r="-3797" b="-1097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115290" y="2443703"/>
            <a:ext cx="7717000" cy="5818694"/>
          </a:xfrm>
          <a:custGeom>
            <a:avLst/>
            <a:gdLst/>
            <a:ahLst/>
            <a:cxnLst/>
            <a:rect r="r" b="b" t="t" l="l"/>
            <a:pathLst>
              <a:path h="5818694" w="7717000">
                <a:moveTo>
                  <a:pt x="0" y="0"/>
                </a:moveTo>
                <a:lnTo>
                  <a:pt x="7717000" y="0"/>
                </a:lnTo>
                <a:lnTo>
                  <a:pt x="7717000" y="5818694"/>
                </a:lnTo>
                <a:lnTo>
                  <a:pt x="0" y="58186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97" t="0" r="-8134" b="-544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562816" y="8510047"/>
            <a:ext cx="6299798" cy="125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Пам’ятник Матері та дитини. [2]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823891" y="8510047"/>
            <a:ext cx="6299798" cy="125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Пам’ятник Т. Г. Шевченко.[2]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0626" y="-546040"/>
            <a:ext cx="19683328" cy="2692350"/>
            <a:chOff x="0" y="0"/>
            <a:chExt cx="5184086" cy="7090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84086" cy="709096"/>
            </a:xfrm>
            <a:custGeom>
              <a:avLst/>
              <a:gdLst/>
              <a:ahLst/>
              <a:cxnLst/>
              <a:rect r="r" b="b" t="t" l="l"/>
              <a:pathLst>
                <a:path h="709096" w="5184086">
                  <a:moveTo>
                    <a:pt x="0" y="0"/>
                  </a:moveTo>
                  <a:lnTo>
                    <a:pt x="5184086" y="0"/>
                  </a:lnTo>
                  <a:lnTo>
                    <a:pt x="5184086" y="709096"/>
                  </a:lnTo>
                  <a:lnTo>
                    <a:pt x="0" y="709096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84086" cy="7471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113733" y="1110770"/>
            <a:ext cx="3086100" cy="1561147"/>
            <a:chOff x="0" y="0"/>
            <a:chExt cx="812800" cy="4111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411166"/>
            </a:xfrm>
            <a:custGeom>
              <a:avLst/>
              <a:gdLst/>
              <a:ahLst/>
              <a:cxnLst/>
              <a:rect r="r" b="b" t="t" l="l"/>
              <a:pathLst>
                <a:path h="411166" w="812800">
                  <a:moveTo>
                    <a:pt x="406400" y="0"/>
                  </a:moveTo>
                  <a:lnTo>
                    <a:pt x="812800" y="411166"/>
                  </a:lnTo>
                  <a:lnTo>
                    <a:pt x="0" y="41116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27000" y="152799"/>
              <a:ext cx="55880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656783" y="1110770"/>
            <a:ext cx="10634013" cy="1273934"/>
            <a:chOff x="0" y="0"/>
            <a:chExt cx="2800728" cy="33552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00728" cy="335522"/>
            </a:xfrm>
            <a:custGeom>
              <a:avLst/>
              <a:gdLst/>
              <a:ahLst/>
              <a:cxnLst/>
              <a:rect r="r" b="b" t="t" l="l"/>
              <a:pathLst>
                <a:path h="335522" w="2800728">
                  <a:moveTo>
                    <a:pt x="0" y="0"/>
                  </a:moveTo>
                  <a:lnTo>
                    <a:pt x="2800728" y="0"/>
                  </a:lnTo>
                  <a:lnTo>
                    <a:pt x="2800728" y="335522"/>
                  </a:lnTo>
                  <a:lnTo>
                    <a:pt x="0" y="3355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800728" cy="373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-1148834" y="2114633"/>
            <a:ext cx="8810926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897315" y="-5080"/>
            <a:ext cx="13076475" cy="1953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Опис</a:t>
            </a: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пам’ятника Матері та дитини</a:t>
            </a:r>
          </a:p>
        </p:txBody>
      </p:sp>
      <p:sp>
        <p:nvSpPr>
          <p:cNvPr name="AutoShape 13" id="13"/>
          <p:cNvSpPr/>
          <p:nvPr/>
        </p:nvSpPr>
        <p:spPr>
          <a:xfrm flipV="true">
            <a:off x="7662091" y="1110770"/>
            <a:ext cx="994692" cy="1003863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8656783" y="1110770"/>
            <a:ext cx="10076717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8476365" y="2671918"/>
            <a:ext cx="8782935" cy="5818694"/>
          </a:xfrm>
          <a:custGeom>
            <a:avLst/>
            <a:gdLst/>
            <a:ahLst/>
            <a:cxnLst/>
            <a:rect r="r" b="b" t="t" l="l"/>
            <a:pathLst>
              <a:path h="5818694" w="8782935">
                <a:moveTo>
                  <a:pt x="0" y="0"/>
                </a:moveTo>
                <a:lnTo>
                  <a:pt x="8782935" y="0"/>
                </a:lnTo>
                <a:lnTo>
                  <a:pt x="8782935" y="5818694"/>
                </a:lnTo>
                <a:lnTo>
                  <a:pt x="0" y="5818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8663" y="2605243"/>
            <a:ext cx="7603352" cy="6356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Адреса</a:t>
            </a:r>
            <a:r>
              <a:rPr lang="en-US" sz="36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: Проспект Свободи, 21. [4]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Рік</a:t>
            </a:r>
            <a:r>
              <a:rPr lang="en-US" sz="36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: 1 червня 2002 року. [4]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Архітектурний стиль</a:t>
            </a:r>
            <a:r>
              <a:rPr lang="en-US" sz="36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: радянський модернізм.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Матеріали</a:t>
            </a:r>
            <a:r>
              <a:rPr lang="en-US" sz="36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: Бронза. [6]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Особливості</a:t>
            </a:r>
            <a:r>
              <a:rPr lang="en-US" sz="36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: 4 метри висота. [4]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Культурне значення</a:t>
            </a:r>
            <a:r>
              <a:rPr lang="en-US" sz="36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: Прикрасити головний сквер міста. [4]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7962015" y="2690297"/>
            <a:ext cx="9811635" cy="5800315"/>
          </a:xfrm>
          <a:custGeom>
            <a:avLst/>
            <a:gdLst/>
            <a:ahLst/>
            <a:cxnLst/>
            <a:rect r="r" b="b" t="t" l="l"/>
            <a:pathLst>
              <a:path h="5800315" w="9811635">
                <a:moveTo>
                  <a:pt x="0" y="0"/>
                </a:moveTo>
                <a:lnTo>
                  <a:pt x="9811635" y="0"/>
                </a:lnTo>
                <a:lnTo>
                  <a:pt x="9811635" y="5800315"/>
                </a:lnTo>
                <a:lnTo>
                  <a:pt x="0" y="5800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4100" r="-7363" b="-1211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536876" y="-363790"/>
            <a:ext cx="19683328" cy="2692350"/>
            <a:chOff x="0" y="0"/>
            <a:chExt cx="5184086" cy="7090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84086" cy="709096"/>
            </a:xfrm>
            <a:custGeom>
              <a:avLst/>
              <a:gdLst/>
              <a:ahLst/>
              <a:cxnLst/>
              <a:rect r="r" b="b" t="t" l="l"/>
              <a:pathLst>
                <a:path h="709096" w="5184086">
                  <a:moveTo>
                    <a:pt x="0" y="0"/>
                  </a:moveTo>
                  <a:lnTo>
                    <a:pt x="5184086" y="0"/>
                  </a:lnTo>
                  <a:lnTo>
                    <a:pt x="5184086" y="709096"/>
                  </a:lnTo>
                  <a:lnTo>
                    <a:pt x="0" y="709096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84086" cy="7471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47483" y="1293020"/>
            <a:ext cx="3086100" cy="1561147"/>
            <a:chOff x="0" y="0"/>
            <a:chExt cx="812800" cy="4111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411166"/>
            </a:xfrm>
            <a:custGeom>
              <a:avLst/>
              <a:gdLst/>
              <a:ahLst/>
              <a:cxnLst/>
              <a:rect r="r" b="b" t="t" l="l"/>
              <a:pathLst>
                <a:path h="411166" w="812800">
                  <a:moveTo>
                    <a:pt x="406400" y="0"/>
                  </a:moveTo>
                  <a:lnTo>
                    <a:pt x="812800" y="411166"/>
                  </a:lnTo>
                  <a:lnTo>
                    <a:pt x="0" y="41116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27000" y="152799"/>
              <a:ext cx="55880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290533" y="1293020"/>
            <a:ext cx="11220419" cy="1273934"/>
            <a:chOff x="0" y="0"/>
            <a:chExt cx="2955172" cy="33552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955172" cy="335522"/>
            </a:xfrm>
            <a:custGeom>
              <a:avLst/>
              <a:gdLst/>
              <a:ahLst/>
              <a:cxnLst/>
              <a:rect r="r" b="b" t="t" l="l"/>
              <a:pathLst>
                <a:path h="335522" w="2955172">
                  <a:moveTo>
                    <a:pt x="0" y="0"/>
                  </a:moveTo>
                  <a:lnTo>
                    <a:pt x="2955172" y="0"/>
                  </a:lnTo>
                  <a:lnTo>
                    <a:pt x="2955172" y="335522"/>
                  </a:lnTo>
                  <a:lnTo>
                    <a:pt x="0" y="3355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955172" cy="373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-6515084" y="2296883"/>
            <a:ext cx="8810926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358663" y="66040"/>
            <a:ext cx="13076475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Опис</a:t>
            </a: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пам’ятника Т. Г. Шевченка</a:t>
            </a:r>
          </a:p>
        </p:txBody>
      </p:sp>
      <p:sp>
        <p:nvSpPr>
          <p:cNvPr name="AutoShape 13" id="13"/>
          <p:cNvSpPr/>
          <p:nvPr/>
        </p:nvSpPr>
        <p:spPr>
          <a:xfrm flipV="true">
            <a:off x="2295842" y="1293020"/>
            <a:ext cx="994692" cy="1003863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3290533" y="1293020"/>
            <a:ext cx="9517925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12603402" y="-44674"/>
            <a:ext cx="3086100" cy="1561147"/>
            <a:chOff x="0" y="0"/>
            <a:chExt cx="812800" cy="41116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411166"/>
            </a:xfrm>
            <a:custGeom>
              <a:avLst/>
              <a:gdLst/>
              <a:ahLst/>
              <a:cxnLst/>
              <a:rect r="r" b="b" t="t" l="l"/>
              <a:pathLst>
                <a:path h="411166" w="812800">
                  <a:moveTo>
                    <a:pt x="406400" y="0"/>
                  </a:moveTo>
                  <a:lnTo>
                    <a:pt x="812800" y="411166"/>
                  </a:lnTo>
                  <a:lnTo>
                    <a:pt x="0" y="41116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7000" y="152799"/>
              <a:ext cx="55880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8" id="18"/>
          <p:cNvSpPr/>
          <p:nvPr/>
        </p:nvSpPr>
        <p:spPr>
          <a:xfrm flipV="true">
            <a:off x="12808459" y="-97326"/>
            <a:ext cx="1337993" cy="1390346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9361722" y="2566954"/>
            <a:ext cx="8717556" cy="5829866"/>
          </a:xfrm>
          <a:custGeom>
            <a:avLst/>
            <a:gdLst/>
            <a:ahLst/>
            <a:cxnLst/>
            <a:rect r="r" b="b" t="t" l="l"/>
            <a:pathLst>
              <a:path h="5829866" w="8717556">
                <a:moveTo>
                  <a:pt x="0" y="0"/>
                </a:moveTo>
                <a:lnTo>
                  <a:pt x="8717556" y="0"/>
                </a:lnTo>
                <a:lnTo>
                  <a:pt x="8717556" y="5829866"/>
                </a:lnTo>
                <a:lnTo>
                  <a:pt x="0" y="58298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332054" y="2261885"/>
            <a:ext cx="9003059" cy="802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Адреса</a:t>
            </a:r>
            <a:r>
              <a:rPr lang="en-US" sz="35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: Проспект Гімназичний, 5. [2]</a:t>
            </a: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Рік</a:t>
            </a:r>
            <a:r>
              <a:rPr lang="en-US" sz="35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: 3 червня 2000 року. [5]</a:t>
            </a: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Архітектурний стиль</a:t>
            </a:r>
            <a:r>
              <a:rPr lang="en-US" sz="35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: радянський модернізм.</a:t>
            </a: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Матеріали</a:t>
            </a:r>
            <a:r>
              <a:rPr lang="en-US" sz="35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: Бронза. [6]</a:t>
            </a: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Особливості: Висота бронзової фігури –</a:t>
            </a: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2 м 30 см, вага – 1100 кг, постамент виготовлено з граніту Токівського кар’єру. [6]</a:t>
            </a: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Культурне значення</a:t>
            </a:r>
            <a:r>
              <a:rPr lang="en-US" sz="35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: Торжественне відкриття 3 червня 2000 року в рамках святкування 250-річного ювілею міста. [6]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335113" y="8577795"/>
            <a:ext cx="8744165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Фотографія пам’ятника Т. Г. Шевченку. [7]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47300" y="647455"/>
            <a:ext cx="3480998" cy="1272296"/>
            <a:chOff x="0" y="0"/>
            <a:chExt cx="916806" cy="3350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16806" cy="335090"/>
            </a:xfrm>
            <a:custGeom>
              <a:avLst/>
              <a:gdLst/>
              <a:ahLst/>
              <a:cxnLst/>
              <a:rect r="r" b="b" t="t" l="l"/>
              <a:pathLst>
                <a:path h="335090" w="916806">
                  <a:moveTo>
                    <a:pt x="0" y="0"/>
                  </a:moveTo>
                  <a:lnTo>
                    <a:pt x="916806" y="0"/>
                  </a:lnTo>
                  <a:lnTo>
                    <a:pt x="916806" y="335090"/>
                  </a:lnTo>
                  <a:lnTo>
                    <a:pt x="0" y="33509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916806" cy="373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421437" y="1029189"/>
            <a:ext cx="4796969" cy="461102"/>
            <a:chOff x="0" y="0"/>
            <a:chExt cx="1263399" cy="12144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63399" cy="121443"/>
            </a:xfrm>
            <a:custGeom>
              <a:avLst/>
              <a:gdLst/>
              <a:ahLst/>
              <a:cxnLst/>
              <a:rect r="r" b="b" t="t" l="l"/>
              <a:pathLst>
                <a:path h="121443" w="1263399">
                  <a:moveTo>
                    <a:pt x="0" y="0"/>
                  </a:moveTo>
                  <a:lnTo>
                    <a:pt x="1263399" y="0"/>
                  </a:lnTo>
                  <a:lnTo>
                    <a:pt x="1263399" y="121443"/>
                  </a:lnTo>
                  <a:lnTo>
                    <a:pt x="0" y="121443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63399" cy="159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476720" y="-1097142"/>
            <a:ext cx="3135940" cy="3030228"/>
            <a:chOff x="0" y="0"/>
            <a:chExt cx="825927" cy="79808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5927" cy="798085"/>
            </a:xfrm>
            <a:custGeom>
              <a:avLst/>
              <a:gdLst/>
              <a:ahLst/>
              <a:cxnLst/>
              <a:rect r="r" b="b" t="t" l="l"/>
              <a:pathLst>
                <a:path h="798085" w="825927">
                  <a:moveTo>
                    <a:pt x="825927" y="399042"/>
                  </a:moveTo>
                  <a:lnTo>
                    <a:pt x="419527" y="0"/>
                  </a:lnTo>
                  <a:lnTo>
                    <a:pt x="419527" y="203200"/>
                  </a:lnTo>
                  <a:lnTo>
                    <a:pt x="0" y="203200"/>
                  </a:lnTo>
                  <a:lnTo>
                    <a:pt x="0" y="594885"/>
                  </a:lnTo>
                  <a:lnTo>
                    <a:pt x="419527" y="594885"/>
                  </a:lnTo>
                  <a:lnTo>
                    <a:pt x="419527" y="798085"/>
                  </a:lnTo>
                  <a:lnTo>
                    <a:pt x="825927" y="399042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165100"/>
              <a:ext cx="724327" cy="4297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-10800000">
            <a:off x="9408359" y="1060832"/>
            <a:ext cx="1696464" cy="858919"/>
            <a:chOff x="0" y="0"/>
            <a:chExt cx="900657" cy="4560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0657" cy="456002"/>
            </a:xfrm>
            <a:custGeom>
              <a:avLst/>
              <a:gdLst/>
              <a:ahLst/>
              <a:cxnLst/>
              <a:rect r="r" b="b" t="t" l="l"/>
              <a:pathLst>
                <a:path h="456002" w="900657">
                  <a:moveTo>
                    <a:pt x="697457" y="0"/>
                  </a:moveTo>
                  <a:lnTo>
                    <a:pt x="0" y="0"/>
                  </a:lnTo>
                  <a:lnTo>
                    <a:pt x="0" y="456002"/>
                  </a:lnTo>
                  <a:lnTo>
                    <a:pt x="697457" y="456002"/>
                  </a:lnTo>
                  <a:lnTo>
                    <a:pt x="900657" y="228001"/>
                  </a:lnTo>
                  <a:lnTo>
                    <a:pt x="697457" y="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786357" cy="4941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878387" y="-1952136"/>
            <a:ext cx="3086100" cy="3086100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812800" y="203200"/>
                  </a:lnTo>
                  <a:lnTo>
                    <a:pt x="81280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01600" y="165100"/>
              <a:ext cx="7112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390630" y="-68442"/>
            <a:ext cx="11275153" cy="1202406"/>
            <a:chOff x="0" y="0"/>
            <a:chExt cx="2969588" cy="31668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969588" cy="316683"/>
            </a:xfrm>
            <a:custGeom>
              <a:avLst/>
              <a:gdLst/>
              <a:ahLst/>
              <a:cxnLst/>
              <a:rect r="r" b="b" t="t" l="l"/>
              <a:pathLst>
                <a:path h="316683" w="2969588">
                  <a:moveTo>
                    <a:pt x="0" y="0"/>
                  </a:moveTo>
                  <a:lnTo>
                    <a:pt x="2969588" y="0"/>
                  </a:lnTo>
                  <a:lnTo>
                    <a:pt x="2969588" y="316683"/>
                  </a:lnTo>
                  <a:lnTo>
                    <a:pt x="0" y="316683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969588" cy="3547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0" id="20"/>
          <p:cNvSpPr/>
          <p:nvPr/>
        </p:nvSpPr>
        <p:spPr>
          <a:xfrm flipH="true" flipV="true">
            <a:off x="14878926" y="1133964"/>
            <a:ext cx="522956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flipV="true">
            <a:off x="14079804" y="1133964"/>
            <a:ext cx="799122" cy="79912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9819845" y="1933086"/>
            <a:ext cx="425995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 flipV="true">
            <a:off x="9408359" y="1133964"/>
            <a:ext cx="0" cy="392438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 flipH="true" flipV="true">
            <a:off x="8206828" y="-68442"/>
            <a:ext cx="1201530" cy="1202406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 flipH="true" flipV="true">
            <a:off x="9408359" y="1514402"/>
            <a:ext cx="411487" cy="418683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6" id="26"/>
          <p:cNvSpPr/>
          <p:nvPr/>
        </p:nvSpPr>
        <p:spPr>
          <a:xfrm flipH="false" flipV="false" rot="0">
            <a:off x="5946811" y="3392951"/>
            <a:ext cx="10683084" cy="6583450"/>
          </a:xfrm>
          <a:custGeom>
            <a:avLst/>
            <a:gdLst/>
            <a:ahLst/>
            <a:cxnLst/>
            <a:rect r="r" b="b" t="t" l="l"/>
            <a:pathLst>
              <a:path h="6583450" w="10683084">
                <a:moveTo>
                  <a:pt x="0" y="0"/>
                </a:moveTo>
                <a:lnTo>
                  <a:pt x="10683084" y="0"/>
                </a:lnTo>
                <a:lnTo>
                  <a:pt x="10683084" y="6583450"/>
                </a:lnTo>
                <a:lnTo>
                  <a:pt x="0" y="6583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9884304" y="-5719"/>
            <a:ext cx="7374996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Практична частина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28700" y="2285511"/>
            <a:ext cx="14044690" cy="755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b="true" sz="44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Мета практичної частини: аналіз символіки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96429" y="197420"/>
            <a:ext cx="7816718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Таблиця порівняння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5536876" y="-363790"/>
            <a:ext cx="19683328" cy="2692350"/>
            <a:chOff x="0" y="0"/>
            <a:chExt cx="5184086" cy="70909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184086" cy="709096"/>
            </a:xfrm>
            <a:custGeom>
              <a:avLst/>
              <a:gdLst/>
              <a:ahLst/>
              <a:cxnLst/>
              <a:rect r="r" b="b" t="t" l="l"/>
              <a:pathLst>
                <a:path h="709096" w="5184086">
                  <a:moveTo>
                    <a:pt x="0" y="0"/>
                  </a:moveTo>
                  <a:lnTo>
                    <a:pt x="5184086" y="0"/>
                  </a:lnTo>
                  <a:lnTo>
                    <a:pt x="5184086" y="709096"/>
                  </a:lnTo>
                  <a:lnTo>
                    <a:pt x="0" y="709096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5184086" cy="7471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747483" y="1293020"/>
            <a:ext cx="3086100" cy="1561147"/>
            <a:chOff x="0" y="0"/>
            <a:chExt cx="812800" cy="41116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411166"/>
            </a:xfrm>
            <a:custGeom>
              <a:avLst/>
              <a:gdLst/>
              <a:ahLst/>
              <a:cxnLst/>
              <a:rect r="r" b="b" t="t" l="l"/>
              <a:pathLst>
                <a:path h="411166" w="812800">
                  <a:moveTo>
                    <a:pt x="406400" y="0"/>
                  </a:moveTo>
                  <a:lnTo>
                    <a:pt x="812800" y="411166"/>
                  </a:lnTo>
                  <a:lnTo>
                    <a:pt x="0" y="41116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152799"/>
              <a:ext cx="55880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290533" y="1293020"/>
            <a:ext cx="11220419" cy="1273934"/>
            <a:chOff x="0" y="0"/>
            <a:chExt cx="2955172" cy="33552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955172" cy="335522"/>
            </a:xfrm>
            <a:custGeom>
              <a:avLst/>
              <a:gdLst/>
              <a:ahLst/>
              <a:cxnLst/>
              <a:rect r="r" b="b" t="t" l="l"/>
              <a:pathLst>
                <a:path h="335522" w="2955172">
                  <a:moveTo>
                    <a:pt x="0" y="0"/>
                  </a:moveTo>
                  <a:lnTo>
                    <a:pt x="2955172" y="0"/>
                  </a:lnTo>
                  <a:lnTo>
                    <a:pt x="2955172" y="335522"/>
                  </a:lnTo>
                  <a:lnTo>
                    <a:pt x="0" y="3355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955172" cy="373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 flipV="true">
            <a:off x="2295842" y="1293020"/>
            <a:ext cx="994692" cy="1003863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3290533" y="1293020"/>
            <a:ext cx="9517925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2603402" y="-44674"/>
            <a:ext cx="3086100" cy="1561147"/>
            <a:chOff x="0" y="0"/>
            <a:chExt cx="812800" cy="41116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411166"/>
            </a:xfrm>
            <a:custGeom>
              <a:avLst/>
              <a:gdLst/>
              <a:ahLst/>
              <a:cxnLst/>
              <a:rect r="r" b="b" t="t" l="l"/>
              <a:pathLst>
                <a:path h="411166" w="812800">
                  <a:moveTo>
                    <a:pt x="406400" y="0"/>
                  </a:moveTo>
                  <a:lnTo>
                    <a:pt x="812800" y="411166"/>
                  </a:lnTo>
                  <a:lnTo>
                    <a:pt x="0" y="41116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27000" y="152799"/>
              <a:ext cx="55880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7" id="17"/>
          <p:cNvSpPr/>
          <p:nvPr/>
        </p:nvSpPr>
        <p:spPr>
          <a:xfrm flipV="true">
            <a:off x="12808459" y="-97326"/>
            <a:ext cx="1337993" cy="1390346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aphicFrame>
        <p:nvGraphicFramePr>
          <p:cNvPr name="Table 18" id="18"/>
          <p:cNvGraphicFramePr>
            <a:graphicFrameLocks noGrp="true"/>
          </p:cNvGraphicFramePr>
          <p:nvPr/>
        </p:nvGraphicFramePr>
        <p:xfrm>
          <a:off x="198215" y="2681254"/>
          <a:ext cx="17891571" cy="6944944"/>
        </p:xfrm>
        <a:graphic>
          <a:graphicData uri="http://schemas.openxmlformats.org/drawingml/2006/table">
            <a:tbl>
              <a:tblPr/>
              <a:tblGrid>
                <a:gridCol w="4472893"/>
                <a:gridCol w="4472893"/>
                <a:gridCol w="4472893"/>
                <a:gridCol w="4472893"/>
              </a:tblGrid>
              <a:tr h="82366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b="true" sz="1899">
                          <a:solidFill>
                            <a:srgbClr val="222222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Спільне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b="true" sz="1899">
                          <a:solidFill>
                            <a:srgbClr val="222222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Аспект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b="true" sz="1899">
                          <a:solidFill>
                            <a:srgbClr val="222222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Пам’ятник Матері та дитини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b="true" sz="1899">
                          <a:solidFill>
                            <a:srgbClr val="222222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Пам’ятник Т. Г. Шевченко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888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Обидві про передачу цінностей з покоління в покоління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b="true" sz="1899">
                          <a:solidFill>
                            <a:srgbClr val="222222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Тема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Материнська любов, родина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Освіта, культурна спадщина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888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Обидві про внутрішній стан людини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b="true" sz="1899">
                          <a:solidFill>
                            <a:srgbClr val="222222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Композиція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Стояча, величава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Сидячий, замислений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888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Бережливе відношення до майбутнього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b="true" sz="1899">
                          <a:solidFill>
                            <a:srgbClr val="222222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Емоція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Захист</a:t>
                      </a: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 турбота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Інтелектуальність, рефлексія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409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г</a:t>
                      </a: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ордість за минуле та невтомне бажання досягати нових висот у майбутньому.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b="true" sz="1899">
                          <a:solidFill>
                            <a:srgbClr val="222222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Матеріал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Бронза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Бро</a:t>
                      </a: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нза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053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Формування духовних цінностей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222222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Вплив на</a:t>
                      </a:r>
                      <a:r>
                        <a:rPr lang="en-US" b="true" sz="1899">
                          <a:solidFill>
                            <a:srgbClr val="222222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 культуру міста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Символ</a:t>
                      </a: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родини, майбутнього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22222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Символ просвітництва, поезії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19" id="19"/>
          <p:cNvSpPr txBox="true"/>
          <p:nvPr/>
        </p:nvSpPr>
        <p:spPr>
          <a:xfrm rot="0">
            <a:off x="396429" y="66040"/>
            <a:ext cx="7816718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Таблиця порівняння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8381" y="23548"/>
            <a:ext cx="19683328" cy="4264385"/>
            <a:chOff x="0" y="0"/>
            <a:chExt cx="5184086" cy="11231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84086" cy="1123130"/>
            </a:xfrm>
            <a:custGeom>
              <a:avLst/>
              <a:gdLst/>
              <a:ahLst/>
              <a:cxnLst/>
              <a:rect r="r" b="b" t="t" l="l"/>
              <a:pathLst>
                <a:path h="1123130" w="5184086">
                  <a:moveTo>
                    <a:pt x="0" y="0"/>
                  </a:moveTo>
                  <a:lnTo>
                    <a:pt x="5184086" y="0"/>
                  </a:lnTo>
                  <a:lnTo>
                    <a:pt x="5184086" y="1123130"/>
                  </a:lnTo>
                  <a:lnTo>
                    <a:pt x="0" y="112313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84086" cy="1161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472783" y="1955221"/>
            <a:ext cx="17122911" cy="1304012"/>
            <a:chOff x="0" y="0"/>
            <a:chExt cx="4509738" cy="34344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509738" cy="343443"/>
            </a:xfrm>
            <a:custGeom>
              <a:avLst/>
              <a:gdLst/>
              <a:ahLst/>
              <a:cxnLst/>
              <a:rect r="r" b="b" t="t" l="l"/>
              <a:pathLst>
                <a:path h="343443" w="4509738">
                  <a:moveTo>
                    <a:pt x="0" y="0"/>
                  </a:moveTo>
                  <a:lnTo>
                    <a:pt x="4509738" y="0"/>
                  </a:lnTo>
                  <a:lnTo>
                    <a:pt x="4509738" y="343443"/>
                  </a:lnTo>
                  <a:lnTo>
                    <a:pt x="0" y="34344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509738" cy="381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980473" y="927810"/>
            <a:ext cx="3086100" cy="1561147"/>
            <a:chOff x="0" y="0"/>
            <a:chExt cx="812800" cy="4111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411166"/>
            </a:xfrm>
            <a:custGeom>
              <a:avLst/>
              <a:gdLst/>
              <a:ahLst/>
              <a:cxnLst/>
              <a:rect r="r" b="b" t="t" l="l"/>
              <a:pathLst>
                <a:path h="411166" w="812800">
                  <a:moveTo>
                    <a:pt x="406400" y="0"/>
                  </a:moveTo>
                  <a:lnTo>
                    <a:pt x="812800" y="411166"/>
                  </a:lnTo>
                  <a:lnTo>
                    <a:pt x="0" y="41116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27000" y="152799"/>
              <a:ext cx="55880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824814" y="2998718"/>
            <a:ext cx="22457498" cy="1670660"/>
            <a:chOff x="0" y="0"/>
            <a:chExt cx="5914732" cy="44000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914732" cy="440009"/>
            </a:xfrm>
            <a:custGeom>
              <a:avLst/>
              <a:gdLst/>
              <a:ahLst/>
              <a:cxnLst/>
              <a:rect r="r" b="b" t="t" l="l"/>
              <a:pathLst>
                <a:path h="440009" w="5914732">
                  <a:moveTo>
                    <a:pt x="0" y="0"/>
                  </a:moveTo>
                  <a:lnTo>
                    <a:pt x="5914732" y="0"/>
                  </a:lnTo>
                  <a:lnTo>
                    <a:pt x="5914732" y="440009"/>
                  </a:lnTo>
                  <a:lnTo>
                    <a:pt x="0" y="44000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5914732" cy="4781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929092" y="1935541"/>
            <a:ext cx="3086100" cy="1561147"/>
            <a:chOff x="0" y="0"/>
            <a:chExt cx="812800" cy="41116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411166"/>
            </a:xfrm>
            <a:custGeom>
              <a:avLst/>
              <a:gdLst/>
              <a:ahLst/>
              <a:cxnLst/>
              <a:rect r="r" b="b" t="t" l="l"/>
              <a:pathLst>
                <a:path h="411166" w="812800">
                  <a:moveTo>
                    <a:pt x="406400" y="0"/>
                  </a:moveTo>
                  <a:lnTo>
                    <a:pt x="812800" y="411166"/>
                  </a:lnTo>
                  <a:lnTo>
                    <a:pt x="0" y="41116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27000" y="152799"/>
              <a:ext cx="55880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523523" y="927810"/>
            <a:ext cx="10634013" cy="1227930"/>
            <a:chOff x="0" y="0"/>
            <a:chExt cx="2800728" cy="32340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800728" cy="323406"/>
            </a:xfrm>
            <a:custGeom>
              <a:avLst/>
              <a:gdLst/>
              <a:ahLst/>
              <a:cxnLst/>
              <a:rect r="r" b="b" t="t" l="l"/>
              <a:pathLst>
                <a:path h="323406" w="2800728">
                  <a:moveTo>
                    <a:pt x="0" y="0"/>
                  </a:moveTo>
                  <a:lnTo>
                    <a:pt x="2800728" y="0"/>
                  </a:lnTo>
                  <a:lnTo>
                    <a:pt x="2800728" y="323406"/>
                  </a:lnTo>
                  <a:lnTo>
                    <a:pt x="0" y="3234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800728" cy="3615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0" id="20"/>
          <p:cNvSpPr/>
          <p:nvPr/>
        </p:nvSpPr>
        <p:spPr>
          <a:xfrm flipV="true">
            <a:off x="3472783" y="1955221"/>
            <a:ext cx="403155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flipH="true">
            <a:off x="2416844" y="1955221"/>
            <a:ext cx="1055939" cy="104736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 flipV="true">
            <a:off x="7504336" y="927810"/>
            <a:ext cx="1019187" cy="102741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8523523" y="927810"/>
            <a:ext cx="10076717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 flipH="true" flipV="true">
            <a:off x="-1027314" y="3002586"/>
            <a:ext cx="3444158" cy="63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5" id="25"/>
          <p:cNvSpPr/>
          <p:nvPr/>
        </p:nvSpPr>
        <p:spPr>
          <a:xfrm flipH="false" flipV="false" rot="0">
            <a:off x="9144000" y="2716115"/>
            <a:ext cx="7960894" cy="5970671"/>
          </a:xfrm>
          <a:custGeom>
            <a:avLst/>
            <a:gdLst/>
            <a:ahLst/>
            <a:cxnLst/>
            <a:rect r="r" b="b" t="t" l="l"/>
            <a:pathLst>
              <a:path h="5970671" w="7960894">
                <a:moveTo>
                  <a:pt x="0" y="0"/>
                </a:moveTo>
                <a:lnTo>
                  <a:pt x="7960894" y="0"/>
                </a:lnTo>
                <a:lnTo>
                  <a:pt x="7960894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686989" y="389330"/>
            <a:ext cx="14390752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Висновок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23653" y="3173508"/>
            <a:ext cx="8058712" cy="6222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b="true" sz="4400">
                <a:solidFill>
                  <a:srgbClr val="22222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Скульптури Гарніка Хачатряна перетворили міський простір Кам'янського на осередок мистецтва, поєднавши історичну пам'ять із вічними гуманістичними цінностями.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309602" y="927810"/>
            <a:ext cx="646925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-357600" y="0"/>
            <a:ext cx="12636708" cy="4264385"/>
            <a:chOff x="0" y="0"/>
            <a:chExt cx="3328187" cy="112313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28186" cy="1123130"/>
            </a:xfrm>
            <a:custGeom>
              <a:avLst/>
              <a:gdLst/>
              <a:ahLst/>
              <a:cxnLst/>
              <a:rect r="r" b="b" t="t" l="l"/>
              <a:pathLst>
                <a:path h="1123130" w="3328186">
                  <a:moveTo>
                    <a:pt x="0" y="0"/>
                  </a:moveTo>
                  <a:lnTo>
                    <a:pt x="3328186" y="0"/>
                  </a:lnTo>
                  <a:lnTo>
                    <a:pt x="3328186" y="1123130"/>
                  </a:lnTo>
                  <a:lnTo>
                    <a:pt x="0" y="1123130"/>
                  </a:lnTo>
                  <a:close/>
                </a:path>
              </a:pathLst>
            </a:custGeom>
            <a:solidFill>
              <a:srgbClr val="222222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328187" cy="11612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82750" y="1931673"/>
            <a:ext cx="10992919" cy="1304012"/>
            <a:chOff x="0" y="0"/>
            <a:chExt cx="2895254" cy="3434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95254" cy="343443"/>
            </a:xfrm>
            <a:custGeom>
              <a:avLst/>
              <a:gdLst/>
              <a:ahLst/>
              <a:cxnLst/>
              <a:rect r="r" b="b" t="t" l="l"/>
              <a:pathLst>
                <a:path h="343443" w="2895254">
                  <a:moveTo>
                    <a:pt x="0" y="0"/>
                  </a:moveTo>
                  <a:lnTo>
                    <a:pt x="2895254" y="0"/>
                  </a:lnTo>
                  <a:lnTo>
                    <a:pt x="2895254" y="343443"/>
                  </a:lnTo>
                  <a:lnTo>
                    <a:pt x="0" y="34344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895254" cy="381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318963" y="927810"/>
            <a:ext cx="1981278" cy="1561147"/>
            <a:chOff x="0" y="0"/>
            <a:chExt cx="521818" cy="41116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21818" cy="411166"/>
            </a:xfrm>
            <a:custGeom>
              <a:avLst/>
              <a:gdLst/>
              <a:ahLst/>
              <a:cxnLst/>
              <a:rect r="r" b="b" t="t" l="l"/>
              <a:pathLst>
                <a:path h="411166" w="521818">
                  <a:moveTo>
                    <a:pt x="260909" y="0"/>
                  </a:moveTo>
                  <a:lnTo>
                    <a:pt x="521818" y="411166"/>
                  </a:lnTo>
                  <a:lnTo>
                    <a:pt x="0" y="411166"/>
                  </a:lnTo>
                  <a:lnTo>
                    <a:pt x="2609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81534" y="152799"/>
              <a:ext cx="35875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-692036" y="2998718"/>
            <a:ext cx="14417727" cy="1282713"/>
            <a:chOff x="0" y="0"/>
            <a:chExt cx="3797262" cy="33783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797262" cy="337834"/>
            </a:xfrm>
            <a:custGeom>
              <a:avLst/>
              <a:gdLst/>
              <a:ahLst/>
              <a:cxnLst/>
              <a:rect r="r" b="b" t="t" l="l"/>
              <a:pathLst>
                <a:path h="337834" w="3797262">
                  <a:moveTo>
                    <a:pt x="0" y="0"/>
                  </a:moveTo>
                  <a:lnTo>
                    <a:pt x="3797262" y="0"/>
                  </a:lnTo>
                  <a:lnTo>
                    <a:pt x="3797262" y="337834"/>
                  </a:lnTo>
                  <a:lnTo>
                    <a:pt x="0" y="33783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3797262" cy="3759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92111" y="1963351"/>
            <a:ext cx="1981278" cy="1561147"/>
            <a:chOff x="0" y="0"/>
            <a:chExt cx="521818" cy="41116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21818" cy="411166"/>
            </a:xfrm>
            <a:custGeom>
              <a:avLst/>
              <a:gdLst/>
              <a:ahLst/>
              <a:cxnLst/>
              <a:rect r="r" b="b" t="t" l="l"/>
              <a:pathLst>
                <a:path h="411166" w="521818">
                  <a:moveTo>
                    <a:pt x="260909" y="0"/>
                  </a:moveTo>
                  <a:lnTo>
                    <a:pt x="521818" y="411166"/>
                  </a:lnTo>
                  <a:lnTo>
                    <a:pt x="0" y="411166"/>
                  </a:lnTo>
                  <a:lnTo>
                    <a:pt x="2609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81534" y="152799"/>
              <a:ext cx="35875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309602" y="927810"/>
            <a:ext cx="7390924" cy="1035540"/>
            <a:chOff x="0" y="0"/>
            <a:chExt cx="1946581" cy="27273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46581" cy="272735"/>
            </a:xfrm>
            <a:custGeom>
              <a:avLst/>
              <a:gdLst/>
              <a:ahLst/>
              <a:cxnLst/>
              <a:rect r="r" b="b" t="t" l="l"/>
              <a:pathLst>
                <a:path h="272735" w="1946581">
                  <a:moveTo>
                    <a:pt x="0" y="0"/>
                  </a:moveTo>
                  <a:lnTo>
                    <a:pt x="1946581" y="0"/>
                  </a:lnTo>
                  <a:lnTo>
                    <a:pt x="1946581" y="272735"/>
                  </a:lnTo>
                  <a:lnTo>
                    <a:pt x="0" y="27273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946581" cy="3108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1" id="21"/>
          <p:cNvSpPr/>
          <p:nvPr/>
        </p:nvSpPr>
        <p:spPr>
          <a:xfrm flipV="true">
            <a:off x="2082750" y="1931673"/>
            <a:ext cx="258826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 flipH="true">
            <a:off x="1404839" y="1931673"/>
            <a:ext cx="677911" cy="106704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 flipV="true">
            <a:off x="4671010" y="927810"/>
            <a:ext cx="638593" cy="1003863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4" id="24"/>
          <p:cNvSpPr txBox="true"/>
          <p:nvPr/>
        </p:nvSpPr>
        <p:spPr>
          <a:xfrm rot="0">
            <a:off x="195718" y="-60884"/>
            <a:ext cx="4681838" cy="1872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60"/>
              </a:lnSpc>
              <a:spcBef>
                <a:spcPct val="0"/>
              </a:spcBef>
            </a:pPr>
            <a:r>
              <a:rPr lang="en-US" b="true" sz="5400">
                <a:solidFill>
                  <a:srgbClr val="D9D9D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Використані джерела</a:t>
            </a:r>
          </a:p>
        </p:txBody>
      </p:sp>
      <p:grpSp>
        <p:nvGrpSpPr>
          <p:cNvPr name="Group 25" id="25"/>
          <p:cNvGrpSpPr/>
          <p:nvPr/>
        </p:nvGrpSpPr>
        <p:grpSpPr>
          <a:xfrm rot="-742581">
            <a:off x="11157476" y="-668720"/>
            <a:ext cx="3086100" cy="3086100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812800" y="203200"/>
                  </a:lnTo>
                  <a:lnTo>
                    <a:pt x="81280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101600" y="165100"/>
              <a:ext cx="7112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28" id="28"/>
          <p:cNvSpPr/>
          <p:nvPr/>
        </p:nvSpPr>
        <p:spPr>
          <a:xfrm flipV="true">
            <a:off x="5301244" y="927810"/>
            <a:ext cx="6070418" cy="13507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 flipV="true">
            <a:off x="11371661" y="-45551"/>
            <a:ext cx="612172" cy="97336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 flipH="true">
            <a:off x="-4347293" y="2998718"/>
            <a:ext cx="575213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1" id="31"/>
          <p:cNvSpPr txBox="true"/>
          <p:nvPr/>
        </p:nvSpPr>
        <p:spPr>
          <a:xfrm rot="0">
            <a:off x="0" y="3055868"/>
            <a:ext cx="10961449" cy="718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  <a:hlinkClick r:id="rId2" tooltip="https://uk.wikipedia.org/wiki/%D0%A5%D0%B0%D1%87%D0%B0%D1%82%D1%80%D1%8F%D0%BD_%D0%93%D0%B0%D1%80%D0%BD%D1%96%D0%BA_%D0%90%D1%88%D0%BE%D1%82%D0%BE%D0%B2%D0%B8%D1%87"/>
              </a:rPr>
              <a:t>Хачатрян Гарнік Ашотович — Вікіпедія</a:t>
            </a:r>
          </a:p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  <a:hlinkClick r:id="rId3" tooltip="https://mis.dp.ua/misto/najvidomishi-roboty-vydatnogo-skulptora-z-kamyanskogo-garnika-hachatryana"/>
              </a:rPr>
              <a:t>Найвідоміші роботи видатного скульптора з Кам’янського Гарніка Хачатряна — ТРК МІС</a:t>
            </a:r>
          </a:p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  <a:hlinkClick r:id="rId4" tooltip="https://uk.wikipedia.org/wiki/%D0%A5%D0%B0%D1%80%D0%BA%D1%96%D0%B2%D1%81%D1%8C%D0%BA%D0%B0_%D0%B4%D0%B5%D1%80%D0%B6%D0%B0%D0%B2%D0%BD%D0%B0_%D0%B0%D0%BA%D0%B0%D0%B4%D0%B5%D0%BC%D1%96%D1%8F_%D0%B4%D0%B8%D0%B7%D0%B0%D0%B9%D0%BD%D1%83_%D1%82%D0%B0_%D0%BC%D0%B8%D1%81%D1%82%D0%B5%D1%86%D1%82%D0%B2"/>
              </a:rPr>
              <a:t>Харківська державна академія дизайну та мистецтв — Вікіпедія</a:t>
            </a:r>
          </a:p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  <a:hlinkClick r:id="rId5" tooltip="https://mis.dp.ua/misto/vy-yih-dobre-znayete-yaki-misczya-u-kamyanskomu-prysvyacheni-materi"/>
              </a:rPr>
              <a:t>Ви їх добре знаєте: які місця у Кам’янському присвячені матері  — ТРК МІС</a:t>
            </a:r>
          </a:p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  <a:hlinkClick r:id="rId6" tooltip="https://uk.wikipedia.org/wiki/%D0%9F%D0%B0%D0%BC%27%D1%8F%D1%82%D0%BD%D0%B8%D0%BA%D0%B8_%D0%9A%D0%B0%D0%BC%27%D1%8F%D0%BD%D1%81%D1%8C%D0%BA%D0%BE%D0%B3%D0%BE"/>
              </a:rPr>
              <a:t>Пам'ятники Кам'янського — Вікіпедія</a:t>
            </a:r>
          </a:p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  <a:hlinkClick r:id="rId7" tooltip="https://www.facebook.com/bibliotekashevchenka/posts/%D0%BF%D1%96%D0%B7%D0%BD%D0%B0%D0%B9%D0%BA%D0%B0%D0%BC%D1%8F%D0%BD%D1%81%D1%8C%D0%BA%D0%B5%D1%83%D1%80%D0%BE%D1%87%D0%B8%D1%81%D1%82%D0%B5-%D0%B2%D1%96%D0%B4%D0%BA%D1%80%D0%B8%D1%82%D1%82%D1%8F-%D0%BF%D0%B0%D0%BC%D1%8F%D1%82%D0%BD%D0%B8%D0%BA%D0%B0-%D1%82%D0%B3-%D1%88%D0%B5%D0%B2%D1%87%D0%B5%D0%BD%D0%BA%D1%83-%D0%B2%D1%96%D0%B4%D0%B1%D1%83%D0%BB%D0%BE%D1%81%D1%8F-3-%D1%87%D0%B5%D1%80%D0%B2%D0%BD%D1%8F-2000-/1128741605959335/"/>
              </a:rPr>
              <a:t>Публикация Бібліотека на Шевченка</a:t>
            </a:r>
            <a:r>
              <a:rPr lang="en-US" sz="34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  <a:hlinkClick r:id="rId8" tooltip="https://www.facebook.com/bibliotekashevchenka/posts/%D0%BF%D1%96%D0%B7%D0%BD%D0%B0%D0%B9%D0%BA%D0%B0%D0%BC%D1%8F%D0%BD%D1%81%D1%8C%D0%BA%D0%B5%D1%83%D1%80%D0%BE%D1%87%D0%B8%D1%81%D1%82%D0%B5-%D0%B2%D1%96%D0%B4%D0%BA%D1%80%D0%B8%D1%82%D1%82%D1%8F-%D0%BF%D0%B0%D0%BC%D1%8F%D1%82%D0%BD%D0%B8%D0%BA%D0%B0-%D1%82%D0%B3-%D1%88%D0%B5%D0%B2%D1%87%D0%B5%D0%BD%D0%BA%D1%83-%D0%B2%D1%96%D0%B4%D0%B1%D1%83%D0%BB%D0%BE%D1%81%D1%8F-3-%D1%87%D0%B5%D1%80%D0%B2%D0%BD%D1%8F-2000-/1128741605959335/"/>
              </a:rPr>
              <a:t> — Facebook</a:t>
            </a:r>
          </a:p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  <a:hlinkClick r:id="rId9" tooltip="https://nashreporter.com/suspilstvo/u-kamyanskomu-vshanuvaly-pamyat-tarasa-shevchenka-67015"/>
              </a:rPr>
              <a:t>Наш репортер — У Кам’янському вшанували пам’ять Тараса Шевченка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11094391" y="-115567"/>
            <a:ext cx="1981278" cy="1561147"/>
            <a:chOff x="0" y="0"/>
            <a:chExt cx="521818" cy="41116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521818" cy="411166"/>
            </a:xfrm>
            <a:custGeom>
              <a:avLst/>
              <a:gdLst/>
              <a:ahLst/>
              <a:cxnLst/>
              <a:rect r="r" b="b" t="t" l="l"/>
              <a:pathLst>
                <a:path h="411166" w="521818">
                  <a:moveTo>
                    <a:pt x="260909" y="0"/>
                  </a:moveTo>
                  <a:lnTo>
                    <a:pt x="521818" y="411166"/>
                  </a:lnTo>
                  <a:lnTo>
                    <a:pt x="0" y="411166"/>
                  </a:lnTo>
                  <a:lnTo>
                    <a:pt x="26090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81534" y="152799"/>
              <a:ext cx="358750" cy="228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DAHGTCL79tE</dc:identifier>
  <dcterms:modified xsi:type="dcterms:W3CDTF">2011-08-01T06:04:30Z</dcterms:modified>
  <cp:revision>1</cp:revision>
  <dc:title>Роль Гарніка Хачатряна у розвитку культури м. Кам'янське</dc:title>
</cp:coreProperties>
</file>