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Trebuchet MS" panose="020B060302020202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jGEJEhYRPeAHFeYAOcF0MjF1a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41659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521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033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779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289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5341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577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2575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9286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4331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6091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3959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й слайд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і об'єкт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озділу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'єкти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рівняння" type="twoTxTwoObj">
  <p:cSld name="TWO_OBJECTS_WITH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ше заголовок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ий слайд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міст із підписом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ображення з підписом" type="picTx">
  <p:cSld name="PICTURE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21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 та підпис">
  <p:cSld name="Назва та підпис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з підписом">
  <p:cSld name="Цитата з підписом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  <p:sp>
        <p:nvSpPr>
          <p:cNvPr id="119" name="Google Shape;119;p2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2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ка назви">
  <p:cSld name="Картка назви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ка назви цитати">
  <p:cSld name="Картка назви цитати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  <p:sp>
        <p:nvSpPr>
          <p:cNvPr id="136" name="Google Shape;136;p2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2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Істина/хибність">
  <p:cSld name="Істина/хибність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6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6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і вертикальний текст" type="vertTx">
  <p:cSld name="VERTICAL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ий заголовок і текст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8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2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2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2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2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2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2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2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2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2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2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2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12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2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2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2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2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2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2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2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2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2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2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2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2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1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1507067" y="1"/>
            <a:ext cx="7496718" cy="766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Trebuchet MS"/>
              <a:buNone/>
            </a:pPr>
            <a:r>
              <a:rPr lang="uk-UA" sz="1600" dirty="0">
                <a:latin typeface="Trebuchet MS"/>
                <a:ea typeface="Trebuchet MS"/>
                <a:cs typeface="Trebuchet MS"/>
                <a:sym typeface="Trebuchet MS"/>
              </a:rPr>
              <a:t>Міністерство освіти і науки України</a:t>
            </a:r>
            <a:br>
              <a:rPr lang="uk-UA" sz="1600" dirty="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uk-UA" sz="1600" dirty="0" smtClean="0">
                <a:latin typeface="Trebuchet MS"/>
                <a:ea typeface="Trebuchet MS"/>
                <a:cs typeface="Trebuchet MS"/>
                <a:sym typeface="Trebuchet MS"/>
              </a:rPr>
              <a:t>Центр </a:t>
            </a:r>
            <a:r>
              <a:rPr lang="uk-UA" sz="1600" dirty="0">
                <a:latin typeface="Trebuchet MS"/>
                <a:ea typeface="Trebuchet MS"/>
                <a:cs typeface="Trebuchet MS"/>
                <a:sym typeface="Trebuchet MS"/>
              </a:rPr>
              <a:t>еколого-натуралістичної творчості «Юннати» Боярської міської ради»</a:t>
            </a: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1507067" y="1223493"/>
            <a:ext cx="7766936" cy="488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uk-UA" b="1" dirty="0"/>
              <a:t>ЗАСОБИ ЗАХИСТУ БДЖІЛ В ОРГАНІЧНОМУ БДЖІЛЬНИЦТВІ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uk-UA" dirty="0"/>
              <a:t>Роботу виконав: Московка Матвій Ігорович, Центр еколого-натуралістичної творчості  «Юннати» Боярської міської ради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uk-UA" dirty="0" err="1"/>
              <a:t>Акименко</a:t>
            </a:r>
            <a:r>
              <a:rPr lang="uk-UA" dirty="0"/>
              <a:t> Лариса Іванівна, керівник гуртка «Екологічне бджільництво» Центру еколого-натуралістичної творчості «Юннати» Боярської міської ради,  кандидат біологічних наук старший дослідник лабораторії методів оцінки якості та безпечності продукції бджільництва ННЦ «Інститут бджільництва ім. П. І. Прокоповича»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 b="1"/>
              <a:t>Мета та завдання дослідження</a:t>
            </a:r>
            <a:endParaRPr/>
          </a:p>
        </p:txBody>
      </p:sp>
      <p:sp>
        <p:nvSpPr>
          <p:cNvPr id="171" name="Google Shape;171;p2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uk-UA" dirty="0"/>
              <a:t>— дослідити особливості поведінки мурах на арені </a:t>
            </a:r>
            <a:r>
              <a:rPr lang="uk-UA" dirty="0" err="1"/>
              <a:t>формікарію</a:t>
            </a:r>
            <a:r>
              <a:rPr lang="uk-UA" dirty="0"/>
              <a:t> під впливом природних засобів (цибулі та полину);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uk-UA" b="1" dirty="0"/>
              <a:t>-</a:t>
            </a:r>
            <a:r>
              <a:rPr lang="uk-UA" dirty="0"/>
              <a:t>проаналізувати загальні відомості про мурах та особливості їхньої поведінки; провести спостереження за поведінкою мурах на арені </a:t>
            </a:r>
            <a:r>
              <a:rPr lang="uk-UA" dirty="0" err="1"/>
              <a:t>формікарію</a:t>
            </a:r>
            <a:r>
              <a:rPr lang="uk-UA" dirty="0"/>
              <a:t> без впливу природних </a:t>
            </a:r>
            <a:r>
              <a:rPr lang="uk-UA" dirty="0" err="1"/>
              <a:t>засобів;дослідити</a:t>
            </a:r>
            <a:r>
              <a:rPr lang="uk-UA" dirty="0"/>
              <a:t> поведінкові реакції мурах під впливом цибулі та полину у різні проміжки часу (1, 5 та 15 хвилин);порівняти отримані результати та визначити можливість використання природних засобів для впливу на поведінку мурах.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r>
              <a:rPr lang="uk-UA" dirty="0"/>
              <a:t/>
            </a:r>
            <a:br>
              <a:rPr lang="uk-UA" dirty="0"/>
            </a:b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/>
              <a:t>Актуальність дослідження</a:t>
            </a:r>
            <a:endParaRPr/>
          </a:p>
        </p:txBody>
      </p:sp>
      <p:sp>
        <p:nvSpPr>
          <p:cNvPr id="177" name="Google Shape;177;p3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3047999" y="2274838"/>
            <a:ext cx="754048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Мурахи часто проникають у вулики та на територію пасік, що може негативно впливати на стан бджолиних сімей. У зв’язку з цим актуальним є вивчення можливості використання природних засобів для впливу на поведінку мурах. Дослідження поведінкових реакцій мурах під впливом цибулі та полину може бути корисним для пошуку безпечних і екологічних способів обмеження їхньої активності.</a:t>
            </a:r>
            <a:r>
              <a:rPr lang="uk-UA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/>
              <a:t>Поведінка мурах під впливом цибулі через 1 хвилину і через 15 хвилин</a:t>
            </a:r>
            <a:endParaRPr/>
          </a:p>
        </p:txBody>
      </p:sp>
      <p:pic>
        <p:nvPicPr>
          <p:cNvPr id="184" name="Google Shape;184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23230" y="2210873"/>
            <a:ext cx="2833687" cy="37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9781" y="2210873"/>
            <a:ext cx="2898771" cy="377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uk-UA"/>
              <a:t>Поведінка мурах під впливом полину через 1 хвилину і через 15 хвилин</a:t>
            </a:r>
            <a:br>
              <a:rPr lang="uk-UA"/>
            </a:br>
            <a:endParaRPr/>
          </a:p>
        </p:txBody>
      </p:sp>
      <p:pic>
        <p:nvPicPr>
          <p:cNvPr id="191" name="Google Shape;191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719444" y="2056327"/>
            <a:ext cx="2833687" cy="37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960" y="2056327"/>
            <a:ext cx="2578465" cy="377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Природні реакції мурах на вплив зовнішніх факторів</a:t>
            </a:r>
            <a:endParaRPr lang="uk-UA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uk-UA" dirty="0"/>
              <a:t>дослідити поведінкові реакції мурах під </a:t>
            </a:r>
            <a:r>
              <a:rPr lang="uk-UA" dirty="0" smtClean="0"/>
              <a:t>впливом природніх факторів важливо для подальших досліджень їх реакції на експериментальні чинники. Нами досліджено: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-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поведінка характерна для охорони входу та контролю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території;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dk1"/>
                </a:solidFill>
                <a:latin typeface="Arial"/>
                <a:cs typeface="Arial"/>
                <a:sym typeface="Arial"/>
              </a:rPr>
              <a:t>-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значення оптимальної 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температури для відкладання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яєць;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dk1"/>
                </a:solidFill>
                <a:latin typeface="Arial"/>
                <a:cs typeface="Arial"/>
                <a:sym typeface="Arial"/>
              </a:rPr>
              <a:t>-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використання цукрового сиропу 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сушеного </a:t>
            </a:r>
            <a:r>
              <a:rPr lang="uk-UA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гамарусу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uk-U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який є джерелом білка для </a:t>
            </a:r>
            <a:r>
              <a:rPr lang="uk-UA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колонії;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dk1"/>
                </a:solidFill>
                <a:latin typeface="Arial"/>
                <a:cs typeface="Arial"/>
                <a:sym typeface="Arial"/>
              </a:rPr>
              <a:t>- підтримання чистоти в гнізді.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574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 txBox="1">
            <a:spLocks noGrp="1"/>
          </p:cNvSpPr>
          <p:nvPr>
            <p:ph type="title"/>
          </p:nvPr>
        </p:nvSpPr>
        <p:spPr>
          <a:xfrm>
            <a:off x="1890025" y="3351100"/>
            <a:ext cx="8904300" cy="3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9090"/>
              <a:buFont typeface="Century Gothic"/>
              <a:buNone/>
            </a:pPr>
            <a:r>
              <a:rPr lang="uk-UA" sz="33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першому фото зображений міні-</a:t>
            </a:r>
            <a:r>
              <a:rPr lang="uk-UA" sz="33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формікарій</a:t>
            </a:r>
            <a:r>
              <a:rPr lang="uk-UA" sz="33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на якому добре видно кришку. Мураха з роду </a:t>
            </a:r>
            <a:r>
              <a:rPr lang="uk-UA" sz="33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Formica</a:t>
            </a:r>
            <a:r>
              <a:rPr lang="uk-UA" sz="33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33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lemani</a:t>
            </a:r>
            <a:r>
              <a:rPr lang="uk-UA" sz="33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сторожує місцевість по декілька годин на день в одному і тому самому місці, виконуючи роль захисника гнізда. Така поведінка характерна для охорони входу та контролю території.</a:t>
            </a:r>
            <a:endParaRPr sz="4200" dirty="0"/>
          </a:p>
        </p:txBody>
      </p:sp>
      <p:pic>
        <p:nvPicPr>
          <p:cNvPr id="198" name="Google Shape;198;p6" title="photo_2026-02-20_20-50-2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9975" y="0"/>
            <a:ext cx="5952050" cy="3233626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>
            <a:spLocks noGrp="1"/>
          </p:cNvSpPr>
          <p:nvPr>
            <p:ph type="title"/>
          </p:nvPr>
        </p:nvSpPr>
        <p:spPr>
          <a:xfrm>
            <a:off x="1985025" y="3237098"/>
            <a:ext cx="8911800" cy="3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другому фото також видно мурах роду </a:t>
            </a:r>
            <a:r>
              <a:rPr lang="uk-UA" sz="29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Formica</a:t>
            </a:r>
            <a:r>
              <a:rPr lang="uk-UA" sz="29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29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lemani</a:t>
            </a:r>
            <a:r>
              <a:rPr lang="uk-UA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які знаходяться у зоні зволоження. Вони очікують оптимальної температури для відкладання яєць. Крім того, можна побачити невелику поїлку, в якій знаходиться цукровий сироп, що слугує джерелом вуглеводів для колонії.</a:t>
            </a:r>
            <a:endParaRPr sz="3300" dirty="0"/>
          </a:p>
        </p:txBody>
      </p:sp>
      <p:pic>
        <p:nvPicPr>
          <p:cNvPr id="204" name="Google Shape;204;p7" title="photo_2026-02-20_20-51-0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925" y="76000"/>
            <a:ext cx="6755926" cy="31611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7"/>
          <p:cNvCxnSpPr/>
          <p:nvPr/>
        </p:nvCxnSpPr>
        <p:spPr>
          <a:xfrm>
            <a:off x="5778950" y="938475"/>
            <a:ext cx="1861800" cy="113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  <a:effectLst>
            <a:reflection endPos="79000" dist="38100" dir="5400000" fadeDir="5400012" sy="-100000" algn="bl" rotWithShape="0"/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 txBox="1">
            <a:spLocks noGrp="1"/>
          </p:cNvSpPr>
          <p:nvPr>
            <p:ph type="title"/>
          </p:nvPr>
        </p:nvSpPr>
        <p:spPr>
          <a:xfrm>
            <a:off x="1795050" y="3864025"/>
            <a:ext cx="9094200" cy="28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третьому фото у вологій зоні знаходиться королева роду </a:t>
            </a:r>
            <a:r>
              <a:rPr lang="uk-UA" sz="27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Lasius</a:t>
            </a:r>
            <a:r>
              <a:rPr lang="uk-UA" sz="27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27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niger</a:t>
            </a:r>
            <a:r>
              <a:rPr lang="uk-UA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При температурі, однаковій з мурахами </a:t>
            </a:r>
            <a:r>
              <a:rPr lang="uk-UA" sz="27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Formica</a:t>
            </a:r>
            <a:r>
              <a:rPr lang="uk-UA" sz="27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27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lemani</a:t>
            </a:r>
            <a:r>
              <a:rPr lang="uk-UA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вона може відкладати яйця, однак розвиток личинок відбувається повільніше. Також у </a:t>
            </a:r>
            <a:r>
              <a:rPr lang="uk-UA" sz="27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формікарії</a:t>
            </a:r>
            <a:r>
              <a:rPr lang="uk-UA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присутня тарілочка з цукровим сиропом та сушеним </a:t>
            </a:r>
            <a:r>
              <a:rPr lang="uk-UA" sz="27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гамарусом</a:t>
            </a:r>
            <a:r>
              <a:rPr lang="uk-UA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який є джерелом білка для колонії.</a:t>
            </a:r>
            <a:endParaRPr sz="5200" dirty="0"/>
          </a:p>
        </p:txBody>
      </p:sp>
      <p:pic>
        <p:nvPicPr>
          <p:cNvPr id="211" name="Google Shape;211;p8" title="photo_2026-02-20_20-51-2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9375" y="0"/>
            <a:ext cx="7047974" cy="374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8"/>
          <p:cNvCxnSpPr/>
          <p:nvPr/>
        </p:nvCxnSpPr>
        <p:spPr>
          <a:xfrm>
            <a:off x="6462850" y="1318400"/>
            <a:ext cx="1766700" cy="94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>
            <a:spLocks noGrp="1"/>
          </p:cNvSpPr>
          <p:nvPr>
            <p:ph type="title"/>
          </p:nvPr>
        </p:nvSpPr>
        <p:spPr>
          <a:xfrm>
            <a:off x="1707600" y="5041850"/>
            <a:ext cx="8776800" cy="13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камері </a:t>
            </a:r>
            <a:r>
              <a:rPr lang="uk-UA" sz="2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формікарію</a:t>
            </a:r>
            <a:r>
              <a:rPr lang="uk-UA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знаходиться королева роду </a:t>
            </a:r>
            <a:r>
              <a:rPr lang="uk-UA" sz="2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Messor</a:t>
            </a:r>
            <a:r>
              <a:rPr lang="uk-UA" sz="2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2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structor</a:t>
            </a:r>
            <a:r>
              <a:rPr lang="uk-UA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разом із робітниками. Робочі </a:t>
            </a:r>
            <a:r>
              <a:rPr lang="uk-UA" sz="2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мурахи</a:t>
            </a:r>
            <a:r>
              <a:rPr lang="uk-UA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постійно перебувають поруч із королевою, доглядають за нею, </a:t>
            </a:r>
            <a:r>
              <a:rPr lang="uk-UA" sz="21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переносяться </a:t>
            </a:r>
            <a:r>
              <a:rPr lang="uk-UA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розплід та підтримують чистоту в гнізді.</a:t>
            </a:r>
            <a:endParaRPr sz="4600" dirty="0"/>
          </a:p>
        </p:txBody>
      </p:sp>
      <p:pic>
        <p:nvPicPr>
          <p:cNvPr id="218" name="Google Shape;218;p9" title="photo_2026-02-20_20-50-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1375" y="190400"/>
            <a:ext cx="6611050" cy="4585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Google Shape;219;p9"/>
          <p:cNvCxnSpPr/>
          <p:nvPr/>
        </p:nvCxnSpPr>
        <p:spPr>
          <a:xfrm flipH="1">
            <a:off x="5348475" y="1109450"/>
            <a:ext cx="1076400" cy="81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uk-UA"/>
              <a:t>Висновки</a:t>
            </a:r>
            <a:endParaRPr/>
          </a:p>
        </p:txBody>
      </p:sp>
      <p:sp>
        <p:nvSpPr>
          <p:cNvPr id="225" name="Google Shape;225;p10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🠶"/>
            </a:pPr>
            <a:r>
              <a:rPr lang="uk-UA"/>
              <a:t>У ході дослідження встановлено, що поведінка мурах змінюється під впливом природних засобів, однак характер цих змін є різним. Цибуля викликає виражену сенсорну реакцію, яка з часом переходить в уникання зони з різким запахом, особливо серед дрібних робочих особин. Полин не має різкого відлякувального ефекту, проте сприймається мурахами як небажаний матеріал, що проявляється у дослідницькій та утилізаційній поведінці. Отримані результати свідчать про </a:t>
            </a:r>
            <a:r>
              <a:rPr lang="uk-UA" b="1" i="1"/>
              <a:t>можливість використання природних засобів для екологічно безпечного впливу на поведінку мурах без застосування хімічних речовин та розробки засобу для практичного використання на пасіці</a:t>
            </a:r>
            <a:r>
              <a:rPr lang="uk-UA"/>
              <a:t>.</a:t>
            </a:r>
            <a:endParaRPr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"/>
          <p:cNvSpPr/>
          <p:nvPr/>
        </p:nvSpPr>
        <p:spPr>
          <a:xfrm>
            <a:off x="2977002" y="2329933"/>
            <a:ext cx="479539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accent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ДЯКУЮ ЗА УВАГУ</a:t>
            </a:r>
            <a:endParaRPr sz="4000">
              <a:solidFill>
                <a:schemeClr val="accent1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574</Words>
  <Application>Microsoft Office PowerPoint</Application>
  <PresentationFormat>Широкий екран</PresentationFormat>
  <Paragraphs>29</Paragraphs>
  <Slides>12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1" baseType="lpstr">
      <vt:lpstr>Arial</vt:lpstr>
      <vt:lpstr>Century Gothic</vt:lpstr>
      <vt:lpstr>Droid Sans Mono</vt:lpstr>
      <vt:lpstr>Wingdings</vt:lpstr>
      <vt:lpstr>Trebuchet MS</vt:lpstr>
      <vt:lpstr>Calibri</vt:lpstr>
      <vt:lpstr>Noto Sans Symbols</vt:lpstr>
      <vt:lpstr>Times New Roman</vt:lpstr>
      <vt:lpstr>Пасмо</vt:lpstr>
      <vt:lpstr>Міністерство освіти і науки України Центр еколого-натуралістичної творчості «Юннати» Боярської міської ради»</vt:lpstr>
      <vt:lpstr>Мета та завдання дослідження</vt:lpstr>
      <vt:lpstr>Актуальність дослідження</vt:lpstr>
      <vt:lpstr>Поведінка мурах під впливом цибулі через 1 хвилину і через 15 хвилин</vt:lpstr>
      <vt:lpstr>Поведінка мурах під впливом полину через 1 хвилину і через 15 хвилин </vt:lpstr>
      <vt:lpstr>Природні реакції мурах на вплив зовнішніх факторів</vt:lpstr>
      <vt:lpstr>На першому фото зображений міні-формікарій, на якому добре видно кришку. Мураха з роду Formica lemani сторожує місцевість по декілька годин на день в одному і тому самому місці, виконуючи роль захисника гнізда. Така поведінка характерна для охорони входу та контролю території.</vt:lpstr>
      <vt:lpstr>На другому фото також видно мурах роду Formica lemani, які знаходяться у зоні зволоження. Вони очікують оптимальної температури для відкладання яєць. Крім того, можна побачити невелику поїлку, в якій знаходиться цукровий сироп, що слугує джерелом вуглеводів для колонії.</vt:lpstr>
      <vt:lpstr>На третьому фото у вологій зоні знаходиться королева роду Lasius niger. При температурі, однаковій з мурахами Formica lemani, вона може відкладати яйця, однак розвиток личинок відбувається повільніше. Також у формікарії присутня тарілочка з цукровим сиропом та сушеним гамарусом, який є джерелом білка для колонії.</vt:lpstr>
      <vt:lpstr>У камері формікарію знаходиться королева роду Messor structor разом із робітниками. Робочі мурахи постійно перебувають поруч із королевою, доглядають за нею, переносяться розплід та підтримують чистоту в гнізді.</vt:lpstr>
      <vt:lpstr>Висновки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Центр еколого-натуралістичної творчості «Юннати» Боярської міської ради»</dc:title>
  <dc:creator>Лариса</dc:creator>
  <cp:lastModifiedBy>Лариса</cp:lastModifiedBy>
  <cp:revision>4</cp:revision>
  <dcterms:created xsi:type="dcterms:W3CDTF">2025-11-30T08:11:54Z</dcterms:created>
  <dcterms:modified xsi:type="dcterms:W3CDTF">2026-04-22T14:13:39Z</dcterms:modified>
</cp:coreProperties>
</file>