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  <p:embeddedFont>
      <p:font typeface="Garamond"/>
      <p:regular r:id="rId25"/>
      <p:bold r:id="rId26"/>
      <p:italic r:id="rId27"/>
      <p:boldItalic r:id="rId28"/>
    </p:embeddedFont>
    <p:embeddedFont>
      <p:font typeface="Playfair Display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Garamond-bold.fntdata"/><Relationship Id="rId25" Type="http://schemas.openxmlformats.org/officeDocument/2006/relationships/font" Target="fonts/Garamond-regular.fntdata"/><Relationship Id="rId28" Type="http://schemas.openxmlformats.org/officeDocument/2006/relationships/font" Target="fonts/Garamond-boldItalic.fntdata"/><Relationship Id="rId27" Type="http://schemas.openxmlformats.org/officeDocument/2006/relationships/font" Target="fonts/Garamon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layfairDisplay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layfairDisplay-italic.fntdata"/><Relationship Id="rId30" Type="http://schemas.openxmlformats.org/officeDocument/2006/relationships/font" Target="fonts/PlayfairDisplay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PlayfairDisplay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833ded5b9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833ded5b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d833ded5b9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d833ded5b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d833ded5b9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d833ded5b9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8b2167942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d8b2167942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d8b2167942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d8b2167942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d8b2167942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d8b2167942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d8b2167942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d8b2167942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d8b2167942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d8b2167942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d8b2167942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d8b2167942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d8b2167942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d8b2167942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d8b2167942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d8b2167942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d8b2167942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d8b2167942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d8b2167942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d8b2167942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d8b2167942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d8b2167942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d833ded5b9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d833ded5b9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212958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9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5.png"/><Relationship Id="rId6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6.png"/><Relationship Id="rId6" Type="http://schemas.openxmlformats.org/officeDocument/2006/relationships/image" Target="../media/image11.png"/><Relationship Id="rId7" Type="http://schemas.openxmlformats.org/officeDocument/2006/relationships/image" Target="../media/image18.png"/><Relationship Id="rId8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58400"/>
            <a:ext cx="9144000" cy="78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67938" l="0" r="80750" t="0"/>
          <a:stretch/>
        </p:blipFill>
        <p:spPr>
          <a:xfrm>
            <a:off x="0" y="0"/>
            <a:ext cx="1694601" cy="16132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666200" y="109450"/>
            <a:ext cx="7249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Всеукраїнський інтерактивний конкурс  «МАН-Юніор Дослідник»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6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Комунальний позашкільний навчальний заклад </a:t>
            </a:r>
            <a:endParaRPr b="1" sz="160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6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«Донецька обласна Мала академія наук учнівської молоді»</a:t>
            </a:r>
            <a:endParaRPr b="1" sz="160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949200" y="1139025"/>
            <a:ext cx="7706100" cy="16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Мелодії дитинства:</a:t>
            </a:r>
            <a:endParaRPr b="1" sz="24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взаємовплив традицій виховання дітей у греків та українців Великоновосілківської селищної громади Донецької області</a:t>
            </a:r>
            <a:endParaRPr b="1" sz="24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268800" y="2760825"/>
            <a:ext cx="56472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Роботу виконала: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Могиліна Олександра Олексіївна,  </a:t>
            </a:r>
            <a:endParaRPr b="1" sz="180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6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здобувачка освіти 9 класу Великоновосілківського закладу загальної середньої освіти І-ІІІ ступенів №2 Великоновосілківської селищної ра</a:t>
            </a:r>
            <a:r>
              <a:rPr b="1" lang="uk" sz="18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ди </a:t>
            </a:r>
            <a:endParaRPr b="1" sz="1800">
              <a:solidFill>
                <a:srgbClr val="212958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197600" y="4366200"/>
            <a:ext cx="62232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2000">
                <a:solidFill>
                  <a:srgbClr val="023E5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Терек таміриндян тутунур, адам – союндан</a:t>
            </a:r>
            <a:endParaRPr b="1" i="1" sz="2000">
              <a:solidFill>
                <a:srgbClr val="023E5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023E51"/>
                </a:solidFill>
                <a:latin typeface="Garamond"/>
                <a:ea typeface="Garamond"/>
                <a:cs typeface="Garamond"/>
                <a:sym typeface="Garamond"/>
              </a:rPr>
              <a:t> Дерево тримається корінням, а людина – своїм родом</a:t>
            </a:r>
            <a:r>
              <a:rPr b="1" lang="uk" sz="1800">
                <a:solidFill>
                  <a:schemeClr val="lt1"/>
                </a:solidFill>
                <a:highlight>
                  <a:srgbClr val="006382"/>
                </a:highlight>
                <a:latin typeface="Garamond"/>
                <a:ea typeface="Garamond"/>
                <a:cs typeface="Garamond"/>
                <a:sym typeface="Garamond"/>
              </a:rPr>
              <a:t> </a:t>
            </a:r>
            <a:endParaRPr b="1" sz="1800">
              <a:solidFill>
                <a:schemeClr val="lt1"/>
              </a:solidFill>
              <a:highlight>
                <a:srgbClr val="006382"/>
              </a:highlight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67938" l="0" r="80750" t="0"/>
          <a:stretch/>
        </p:blipFill>
        <p:spPr>
          <a:xfrm>
            <a:off x="0" y="0"/>
            <a:ext cx="1305151" cy="12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21969"/>
            <a:ext cx="9144000" cy="821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93050" y="755875"/>
            <a:ext cx="2984050" cy="282738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1305150" y="755875"/>
            <a:ext cx="4545600" cy="133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Надазовські греки (уруми і румеї)</a:t>
            </a: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" sz="18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репрезентують автохтонну етнічну спільноту України, етногенез якої відбувався в Криму в добу Середньовіччя. </a:t>
            </a: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310875" y="2263075"/>
            <a:ext cx="5539800" cy="189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У 1778-1780 рр. предки надазовських греків було насильницько переселені царською владою з Криму до Надазов’я. На той час ця етнічна спільнота вже була двомовною: румеї – еллінофони; уруми –  тюркофони. Основним об’єднуючим чинником була віра (християнство грецького обряду) [11, с.47].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5993025" y="3696863"/>
            <a:ext cx="2984100" cy="511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 1. Населені пункти, засновані урумами [4, с.4]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2489100" y="88150"/>
            <a:ext cx="4935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Хто заснував Велику Новосілку?</a:t>
            </a:r>
            <a:endParaRPr sz="2400"/>
          </a:p>
        </p:txBody>
      </p:sp>
      <p:sp>
        <p:nvSpPr>
          <p:cNvPr id="71" name="Google Shape;71;p14"/>
          <p:cNvSpPr/>
          <p:nvPr/>
        </p:nvSpPr>
        <p:spPr>
          <a:xfrm>
            <a:off x="6537375" y="1597475"/>
            <a:ext cx="274800" cy="168000"/>
          </a:xfrm>
          <a:prstGeom prst="triangle">
            <a:avLst>
              <a:gd fmla="val 50000" name="adj"/>
            </a:avLst>
          </a:prstGeom>
          <a:solidFill>
            <a:srgbClr val="CF5B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2" name="Google Shape;72;p14"/>
          <p:cNvCxnSpPr/>
          <p:nvPr/>
        </p:nvCxnSpPr>
        <p:spPr>
          <a:xfrm>
            <a:off x="6743475" y="1597475"/>
            <a:ext cx="618300" cy="7500"/>
          </a:xfrm>
          <a:prstGeom prst="straightConnector1">
            <a:avLst/>
          </a:prstGeom>
          <a:noFill/>
          <a:ln cap="flat" cmpd="sng" w="38100">
            <a:solidFill>
              <a:srgbClr val="CF5B2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5"/>
          <p:cNvPicPr preferRelativeResize="0"/>
          <p:nvPr/>
        </p:nvPicPr>
        <p:blipFill rotWithShape="1">
          <a:blip r:embed="rId3">
            <a:alphaModFix/>
          </a:blip>
          <a:srcRect b="67938" l="0" r="80750" t="0"/>
          <a:stretch/>
        </p:blipFill>
        <p:spPr>
          <a:xfrm>
            <a:off x="0" y="0"/>
            <a:ext cx="1305151" cy="12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21969"/>
            <a:ext cx="9144000" cy="82153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/>
        </p:nvSpPr>
        <p:spPr>
          <a:xfrm>
            <a:off x="1458175" y="-53900"/>
            <a:ext cx="5234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Великоновосілківщина</a:t>
            </a:r>
            <a:r>
              <a:rPr lang="uk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uk" sz="2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-</a:t>
            </a:r>
            <a:r>
              <a:rPr b="1" lang="uk" sz="2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 колиска моєї</a:t>
            </a:r>
            <a:r>
              <a:rPr b="1" lang="uk" sz="2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 сім’ї</a:t>
            </a:r>
            <a:endParaRPr sz="2400"/>
          </a:p>
        </p:txBody>
      </p:sp>
      <p:pic>
        <p:nvPicPr>
          <p:cNvPr id="80" name="Google Shape;80;p15"/>
          <p:cNvPicPr preferRelativeResize="0"/>
          <p:nvPr/>
        </p:nvPicPr>
        <p:blipFill rotWithShape="1">
          <a:blip r:embed="rId5">
            <a:alphaModFix/>
          </a:blip>
          <a:srcRect b="0" l="7364" r="8954" t="0"/>
          <a:stretch/>
        </p:blipFill>
        <p:spPr>
          <a:xfrm>
            <a:off x="6845600" y="207250"/>
            <a:ext cx="2135050" cy="191345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1" name="Google Shape;81;p15"/>
          <p:cNvSpPr txBox="1"/>
          <p:nvPr/>
        </p:nvSpPr>
        <p:spPr>
          <a:xfrm>
            <a:off x="836475" y="1699963"/>
            <a:ext cx="2355300" cy="61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Могиліна Тетяна Віталіївна 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1981 року народження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4154613" y="1717175"/>
            <a:ext cx="2562600" cy="61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Могилін Олексій Васильович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1975 року народження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2149150" y="2461800"/>
            <a:ext cx="1790700" cy="831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Крамський 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Віталій Михайлович 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1957 р.н.    </a:t>
            </a:r>
            <a:r>
              <a:rPr lang="uk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                                                             </a:t>
            </a:r>
            <a:endParaRPr/>
          </a:p>
        </p:txBody>
      </p:sp>
      <p:sp>
        <p:nvSpPr>
          <p:cNvPr id="84" name="Google Shape;84;p15"/>
          <p:cNvSpPr txBox="1"/>
          <p:nvPr/>
        </p:nvSpPr>
        <p:spPr>
          <a:xfrm>
            <a:off x="2088175" y="938125"/>
            <a:ext cx="2964300" cy="61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Могиліна Олександра Олексіївна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2011  року народження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56075" y="2461788"/>
            <a:ext cx="1892400" cy="831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Крамська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Тетяна Пантеліївна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1959 р.н.    </a:t>
            </a:r>
            <a:r>
              <a:rPr lang="uk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                                                             </a:t>
            </a:r>
            <a:endParaRPr/>
          </a:p>
        </p:txBody>
      </p:sp>
      <p:sp>
        <p:nvSpPr>
          <p:cNvPr id="86" name="Google Shape;86;p15"/>
          <p:cNvSpPr txBox="1"/>
          <p:nvPr/>
        </p:nvSpPr>
        <p:spPr>
          <a:xfrm>
            <a:off x="4040525" y="2461800"/>
            <a:ext cx="1455300" cy="831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Кудрявцева 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Ніна Іванівна 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1953 р.н.    </a:t>
            </a:r>
            <a:r>
              <a:rPr lang="uk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                                                             </a:t>
            </a:r>
            <a:endParaRPr/>
          </a:p>
        </p:txBody>
      </p:sp>
      <p:sp>
        <p:nvSpPr>
          <p:cNvPr id="87" name="Google Shape;87;p15"/>
          <p:cNvSpPr txBox="1"/>
          <p:nvPr/>
        </p:nvSpPr>
        <p:spPr>
          <a:xfrm>
            <a:off x="2031875" y="3439325"/>
            <a:ext cx="1790700" cy="831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Лефтеров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Пантелей Антонович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1937 р. н.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156075" y="3439313"/>
            <a:ext cx="1790700" cy="831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Лефтеров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Зінаїда Олексіївна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1937 р. н.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9" name="Google Shape;89;p15"/>
          <p:cNvCxnSpPr/>
          <p:nvPr/>
        </p:nvCxnSpPr>
        <p:spPr>
          <a:xfrm flipH="1" rot="10800000">
            <a:off x="2284025" y="1553725"/>
            <a:ext cx="1286400" cy="184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" name="Google Shape;90;p15"/>
          <p:cNvCxnSpPr/>
          <p:nvPr/>
        </p:nvCxnSpPr>
        <p:spPr>
          <a:xfrm>
            <a:off x="3939838" y="1539788"/>
            <a:ext cx="1120500" cy="251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" name="Google Shape;91;p15"/>
          <p:cNvCxnSpPr>
            <a:stCxn id="85" idx="0"/>
          </p:cNvCxnSpPr>
          <p:nvPr/>
        </p:nvCxnSpPr>
        <p:spPr>
          <a:xfrm flipH="1" rot="10800000">
            <a:off x="1102275" y="2307888"/>
            <a:ext cx="558900" cy="1539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" name="Google Shape;92;p15"/>
          <p:cNvCxnSpPr>
            <a:stCxn id="83" idx="0"/>
          </p:cNvCxnSpPr>
          <p:nvPr/>
        </p:nvCxnSpPr>
        <p:spPr>
          <a:xfrm rot="10800000">
            <a:off x="2515300" y="2307900"/>
            <a:ext cx="529200" cy="1539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" name="Google Shape;93;p15"/>
          <p:cNvCxnSpPr>
            <a:stCxn id="88" idx="0"/>
          </p:cNvCxnSpPr>
          <p:nvPr/>
        </p:nvCxnSpPr>
        <p:spPr>
          <a:xfrm>
            <a:off x="1051425" y="34393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" name="Google Shape;94;p15"/>
          <p:cNvCxnSpPr>
            <a:stCxn id="87" idx="0"/>
          </p:cNvCxnSpPr>
          <p:nvPr/>
        </p:nvCxnSpPr>
        <p:spPr>
          <a:xfrm rot="10800000">
            <a:off x="1483025" y="3304325"/>
            <a:ext cx="1444200" cy="135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" name="Google Shape;95;p15"/>
          <p:cNvCxnSpPr>
            <a:stCxn id="88" idx="0"/>
          </p:cNvCxnSpPr>
          <p:nvPr/>
        </p:nvCxnSpPr>
        <p:spPr>
          <a:xfrm>
            <a:off x="1051425" y="34393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" name="Google Shape;96;p15"/>
          <p:cNvCxnSpPr>
            <a:stCxn id="88" idx="0"/>
          </p:cNvCxnSpPr>
          <p:nvPr/>
        </p:nvCxnSpPr>
        <p:spPr>
          <a:xfrm>
            <a:off x="1051425" y="3439313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" name="Google Shape;97;p15"/>
          <p:cNvCxnSpPr>
            <a:stCxn id="85" idx="2"/>
          </p:cNvCxnSpPr>
          <p:nvPr/>
        </p:nvCxnSpPr>
        <p:spPr>
          <a:xfrm flipH="1">
            <a:off x="700275" y="3293088"/>
            <a:ext cx="402000" cy="2427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5"/>
          <p:cNvCxnSpPr>
            <a:stCxn id="86" idx="0"/>
          </p:cNvCxnSpPr>
          <p:nvPr/>
        </p:nvCxnSpPr>
        <p:spPr>
          <a:xfrm flipH="1" rot="10800000">
            <a:off x="4768175" y="2272200"/>
            <a:ext cx="470400" cy="189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5"/>
          <p:cNvCxnSpPr>
            <a:stCxn id="100" idx="0"/>
          </p:cNvCxnSpPr>
          <p:nvPr/>
        </p:nvCxnSpPr>
        <p:spPr>
          <a:xfrm rot="10800000">
            <a:off x="5932650" y="2343300"/>
            <a:ext cx="391500" cy="118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1" name="Google Shape;101;p15"/>
          <p:cNvPicPr preferRelativeResize="0"/>
          <p:nvPr/>
        </p:nvPicPr>
        <p:blipFill rotWithShape="1">
          <a:blip r:embed="rId6">
            <a:alphaModFix/>
          </a:blip>
          <a:srcRect b="0" l="8497" r="13548" t="0"/>
          <a:stretch/>
        </p:blipFill>
        <p:spPr>
          <a:xfrm>
            <a:off x="6831650" y="2745375"/>
            <a:ext cx="2196300" cy="1940549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0" name="Google Shape;100;p15"/>
          <p:cNvSpPr txBox="1"/>
          <p:nvPr/>
        </p:nvSpPr>
        <p:spPr>
          <a:xfrm>
            <a:off x="5596500" y="2461800"/>
            <a:ext cx="1455300" cy="831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Могилін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Василь Іванович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1953 р. н.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6831650" y="4486450"/>
            <a:ext cx="21963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Рис.3.Родина Лефтерових.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 особистого архіву Крамської Т.П.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6814975" y="2120700"/>
            <a:ext cx="21963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Рис.2.Родина Крамських-Могиліних.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 особистого архіву авторки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5"/>
          <p:cNvSpPr/>
          <p:nvPr/>
        </p:nvSpPr>
        <p:spPr>
          <a:xfrm>
            <a:off x="91725" y="3356675"/>
            <a:ext cx="3844800" cy="996600"/>
          </a:xfrm>
          <a:prstGeom prst="rect">
            <a:avLst/>
          </a:prstGeom>
          <a:noFill/>
          <a:ln cap="flat" cmpd="sng" w="38100">
            <a:solidFill>
              <a:srgbClr val="F9CB9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4463863" y="3345838"/>
            <a:ext cx="2135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1800">
                <a:solidFill>
                  <a:srgbClr val="F9CB9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уруми за етнічним </a:t>
            </a:r>
            <a:r>
              <a:rPr b="1" i="1" lang="uk" sz="1800">
                <a:solidFill>
                  <a:srgbClr val="F9CB9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походженням</a:t>
            </a:r>
            <a:endParaRPr b="1" i="1" sz="1800">
              <a:solidFill>
                <a:srgbClr val="F9CB9C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6" name="Google Shape;106;p15"/>
          <p:cNvSpPr/>
          <p:nvPr/>
        </p:nvSpPr>
        <p:spPr>
          <a:xfrm>
            <a:off x="3999200" y="3715309"/>
            <a:ext cx="402000" cy="251700"/>
          </a:xfrm>
          <a:prstGeom prst="rightArrow">
            <a:avLst>
              <a:gd fmla="val 81220" name="adj1"/>
              <a:gd fmla="val 50000" name="adj2"/>
            </a:avLst>
          </a:prstGeom>
          <a:solidFill>
            <a:srgbClr val="F9CB9C"/>
          </a:solidFill>
          <a:ln cap="flat" cmpd="sng" w="9525">
            <a:solidFill>
              <a:srgbClr val="F9CB9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5"/>
          <p:cNvSpPr/>
          <p:nvPr/>
        </p:nvSpPr>
        <p:spPr>
          <a:xfrm>
            <a:off x="95050" y="2379150"/>
            <a:ext cx="1993200" cy="996600"/>
          </a:xfrm>
          <a:prstGeom prst="rect">
            <a:avLst/>
          </a:prstGeom>
          <a:noFill/>
          <a:ln cap="flat" cmpd="sng" w="38100">
            <a:solidFill>
              <a:srgbClr val="F9CB9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9CB9C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6"/>
          <p:cNvPicPr preferRelativeResize="0"/>
          <p:nvPr/>
        </p:nvPicPr>
        <p:blipFill rotWithShape="1">
          <a:blip r:embed="rId3">
            <a:alphaModFix/>
          </a:blip>
          <a:srcRect b="67938" l="0" r="80750" t="0"/>
          <a:stretch/>
        </p:blipFill>
        <p:spPr>
          <a:xfrm>
            <a:off x="0" y="0"/>
            <a:ext cx="1305151" cy="12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21969"/>
            <a:ext cx="9144000" cy="82153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 txBox="1"/>
          <p:nvPr/>
        </p:nvSpPr>
        <p:spPr>
          <a:xfrm>
            <a:off x="1246900" y="649625"/>
            <a:ext cx="7671900" cy="124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Актуальність. </a:t>
            </a:r>
            <a:r>
              <a:rPr lang="uk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Сім’я – первинне середовище, де під впливом батьків формуються ціннісні орієнтири, які визначатимуть поведінку людини в майбутньому. Дієвим засобом виховання є колискові пісні – один із найдавніших жанрів дитячого фольклору.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1937350" y="95525"/>
            <a:ext cx="629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Досліджуємо традиції родинного виховання</a:t>
            </a:r>
            <a:endParaRPr sz="2400"/>
          </a:p>
        </p:txBody>
      </p:sp>
      <p:sp>
        <p:nvSpPr>
          <p:cNvPr id="116" name="Google Shape;116;p16"/>
          <p:cNvSpPr txBox="1"/>
          <p:nvPr/>
        </p:nvSpPr>
        <p:spPr>
          <a:xfrm>
            <a:off x="185975" y="2284988"/>
            <a:ext cx="4492800" cy="185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Мета:</a:t>
            </a: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виявити </a:t>
            </a:r>
            <a:r>
              <a:rPr lang="uk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взаємовплив елементів культур урумів та українців при використанні колискових пісень у родинному вихованні (на прикладі мешканців Великоновосілківщини – </a:t>
            </a:r>
            <a:r>
              <a:rPr lang="uk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Лефтерових - Крамських - Могиліних).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5007050" y="2284988"/>
            <a:ext cx="3969900" cy="95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З’ясувати стан наукової розробки питання, визначити джерельну та методологічну базу дослідження.</a:t>
            </a:r>
            <a:r>
              <a:rPr lang="uk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5007050" y="3321450"/>
            <a:ext cx="3969900" cy="1662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На підставі зібраного польового фольклорно-етнографічного матеріалу визначити ступінь збереження традицій родинного виховання урумів та їхню трансформацію під впливом взаємодії з українською культурою,	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5772350" y="1892225"/>
            <a:ext cx="29544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CF5B2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Завдання:</a:t>
            </a:r>
            <a:endParaRPr b="1" sz="1800">
              <a:solidFill>
                <a:srgbClr val="CF5B2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20" name="Google Shape;120;p16"/>
          <p:cNvCxnSpPr>
            <a:endCxn id="117" idx="1"/>
          </p:cNvCxnSpPr>
          <p:nvPr/>
        </p:nvCxnSpPr>
        <p:spPr>
          <a:xfrm flipH="1" rot="10800000">
            <a:off x="4678850" y="2762138"/>
            <a:ext cx="328200" cy="450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" name="Google Shape;121;p16"/>
          <p:cNvCxnSpPr>
            <a:stCxn id="116" idx="3"/>
            <a:endCxn id="118" idx="1"/>
          </p:cNvCxnSpPr>
          <p:nvPr/>
        </p:nvCxnSpPr>
        <p:spPr>
          <a:xfrm>
            <a:off x="4678775" y="3212138"/>
            <a:ext cx="328200" cy="9405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7"/>
          <p:cNvPicPr preferRelativeResize="0"/>
          <p:nvPr/>
        </p:nvPicPr>
        <p:blipFill rotWithShape="1">
          <a:blip r:embed="rId3">
            <a:alphaModFix/>
          </a:blip>
          <a:srcRect b="67938" l="0" r="80750" t="0"/>
          <a:stretch/>
        </p:blipFill>
        <p:spPr>
          <a:xfrm>
            <a:off x="0" y="0"/>
            <a:ext cx="1305151" cy="12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21969"/>
            <a:ext cx="9144000" cy="82153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 txBox="1"/>
          <p:nvPr/>
        </p:nvSpPr>
        <p:spPr>
          <a:xfrm>
            <a:off x="1470300" y="72900"/>
            <a:ext cx="7478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 Науковий доробок дослідників етнічної історії греків Надазов’я</a:t>
            </a:r>
            <a:endParaRPr sz="2400"/>
          </a:p>
        </p:txBody>
      </p:sp>
      <p:sp>
        <p:nvSpPr>
          <p:cNvPr id="129" name="Google Shape;129;p17"/>
          <p:cNvSpPr/>
          <p:nvPr/>
        </p:nvSpPr>
        <p:spPr>
          <a:xfrm>
            <a:off x="569900" y="1560300"/>
            <a:ext cx="2497200" cy="24438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5">
            <a:alphaModFix/>
          </a:blip>
          <a:srcRect b="13704" l="23545" r="8131" t="0"/>
          <a:stretch/>
        </p:blipFill>
        <p:spPr>
          <a:xfrm>
            <a:off x="180300" y="1242450"/>
            <a:ext cx="1305300" cy="1236300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1" name="Google Shape;131;p17"/>
          <p:cNvSpPr txBox="1"/>
          <p:nvPr/>
        </p:nvSpPr>
        <p:spPr>
          <a:xfrm>
            <a:off x="1485600" y="1563575"/>
            <a:ext cx="14856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Олександр Гаркавець</a:t>
            </a:r>
            <a:endParaRPr b="1" sz="1800">
              <a:solidFill>
                <a:srgbClr val="CF5B2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3445325" y="1560300"/>
            <a:ext cx="2497200" cy="24438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5875" y="1208100"/>
            <a:ext cx="1236300" cy="1236300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4" name="Google Shape;134;p17"/>
          <p:cNvSpPr/>
          <p:nvPr/>
        </p:nvSpPr>
        <p:spPr>
          <a:xfrm>
            <a:off x="6320750" y="1560300"/>
            <a:ext cx="2497200" cy="24438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17"/>
          <p:cNvPicPr preferRelativeResize="0"/>
          <p:nvPr/>
        </p:nvPicPr>
        <p:blipFill rotWithShape="1">
          <a:blip r:embed="rId7">
            <a:alphaModFix/>
          </a:blip>
          <a:srcRect b="8101" l="0" r="7063" t="16751"/>
          <a:stretch/>
        </p:blipFill>
        <p:spPr>
          <a:xfrm>
            <a:off x="6134200" y="1211525"/>
            <a:ext cx="1236300" cy="1218600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6" name="Google Shape;136;p17"/>
          <p:cNvSpPr txBox="1"/>
          <p:nvPr/>
        </p:nvSpPr>
        <p:spPr>
          <a:xfrm>
            <a:off x="3408600" y="2324075"/>
            <a:ext cx="2497200" cy="15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Народження дитини – найважливіша подія в грецькій сім'ї </a:t>
            </a: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11, с.253</a:t>
            </a: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].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Використання підвісних та підлогових колисок; колискових оберегів</a:t>
            </a: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[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11, с.257-258</a:t>
            </a: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]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4309013" y="1563575"/>
            <a:ext cx="16335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Ірина Пономарьова</a:t>
            </a:r>
            <a:endParaRPr b="1" sz="1800">
              <a:solidFill>
                <a:srgbClr val="CF5B2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609550" y="2444400"/>
            <a:ext cx="2271000" cy="15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Урумські говори Надазов’я є живим продовження мови кипчаків-куманів-полов- ців українського степу [4, с.13]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7315488" y="1563575"/>
            <a:ext cx="16335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Світлана</a:t>
            </a:r>
            <a:endParaRPr b="1" sz="1800">
              <a:solidFill>
                <a:srgbClr val="CF5B2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Арабаджи</a:t>
            </a:r>
            <a:endParaRPr b="1" sz="1800">
              <a:solidFill>
                <a:srgbClr val="CF5B2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6320750" y="2324075"/>
            <a:ext cx="2384100" cy="15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Сім’я у греків як </a:t>
            </a:r>
            <a:r>
              <a:rPr lang="uk" sz="15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uk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мала церква</a:t>
            </a:r>
            <a:r>
              <a:rPr lang="uk" sz="15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r>
              <a:rPr lang="uk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де батьки були зразком для наслідування.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Особливості конструкції грецької дерев’яної колиски на двох підніжках [3, с.18-20].</a:t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8"/>
          <p:cNvPicPr preferRelativeResize="0"/>
          <p:nvPr/>
        </p:nvPicPr>
        <p:blipFill rotWithShape="1">
          <a:blip r:embed="rId3">
            <a:alphaModFix/>
          </a:blip>
          <a:srcRect b="67938" l="0" r="80750" t="0"/>
          <a:stretch/>
        </p:blipFill>
        <p:spPr>
          <a:xfrm>
            <a:off x="0" y="0"/>
            <a:ext cx="1305151" cy="12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21969"/>
            <a:ext cx="9144000" cy="82153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8"/>
          <p:cNvSpPr txBox="1"/>
          <p:nvPr/>
        </p:nvSpPr>
        <p:spPr>
          <a:xfrm>
            <a:off x="1305150" y="0"/>
            <a:ext cx="7083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Науковці-фольклористи про роль колискових пісень у родинному вихованні</a:t>
            </a:r>
            <a:endParaRPr sz="2400"/>
          </a:p>
        </p:txBody>
      </p:sp>
      <p:pic>
        <p:nvPicPr>
          <p:cNvPr id="148" name="Google Shape;14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35135" y="924424"/>
            <a:ext cx="2139440" cy="3157251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9" name="Google Shape;149;p18"/>
          <p:cNvSpPr txBox="1"/>
          <p:nvPr/>
        </p:nvSpPr>
        <p:spPr>
          <a:xfrm>
            <a:off x="6591500" y="4081675"/>
            <a:ext cx="2426700" cy="92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 4. Колиска.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Картина О. Шуляка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Джерело: https://shupliak.art/uk/gallery/2019/cradle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" name="Google Shape;150;p18"/>
          <p:cNvSpPr txBox="1"/>
          <p:nvPr/>
        </p:nvSpPr>
        <p:spPr>
          <a:xfrm>
            <a:off x="252375" y="1150875"/>
            <a:ext cx="6262800" cy="347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097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97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97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97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97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97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97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2) Персоніфікації та образи викликань – Сон і Дрімота, Доля, Кіт і деякі свійські тварини (гулі, перепілонька, шпак, собака, теляточка, волики, коні).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97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3) Ознаки соціалізації – відображення родинних, сусідських та общинних відносин.;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97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4) Найближче до дитини навколишнє середовище та побутові реалії </a:t>
            </a: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[7, с. 77].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1" name="Google Shape;151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4125" y="1242446"/>
            <a:ext cx="1461706" cy="124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8"/>
          <p:cNvSpPr txBox="1"/>
          <p:nvPr/>
        </p:nvSpPr>
        <p:spPr>
          <a:xfrm>
            <a:off x="1561900" y="1150875"/>
            <a:ext cx="4639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Оксана Марчун</a:t>
            </a:r>
            <a:endParaRPr b="1" sz="1800">
              <a:solidFill>
                <a:srgbClr val="CF5B2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p18"/>
          <p:cNvSpPr txBox="1"/>
          <p:nvPr/>
        </p:nvSpPr>
        <p:spPr>
          <a:xfrm>
            <a:off x="1795825" y="1617925"/>
            <a:ext cx="4639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1) Подібність колискових пісень до замовлянь,  характерна інтонаційна манера виконання колисанок «підговором», «примовкою».</a:t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19"/>
          <p:cNvPicPr preferRelativeResize="0"/>
          <p:nvPr/>
        </p:nvPicPr>
        <p:blipFill rotWithShape="1">
          <a:blip r:embed="rId3">
            <a:alphaModFix/>
          </a:blip>
          <a:srcRect b="67938" l="0" r="80750" t="0"/>
          <a:stretch/>
        </p:blipFill>
        <p:spPr>
          <a:xfrm>
            <a:off x="0" y="0"/>
            <a:ext cx="1305151" cy="12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21969"/>
            <a:ext cx="9144000" cy="82153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9"/>
          <p:cNvSpPr txBox="1"/>
          <p:nvPr/>
        </p:nvSpPr>
        <p:spPr>
          <a:xfrm>
            <a:off x="1806075" y="88150"/>
            <a:ext cx="699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Джерельна база та методи дослідження</a:t>
            </a:r>
            <a:endParaRPr sz="2400"/>
          </a:p>
        </p:txBody>
      </p:sp>
      <p:sp>
        <p:nvSpPr>
          <p:cNvPr id="161" name="Google Shape;161;p19"/>
          <p:cNvSpPr txBox="1"/>
          <p:nvPr/>
        </p:nvSpPr>
        <p:spPr>
          <a:xfrm>
            <a:off x="1421700" y="642250"/>
            <a:ext cx="7374600" cy="73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Загальнонаукові методи дослідження</a:t>
            </a:r>
            <a:r>
              <a:rPr lang="uk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емпіричні (спостереження, опис) та теоретичні (аналіз, синтез, узагальнення).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19"/>
          <p:cNvSpPr txBox="1"/>
          <p:nvPr/>
        </p:nvSpPr>
        <p:spPr>
          <a:xfrm>
            <a:off x="1421700" y="1524350"/>
            <a:ext cx="7374600" cy="73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Спеціальні </a:t>
            </a: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методи дослідження</a:t>
            </a:r>
            <a:r>
              <a:rPr lang="uk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структурно-функціональний метод, опитування (інтерв’ювання).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19"/>
          <p:cNvSpPr/>
          <p:nvPr/>
        </p:nvSpPr>
        <p:spPr>
          <a:xfrm>
            <a:off x="882225" y="2571750"/>
            <a:ext cx="3511800" cy="16404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0075" y="1933999"/>
            <a:ext cx="1155600" cy="1152300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5" name="Google Shape;165;p19"/>
          <p:cNvSpPr txBox="1"/>
          <p:nvPr/>
        </p:nvSpPr>
        <p:spPr>
          <a:xfrm>
            <a:off x="1421700" y="2471313"/>
            <a:ext cx="2872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Гелінада Грінченко</a:t>
            </a:r>
            <a:endParaRPr b="1" sz="1800">
              <a:solidFill>
                <a:srgbClr val="CF5B2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 txBox="1"/>
          <p:nvPr/>
        </p:nvSpPr>
        <p:spPr>
          <a:xfrm>
            <a:off x="963825" y="2788275"/>
            <a:ext cx="3348600" cy="19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Інтерв’ювання проводилося за методикою усноісторичних досліджень Г. Грінченко (розробка схеми інтерв’ю оформлення документації) [5].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4572000" y="2571750"/>
            <a:ext cx="3709800" cy="16404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9"/>
          <p:cNvSpPr txBox="1"/>
          <p:nvPr/>
        </p:nvSpPr>
        <p:spPr>
          <a:xfrm>
            <a:off x="4572000" y="2571750"/>
            <a:ext cx="3511800" cy="19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5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Джерельною базою</a:t>
            </a:r>
            <a:r>
              <a:rPr lang="uk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дослідження є інтерв’ю: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-Крамської Тетяни Пантеліївни, 1959 р.н., уродженки с. Новий Комар [6];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-Могиліної Тетяни Віталіївни, 1981 р.н., уродженки с. Велика Новосілка [9].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9" name="Google Shape;169;p19"/>
          <p:cNvPicPr preferRelativeResize="0"/>
          <p:nvPr/>
        </p:nvPicPr>
        <p:blipFill rotWithShape="1">
          <a:blip r:embed="rId6">
            <a:alphaModFix/>
          </a:blip>
          <a:srcRect b="5647" l="0" r="5749" t="7215"/>
          <a:stretch/>
        </p:blipFill>
        <p:spPr>
          <a:xfrm>
            <a:off x="8043000" y="2079527"/>
            <a:ext cx="994200" cy="1152300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0"/>
          <p:cNvPicPr preferRelativeResize="0"/>
          <p:nvPr/>
        </p:nvPicPr>
        <p:blipFill rotWithShape="1">
          <a:blip r:embed="rId3">
            <a:alphaModFix/>
          </a:blip>
          <a:srcRect b="67938" l="0" r="80750" t="0"/>
          <a:stretch/>
        </p:blipFill>
        <p:spPr>
          <a:xfrm>
            <a:off x="91500" y="6"/>
            <a:ext cx="1076301" cy="1024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0"/>
          <p:cNvPicPr preferRelativeResize="0"/>
          <p:nvPr/>
        </p:nvPicPr>
        <p:blipFill rotWithShape="1">
          <a:blip r:embed="rId4">
            <a:alphaModFix/>
          </a:blip>
          <a:srcRect b="0" l="4780" r="0" t="0"/>
          <a:stretch/>
        </p:blipFill>
        <p:spPr>
          <a:xfrm>
            <a:off x="228850" y="905975"/>
            <a:ext cx="3163449" cy="236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321969"/>
            <a:ext cx="9144000" cy="821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0"/>
          <p:cNvPicPr preferRelativeResize="0"/>
          <p:nvPr/>
        </p:nvPicPr>
        <p:blipFill rotWithShape="1">
          <a:blip r:embed="rId6">
            <a:alphaModFix/>
          </a:blip>
          <a:srcRect b="0" l="4880" r="0" t="0"/>
          <a:stretch/>
        </p:blipFill>
        <p:spPr>
          <a:xfrm>
            <a:off x="3471625" y="1332750"/>
            <a:ext cx="3511075" cy="21078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 txBox="1"/>
          <p:nvPr/>
        </p:nvSpPr>
        <p:spPr>
          <a:xfrm>
            <a:off x="1007250" y="84275"/>
            <a:ext cx="699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Розробка схеми та відеозапис інтерв’ю</a:t>
            </a:r>
            <a:endParaRPr sz="2400"/>
          </a:p>
        </p:txBody>
      </p:sp>
      <p:pic>
        <p:nvPicPr>
          <p:cNvPr id="179" name="Google Shape;179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10175" y="729950"/>
            <a:ext cx="1754075" cy="151615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0" name="Google Shape;180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10175" y="2517087"/>
            <a:ext cx="1754074" cy="1346937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1" name="Google Shape;181;p20"/>
          <p:cNvSpPr txBox="1"/>
          <p:nvPr/>
        </p:nvSpPr>
        <p:spPr>
          <a:xfrm>
            <a:off x="1167800" y="3511850"/>
            <a:ext cx="5814900" cy="73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Відеозапис інтерв’ю Крамської Т. П.: </a:t>
            </a: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https://www.youtube.com/watch?v=bD-xfYCoIMk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1"/>
          <p:cNvPicPr preferRelativeResize="0"/>
          <p:nvPr/>
        </p:nvPicPr>
        <p:blipFill rotWithShape="1">
          <a:blip r:embed="rId3">
            <a:alphaModFix/>
          </a:blip>
          <a:srcRect b="67938" l="0" r="80750" t="0"/>
          <a:stretch/>
        </p:blipFill>
        <p:spPr>
          <a:xfrm>
            <a:off x="152400" y="0"/>
            <a:ext cx="1305151" cy="12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21969"/>
            <a:ext cx="9144000" cy="82153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1"/>
          <p:cNvSpPr txBox="1"/>
          <p:nvPr/>
        </p:nvSpPr>
        <p:spPr>
          <a:xfrm>
            <a:off x="1457550" y="163925"/>
            <a:ext cx="6990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0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Колиска в побуті греків Надазов’я</a:t>
            </a:r>
            <a:endParaRPr sz="3000"/>
          </a:p>
        </p:txBody>
      </p:sp>
      <p:sp>
        <p:nvSpPr>
          <p:cNvPr id="189" name="Google Shape;189;p21"/>
          <p:cNvSpPr/>
          <p:nvPr/>
        </p:nvSpPr>
        <p:spPr>
          <a:xfrm>
            <a:off x="386750" y="1248000"/>
            <a:ext cx="2698200" cy="264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1"/>
          <p:cNvSpPr/>
          <p:nvPr/>
        </p:nvSpPr>
        <p:spPr>
          <a:xfrm>
            <a:off x="3323400" y="1242450"/>
            <a:ext cx="2792100" cy="264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1"/>
          <p:cNvSpPr/>
          <p:nvPr/>
        </p:nvSpPr>
        <p:spPr>
          <a:xfrm>
            <a:off x="6353950" y="1242450"/>
            <a:ext cx="2515200" cy="264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1"/>
          <p:cNvSpPr txBox="1"/>
          <p:nvPr/>
        </p:nvSpPr>
        <p:spPr>
          <a:xfrm>
            <a:off x="440150" y="1248000"/>
            <a:ext cx="25914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6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початку ХХ ст.</a:t>
            </a:r>
            <a:r>
              <a:rPr lang="uk" sz="1600">
                <a:latin typeface="Times New Roman"/>
                <a:ea typeface="Times New Roman"/>
                <a:cs typeface="Times New Roman"/>
                <a:sym typeface="Times New Roman"/>
              </a:rPr>
              <a:t> у</a:t>
            </a:r>
            <a:r>
              <a:rPr lang="uk" sz="1600">
                <a:latin typeface="Times New Roman"/>
                <a:ea typeface="Times New Roman"/>
                <a:cs typeface="Times New Roman"/>
                <a:sym typeface="Times New Roman"/>
              </a:rPr>
              <a:t> греків існували підвісні й підлогові колиски –  бепшик, пешик, бешик (урум.). Конструкція підлогової дерев'яної колиски мала особливість: дірку в матраці для глека, в якому збиралися </a:t>
            </a:r>
            <a:r>
              <a:rPr lang="uk" sz="1600">
                <a:latin typeface="Times New Roman"/>
                <a:ea typeface="Times New Roman"/>
                <a:cs typeface="Times New Roman"/>
                <a:sym typeface="Times New Roman"/>
              </a:rPr>
              <a:t>нечистоти</a:t>
            </a:r>
            <a:r>
              <a:rPr lang="uk" sz="1600">
                <a:latin typeface="Times New Roman"/>
                <a:ea typeface="Times New Roman"/>
                <a:cs typeface="Times New Roman"/>
                <a:sym typeface="Times New Roman"/>
              </a:rPr>
              <a:t> [11, с.257].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" name="Google Shape;193;p21"/>
          <p:cNvSpPr txBox="1"/>
          <p:nvPr/>
        </p:nvSpPr>
        <p:spPr>
          <a:xfrm>
            <a:off x="3408500" y="1321225"/>
            <a:ext cx="25914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Наприкінці 50-х рр.</a:t>
            </a: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ХХ ст.</a:t>
            </a: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 у родині Лефтерових у с.Новий Комар була підвісна колиска з металевих стрижнів, зроблена місцевими майстрами [6].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" name="Google Shape;194;p21"/>
          <p:cNvSpPr txBox="1"/>
          <p:nvPr/>
        </p:nvSpPr>
        <p:spPr>
          <a:xfrm>
            <a:off x="6353950" y="1321225"/>
            <a:ext cx="25152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прикінці ХХ ст. - на </a:t>
            </a: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початку ХХІ ст.</a:t>
            </a: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 у родині Могиліних у с.Велика Новосілківка колисок не було [9].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" name="Google Shape;195;p21"/>
          <p:cNvSpPr txBox="1"/>
          <p:nvPr/>
        </p:nvSpPr>
        <p:spPr>
          <a:xfrm>
            <a:off x="6353950" y="3021700"/>
            <a:ext cx="2515200" cy="1416000"/>
          </a:xfrm>
          <a:prstGeom prst="rect">
            <a:avLst/>
          </a:prstGeom>
          <a:solidFill>
            <a:srgbClr val="CF5B20"/>
          </a:solidFill>
          <a:ln cap="flat" cmpd="sng" w="38100">
            <a:solidFill>
              <a:srgbClr val="0063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 свідчить про </a:t>
            </a:r>
            <a:r>
              <a:rPr lang="uk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зникнення певних традиційних елементів побутової культури під впливом міської культури.</a:t>
            </a:r>
            <a:endParaRPr sz="1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2"/>
          <p:cNvPicPr preferRelativeResize="0"/>
          <p:nvPr/>
        </p:nvPicPr>
        <p:blipFill rotWithShape="1">
          <a:blip r:embed="rId3">
            <a:alphaModFix/>
          </a:blip>
          <a:srcRect b="67938" l="0" r="80750" t="0"/>
          <a:stretch/>
        </p:blipFill>
        <p:spPr>
          <a:xfrm>
            <a:off x="152400" y="0"/>
            <a:ext cx="1305151" cy="12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21969"/>
            <a:ext cx="9144000" cy="821531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2"/>
          <p:cNvSpPr txBox="1"/>
          <p:nvPr/>
        </p:nvSpPr>
        <p:spPr>
          <a:xfrm>
            <a:off x="1325100" y="267450"/>
            <a:ext cx="743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Експонати виставки проєкту “Хліб”, м.Київ, 2025 р.</a:t>
            </a:r>
            <a:endParaRPr sz="2400"/>
          </a:p>
        </p:txBody>
      </p:sp>
      <p:pic>
        <p:nvPicPr>
          <p:cNvPr id="203" name="Google Shape;20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8950" y="1114087"/>
            <a:ext cx="2531626" cy="2703252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4" name="Google Shape;204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5900" y="1242450"/>
            <a:ext cx="3503898" cy="2446526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5" name="Google Shape;205;p22"/>
          <p:cNvSpPr txBox="1"/>
          <p:nvPr/>
        </p:nvSpPr>
        <p:spPr>
          <a:xfrm>
            <a:off x="411025" y="3810475"/>
            <a:ext cx="3879600" cy="511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 5. Головний весільний убор періфтар, ХІХ ст. [10]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22"/>
          <p:cNvSpPr txBox="1"/>
          <p:nvPr/>
        </p:nvSpPr>
        <p:spPr>
          <a:xfrm>
            <a:off x="5416400" y="3810475"/>
            <a:ext cx="3170100" cy="511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 6. Сорочка грецька, ХІХ ст. [10]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3"/>
          <p:cNvPicPr preferRelativeResize="0"/>
          <p:nvPr/>
        </p:nvPicPr>
        <p:blipFill rotWithShape="1">
          <a:blip r:embed="rId3">
            <a:alphaModFix/>
          </a:blip>
          <a:srcRect b="67938" l="0" r="80750" t="0"/>
          <a:stretch/>
        </p:blipFill>
        <p:spPr>
          <a:xfrm>
            <a:off x="152400" y="0"/>
            <a:ext cx="1305151" cy="12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21969"/>
            <a:ext cx="9144000" cy="82153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3"/>
          <p:cNvSpPr txBox="1"/>
          <p:nvPr/>
        </p:nvSpPr>
        <p:spPr>
          <a:xfrm>
            <a:off x="1457550" y="67125"/>
            <a:ext cx="6990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0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Колискові пісні в побуті греків Надазов’я</a:t>
            </a:r>
            <a:endParaRPr sz="3000"/>
          </a:p>
        </p:txBody>
      </p:sp>
      <p:sp>
        <p:nvSpPr>
          <p:cNvPr id="214" name="Google Shape;214;p23"/>
          <p:cNvSpPr/>
          <p:nvPr/>
        </p:nvSpPr>
        <p:spPr>
          <a:xfrm>
            <a:off x="386750" y="1248000"/>
            <a:ext cx="2128800" cy="264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3"/>
          <p:cNvSpPr/>
          <p:nvPr/>
        </p:nvSpPr>
        <p:spPr>
          <a:xfrm>
            <a:off x="2812675" y="1242450"/>
            <a:ext cx="3302700" cy="264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3"/>
          <p:cNvSpPr/>
          <p:nvPr/>
        </p:nvSpPr>
        <p:spPr>
          <a:xfrm>
            <a:off x="6353950" y="1242450"/>
            <a:ext cx="2515200" cy="264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3"/>
          <p:cNvSpPr txBox="1"/>
          <p:nvPr/>
        </p:nvSpPr>
        <p:spPr>
          <a:xfrm>
            <a:off x="386750" y="1321225"/>
            <a:ext cx="20577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latin typeface="Times New Roman"/>
                <a:ea typeface="Times New Roman"/>
                <a:cs typeface="Times New Roman"/>
                <a:sym typeface="Times New Roman"/>
              </a:rPr>
              <a:t>Опублікованих записів колискових пісень мешканців Великоновосілківщини урумською мовою </a:t>
            </a:r>
            <a:r>
              <a:rPr b="1" lang="uk" sz="16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початку           ХХ ст. </a:t>
            </a:r>
            <a:r>
              <a:rPr lang="uk" sz="1600">
                <a:latin typeface="Times New Roman"/>
                <a:ea typeface="Times New Roman"/>
                <a:cs typeface="Times New Roman"/>
                <a:sym typeface="Times New Roman"/>
              </a:rPr>
              <a:t>не виявлено [4].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2783400" y="1124850"/>
            <a:ext cx="33027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127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родині Лефтерових н</a:t>
            </a:r>
            <a:r>
              <a:rPr b="1" lang="uk" sz="16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початку 1960-х рр. </a:t>
            </a: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матір співала доньці колискову пісню: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27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Тити, тити бир,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27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Бричка харча тушем бирканази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27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Булаймане хизир.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27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Таким несем хармази.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Баю-баю. </a:t>
            </a:r>
            <a:r>
              <a:rPr lang="uk" sz="16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latin typeface="Times New Roman"/>
                <a:ea typeface="Times New Roman"/>
                <a:cs typeface="Times New Roman"/>
                <a:sym typeface="Times New Roman"/>
              </a:rPr>
              <a:t>Крамська Т.П. повідомила, що в пісні матір розповідає про те,, як колисає дівчинку [6].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6412500" y="1201800"/>
            <a:ext cx="2515200" cy="27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початку ХХІ ст.</a:t>
            </a: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 у родині Могиліних матір співала: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Котику-котку,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Полети на літаку,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високу гору,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 мишки у норку.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Попроси там каші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нашої Саші.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Будем маля годувати,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колисочці колисати  [9].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4757875" y="3968175"/>
            <a:ext cx="4111200" cy="923400"/>
          </a:xfrm>
          <a:prstGeom prst="rect">
            <a:avLst/>
          </a:prstGeom>
          <a:solidFill>
            <a:srgbClr val="CF5B20"/>
          </a:solidFill>
          <a:ln cap="flat" cmpd="sng" w="38100">
            <a:solidFill>
              <a:srgbClr val="0063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 свідчить </a:t>
            </a:r>
            <a:r>
              <a:rPr b="1" lang="uk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 посилення</a:t>
            </a:r>
            <a:r>
              <a:rPr b="1" lang="uk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впливу на грецьке середовище української культури за часи незалежності України.</a:t>
            </a:r>
            <a:endParaRPr sz="1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24"/>
          <p:cNvPicPr preferRelativeResize="0"/>
          <p:nvPr/>
        </p:nvPicPr>
        <p:blipFill rotWithShape="1">
          <a:blip r:embed="rId3">
            <a:alphaModFix/>
          </a:blip>
          <a:srcRect b="67938" l="0" r="80750" t="0"/>
          <a:stretch/>
        </p:blipFill>
        <p:spPr>
          <a:xfrm>
            <a:off x="152400" y="0"/>
            <a:ext cx="1305151" cy="12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21969"/>
            <a:ext cx="9144000" cy="821531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4"/>
          <p:cNvSpPr txBox="1"/>
          <p:nvPr/>
        </p:nvSpPr>
        <p:spPr>
          <a:xfrm>
            <a:off x="1538650" y="134250"/>
            <a:ext cx="6990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0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Друга половина ХІХ ст. - формування багатонаціонального складу населення Великої Новосілки при збереженні елементів традиційної культури урумів </a:t>
            </a:r>
            <a:endParaRPr sz="2000"/>
          </a:p>
        </p:txBody>
      </p:sp>
      <p:sp>
        <p:nvSpPr>
          <p:cNvPr id="228" name="Google Shape;228;p24"/>
          <p:cNvSpPr txBox="1"/>
          <p:nvPr/>
        </p:nvSpPr>
        <p:spPr>
          <a:xfrm>
            <a:off x="563288" y="4180050"/>
            <a:ext cx="4067400" cy="511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 7.  Хор с. Новий Комар співає пісню урумською мовою, 1960-ті рр. З архіву Пантелєєвої Т. П.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9" name="Google Shape;22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64849" y="1382425"/>
            <a:ext cx="3278526" cy="26761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0" name="Google Shape;230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1988" y="1373189"/>
            <a:ext cx="3950026" cy="2676118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1" name="Google Shape;231;p24"/>
          <p:cNvSpPr txBox="1"/>
          <p:nvPr/>
        </p:nvSpPr>
        <p:spPr>
          <a:xfrm>
            <a:off x="4880338" y="4180050"/>
            <a:ext cx="4067400" cy="511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Рис. 8.  На весіллі у с. Новий Комар виконується танець хайтарма, 1960-ті рр. З архіву Пантелєєвої Т. П.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5"/>
          <p:cNvPicPr preferRelativeResize="0"/>
          <p:nvPr/>
        </p:nvPicPr>
        <p:blipFill rotWithShape="1">
          <a:blip r:embed="rId3">
            <a:alphaModFix/>
          </a:blip>
          <a:srcRect b="67938" l="0" r="80750" t="0"/>
          <a:stretch/>
        </p:blipFill>
        <p:spPr>
          <a:xfrm>
            <a:off x="152400" y="0"/>
            <a:ext cx="1305151" cy="12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21969"/>
            <a:ext cx="9144000" cy="821531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5"/>
          <p:cNvSpPr txBox="1"/>
          <p:nvPr/>
        </p:nvSpPr>
        <p:spPr>
          <a:xfrm>
            <a:off x="1457550" y="163925"/>
            <a:ext cx="6990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0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Колиска в побуті греків Надазов’я</a:t>
            </a:r>
            <a:endParaRPr sz="3000"/>
          </a:p>
        </p:txBody>
      </p:sp>
      <p:sp>
        <p:nvSpPr>
          <p:cNvPr id="239" name="Google Shape;239;p25"/>
          <p:cNvSpPr/>
          <p:nvPr/>
        </p:nvSpPr>
        <p:spPr>
          <a:xfrm>
            <a:off x="386750" y="1248000"/>
            <a:ext cx="2698200" cy="264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5"/>
          <p:cNvSpPr/>
          <p:nvPr/>
        </p:nvSpPr>
        <p:spPr>
          <a:xfrm>
            <a:off x="3323400" y="1242450"/>
            <a:ext cx="2792100" cy="264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5"/>
          <p:cNvSpPr/>
          <p:nvPr/>
        </p:nvSpPr>
        <p:spPr>
          <a:xfrm>
            <a:off x="6353950" y="1242450"/>
            <a:ext cx="2515200" cy="264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5"/>
          <p:cNvSpPr txBox="1"/>
          <p:nvPr/>
        </p:nvSpPr>
        <p:spPr>
          <a:xfrm>
            <a:off x="463050" y="1365600"/>
            <a:ext cx="25914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6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початку ХХ ст.</a:t>
            </a:r>
            <a:r>
              <a:rPr lang="uk" sz="1600">
                <a:latin typeface="Times New Roman"/>
                <a:ea typeface="Times New Roman"/>
                <a:cs typeface="Times New Roman"/>
                <a:sym typeface="Times New Roman"/>
              </a:rPr>
              <a:t> у греків дітей привчали до сільської праці </a:t>
            </a:r>
            <a:r>
              <a:rPr lang="uk" sz="1600">
                <a:latin typeface="Times New Roman"/>
                <a:ea typeface="Times New Roman"/>
                <a:cs typeface="Times New Roman"/>
                <a:sym typeface="Times New Roman"/>
              </a:rPr>
              <a:t>з 5-6 років. Дівчатка доглядали менших братів та сестер, з 8 років займалися рукоділлям. Хлопці допомагали годувати і чистити худобу, носити воду </a:t>
            </a:r>
            <a:r>
              <a:rPr lang="uk" sz="1600">
                <a:latin typeface="Times New Roman"/>
                <a:ea typeface="Times New Roman"/>
                <a:cs typeface="Times New Roman"/>
                <a:sym typeface="Times New Roman"/>
              </a:rPr>
              <a:t> [3, с.21].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3" name="Google Shape;243;p25"/>
          <p:cNvSpPr txBox="1"/>
          <p:nvPr/>
        </p:nvSpPr>
        <p:spPr>
          <a:xfrm>
            <a:off x="3408500" y="1321225"/>
            <a:ext cx="25914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5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1960</a:t>
            </a:r>
            <a:r>
              <a:rPr b="1" lang="uk" sz="15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-х рр. ХХ ст.</a:t>
            </a:r>
            <a:r>
              <a:rPr lang="uk" sz="1500">
                <a:latin typeface="Times New Roman"/>
                <a:ea typeface="Times New Roman"/>
                <a:cs typeface="Times New Roman"/>
                <a:sym typeface="Times New Roman"/>
              </a:rPr>
              <a:t> у родині Лефтерових матір давала доньці завдання прибирати оселю. Син займався роботою, яку вважали чоловічою: поїв худобу. Основним методом заохочення була похвала (</a:t>
            </a:r>
            <a:r>
              <a:rPr lang="uk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«гюзель хиз», тобто хороша дівчинка) </a:t>
            </a:r>
            <a:r>
              <a:rPr lang="uk" sz="1500">
                <a:latin typeface="Times New Roman"/>
                <a:ea typeface="Times New Roman"/>
                <a:cs typeface="Times New Roman"/>
                <a:sym typeface="Times New Roman"/>
              </a:rPr>
              <a:t>[6].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4" name="Google Shape;244;p25"/>
          <p:cNvSpPr txBox="1"/>
          <p:nvPr/>
        </p:nvSpPr>
        <p:spPr>
          <a:xfrm>
            <a:off x="6353950" y="1321225"/>
            <a:ext cx="25152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rgbClr val="CF5B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Наприкінці ХХ ст. </a:t>
            </a: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у родині Крамських у с.Велика Новосілківка донька допомагала матусі прибирати будинок, готувати </a:t>
            </a: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їжу, обробляти</a:t>
            </a: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 сад, город [9].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5" name="Google Shape;245;p25"/>
          <p:cNvSpPr txBox="1"/>
          <p:nvPr/>
        </p:nvSpPr>
        <p:spPr>
          <a:xfrm>
            <a:off x="3550750" y="4028400"/>
            <a:ext cx="5318400" cy="677100"/>
          </a:xfrm>
          <a:prstGeom prst="rect">
            <a:avLst/>
          </a:prstGeom>
          <a:solidFill>
            <a:srgbClr val="CF5B20"/>
          </a:solidFill>
          <a:ln cap="flat" cmpd="sng" w="38100">
            <a:solidFill>
              <a:srgbClr val="0063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 свідчить про </a:t>
            </a:r>
            <a:r>
              <a:rPr lang="uk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зміну ролі жінок у сім’ях урумів, де на початку ХХ ст. жінка не працювала в полі.</a:t>
            </a:r>
            <a:endParaRPr sz="1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6"/>
          <p:cNvPicPr preferRelativeResize="0"/>
          <p:nvPr/>
        </p:nvPicPr>
        <p:blipFill rotWithShape="1">
          <a:blip r:embed="rId3">
            <a:alphaModFix/>
          </a:blip>
          <a:srcRect b="67938" l="0" r="80750" t="0"/>
          <a:stretch/>
        </p:blipFill>
        <p:spPr>
          <a:xfrm>
            <a:off x="0" y="-15525"/>
            <a:ext cx="1305151" cy="12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21969"/>
            <a:ext cx="9144000" cy="82153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6"/>
          <p:cNvSpPr txBox="1"/>
          <p:nvPr/>
        </p:nvSpPr>
        <p:spPr>
          <a:xfrm>
            <a:off x="1076850" y="-15525"/>
            <a:ext cx="6990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30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Висновки</a:t>
            </a:r>
            <a:endParaRPr sz="3000"/>
          </a:p>
        </p:txBody>
      </p:sp>
      <p:sp>
        <p:nvSpPr>
          <p:cNvPr id="253" name="Google Shape;253;p26"/>
          <p:cNvSpPr txBox="1"/>
          <p:nvPr/>
        </p:nvSpPr>
        <p:spPr>
          <a:xfrm>
            <a:off x="1180575" y="907650"/>
            <a:ext cx="7670700" cy="1908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22017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У 1950-1960-х рр. у с. Новий Комар (нині Великоновосілківська селищна громада) у родині Лефтерових зберігалися певні елементи традиційної культури урумів, зокрема: виконання колискових пісень урумською мовою, близькою до кримськотатарської; </a:t>
            </a: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трудове</a:t>
            </a: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виховання дітей з розподілом праці на жіночу (прибирання оселі донькою) і чоловічої (догляд сина за худобою). Не простежуються такі елементи традиційної культури початку ХХ ст. як </a:t>
            </a: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дерев'яна</a:t>
            </a: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підлогова колиска, колискові обереги, урумські казки.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4" name="Google Shape;254;p26"/>
          <p:cNvSpPr txBox="1"/>
          <p:nvPr/>
        </p:nvSpPr>
        <p:spPr>
          <a:xfrm>
            <a:off x="1180575" y="3017775"/>
            <a:ext cx="7670700" cy="141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22017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2.У другій половині ХХ - на початку ХХІ ст. відбувається п</a:t>
            </a:r>
            <a:r>
              <a:rPr lang="uk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осилення впливу традиційної української культури на родинно-побутові звичаї греків Надазов’я, що пов’язані з: 1) меншою закритістю грецьких громад порівняно з ХІХ - початком ХХ ст.; 2) популяризацією української традиційної культури після здобуття Україною незалежності через заклади освіти, З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МІ.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7"/>
          <p:cNvSpPr txBox="1"/>
          <p:nvPr/>
        </p:nvSpPr>
        <p:spPr>
          <a:xfrm>
            <a:off x="310500" y="531800"/>
            <a:ext cx="8523000" cy="4417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69850" lvl="0" marL="9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AutoNum type="arabicPeriod"/>
            </a:pPr>
            <a:r>
              <a:rPr lang="uk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Арабаджи С. С. Відображення повсякденного життя приазовських греків у фольклорних джерелах. Вісник Маріупольського державного університету. Сер.: Історія. Політологія. 2013. Вип. 7-8. С. 7-14. URL: http://nbuv.gov.ua/UJRN/Vmdu_ip_2013_7-8_3 (дата звернення: 12.04.2026).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9850" lvl="0" marL="9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AutoNum type="arabicPeriod"/>
            </a:pPr>
            <a:r>
              <a:rPr lang="uk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Арабаджи С.  Міжетнічні відносини грецького населення Приазов’я у ХІХ – першій половині ХХ ст. Регіональна історія України. 2014. Вип. 8. С. 199-208. URL: http://nbuv.gov.ua/UJRN/reisuk_2014_8_15 (дата звернення: 12.04.2026).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9850" lvl="0" marL="9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AutoNum type="arabicPeriod"/>
            </a:pPr>
            <a:r>
              <a:rPr lang="uk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Арабаджи С. С. Повсякденність дитини в грецькій родині Маріупольського повіту наприкінці ХІХ – на початку ХХ ст.  Вісник Маріупольського державного університету. Серія: Історія. Політологія. 2016. Вип. 16. С. 17-23. URL: http://nbuv.gov.ua/UJRN/Vmdu_ip_2016_16_5 (дата звернення: 12.04.2026).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9850" lvl="0" marL="9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AutoNum type="arabicPeriod"/>
            </a:pPr>
            <a:r>
              <a:rPr lang="uk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Гаркавець О.М. Уруми Надазов’я: історія, мова, казки, загадки, прислів’я, писемні пам’ятки. Алма-Ата: Український культурний центр, 1999. 624 с. URL: https://www.academia.edu/22460622/ (дата звернення: 12.04.2026).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9850" lvl="0" marL="9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AutoNum type="arabicPeriod"/>
            </a:pPr>
            <a:r>
              <a:rPr lang="uk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Грінченко Г. Г. Усна історія: Методичні рекомендації з організації дослідження: для студентів і аспірантів.  Харків: Харківський національний університет імені В. Н. Каразіна, 2007. 28 с. URL: https://oralhistory.com.ua/resursi/bibliografiya/grinchenko-g-g-usna-istorija-metodichni-rekomendacii-z-organizacii-doslidzhennja-dlja-studentiv-i-aspirantiv-h-harkivskij-nacionalnij-universitet-imeni-v-n-karazina-2007-28-s/ (дата звернення: 12.04.2026).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9850" lvl="0" marL="9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AutoNum type="arabicPeriod"/>
            </a:pPr>
            <a:r>
              <a:rPr lang="uk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Крамська Т. П. Інтерв’ю / записали О. О. Могиліна, Л. Д. Рибалка 15 квітня 2026 р. // Особистий архів О. О. Могиліної. – Відеозапис..URL: https://www.youtube.com/watch?v=bD-xfYCoIMk (дата звернення: 12.04.2026).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9850" lvl="0" marL="9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AutoNum type="arabicPeriod"/>
            </a:pPr>
            <a:r>
              <a:rPr lang="uk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Марчун О. Вплив колискової пісні на свідомість і підсвідомість дитини. Онірична та апотропеїчна функції. SWorldJournal. 2023. С.74-88.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9850" lvl="0" marL="9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AutoNum type="arabicPeriod"/>
            </a:pPr>
            <a:r>
              <a:rPr lang="uk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Марчун О. В. Жанрова параметризація дитячого фольклору: навчальний посібник-хрестоматія. Київ: ВПЦ «Київський університет», 2019. 216 с.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9850" lvl="0" marL="9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AutoNum type="arabicPeriod"/>
            </a:pPr>
            <a:r>
              <a:rPr lang="uk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Могиліна Т. В. Інтерв’ю / записали О. О. Могиліна, Л. Д. Рибалка 12 квітня 2026 р. // Особистий архів О. О. Могиліної. – Аудіоозапис.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9850" lvl="0" marL="9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AutoNum type="arabicPeriod"/>
            </a:pPr>
            <a:r>
              <a:rPr lang="uk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Надазовські греки: уруми і румеї/North Azovian Greeks: Urums &amp; Roumeans: сторінка громадської організації. URL: https://www.facebook.com/azovgreeks.ukraine/ (дата звернення: 22.04.2026).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9850" lvl="0" marL="9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AutoNum type="arabicPeriod"/>
            </a:pPr>
            <a:r>
              <a:rPr lang="uk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Пономарьова І. С. Греки Приазов’я: етнонаціональні процеси в аспекті трансформації традиційної культури (кінець ХVІІІ – початок              ХХІ століття : дис. ... д-ра іст. наук : 07.00.05 / НАН України, Ін-т мистецтвознав., фольклористики та етнології ім. М. Т. Рильського. Київ, 2016. 471 с. URL: https://ponomaryova.org/wp-content/uploads/2022/10/dysertacziya.-greky-pryazovya.pdf (дата звернення: 12.04.2026).</a:t>
            </a:r>
            <a:endParaRPr sz="1100"/>
          </a:p>
        </p:txBody>
      </p:sp>
      <p:sp>
        <p:nvSpPr>
          <p:cNvPr id="260" name="Google Shape;260;p27"/>
          <p:cNvSpPr txBox="1"/>
          <p:nvPr/>
        </p:nvSpPr>
        <p:spPr>
          <a:xfrm>
            <a:off x="2504350" y="0"/>
            <a:ext cx="4935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4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Список використаних джерел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