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354039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35403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354039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54039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‹№›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54039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5403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354039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54039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‹№›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54039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354039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54039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‹№›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54039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354039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54039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‹№›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354039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54039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‹№›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0B7A4">
              <a:alpha val="1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407" y="264160"/>
            <a:ext cx="11161395" cy="15443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354039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7262" y="2026869"/>
            <a:ext cx="10024110" cy="3726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35403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57262" y="6471329"/>
            <a:ext cx="775969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354039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85016" y="6404503"/>
            <a:ext cx="228600" cy="2673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354039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‹№›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v.gov.ua/news/maizhe-4-naselennia-rivnenshchyny-skladaiut-natsionalni-menshyny" TargetMode="External"/><Relationship Id="rId7" Type="http://schemas.openxmlformats.org/officeDocument/2006/relationships/hyperlink" Target="https://www.oa.edu.ua/doc/dis/shuhevuch.pdf" TargetMode="External"/><Relationship Id="rId2" Type="http://schemas.openxmlformats.org/officeDocument/2006/relationships/hyperlink" Target="https://yes-rivne.com.ua/uk/eternal/povoyenne-rivne-yakym-bulo-misto-v-ochah-czr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space.onu.edu.ua/server/api/core/bitstreams/714898bd-1f8a-48eb-8e2e-9ce57e732f26/content" TargetMode="External"/><Relationship Id="rId5" Type="http://schemas.openxmlformats.org/officeDocument/2006/relationships/hyperlink" Target="https://dspace.onu.edu.ua/server/api/core/bitstreams/714898bd-1f8a-48eb-" TargetMode="External"/><Relationship Id="rId4" Type="http://schemas.openxmlformats.org/officeDocument/2006/relationships/hyperlink" Target="https://ror.gov.ua/istorichna-dovidka-pro-obla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E394277-F1E8-3451-9591-A1204F48033A}"/>
              </a:ext>
            </a:extLst>
          </p:cNvPr>
          <p:cNvSpPr/>
          <p:nvPr/>
        </p:nvSpPr>
        <p:spPr>
          <a:xfrm>
            <a:off x="9198919" y="2316394"/>
            <a:ext cx="2047883" cy="1544382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80E62D7A-6E2D-5EA0-9386-81BF58FE8910}"/>
              </a:ext>
            </a:extLst>
          </p:cNvPr>
          <p:cNvSpPr/>
          <p:nvPr/>
        </p:nvSpPr>
        <p:spPr>
          <a:xfrm>
            <a:off x="8330009" y="4702433"/>
            <a:ext cx="1589722" cy="1235675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E76644CD-5817-D238-B8AF-E94A0A9734C7}"/>
              </a:ext>
            </a:extLst>
          </p:cNvPr>
          <p:cNvSpPr/>
          <p:nvPr/>
        </p:nvSpPr>
        <p:spPr>
          <a:xfrm>
            <a:off x="408384" y="2066544"/>
            <a:ext cx="7513240" cy="4527296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5030"/>
              </a:lnSpc>
              <a:spcBef>
                <a:spcPts val="215"/>
              </a:spcBef>
            </a:pPr>
            <a:r>
              <a:rPr sz="4200" dirty="0">
                <a:solidFill>
                  <a:srgbClr val="000000"/>
                </a:solidFill>
                <a:latin typeface="Times New Roman"/>
                <a:cs typeface="Times New Roman"/>
              </a:rPr>
              <a:t>Взаємний</a:t>
            </a:r>
            <a:r>
              <a:rPr sz="4200" spc="-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200" dirty="0">
                <a:solidFill>
                  <a:srgbClr val="000000"/>
                </a:solidFill>
                <a:latin typeface="Times New Roman"/>
                <a:cs typeface="Times New Roman"/>
              </a:rPr>
              <a:t>вплив</a:t>
            </a:r>
            <a:r>
              <a:rPr sz="42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200" spc="-40" dirty="0">
                <a:solidFill>
                  <a:srgbClr val="000000"/>
                </a:solidFill>
                <a:latin typeface="Times New Roman"/>
                <a:cs typeface="Times New Roman"/>
              </a:rPr>
              <a:t>культур</a:t>
            </a:r>
            <a:r>
              <a:rPr sz="420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200" dirty="0">
                <a:solidFill>
                  <a:srgbClr val="000000"/>
                </a:solidFill>
                <a:latin typeface="Times New Roman"/>
                <a:cs typeface="Times New Roman"/>
              </a:rPr>
              <a:t>різних</a:t>
            </a:r>
            <a:r>
              <a:rPr sz="4200" spc="-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200" spc="-10" dirty="0">
                <a:solidFill>
                  <a:srgbClr val="000000"/>
                </a:solidFill>
                <a:latin typeface="Times New Roman"/>
                <a:cs typeface="Times New Roman"/>
              </a:rPr>
              <a:t>національностей </a:t>
            </a:r>
            <a:r>
              <a:rPr sz="4200" dirty="0">
                <a:solidFill>
                  <a:srgbClr val="000000"/>
                </a:solidFill>
                <a:latin typeface="Times New Roman"/>
                <a:cs typeface="Times New Roman"/>
              </a:rPr>
              <a:t>на</a:t>
            </a:r>
            <a:r>
              <a:rPr sz="4200" spc="-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200" dirty="0">
                <a:solidFill>
                  <a:srgbClr val="000000"/>
                </a:solidFill>
                <a:latin typeface="Times New Roman"/>
                <a:cs typeface="Times New Roman"/>
              </a:rPr>
              <a:t>території</a:t>
            </a:r>
            <a:r>
              <a:rPr sz="42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200" spc="-10" dirty="0">
                <a:solidFill>
                  <a:srgbClr val="000000"/>
                </a:solidFill>
                <a:latin typeface="Times New Roman"/>
                <a:cs typeface="Times New Roman"/>
              </a:rPr>
              <a:t>Рівненської</a:t>
            </a:r>
            <a:r>
              <a:rPr sz="4200" spc="-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200" spc="-10" dirty="0">
                <a:solidFill>
                  <a:srgbClr val="000000"/>
                </a:solidFill>
                <a:latin typeface="Times New Roman"/>
                <a:cs typeface="Times New Roman"/>
              </a:rPr>
              <a:t>області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6768" y="2316394"/>
            <a:ext cx="7104856" cy="39713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615315">
              <a:lnSpc>
                <a:spcPct val="152500"/>
              </a:lnSpc>
              <a:spcBef>
                <a:spcPts val="90"/>
              </a:spcBef>
            </a:pP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Роботу</a:t>
            </a:r>
            <a:r>
              <a:rPr sz="2750" spc="-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виконала-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Михальчук</a:t>
            </a:r>
            <a:r>
              <a:rPr sz="2750" spc="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Олександра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Студентка</a:t>
            </a:r>
            <a:r>
              <a:rPr sz="2750" spc="-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групи</a:t>
            </a:r>
            <a:r>
              <a:rPr sz="2750" spc="-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О</a:t>
            </a:r>
            <a:r>
              <a:rPr lang="uk-UA" sz="2750" dirty="0" err="1">
                <a:solidFill>
                  <a:srgbClr val="354039"/>
                </a:solidFill>
                <a:latin typeface="Times New Roman"/>
                <a:cs typeface="Times New Roman"/>
              </a:rPr>
              <a:t>К</a:t>
            </a:r>
            <a:r>
              <a:rPr lang="uk-UA" sz="2750">
                <a:solidFill>
                  <a:srgbClr val="354039"/>
                </a:solidFill>
                <a:latin typeface="Times New Roman"/>
                <a:cs typeface="Times New Roman"/>
              </a:rPr>
              <a:t>-</a:t>
            </a:r>
            <a:r>
              <a:rPr sz="2750" spc="-25" dirty="0">
                <a:solidFill>
                  <a:srgbClr val="354039"/>
                </a:solidFill>
                <a:latin typeface="Times New Roman"/>
                <a:cs typeface="Times New Roman"/>
              </a:rPr>
              <a:t>28</a:t>
            </a:r>
            <a:endParaRPr sz="2750" dirty="0">
              <a:latin typeface="Times New Roman"/>
              <a:cs typeface="Times New Roman"/>
            </a:endParaRPr>
          </a:p>
          <a:p>
            <a:pPr marL="12700" marR="1915795">
              <a:lnSpc>
                <a:spcPct val="152500"/>
              </a:lnSpc>
              <a:spcBef>
                <a:spcPts val="75"/>
              </a:spcBef>
            </a:pP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ДПТНЗ</a:t>
            </a:r>
            <a:r>
              <a:rPr sz="2750" spc="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Рівненський</a:t>
            </a:r>
            <a:r>
              <a:rPr sz="2750" spc="1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центр</a:t>
            </a:r>
            <a:r>
              <a:rPr sz="2750" spc="114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25" dirty="0">
                <a:solidFill>
                  <a:srgbClr val="354039"/>
                </a:solidFill>
                <a:latin typeface="Times New Roman"/>
                <a:cs typeface="Times New Roman"/>
              </a:rPr>
              <a:t>ПТО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сервісу</a:t>
            </a:r>
            <a:r>
              <a:rPr sz="2750" spc="9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та</a:t>
            </a:r>
            <a:r>
              <a:rPr sz="2750" spc="9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дизайну</a:t>
            </a:r>
            <a:endParaRPr sz="2750" dirty="0">
              <a:latin typeface="Times New Roman"/>
              <a:cs typeface="Times New Roman"/>
            </a:endParaRPr>
          </a:p>
          <a:p>
            <a:pPr marL="12700" marR="5080">
              <a:lnSpc>
                <a:spcPts val="5030"/>
              </a:lnSpc>
              <a:spcBef>
                <a:spcPts val="254"/>
              </a:spcBef>
            </a:pP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Керівниця-</a:t>
            </a:r>
            <a:r>
              <a:rPr sz="2750" spc="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викладачка</a:t>
            </a:r>
            <a:r>
              <a:rPr sz="2750" spc="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історії</a:t>
            </a:r>
            <a:r>
              <a:rPr sz="2750" spc="-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Шикера</a:t>
            </a:r>
            <a:r>
              <a:rPr sz="2750" spc="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Марія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МАН</a:t>
            </a:r>
            <a:r>
              <a:rPr sz="2750" spc="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в</a:t>
            </a:r>
            <a:r>
              <a:rPr sz="2750" spc="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м.Рівне</a:t>
            </a:r>
            <a:endParaRPr sz="27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1365" cy="6853555"/>
          </a:xfrm>
          <a:custGeom>
            <a:avLst/>
            <a:gdLst/>
            <a:ahLst/>
            <a:cxnLst/>
            <a:rect l="l" t="t" r="r" b="b"/>
            <a:pathLst>
              <a:path w="12191365" h="6853555">
                <a:moveTo>
                  <a:pt x="0" y="1877425"/>
                </a:moveTo>
                <a:lnTo>
                  <a:pt x="12191111" y="1857375"/>
                </a:lnTo>
              </a:path>
              <a:path w="12191365" h="6853555">
                <a:moveTo>
                  <a:pt x="11468100" y="0"/>
                </a:moveTo>
                <a:lnTo>
                  <a:pt x="11499469" y="685311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3D5AD001-FCBA-5C1C-EAC5-A893A7D94E01}"/>
              </a:ext>
            </a:extLst>
          </p:cNvPr>
          <p:cNvSpPr/>
          <p:nvPr/>
        </p:nvSpPr>
        <p:spPr>
          <a:xfrm flipV="1">
            <a:off x="630194" y="4820199"/>
            <a:ext cx="2561968" cy="1544382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D737C4EC-C97A-F6E4-F9AE-A95D10DA0A44}"/>
              </a:ext>
            </a:extLst>
          </p:cNvPr>
          <p:cNvSpPr/>
          <p:nvPr/>
        </p:nvSpPr>
        <p:spPr>
          <a:xfrm>
            <a:off x="9743397" y="688509"/>
            <a:ext cx="1569761" cy="1229196"/>
          </a:xfrm>
          <a:prstGeom prst="roundRect">
            <a:avLst>
              <a:gd name="adj" fmla="val 6130"/>
            </a:avLst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 dirty="0"/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157BD36-FC57-27EC-A927-ED1E2705DA65}"/>
              </a:ext>
            </a:extLst>
          </p:cNvPr>
          <p:cNvSpPr/>
          <p:nvPr/>
        </p:nvSpPr>
        <p:spPr>
          <a:xfrm>
            <a:off x="1345859" y="2000622"/>
            <a:ext cx="8640490" cy="2440311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38" rIns="0" bIns="0" rtlCol="0">
            <a:spAutoFit/>
          </a:bodyPr>
          <a:lstStyle/>
          <a:p>
            <a:pPr marL="2647315">
              <a:lnSpc>
                <a:spcPct val="100000"/>
              </a:lnSpc>
              <a:spcBef>
                <a:spcPts val="110"/>
              </a:spcBef>
            </a:pPr>
            <a:r>
              <a:rPr dirty="0">
                <a:latin typeface="Times New Roman"/>
                <a:cs typeface="Times New Roman"/>
              </a:rPr>
              <a:t>Мета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дослідження: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093470" y="2026867"/>
            <a:ext cx="10024110" cy="3726179"/>
          </a:xfrm>
          <a:prstGeom prst="rect">
            <a:avLst/>
          </a:prstGeom>
        </p:spPr>
        <p:txBody>
          <a:bodyPr vert="horz" wrap="square" lIns="0" tIns="101733" rIns="0" bIns="0" rtlCol="0">
            <a:spAutoFit/>
          </a:bodyPr>
          <a:lstStyle/>
          <a:p>
            <a:pPr marL="615315" marR="5080" indent="6350">
              <a:lnSpc>
                <a:spcPct val="122900"/>
              </a:lnSpc>
              <a:spcBef>
                <a:spcPts val="90"/>
              </a:spcBef>
            </a:pP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Дослідити</a:t>
            </a:r>
            <a:r>
              <a:rPr sz="275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особливості</a:t>
            </a:r>
            <a:r>
              <a:rPr sz="2750" spc="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взаємодії</a:t>
            </a:r>
            <a:r>
              <a:rPr sz="2750" spc="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культур</a:t>
            </a:r>
            <a:r>
              <a:rPr sz="2750" spc="10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000000"/>
                </a:solidFill>
                <a:latin typeface="Times New Roman"/>
                <a:cs typeface="Times New Roman"/>
              </a:rPr>
              <a:t>різних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національностей</a:t>
            </a:r>
            <a:r>
              <a:rPr sz="2750" spc="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на</a:t>
            </a:r>
            <a:r>
              <a:rPr sz="2750" spc="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території</a:t>
            </a:r>
            <a:r>
              <a:rPr sz="275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Рівненської</a:t>
            </a:r>
            <a:r>
              <a:rPr sz="2750" spc="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області</a:t>
            </a:r>
            <a:r>
              <a:rPr sz="2750" spc="1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spc="-25" dirty="0">
                <a:solidFill>
                  <a:srgbClr val="000000"/>
                </a:solidFill>
                <a:latin typeface="Times New Roman"/>
                <a:cs typeface="Times New Roman"/>
              </a:rPr>
              <a:t>та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визначити,</a:t>
            </a:r>
            <a:r>
              <a:rPr sz="275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як</a:t>
            </a:r>
            <a:r>
              <a:rPr sz="275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ця</a:t>
            </a:r>
            <a:r>
              <a:rPr sz="275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взаємодія</a:t>
            </a:r>
            <a:r>
              <a:rPr sz="275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вплинула</a:t>
            </a:r>
            <a:r>
              <a:rPr sz="2750" spc="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на</a:t>
            </a:r>
            <a:r>
              <a:rPr sz="2750" spc="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000000"/>
                </a:solidFill>
                <a:latin typeface="Times New Roman"/>
                <a:cs typeface="Times New Roman"/>
              </a:rPr>
              <a:t>формування </a:t>
            </a:r>
            <a:r>
              <a:rPr sz="2750" dirty="0">
                <a:solidFill>
                  <a:srgbClr val="000000"/>
                </a:solidFill>
                <a:latin typeface="Times New Roman"/>
                <a:cs typeface="Times New Roman"/>
              </a:rPr>
              <a:t>регіональної</a:t>
            </a:r>
            <a:r>
              <a:rPr sz="2750" spc="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000000"/>
                </a:solidFill>
                <a:latin typeface="Times New Roman"/>
                <a:cs typeface="Times New Roman"/>
              </a:rPr>
              <a:t>культури.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050" y="0"/>
            <a:ext cx="12172950" cy="6856095"/>
          </a:xfrm>
          <a:custGeom>
            <a:avLst/>
            <a:gdLst/>
            <a:ahLst/>
            <a:cxnLst/>
            <a:rect l="l" t="t" r="r" b="b"/>
            <a:pathLst>
              <a:path w="12172950" h="6856095">
                <a:moveTo>
                  <a:pt x="0" y="1400175"/>
                </a:moveTo>
                <a:lnTo>
                  <a:pt x="12172950" y="1434693"/>
                </a:lnTo>
              </a:path>
              <a:path w="12172950" h="6856095">
                <a:moveTo>
                  <a:pt x="10477500" y="0"/>
                </a:moveTo>
                <a:lnTo>
                  <a:pt x="10478389" y="685569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F9EB0354-6B85-7B2E-4CE6-C4BD6EB4C8B3}"/>
              </a:ext>
            </a:extLst>
          </p:cNvPr>
          <p:cNvSpPr/>
          <p:nvPr/>
        </p:nvSpPr>
        <p:spPr>
          <a:xfrm>
            <a:off x="10297297" y="1641586"/>
            <a:ext cx="1809296" cy="1787414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C8BD518C-8A66-3135-498F-EADA9C9A9E22}"/>
              </a:ext>
            </a:extLst>
          </p:cNvPr>
          <p:cNvSpPr/>
          <p:nvPr/>
        </p:nvSpPr>
        <p:spPr>
          <a:xfrm flipV="1">
            <a:off x="7520382" y="5698961"/>
            <a:ext cx="3666398" cy="1078974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58A9D31B-5D2F-152E-7A98-EDE25C14E59F}"/>
              </a:ext>
            </a:extLst>
          </p:cNvPr>
          <p:cNvSpPr/>
          <p:nvPr/>
        </p:nvSpPr>
        <p:spPr>
          <a:xfrm>
            <a:off x="2054652" y="395752"/>
            <a:ext cx="7899402" cy="890178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-240271"/>
            <a:ext cx="10137349" cy="1387238"/>
          </a:xfrm>
          <a:prstGeom prst="rect">
            <a:avLst/>
          </a:prstGeom>
        </p:spPr>
        <p:txBody>
          <a:bodyPr vert="horz" wrap="square" lIns="0" tIns="459422" rIns="0" bIns="0" rtlCol="0">
            <a:spAutoFit/>
          </a:bodyPr>
          <a:lstStyle/>
          <a:p>
            <a:pPr marL="211455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imes New Roman"/>
                <a:cs typeface="Times New Roman"/>
              </a:rPr>
              <a:t>Завдання</a:t>
            </a:r>
            <a:r>
              <a:rPr spc="-22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дослідження: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7262" y="2030412"/>
            <a:ext cx="10264140" cy="40030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0029" marR="1745614" indent="-227965">
              <a:lnSpc>
                <a:spcPct val="122900"/>
              </a:lnSpc>
              <a:spcBef>
                <a:spcPts val="90"/>
              </a:spcBef>
              <a:buFont typeface="Arial MT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Визначити,</a:t>
            </a:r>
            <a:r>
              <a:rPr sz="2750" spc="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які</a:t>
            </a:r>
            <a:r>
              <a:rPr sz="2750" spc="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національності</a:t>
            </a:r>
            <a:r>
              <a:rPr sz="2750" spc="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проживали</a:t>
            </a:r>
            <a:r>
              <a:rPr sz="2750" spc="16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на</a:t>
            </a:r>
            <a:r>
              <a:rPr sz="2750" spc="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території 	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Рівненської</a:t>
            </a:r>
            <a:r>
              <a:rPr sz="2750" spc="-1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області</a:t>
            </a:r>
            <a:r>
              <a:rPr sz="2750" spc="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в</a:t>
            </a:r>
            <a:r>
              <a:rPr sz="2750" spc="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різні</a:t>
            </a:r>
            <a:r>
              <a:rPr sz="2750" spc="-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історичні</a:t>
            </a:r>
            <a:r>
              <a:rPr sz="2750" spc="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періоди.</a:t>
            </a:r>
            <a:endParaRPr sz="2750" dirty="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735"/>
              </a:spcBef>
              <a:buFont typeface="Arial MT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Проаналізувати</a:t>
            </a:r>
            <a:r>
              <a:rPr sz="2750" spc="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історичні</a:t>
            </a:r>
            <a:r>
              <a:rPr sz="2750" spc="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умови</a:t>
            </a:r>
            <a:r>
              <a:rPr sz="2750" spc="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їхнього</a:t>
            </a:r>
            <a:r>
              <a:rPr sz="2750" spc="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співіснування.</a:t>
            </a:r>
            <a:endParaRPr sz="2750" dirty="0">
              <a:latin typeface="Times New Roman"/>
              <a:cs typeface="Times New Roman"/>
            </a:endParaRPr>
          </a:p>
          <a:p>
            <a:pPr marL="241300" marR="794385" indent="-229235">
              <a:lnSpc>
                <a:spcPct val="122900"/>
              </a:lnSpc>
              <a:spcBef>
                <a:spcPts val="975"/>
              </a:spcBef>
              <a:buFont typeface="Arial MT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Дослідити</a:t>
            </a:r>
            <a:r>
              <a:rPr sz="2750" spc="1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прояви</a:t>
            </a:r>
            <a:r>
              <a:rPr sz="2750" spc="1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взаємного</a:t>
            </a:r>
            <a:r>
              <a:rPr sz="2750" spc="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впливу</a:t>
            </a:r>
            <a:r>
              <a:rPr sz="2750" spc="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культур</a:t>
            </a:r>
            <a:r>
              <a:rPr sz="2750" spc="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у</a:t>
            </a:r>
            <a:r>
              <a:rPr sz="2750" spc="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різних</a:t>
            </a:r>
            <a:r>
              <a:rPr sz="2750" spc="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сферах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життя</a:t>
            </a:r>
            <a:r>
              <a:rPr sz="2750" spc="1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(мова,</a:t>
            </a:r>
            <a:r>
              <a:rPr sz="2750" spc="114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релігія,</a:t>
            </a:r>
            <a:r>
              <a:rPr sz="2750" spc="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традиції,</a:t>
            </a:r>
            <a:r>
              <a:rPr sz="2750" spc="114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архітектура,</a:t>
            </a:r>
            <a:r>
              <a:rPr sz="2750" spc="1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кухня).</a:t>
            </a:r>
            <a:endParaRPr sz="2750" dirty="0">
              <a:latin typeface="Times New Roman"/>
              <a:cs typeface="Times New Roman"/>
            </a:endParaRPr>
          </a:p>
          <a:p>
            <a:pPr marL="241300" marR="5080" indent="-229235">
              <a:lnSpc>
                <a:spcPct val="123000"/>
              </a:lnSpc>
              <a:spcBef>
                <a:spcPts val="969"/>
              </a:spcBef>
              <a:buFont typeface="Arial MT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З’ясувати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значення</a:t>
            </a:r>
            <a:r>
              <a:rPr sz="2750" spc="6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культурної</a:t>
            </a:r>
            <a:r>
              <a:rPr sz="2750" spc="-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взаємодії</a:t>
            </a:r>
            <a:r>
              <a:rPr sz="2750" spc="-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для</a:t>
            </a:r>
            <a:r>
              <a:rPr sz="2750" spc="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dirty="0">
                <a:solidFill>
                  <a:srgbClr val="354039"/>
                </a:solidFill>
                <a:latin typeface="Times New Roman"/>
                <a:cs typeface="Times New Roman"/>
              </a:rPr>
              <a:t>формування</a:t>
            </a:r>
            <a:r>
              <a:rPr sz="2750" spc="-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сучасної культури</a:t>
            </a:r>
            <a:r>
              <a:rPr sz="2750" spc="-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750" spc="-10" dirty="0">
                <a:solidFill>
                  <a:srgbClr val="354039"/>
                </a:solidFill>
                <a:latin typeface="Times New Roman"/>
                <a:cs typeface="Times New Roman"/>
              </a:rPr>
              <a:t>регіону.</a:t>
            </a:r>
            <a:endParaRPr sz="27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525"/>
            <a:ext cx="12192000" cy="6848475"/>
          </a:xfrm>
          <a:custGeom>
            <a:avLst/>
            <a:gdLst/>
            <a:ahLst/>
            <a:cxnLst/>
            <a:rect l="l" t="t" r="r" b="b"/>
            <a:pathLst>
              <a:path w="12192000" h="6848475">
                <a:moveTo>
                  <a:pt x="0" y="1514475"/>
                </a:moveTo>
                <a:lnTo>
                  <a:pt x="12192000" y="1583592"/>
                </a:lnTo>
              </a:path>
              <a:path w="12192000" h="6848475">
                <a:moveTo>
                  <a:pt x="733425" y="0"/>
                </a:moveTo>
                <a:lnTo>
                  <a:pt x="734287" y="6848475"/>
                </a:lnTo>
              </a:path>
              <a:path w="12192000" h="6848475">
                <a:moveTo>
                  <a:pt x="19050" y="6210300"/>
                </a:moveTo>
                <a:lnTo>
                  <a:pt x="6922770" y="622554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F8FB721A-1F89-D57C-48B7-A1EB681BBE9B}"/>
              </a:ext>
            </a:extLst>
          </p:cNvPr>
          <p:cNvSpPr/>
          <p:nvPr/>
        </p:nvSpPr>
        <p:spPr>
          <a:xfrm>
            <a:off x="580079" y="2354536"/>
            <a:ext cx="3694956" cy="2092061"/>
          </a:xfrm>
          <a:prstGeom prst="roundRect">
            <a:avLst>
              <a:gd name="adj" fmla="val 3754"/>
            </a:avLst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690A7BBE-0586-2976-66AD-CAA71463CB4E}"/>
              </a:ext>
            </a:extLst>
          </p:cNvPr>
          <p:cNvSpPr/>
          <p:nvPr/>
        </p:nvSpPr>
        <p:spPr>
          <a:xfrm>
            <a:off x="6266730" y="2354536"/>
            <a:ext cx="5137490" cy="2092061"/>
          </a:xfrm>
          <a:prstGeom prst="roundRect">
            <a:avLst>
              <a:gd name="adj" fmla="val 943"/>
            </a:avLst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1055" y="1107503"/>
            <a:ext cx="496824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dirty="0">
                <a:latin typeface="Times New Roman"/>
                <a:cs typeface="Times New Roman"/>
              </a:rPr>
              <a:t>Об’єкт</a:t>
            </a:r>
            <a:r>
              <a:rPr sz="4400" spc="-155" dirty="0">
                <a:latin typeface="Times New Roman"/>
                <a:cs typeface="Times New Roman"/>
              </a:rPr>
              <a:t> </a:t>
            </a:r>
            <a:r>
              <a:rPr sz="4400" spc="-10" dirty="0">
                <a:latin typeface="Times New Roman"/>
                <a:cs typeface="Times New Roman"/>
              </a:rPr>
              <a:t>дослідження: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18926" y="1107503"/>
            <a:ext cx="541464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dirty="0">
                <a:solidFill>
                  <a:srgbClr val="354039"/>
                </a:solidFill>
                <a:latin typeface="Times New Roman"/>
                <a:cs typeface="Times New Roman"/>
              </a:rPr>
              <a:t>Предмет</a:t>
            </a:r>
            <a:r>
              <a:rPr sz="4400" spc="-1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354039"/>
                </a:solidFill>
                <a:latin typeface="Times New Roman"/>
                <a:cs typeface="Times New Roman"/>
              </a:rPr>
              <a:t>дослідження: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84671" y="2606995"/>
            <a:ext cx="5414645" cy="13031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" marR="5080" indent="-14604">
              <a:lnSpc>
                <a:spcPct val="120000"/>
              </a:lnSpc>
              <a:spcBef>
                <a:spcPts val="95"/>
              </a:spcBef>
            </a:pPr>
            <a:r>
              <a:rPr sz="2400" dirty="0">
                <a:solidFill>
                  <a:srgbClr val="354039"/>
                </a:solidFill>
                <a:latin typeface="Times New Roman"/>
                <a:cs typeface="Times New Roman"/>
              </a:rPr>
              <a:t>Процеси</a:t>
            </a:r>
            <a:r>
              <a:rPr sz="2400" spc="-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354039"/>
                </a:solidFill>
                <a:latin typeface="Times New Roman"/>
                <a:cs typeface="Times New Roman"/>
              </a:rPr>
              <a:t>взаємного</a:t>
            </a:r>
            <a:r>
              <a:rPr sz="2400" spc="-8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354039"/>
                </a:solidFill>
                <a:latin typeface="Times New Roman"/>
                <a:cs typeface="Times New Roman"/>
              </a:rPr>
              <a:t>впливу</a:t>
            </a:r>
            <a:r>
              <a:rPr sz="24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354039"/>
                </a:solidFill>
                <a:latin typeface="Times New Roman"/>
                <a:cs typeface="Times New Roman"/>
              </a:rPr>
              <a:t>культур </a:t>
            </a:r>
            <a:r>
              <a:rPr sz="2400" dirty="0">
                <a:solidFill>
                  <a:srgbClr val="354039"/>
                </a:solidFill>
                <a:latin typeface="Times New Roman"/>
                <a:cs typeface="Times New Roman"/>
              </a:rPr>
              <a:t>різних національностей</a:t>
            </a:r>
            <a:r>
              <a:rPr sz="2400" spc="-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354039"/>
                </a:solidFill>
                <a:latin typeface="Times New Roman"/>
                <a:cs typeface="Times New Roman"/>
              </a:rPr>
              <a:t>на</a:t>
            </a:r>
            <a:r>
              <a:rPr lang="uk-UA" sz="2400" spc="-25" dirty="0">
                <a:solidFill>
                  <a:srgbClr val="354039"/>
                </a:solidFill>
                <a:latin typeface="Times New Roman"/>
                <a:cs typeface="Times New Roman"/>
              </a:rPr>
              <a:t> території Рівненської області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1055" y="2527410"/>
            <a:ext cx="3453980" cy="17463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</a:pPr>
            <a:r>
              <a:rPr sz="2400" spc="-40" dirty="0">
                <a:solidFill>
                  <a:srgbClr val="354039"/>
                </a:solidFill>
                <a:latin typeface="Times New Roman"/>
                <a:cs typeface="Times New Roman"/>
              </a:rPr>
              <a:t>Культура</a:t>
            </a:r>
            <a:r>
              <a:rPr sz="2400" spc="-10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354039"/>
                </a:solidFill>
                <a:latin typeface="Times New Roman"/>
                <a:cs typeface="Times New Roman"/>
              </a:rPr>
              <a:t>населення Рівненської</a:t>
            </a:r>
            <a:r>
              <a:rPr sz="2400" spc="-8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354039"/>
                </a:solidFill>
                <a:latin typeface="Times New Roman"/>
                <a:cs typeface="Times New Roman"/>
              </a:rPr>
              <a:t>області. території Рівненської</a:t>
            </a:r>
            <a:r>
              <a:rPr sz="2400" spc="-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354039"/>
                </a:solidFill>
                <a:latin typeface="Times New Roman"/>
                <a:cs typeface="Times New Roman"/>
              </a:rPr>
              <a:t>області.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8384" y="-230040"/>
            <a:ext cx="12134065" cy="8879770"/>
          </a:xfrm>
          <a:custGeom>
            <a:avLst/>
            <a:gdLst/>
            <a:ahLst/>
            <a:cxnLst/>
            <a:rect l="l" t="t" r="r" b="b"/>
            <a:pathLst>
              <a:path w="12189460" h="6849745">
                <a:moveTo>
                  <a:pt x="5800725" y="0"/>
                </a:moveTo>
                <a:lnTo>
                  <a:pt x="5832475" y="6849503"/>
                </a:lnTo>
              </a:path>
              <a:path w="12189460" h="6849745">
                <a:moveTo>
                  <a:pt x="0" y="1876451"/>
                </a:moveTo>
                <a:lnTo>
                  <a:pt x="12172950" y="1893697"/>
                </a:lnTo>
              </a:path>
              <a:path w="12189460" h="6849745">
                <a:moveTo>
                  <a:pt x="0" y="3724420"/>
                </a:moveTo>
                <a:lnTo>
                  <a:pt x="2973705" y="3739515"/>
                </a:lnTo>
              </a:path>
              <a:path w="12189460" h="6849745">
                <a:moveTo>
                  <a:pt x="8410575" y="3886200"/>
                </a:moveTo>
                <a:lnTo>
                  <a:pt x="12189206" y="388708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8E5963C2-53FB-BC71-D372-42D0EDC1E74C}"/>
              </a:ext>
            </a:extLst>
          </p:cNvPr>
          <p:cNvSpPr/>
          <p:nvPr/>
        </p:nvSpPr>
        <p:spPr>
          <a:xfrm>
            <a:off x="11429120" y="1627697"/>
            <a:ext cx="582295" cy="4170967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0E4BD788-3D2F-800B-FE42-EF88C12F4CB0}"/>
              </a:ext>
            </a:extLst>
          </p:cNvPr>
          <p:cNvSpPr/>
          <p:nvPr/>
        </p:nvSpPr>
        <p:spPr>
          <a:xfrm>
            <a:off x="7391830" y="6185032"/>
            <a:ext cx="3273858" cy="464064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 dirty="0"/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B971971F-9FDD-F0D5-FD87-4DC767F2C751}"/>
              </a:ext>
            </a:extLst>
          </p:cNvPr>
          <p:cNvSpPr/>
          <p:nvPr/>
        </p:nvSpPr>
        <p:spPr>
          <a:xfrm>
            <a:off x="1733231" y="423120"/>
            <a:ext cx="8055040" cy="765163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0164" y="251488"/>
            <a:ext cx="7560558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imes New Roman"/>
                <a:cs typeface="Times New Roman"/>
              </a:rPr>
              <a:t>Теоретична</a:t>
            </a:r>
            <a:r>
              <a:rPr spc="-28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частина: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0585" y="1683484"/>
            <a:ext cx="10855960" cy="467931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Рівненська</a:t>
            </a:r>
            <a:r>
              <a:rPr sz="20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область</a:t>
            </a:r>
            <a:r>
              <a:rPr sz="2000" spc="-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формувалася</a:t>
            </a:r>
            <a:r>
              <a:rPr sz="2000" spc="-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як</a:t>
            </a:r>
            <a:r>
              <a:rPr sz="2000" spc="-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багатонаціональний</a:t>
            </a:r>
            <a:r>
              <a:rPr sz="2000" spc="-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регіон</a:t>
            </a:r>
            <a:r>
              <a:rPr sz="2000" spc="-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унаслідок</a:t>
            </a:r>
            <a:r>
              <a:rPr sz="2000" spc="-8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354039"/>
                </a:solidFill>
                <a:latin typeface="Times New Roman"/>
                <a:cs typeface="Times New Roman"/>
              </a:rPr>
              <a:t>входження</a:t>
            </a:r>
            <a:r>
              <a:rPr sz="2000" spc="-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до</a:t>
            </a:r>
            <a:r>
              <a:rPr sz="2000" spc="-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складу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різних</a:t>
            </a:r>
            <a:r>
              <a:rPr sz="2000" spc="-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держав,</a:t>
            </a:r>
            <a:r>
              <a:rPr sz="2000" spc="-6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зокрема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Велике</a:t>
            </a:r>
            <a:r>
              <a:rPr sz="2000" spc="-8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князівство</a:t>
            </a:r>
            <a:r>
              <a:rPr sz="2000" spc="-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Литовське,</a:t>
            </a:r>
            <a:r>
              <a:rPr sz="2000" spc="-6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Річ</a:t>
            </a:r>
            <a:r>
              <a:rPr sz="2000" spc="-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Посполита,</a:t>
            </a:r>
            <a:r>
              <a:rPr sz="2000" spc="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Російська</a:t>
            </a:r>
            <a:r>
              <a:rPr sz="2000" spc="-8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імперія</a:t>
            </a:r>
            <a:r>
              <a:rPr sz="2000" spc="-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та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 СРСР.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5"/>
              </a:spcBef>
            </a:pP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Історик</a:t>
            </a:r>
            <a:r>
              <a:rPr sz="2000" spc="-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Михайло</a:t>
            </a:r>
            <a:r>
              <a:rPr sz="2000" spc="-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354039"/>
                </a:solidFill>
                <a:latin typeface="Times New Roman"/>
                <a:cs typeface="Times New Roman"/>
              </a:rPr>
              <a:t>Грушевський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зазначав:</a:t>
            </a:r>
            <a:endParaRPr sz="2000" dirty="0">
              <a:latin typeface="Times New Roman"/>
              <a:cs typeface="Times New Roman"/>
            </a:endParaRPr>
          </a:p>
          <a:p>
            <a:pPr marL="12700" marR="285750">
              <a:lnSpc>
                <a:spcPct val="118900"/>
              </a:lnSpc>
              <a:spcBef>
                <a:spcPts val="1055"/>
              </a:spcBef>
            </a:pPr>
            <a:r>
              <a:rPr sz="2000" spc="-20" dirty="0">
                <a:solidFill>
                  <a:srgbClr val="354039"/>
                </a:solidFill>
                <a:latin typeface="Times New Roman"/>
                <a:cs typeface="Times New Roman"/>
              </a:rPr>
              <a:t>«Україна</a:t>
            </a:r>
            <a:r>
              <a:rPr sz="2000" spc="-10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завжди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354039"/>
                </a:solidFill>
                <a:latin typeface="Times New Roman"/>
                <a:cs typeface="Times New Roman"/>
              </a:rPr>
              <a:t>була</a:t>
            </a:r>
            <a:r>
              <a:rPr sz="2000" spc="-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територією</a:t>
            </a:r>
            <a:r>
              <a:rPr sz="2000" spc="-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зустрічі</a:t>
            </a:r>
            <a:r>
              <a:rPr sz="20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різних</a:t>
            </a:r>
            <a:r>
              <a:rPr sz="20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354039"/>
                </a:solidFill>
                <a:latin typeface="Times New Roman"/>
                <a:cs typeface="Times New Roman"/>
              </a:rPr>
              <a:t>культур</a:t>
            </a:r>
            <a:r>
              <a:rPr sz="20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і</a:t>
            </a:r>
            <a:r>
              <a:rPr sz="20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народів,</a:t>
            </a:r>
            <a:r>
              <a:rPr sz="2000" spc="-9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що</a:t>
            </a:r>
            <a:r>
              <a:rPr sz="20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взаємно</a:t>
            </a:r>
            <a:r>
              <a:rPr sz="20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впливали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один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354039"/>
                </a:solidFill>
                <a:latin typeface="Times New Roman"/>
                <a:cs typeface="Times New Roman"/>
              </a:rPr>
              <a:t>на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одного».</a:t>
            </a:r>
            <a:r>
              <a:rPr sz="20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Це</a:t>
            </a:r>
            <a:r>
              <a:rPr sz="2000" spc="-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твердження</a:t>
            </a:r>
            <a:r>
              <a:rPr sz="2000" spc="-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підтверджується</a:t>
            </a:r>
            <a:r>
              <a:rPr sz="2000" spc="-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історією</a:t>
            </a:r>
            <a:r>
              <a:rPr sz="2000" spc="-10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Рівненщини,</a:t>
            </a:r>
            <a:r>
              <a:rPr sz="2000" spc="-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де</a:t>
            </a:r>
            <a:r>
              <a:rPr sz="2000" spc="-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проживали</a:t>
            </a:r>
            <a:r>
              <a:rPr sz="2000" spc="-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українці,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 поляки,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євреї,</a:t>
            </a:r>
            <a:r>
              <a:rPr sz="2000" spc="-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чехи</a:t>
            </a:r>
            <a:r>
              <a:rPr sz="2000" spc="-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та</a:t>
            </a:r>
            <a:r>
              <a:rPr sz="2000" spc="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німці.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Дослідник</a:t>
            </a:r>
            <a:r>
              <a:rPr sz="2000" spc="-1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Волині</a:t>
            </a:r>
            <a:r>
              <a:rPr sz="2000" spc="-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Ярослав</a:t>
            </a:r>
            <a:r>
              <a:rPr sz="2000" spc="1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Дашкевич</a:t>
            </a:r>
            <a:r>
              <a:rPr sz="2000" spc="-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підкреслював:</a:t>
            </a:r>
            <a:endParaRPr sz="2000" dirty="0">
              <a:latin typeface="Times New Roman"/>
              <a:cs typeface="Times New Roman"/>
            </a:endParaRPr>
          </a:p>
          <a:p>
            <a:pPr marL="12700" marR="487680">
              <a:lnSpc>
                <a:spcPct val="119000"/>
              </a:lnSpc>
              <a:spcBef>
                <a:spcPts val="1050"/>
              </a:spcBef>
            </a:pP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«Багатонаціональність</a:t>
            </a:r>
            <a:r>
              <a:rPr sz="2000" spc="-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Волині</a:t>
            </a:r>
            <a:r>
              <a:rPr sz="2000" spc="-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є</a:t>
            </a:r>
            <a:r>
              <a:rPr sz="2000" spc="-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її</a:t>
            </a:r>
            <a:r>
              <a:rPr sz="2000" spc="-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характерною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рисою,</a:t>
            </a:r>
            <a:r>
              <a:rPr sz="2000" spc="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що</a:t>
            </a:r>
            <a:r>
              <a:rPr sz="2000" spc="-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формувалася</a:t>
            </a:r>
            <a:r>
              <a:rPr sz="2000" spc="-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століттями».</a:t>
            </a:r>
            <a:r>
              <a:rPr sz="2000" spc="-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Взаємний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вплив</a:t>
            </a:r>
            <a:r>
              <a:rPr sz="20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354039"/>
                </a:solidFill>
                <a:latin typeface="Times New Roman"/>
                <a:cs typeface="Times New Roman"/>
              </a:rPr>
              <a:t>культур</a:t>
            </a:r>
            <a:r>
              <a:rPr sz="2000" spc="-6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проявлявся</a:t>
            </a:r>
            <a:r>
              <a:rPr sz="2000" spc="-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354039"/>
                </a:solidFill>
                <a:latin typeface="Times New Roman"/>
                <a:cs typeface="Times New Roman"/>
              </a:rPr>
              <a:t>у: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5"/>
              </a:spcBef>
            </a:pP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архітектурі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(поєднання</a:t>
            </a:r>
            <a:r>
              <a:rPr sz="2000" spc="-6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різних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релігійних</a:t>
            </a:r>
            <a:r>
              <a:rPr sz="2000" spc="-6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споруд);</a:t>
            </a:r>
            <a:r>
              <a:rPr sz="2000" spc="3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мові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(запозичення</a:t>
            </a:r>
            <a:r>
              <a:rPr sz="2000" spc="-6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іншомовних</a:t>
            </a:r>
            <a:r>
              <a:rPr sz="2000" spc="-6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слів);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традиціях</a:t>
            </a:r>
            <a:r>
              <a:rPr sz="20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354039"/>
                </a:solidFill>
                <a:latin typeface="Times New Roman"/>
                <a:cs typeface="Times New Roman"/>
              </a:rPr>
              <a:t>і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897255" algn="l"/>
              </a:tabLst>
            </a:pP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побуті;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	кухні</a:t>
            </a:r>
            <a:r>
              <a:rPr sz="2000" spc="-1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54039"/>
                </a:solidFill>
                <a:latin typeface="Times New Roman"/>
                <a:cs typeface="Times New Roman"/>
              </a:rPr>
              <a:t>та</a:t>
            </a:r>
            <a:r>
              <a:rPr sz="2000" spc="-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54039"/>
                </a:solidFill>
                <a:latin typeface="Times New Roman"/>
                <a:cs typeface="Times New Roman"/>
              </a:rPr>
              <a:t>звичаях.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72950" cy="6858000"/>
          </a:xfrm>
          <a:custGeom>
            <a:avLst/>
            <a:gdLst/>
            <a:ahLst/>
            <a:cxnLst/>
            <a:rect l="l" t="t" r="r" b="b"/>
            <a:pathLst>
              <a:path w="12172950" h="6858000">
                <a:moveTo>
                  <a:pt x="0" y="1438329"/>
                </a:moveTo>
                <a:lnTo>
                  <a:pt x="12172950" y="1472946"/>
                </a:lnTo>
              </a:path>
              <a:path w="12172950" h="6858000">
                <a:moveTo>
                  <a:pt x="11201400" y="0"/>
                </a:moveTo>
                <a:lnTo>
                  <a:pt x="11265044" y="68580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8C44121A-5A29-D0E1-CF8E-29BA58A464D9}"/>
              </a:ext>
            </a:extLst>
          </p:cNvPr>
          <p:cNvSpPr/>
          <p:nvPr/>
        </p:nvSpPr>
        <p:spPr>
          <a:xfrm>
            <a:off x="864870" y="1976978"/>
            <a:ext cx="6383655" cy="4107680"/>
          </a:xfrm>
          <a:prstGeom prst="roundRect">
            <a:avLst>
              <a:gd name="adj" fmla="val 790"/>
            </a:avLst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3313" rIns="0" bIns="0" rtlCol="0">
            <a:spAutoFit/>
          </a:bodyPr>
          <a:lstStyle/>
          <a:p>
            <a:pPr marL="877569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imes New Roman"/>
                <a:cs typeface="Times New Roman"/>
              </a:rPr>
              <a:t>Експериментальна</a:t>
            </a:r>
            <a:r>
              <a:rPr spc="-14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частина: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7262" y="2193861"/>
            <a:ext cx="6383655" cy="35858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241300" algn="l"/>
              </a:tabLst>
            </a:pPr>
            <a:r>
              <a:rPr sz="1550" b="1" dirty="0">
                <a:solidFill>
                  <a:srgbClr val="354039"/>
                </a:solidFill>
                <a:latin typeface="Times New Roman"/>
                <a:cs typeface="Times New Roman"/>
              </a:rPr>
              <a:t>Рівненщина</a:t>
            </a:r>
            <a:r>
              <a:rPr sz="1550" b="1" spc="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b="1" dirty="0">
                <a:solidFill>
                  <a:srgbClr val="354039"/>
                </a:solidFill>
                <a:latin typeface="Times New Roman"/>
                <a:cs typeface="Times New Roman"/>
              </a:rPr>
              <a:t>як</a:t>
            </a:r>
            <a:r>
              <a:rPr sz="1550" b="1" spc="1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b="1" dirty="0">
                <a:solidFill>
                  <a:srgbClr val="354039"/>
                </a:solidFill>
                <a:latin typeface="Times New Roman"/>
                <a:cs typeface="Times New Roman"/>
              </a:rPr>
              <a:t>простір</a:t>
            </a:r>
            <a:r>
              <a:rPr sz="1550" b="1" spc="1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b="1" dirty="0">
                <a:solidFill>
                  <a:srgbClr val="354039"/>
                </a:solidFill>
                <a:latin typeface="Times New Roman"/>
                <a:cs typeface="Times New Roman"/>
              </a:rPr>
              <a:t>зустрічі</a:t>
            </a:r>
            <a:r>
              <a:rPr sz="1550" b="1" spc="8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b="1" spc="-10" dirty="0">
                <a:solidFill>
                  <a:srgbClr val="354039"/>
                </a:solidFill>
                <a:latin typeface="Times New Roman"/>
                <a:cs typeface="Times New Roman"/>
              </a:rPr>
              <a:t>культур</a:t>
            </a:r>
            <a:endParaRPr sz="1550">
              <a:latin typeface="Times New Roman"/>
              <a:cs typeface="Times New Roman"/>
            </a:endParaRPr>
          </a:p>
          <a:p>
            <a:pPr marL="241300" marR="5080" indent="-229235">
              <a:lnSpc>
                <a:spcPct val="112999"/>
              </a:lnSpc>
              <a:spcBef>
                <a:spcPts val="1055"/>
              </a:spcBef>
              <a:buFont typeface="Arial MT"/>
              <a:buChar char="•"/>
              <a:tabLst>
                <a:tab pos="241300" algn="l"/>
              </a:tabLst>
            </a:pP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Рівненська</a:t>
            </a:r>
            <a:r>
              <a:rPr sz="1550" spc="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область</a:t>
            </a:r>
            <a:r>
              <a:rPr sz="1550" spc="10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є</a:t>
            </a:r>
            <a:r>
              <a:rPr sz="1550" spc="1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одним</a:t>
            </a:r>
            <a:r>
              <a:rPr sz="1550" spc="1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із</a:t>
            </a:r>
            <a:r>
              <a:rPr sz="1550" spc="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поліетнічних</a:t>
            </a:r>
            <a:r>
              <a:rPr sz="1550" spc="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регіонів</a:t>
            </a:r>
            <a:r>
              <a:rPr sz="1550" spc="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України.</a:t>
            </a:r>
            <a:r>
              <a:rPr sz="1550" spc="1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Так,</a:t>
            </a:r>
            <a:r>
              <a:rPr sz="1550" spc="1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25" dirty="0">
                <a:solidFill>
                  <a:srgbClr val="354039"/>
                </a:solidFill>
                <a:latin typeface="Times New Roman"/>
                <a:cs typeface="Times New Roman"/>
              </a:rPr>
              <a:t>70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різних</a:t>
            </a:r>
            <a:r>
              <a:rPr sz="1550" spc="1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національностей</a:t>
            </a:r>
            <a:r>
              <a:rPr sz="1550" spc="20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та</a:t>
            </a:r>
            <a:r>
              <a:rPr sz="1550" spc="19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народностей</a:t>
            </a:r>
            <a:r>
              <a:rPr sz="1550" spc="20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складають</a:t>
            </a:r>
            <a:r>
              <a:rPr sz="1550" spc="1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майже</a:t>
            </a:r>
            <a:r>
              <a:rPr sz="1550" spc="19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25" dirty="0">
                <a:solidFill>
                  <a:srgbClr val="354039"/>
                </a:solidFill>
                <a:latin typeface="Times New Roman"/>
                <a:cs typeface="Times New Roman"/>
              </a:rPr>
              <a:t>4%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населення</a:t>
            </a:r>
            <a:r>
              <a:rPr sz="1550" spc="16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регіону.</a:t>
            </a:r>
            <a:r>
              <a:rPr sz="1550" spc="1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Тут</a:t>
            </a:r>
            <a:r>
              <a:rPr sz="1550" spc="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поруч</a:t>
            </a:r>
            <a:r>
              <a:rPr sz="1550" spc="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жили</a:t>
            </a:r>
            <a:r>
              <a:rPr sz="1550" spc="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українці,</a:t>
            </a:r>
            <a:r>
              <a:rPr sz="1550" spc="114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поляки,</a:t>
            </a:r>
            <a:r>
              <a:rPr sz="1550" spc="114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євреї,</a:t>
            </a:r>
            <a:r>
              <a:rPr sz="1550" spc="114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чехи,</a:t>
            </a:r>
            <a:r>
              <a:rPr sz="1550" spc="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imes New Roman"/>
                <a:cs typeface="Times New Roman"/>
              </a:rPr>
              <a:t>німці</a:t>
            </a:r>
            <a:endParaRPr sz="155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245"/>
              </a:spcBef>
            </a:pP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—</a:t>
            </a:r>
            <a:r>
              <a:rPr sz="1550" spc="9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і</a:t>
            </a:r>
            <a:r>
              <a:rPr sz="1550" spc="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це</a:t>
            </a:r>
            <a:r>
              <a:rPr sz="1550" spc="10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співіснування</a:t>
            </a:r>
            <a:r>
              <a:rPr sz="1550" spc="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не</a:t>
            </a:r>
            <a:r>
              <a:rPr sz="1550" spc="9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було</a:t>
            </a:r>
            <a:r>
              <a:rPr sz="1550" spc="9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ізольованим.</a:t>
            </a:r>
            <a:r>
              <a:rPr sz="1550" spc="10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Люди</a:t>
            </a:r>
            <a:r>
              <a:rPr sz="1550" spc="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imes New Roman"/>
                <a:cs typeface="Times New Roman"/>
              </a:rPr>
              <a:t>торгували,</a:t>
            </a:r>
            <a:endParaRPr sz="155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244"/>
              </a:spcBef>
            </a:pP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спілкувалися,</a:t>
            </a:r>
            <a:r>
              <a:rPr sz="1550" spc="1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одружувалися,</a:t>
            </a:r>
            <a:r>
              <a:rPr sz="1550" spc="1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переймали</a:t>
            </a:r>
            <a:r>
              <a:rPr sz="1550" spc="1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звички</a:t>
            </a:r>
            <a:r>
              <a:rPr sz="1550" spc="1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одне</a:t>
            </a:r>
            <a:r>
              <a:rPr sz="1550" spc="1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imes New Roman"/>
                <a:cs typeface="Times New Roman"/>
              </a:rPr>
              <a:t>одного.</a:t>
            </a:r>
            <a:endParaRPr sz="15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90"/>
              </a:spcBef>
              <a:buFont typeface="Arial MT"/>
              <a:buChar char="•"/>
              <a:tabLst>
                <a:tab pos="241300" algn="l"/>
              </a:tabLst>
            </a:pP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Саме</a:t>
            </a:r>
            <a:r>
              <a:rPr sz="1550" spc="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тому</a:t>
            </a:r>
            <a:r>
              <a:rPr sz="1550" spc="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культура</a:t>
            </a:r>
            <a:r>
              <a:rPr sz="1550" spc="9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регіону</a:t>
            </a:r>
            <a:r>
              <a:rPr sz="1550" spc="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не</a:t>
            </a:r>
            <a:r>
              <a:rPr sz="1550" spc="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є</a:t>
            </a:r>
            <a:r>
              <a:rPr sz="1550" spc="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“чистою”</a:t>
            </a:r>
            <a:r>
              <a:rPr sz="1550" spc="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чи</a:t>
            </a:r>
            <a:r>
              <a:rPr sz="1550" spc="9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однорідною</a:t>
            </a:r>
            <a:r>
              <a:rPr sz="1550" spc="19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—</a:t>
            </a:r>
            <a:r>
              <a:rPr sz="1550" spc="8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20" dirty="0">
                <a:solidFill>
                  <a:srgbClr val="354039"/>
                </a:solidFill>
                <a:latin typeface="Times New Roman"/>
                <a:cs typeface="Times New Roman"/>
              </a:rPr>
              <a:t>вона</a:t>
            </a:r>
            <a:endParaRPr sz="155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245"/>
              </a:spcBef>
            </a:pP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сформована</a:t>
            </a:r>
            <a:r>
              <a:rPr sz="1550" spc="1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як</a:t>
            </a:r>
            <a:r>
              <a:rPr sz="1550" spc="1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поєднання</a:t>
            </a:r>
            <a:r>
              <a:rPr sz="1550" spc="1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різних</a:t>
            </a:r>
            <a:r>
              <a:rPr sz="1550" spc="1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imes New Roman"/>
                <a:cs typeface="Times New Roman"/>
              </a:rPr>
              <a:t>впливів.</a:t>
            </a:r>
            <a:endParaRPr sz="15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20"/>
              </a:spcBef>
              <a:buFont typeface="Arial MT"/>
              <a:buChar char="•"/>
              <a:tabLst>
                <a:tab pos="241300" algn="l"/>
              </a:tabLst>
            </a:pP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Як</a:t>
            </a:r>
            <a:r>
              <a:rPr sz="1550" spc="1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зазначав</a:t>
            </a:r>
            <a:r>
              <a:rPr sz="1550" spc="8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Михайло</a:t>
            </a:r>
            <a:r>
              <a:rPr sz="1550" spc="114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imes New Roman"/>
                <a:cs typeface="Times New Roman"/>
              </a:rPr>
              <a:t>Грушевський:</a:t>
            </a:r>
            <a:endParaRPr sz="15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241300" algn="l"/>
              </a:tabLst>
            </a:pP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«Україна</a:t>
            </a:r>
            <a:r>
              <a:rPr sz="1550" spc="6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завжди</a:t>
            </a:r>
            <a:r>
              <a:rPr sz="1550" spc="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була</a:t>
            </a:r>
            <a:r>
              <a:rPr sz="1550" spc="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територією</a:t>
            </a:r>
            <a:r>
              <a:rPr sz="1550" spc="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зустрічі</a:t>
            </a:r>
            <a:r>
              <a:rPr sz="1550" spc="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різних</a:t>
            </a:r>
            <a:r>
              <a:rPr sz="1550" spc="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культур</a:t>
            </a:r>
            <a:r>
              <a:rPr sz="1550" spc="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і</a:t>
            </a:r>
            <a:r>
              <a:rPr sz="1550" spc="10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imes New Roman"/>
                <a:cs typeface="Times New Roman"/>
              </a:rPr>
              <a:t>народів».</a:t>
            </a:r>
            <a:endParaRPr sz="15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20"/>
              </a:spcBef>
              <a:buFont typeface="Arial MT"/>
              <a:buChar char="•"/>
              <a:tabLst>
                <a:tab pos="241300" algn="l"/>
              </a:tabLst>
            </a:pP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Це</a:t>
            </a:r>
            <a:r>
              <a:rPr sz="1550" spc="1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добре</a:t>
            </a:r>
            <a:r>
              <a:rPr sz="1550" spc="1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видно</a:t>
            </a:r>
            <a:r>
              <a:rPr sz="1550" spc="1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саме</a:t>
            </a:r>
            <a:r>
              <a:rPr sz="1550" spc="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на</a:t>
            </a:r>
            <a:r>
              <a:rPr sz="1550" spc="1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dirty="0">
                <a:solidFill>
                  <a:srgbClr val="354039"/>
                </a:solidFill>
                <a:latin typeface="Times New Roman"/>
                <a:cs typeface="Times New Roman"/>
              </a:rPr>
              <a:t>прикладі</a:t>
            </a:r>
            <a:r>
              <a:rPr sz="1550" spc="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imes New Roman"/>
                <a:cs typeface="Times New Roman"/>
              </a:rPr>
              <a:t>Рівненщини.</a:t>
            </a:r>
            <a:endParaRPr sz="155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9525" y="9525"/>
            <a:ext cx="12211050" cy="6858000"/>
            <a:chOff x="-9525" y="9525"/>
            <a:chExt cx="1221105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6650" y="2162175"/>
              <a:ext cx="4467225" cy="32766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9050"/>
              <a:ext cx="12192000" cy="6838950"/>
            </a:xfrm>
            <a:custGeom>
              <a:avLst/>
              <a:gdLst/>
              <a:ahLst/>
              <a:cxnLst/>
              <a:rect l="l" t="t" r="r" b="b"/>
              <a:pathLst>
                <a:path w="12192000" h="6838950">
                  <a:moveTo>
                    <a:pt x="0" y="1676400"/>
                  </a:moveTo>
                  <a:lnTo>
                    <a:pt x="12192000" y="1693672"/>
                  </a:lnTo>
                </a:path>
                <a:path w="12192000" h="6838950">
                  <a:moveTo>
                    <a:pt x="657225" y="0"/>
                  </a:moveTo>
                  <a:lnTo>
                    <a:pt x="674412" y="6838950"/>
                  </a:lnTo>
                </a:path>
                <a:path w="12192000" h="6838950">
                  <a:moveTo>
                    <a:pt x="11956161" y="1200150"/>
                  </a:moveTo>
                  <a:lnTo>
                    <a:pt x="11944350" y="6044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6B3B4863-3541-6723-57C6-1BD7C4258678}"/>
              </a:ext>
            </a:extLst>
          </p:cNvPr>
          <p:cNvSpPr/>
          <p:nvPr/>
        </p:nvSpPr>
        <p:spPr>
          <a:xfrm>
            <a:off x="4050270" y="1648404"/>
            <a:ext cx="1737437" cy="1131866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6E488366-B73B-0124-0DBF-8BEE6305F5DD}"/>
              </a:ext>
            </a:extLst>
          </p:cNvPr>
          <p:cNvSpPr/>
          <p:nvPr/>
        </p:nvSpPr>
        <p:spPr>
          <a:xfrm>
            <a:off x="6080760" y="4997019"/>
            <a:ext cx="5362575" cy="63397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/>
          <p:nvPr/>
        </p:nvSpPr>
        <p:spPr>
          <a:xfrm>
            <a:off x="722471" y="638197"/>
            <a:ext cx="5161280" cy="519493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89535">
              <a:lnSpc>
                <a:spcPct val="120000"/>
              </a:lnSpc>
              <a:spcBef>
                <a:spcPts val="60"/>
              </a:spcBef>
              <a:tabLst>
                <a:tab pos="908050" algn="l"/>
              </a:tabLst>
            </a:pP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Якщо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 подивитися</a:t>
            </a:r>
            <a:r>
              <a:rPr sz="1800" spc="-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на</a:t>
            </a:r>
            <a:r>
              <a:rPr sz="1800" spc="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міста,</a:t>
            </a:r>
            <a:r>
              <a:rPr sz="1800" spc="-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наприклад</a:t>
            </a:r>
            <a:r>
              <a:rPr sz="1800" spc="-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Острог</a:t>
            </a:r>
            <a:r>
              <a:rPr sz="1800" spc="-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354039"/>
                </a:solidFill>
                <a:latin typeface="Times New Roman"/>
                <a:cs typeface="Times New Roman"/>
              </a:rPr>
              <a:t>або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Дубно,</a:t>
            </a:r>
            <a:r>
              <a:rPr sz="1800" spc="-6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можна</a:t>
            </a:r>
            <a:r>
              <a:rPr sz="1800" spc="-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буквально</a:t>
            </a:r>
            <a:r>
              <a:rPr sz="1800" spc="-6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“прочитати</a:t>
            </a:r>
            <a:r>
              <a:rPr sz="1800" spc="-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історію”</a:t>
            </a:r>
            <a:r>
              <a:rPr sz="1800" spc="-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через будівлі.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	Поруч</a:t>
            </a:r>
            <a:r>
              <a:rPr sz="1800" spc="-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можуть</a:t>
            </a:r>
            <a:r>
              <a:rPr sz="1800" spc="-4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стояти: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православна</a:t>
            </a:r>
            <a:r>
              <a:rPr sz="1800" spc="-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церква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445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католицький</a:t>
            </a:r>
            <a:r>
              <a:rPr sz="1800" spc="-5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костел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445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залишки</a:t>
            </a:r>
            <a:r>
              <a:rPr sz="1800" spc="-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синагоги</a:t>
            </a:r>
            <a:endParaRPr sz="1800">
              <a:latin typeface="Times New Roman"/>
              <a:cs typeface="Times New Roman"/>
            </a:endParaRPr>
          </a:p>
          <a:p>
            <a:pPr marL="12700" marR="246379">
              <a:lnSpc>
                <a:spcPct val="118200"/>
              </a:lnSpc>
              <a:spcBef>
                <a:spcPts val="1055"/>
              </a:spcBef>
            </a:pP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Це</a:t>
            </a:r>
            <a:r>
              <a:rPr sz="1800" spc="-1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не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 випадково</a:t>
            </a:r>
            <a:r>
              <a:rPr sz="1800" spc="-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—</a:t>
            </a:r>
            <a:r>
              <a:rPr sz="1800" spc="-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це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доказ</a:t>
            </a:r>
            <a:r>
              <a:rPr sz="18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того,</a:t>
            </a:r>
            <a:r>
              <a:rPr sz="1800" spc="-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що</a:t>
            </a:r>
            <a:r>
              <a:rPr sz="1800" spc="-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різні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 народи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жили</a:t>
            </a:r>
            <a:r>
              <a:rPr sz="1800" spc="-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тут</a:t>
            </a:r>
            <a:r>
              <a:rPr sz="1800" spc="-1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одночасно.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20000"/>
              </a:lnSpc>
              <a:spcBef>
                <a:spcPts val="1010"/>
              </a:spcBef>
            </a:pP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Архітектура</a:t>
            </a:r>
            <a:r>
              <a:rPr sz="18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не</a:t>
            </a:r>
            <a:r>
              <a:rPr sz="1800" spc="-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просто</a:t>
            </a:r>
            <a:r>
              <a:rPr sz="1800" spc="-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показує</a:t>
            </a:r>
            <a:r>
              <a:rPr sz="1800" spc="-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різницю</a:t>
            </a:r>
            <a:r>
              <a:rPr sz="1800" spc="-2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354039"/>
                </a:solidFill>
                <a:latin typeface="Times New Roman"/>
                <a:cs typeface="Times New Roman"/>
              </a:rPr>
              <a:t>культур,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а</a:t>
            </a:r>
            <a:r>
              <a:rPr sz="1800" spc="-7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imes New Roman"/>
                <a:cs typeface="Times New Roman"/>
              </a:rPr>
              <a:t>й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те,</a:t>
            </a:r>
            <a:r>
              <a:rPr sz="1800" spc="-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як</a:t>
            </a:r>
            <a:r>
              <a:rPr sz="1800" spc="-2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вони</a:t>
            </a:r>
            <a:r>
              <a:rPr sz="1800" spc="-3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співіснували</a:t>
            </a:r>
            <a:r>
              <a:rPr sz="1800" spc="-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без</a:t>
            </a:r>
            <a:r>
              <a:rPr sz="1800" spc="-7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повного</a:t>
            </a:r>
            <a:r>
              <a:rPr sz="1800" spc="-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зникнення</a:t>
            </a:r>
            <a:r>
              <a:rPr sz="1800" spc="-3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354039"/>
                </a:solidFill>
                <a:latin typeface="Times New Roman"/>
                <a:cs typeface="Times New Roman"/>
              </a:rPr>
              <a:t>одна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одної.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Як</a:t>
            </a:r>
            <a:r>
              <a:rPr sz="1800" spc="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писав</a:t>
            </a:r>
            <a:r>
              <a:rPr sz="1800" spc="-4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Іван</a:t>
            </a:r>
            <a:r>
              <a:rPr sz="1800" spc="-5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Крип'якевич: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«Архітектура</a:t>
            </a:r>
            <a:r>
              <a:rPr sz="1800" spc="-10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є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54039"/>
                </a:solidFill>
                <a:latin typeface="Times New Roman"/>
                <a:cs typeface="Times New Roman"/>
              </a:rPr>
              <a:t>мовою</a:t>
            </a:r>
            <a:r>
              <a:rPr sz="1800" spc="-50" dirty="0">
                <a:solidFill>
                  <a:srgbClr val="35403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imes New Roman"/>
                <a:cs typeface="Times New Roman"/>
              </a:rPr>
              <a:t>історії».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1725" y="1076325"/>
            <a:ext cx="5362575" cy="360997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0"/>
            <a:ext cx="12161520" cy="6859905"/>
          </a:xfrm>
          <a:custGeom>
            <a:avLst/>
            <a:gdLst/>
            <a:ahLst/>
            <a:cxnLst/>
            <a:rect l="l" t="t" r="r" b="b"/>
            <a:pathLst>
              <a:path w="12161520" h="6859905">
                <a:moveTo>
                  <a:pt x="0" y="409575"/>
                </a:moveTo>
                <a:lnTo>
                  <a:pt x="12161520" y="455295"/>
                </a:lnTo>
              </a:path>
              <a:path w="12161520" h="6859905">
                <a:moveTo>
                  <a:pt x="0" y="5886450"/>
                </a:moveTo>
                <a:lnTo>
                  <a:pt x="12161520" y="5932170"/>
                </a:lnTo>
              </a:path>
              <a:path w="12161520" h="6859905">
                <a:moveTo>
                  <a:pt x="523875" y="0"/>
                </a:moveTo>
                <a:lnTo>
                  <a:pt x="525602" y="6859724"/>
                </a:lnTo>
              </a:path>
              <a:path w="12161520" h="6859905">
                <a:moveTo>
                  <a:pt x="11687178" y="0"/>
                </a:moveTo>
                <a:lnTo>
                  <a:pt x="11689715" y="685709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7B58DC81-E454-E56E-AD33-326D7B65D27F}"/>
              </a:ext>
            </a:extLst>
          </p:cNvPr>
          <p:cNvSpPr/>
          <p:nvPr/>
        </p:nvSpPr>
        <p:spPr>
          <a:xfrm flipV="1">
            <a:off x="5154165" y="5552823"/>
            <a:ext cx="1178818" cy="102973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6D9857F4-6084-A8DD-4854-8209D34D8630}"/>
              </a:ext>
            </a:extLst>
          </p:cNvPr>
          <p:cNvSpPr/>
          <p:nvPr/>
        </p:nvSpPr>
        <p:spPr>
          <a:xfrm>
            <a:off x="706119" y="741980"/>
            <a:ext cx="5389881" cy="79402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119" y="594931"/>
            <a:ext cx="503745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Times New Roman"/>
                <a:cs typeface="Times New Roman"/>
              </a:rPr>
              <a:t>Мова</a:t>
            </a:r>
            <a:r>
              <a:rPr spc="-17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і</a:t>
            </a:r>
            <a:r>
              <a:rPr spc="-8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традиції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0902" y="1748154"/>
            <a:ext cx="6555740" cy="42430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-40" dirty="0">
                <a:solidFill>
                  <a:srgbClr val="354039"/>
                </a:solidFill>
                <a:latin typeface="Trebuchet MS"/>
                <a:cs typeface="Trebuchet MS"/>
              </a:rPr>
              <a:t>Ще</a:t>
            </a:r>
            <a:r>
              <a:rPr sz="155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цікавіше</a:t>
            </a:r>
            <a:r>
              <a:rPr sz="155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0" dirty="0">
                <a:solidFill>
                  <a:srgbClr val="354039"/>
                </a:solidFill>
                <a:latin typeface="Trebuchet MS"/>
                <a:cs typeface="Trebuchet MS"/>
              </a:rPr>
              <a:t>те,</a:t>
            </a:r>
            <a:r>
              <a:rPr sz="1550" spc="-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що</a:t>
            </a:r>
            <a:r>
              <a:rPr sz="1550" spc="-10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не</a:t>
            </a:r>
            <a:r>
              <a:rPr sz="155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одразу</a:t>
            </a:r>
            <a:r>
              <a:rPr sz="1550" spc="-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видно</a:t>
            </a:r>
            <a:r>
              <a:rPr sz="1550" spc="-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305" dirty="0">
                <a:solidFill>
                  <a:srgbClr val="354039"/>
                </a:solidFill>
                <a:latin typeface="Trebuchet MS"/>
                <a:cs typeface="Trebuchet MS"/>
              </a:rPr>
              <a:t>—</a:t>
            </a:r>
            <a:r>
              <a:rPr sz="1550" spc="-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мова</a:t>
            </a:r>
            <a:r>
              <a:rPr sz="155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354039"/>
                </a:solidFill>
                <a:latin typeface="Trebuchet MS"/>
                <a:cs typeface="Trebuchet MS"/>
              </a:rPr>
              <a:t>і</a:t>
            </a:r>
            <a:r>
              <a:rPr sz="155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звичаї.</a:t>
            </a:r>
            <a:endParaRPr sz="1550">
              <a:latin typeface="Trebuchet MS"/>
              <a:cs typeface="Trebuchet MS"/>
            </a:endParaRPr>
          </a:p>
          <a:p>
            <a:pPr marL="12700" marR="5080">
              <a:lnSpc>
                <a:spcPct val="113100"/>
              </a:lnSpc>
              <a:spcBef>
                <a:spcPts val="1045"/>
              </a:spcBef>
            </a:pPr>
            <a:r>
              <a:rPr sz="1550" spc="-90" dirty="0">
                <a:solidFill>
                  <a:srgbClr val="354039"/>
                </a:solidFill>
                <a:latin typeface="Trebuchet MS"/>
                <a:cs typeface="Trebuchet MS"/>
              </a:rPr>
              <a:t>У</a:t>
            </a:r>
            <a:r>
              <a:rPr sz="1550" spc="-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розмовній</a:t>
            </a:r>
            <a:r>
              <a:rPr sz="155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354039"/>
                </a:solidFill>
                <a:latin typeface="Trebuchet MS"/>
                <a:cs typeface="Trebuchet MS"/>
              </a:rPr>
              <a:t>мові</a:t>
            </a:r>
            <a:r>
              <a:rPr sz="1550" spc="-12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людей</a:t>
            </a:r>
            <a:r>
              <a:rPr sz="155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можна</a:t>
            </a:r>
            <a:r>
              <a:rPr sz="1550" spc="-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знайти</a:t>
            </a:r>
            <a:r>
              <a:rPr sz="155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354039"/>
                </a:solidFill>
                <a:latin typeface="Trebuchet MS"/>
                <a:cs typeface="Trebuchet MS"/>
              </a:rPr>
              <a:t>слова,</a:t>
            </a:r>
            <a:r>
              <a:rPr sz="1550" spc="-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75" dirty="0">
                <a:solidFill>
                  <a:srgbClr val="354039"/>
                </a:solidFill>
                <a:latin typeface="Trebuchet MS"/>
                <a:cs typeface="Trebuchet MS"/>
              </a:rPr>
              <a:t>які</a:t>
            </a:r>
            <a:r>
              <a:rPr sz="1550" spc="-12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прийшли</a:t>
            </a:r>
            <a:r>
              <a:rPr sz="1550" spc="-12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з</a:t>
            </a:r>
            <a:r>
              <a:rPr sz="1550" spc="-14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354039"/>
                </a:solidFill>
                <a:latin typeface="Trebuchet MS"/>
                <a:cs typeface="Trebuchet MS"/>
              </a:rPr>
              <a:t>польської</a:t>
            </a:r>
            <a:r>
              <a:rPr sz="1550" spc="-11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35" dirty="0">
                <a:solidFill>
                  <a:srgbClr val="354039"/>
                </a:solidFill>
                <a:latin typeface="Trebuchet MS"/>
                <a:cs typeface="Trebuchet MS"/>
              </a:rPr>
              <a:t>чи </a:t>
            </a: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інших</a:t>
            </a:r>
            <a:r>
              <a:rPr sz="155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354039"/>
                </a:solidFill>
                <a:latin typeface="Trebuchet MS"/>
                <a:cs typeface="Trebuchet MS"/>
              </a:rPr>
              <a:t>мов.</a:t>
            </a:r>
            <a:r>
              <a:rPr sz="155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Часто</a:t>
            </a:r>
            <a:r>
              <a:rPr sz="1550" spc="-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люди</a:t>
            </a:r>
            <a:r>
              <a:rPr sz="1550" spc="-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354039"/>
                </a:solidFill>
                <a:latin typeface="Trebuchet MS"/>
                <a:cs typeface="Trebuchet MS"/>
              </a:rPr>
              <a:t>навіть</a:t>
            </a:r>
            <a:r>
              <a:rPr sz="1550" spc="-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50" dirty="0">
                <a:solidFill>
                  <a:srgbClr val="354039"/>
                </a:solidFill>
                <a:latin typeface="Trebuchet MS"/>
                <a:cs typeface="Trebuchet MS"/>
              </a:rPr>
              <a:t>не</a:t>
            </a:r>
            <a:r>
              <a:rPr sz="1550" spc="-40" dirty="0">
                <a:solidFill>
                  <a:srgbClr val="354039"/>
                </a:solidFill>
                <a:latin typeface="Trebuchet MS"/>
                <a:cs typeface="Trebuchet MS"/>
              </a:rPr>
              <a:t> задумуються,</a:t>
            </a:r>
            <a:r>
              <a:rPr sz="1550" spc="-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що</a:t>
            </a:r>
            <a:r>
              <a:rPr sz="1550" spc="-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354039"/>
                </a:solidFill>
                <a:latin typeface="Trebuchet MS"/>
                <a:cs typeface="Trebuchet MS"/>
              </a:rPr>
              <a:t>ці</a:t>
            </a:r>
            <a:r>
              <a:rPr sz="1550" spc="-12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слова</a:t>
            </a:r>
            <a:r>
              <a:rPr sz="155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305" dirty="0">
                <a:solidFill>
                  <a:srgbClr val="354039"/>
                </a:solidFill>
                <a:latin typeface="Trebuchet MS"/>
                <a:cs typeface="Trebuchet MS"/>
              </a:rPr>
              <a:t>—</a:t>
            </a:r>
            <a:r>
              <a:rPr sz="1550" spc="-8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354039"/>
                </a:solidFill>
                <a:latin typeface="Trebuchet MS"/>
                <a:cs typeface="Trebuchet MS"/>
              </a:rPr>
              <a:t>не </a:t>
            </a: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“споконвічно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 українські”.</a:t>
            </a:r>
            <a:endParaRPr sz="1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550" spc="-60" dirty="0">
                <a:solidFill>
                  <a:srgbClr val="354039"/>
                </a:solidFill>
                <a:latin typeface="Trebuchet MS"/>
                <a:cs typeface="Trebuchet MS"/>
              </a:rPr>
              <a:t>Традиції</a:t>
            </a:r>
            <a:r>
              <a:rPr sz="1550" spc="-11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70" dirty="0">
                <a:solidFill>
                  <a:srgbClr val="354039"/>
                </a:solidFill>
                <a:latin typeface="Trebuchet MS"/>
                <a:cs typeface="Trebuchet MS"/>
              </a:rPr>
              <a:t>теж</a:t>
            </a:r>
            <a:r>
              <a:rPr sz="1550" spc="-9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змішувалися:</a:t>
            </a:r>
            <a:endParaRPr sz="155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241300" algn="l"/>
              </a:tabLst>
            </a:pPr>
            <a:r>
              <a:rPr sz="1550" spc="-35" dirty="0">
                <a:solidFill>
                  <a:srgbClr val="354039"/>
                </a:solidFill>
                <a:latin typeface="Trebuchet MS"/>
                <a:cs typeface="Trebuchet MS"/>
              </a:rPr>
              <a:t>святкування</a:t>
            </a:r>
            <a:r>
              <a:rPr sz="1550" spc="-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354039"/>
                </a:solidFill>
                <a:latin typeface="Trebuchet MS"/>
                <a:cs typeface="Trebuchet MS"/>
              </a:rPr>
              <a:t>могли</a:t>
            </a:r>
            <a:r>
              <a:rPr sz="1550" spc="-12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354039"/>
                </a:solidFill>
                <a:latin typeface="Trebuchet MS"/>
                <a:cs typeface="Trebuchet MS"/>
              </a:rPr>
              <a:t>мати </a:t>
            </a:r>
            <a:r>
              <a:rPr sz="1550" spc="-45" dirty="0">
                <a:solidFill>
                  <a:srgbClr val="354039"/>
                </a:solidFill>
                <a:latin typeface="Trebuchet MS"/>
                <a:cs typeface="Trebuchet MS"/>
              </a:rPr>
              <a:t>елементи</a:t>
            </a:r>
            <a:r>
              <a:rPr sz="1550" spc="-35" dirty="0">
                <a:solidFill>
                  <a:srgbClr val="354039"/>
                </a:solidFill>
                <a:latin typeface="Trebuchet MS"/>
                <a:cs typeface="Trebuchet MS"/>
              </a:rPr>
              <a:t> різних</a:t>
            </a:r>
            <a:r>
              <a:rPr sz="1550" spc="-11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культур;</a:t>
            </a:r>
            <a:endParaRPr sz="155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220"/>
              </a:spcBef>
              <a:buFont typeface="Arial MT"/>
              <a:buChar char="•"/>
              <a:tabLst>
                <a:tab pos="241300" algn="l"/>
              </a:tabLst>
            </a:pPr>
            <a:r>
              <a:rPr sz="1550" spc="-50" dirty="0">
                <a:solidFill>
                  <a:srgbClr val="354039"/>
                </a:solidFill>
                <a:latin typeface="Trebuchet MS"/>
                <a:cs typeface="Trebuchet MS"/>
              </a:rPr>
              <a:t>одяг</a:t>
            </a:r>
            <a:r>
              <a:rPr sz="1550" spc="-6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95" dirty="0">
                <a:solidFill>
                  <a:srgbClr val="354039"/>
                </a:solidFill>
                <a:latin typeface="Trebuchet MS"/>
                <a:cs typeface="Trebuchet MS"/>
              </a:rPr>
              <a:t>і</a:t>
            </a:r>
            <a:r>
              <a:rPr sz="1550" spc="-13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вишивка</a:t>
            </a:r>
            <a:r>
              <a:rPr sz="1550" spc="-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поєднували</a:t>
            </a:r>
            <a:r>
              <a:rPr sz="155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354039"/>
                </a:solidFill>
                <a:latin typeface="Trebuchet MS"/>
                <a:cs typeface="Trebuchet MS"/>
              </a:rPr>
              <a:t>різні</a:t>
            </a:r>
            <a:r>
              <a:rPr sz="1550" spc="-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орнаменти;</a:t>
            </a:r>
            <a:endParaRPr sz="155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241300" algn="l"/>
              </a:tabLst>
            </a:pPr>
            <a:r>
              <a:rPr sz="1550" spc="-25" dirty="0">
                <a:solidFill>
                  <a:srgbClr val="354039"/>
                </a:solidFill>
                <a:latin typeface="Trebuchet MS"/>
                <a:cs typeface="Trebuchet MS"/>
              </a:rPr>
              <a:t>ремесла</a:t>
            </a:r>
            <a:r>
              <a:rPr sz="1550" spc="-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передавалися</a:t>
            </a:r>
            <a:r>
              <a:rPr sz="1550" spc="-6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55" dirty="0">
                <a:solidFill>
                  <a:srgbClr val="354039"/>
                </a:solidFill>
                <a:latin typeface="Trebuchet MS"/>
                <a:cs typeface="Trebuchet MS"/>
              </a:rPr>
              <a:t>між</a:t>
            </a:r>
            <a:r>
              <a:rPr sz="1550" spc="-9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30" dirty="0">
                <a:solidFill>
                  <a:srgbClr val="354039"/>
                </a:solidFill>
                <a:latin typeface="Trebuchet MS"/>
                <a:cs typeface="Trebuchet MS"/>
              </a:rPr>
              <a:t>людьми </a:t>
            </a: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незалежно</a:t>
            </a:r>
            <a:r>
              <a:rPr sz="1550" spc="-8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65" dirty="0">
                <a:solidFill>
                  <a:srgbClr val="354039"/>
                </a:solidFill>
                <a:latin typeface="Trebuchet MS"/>
                <a:cs typeface="Trebuchet MS"/>
              </a:rPr>
              <a:t>від</a:t>
            </a:r>
            <a:r>
              <a:rPr sz="1550" spc="-8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національності.</a:t>
            </a:r>
            <a:endParaRPr sz="1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Як</a:t>
            </a:r>
            <a:r>
              <a:rPr sz="1550" spc="-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зазначав</a:t>
            </a:r>
            <a:r>
              <a:rPr sz="1550" spc="-11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Ярослав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 Дашкевич:</a:t>
            </a:r>
            <a:endParaRPr sz="1550">
              <a:latin typeface="Trebuchet MS"/>
              <a:cs typeface="Trebuchet MS"/>
            </a:endParaRPr>
          </a:p>
          <a:p>
            <a:pPr marL="12700" marR="101600">
              <a:lnSpc>
                <a:spcPct val="113100"/>
              </a:lnSpc>
              <a:spcBef>
                <a:spcPts val="1055"/>
              </a:spcBef>
            </a:pPr>
            <a:r>
              <a:rPr sz="1550" spc="-90" dirty="0">
                <a:solidFill>
                  <a:srgbClr val="354039"/>
                </a:solidFill>
                <a:latin typeface="Trebuchet MS"/>
                <a:cs typeface="Trebuchet MS"/>
              </a:rPr>
              <a:t>«Культурні </a:t>
            </a:r>
            <a:r>
              <a:rPr sz="1550" spc="-35" dirty="0">
                <a:solidFill>
                  <a:srgbClr val="354039"/>
                </a:solidFill>
                <a:latin typeface="Trebuchet MS"/>
                <a:cs typeface="Trebuchet MS"/>
              </a:rPr>
              <a:t>контакти</a:t>
            </a:r>
            <a:r>
              <a:rPr sz="1550" spc="-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залишають</a:t>
            </a:r>
            <a:r>
              <a:rPr sz="1550" spc="-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найглибший</a:t>
            </a:r>
            <a:r>
              <a:rPr sz="1550" spc="-9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40" dirty="0">
                <a:solidFill>
                  <a:srgbClr val="354039"/>
                </a:solidFill>
                <a:latin typeface="Trebuchet MS"/>
                <a:cs typeface="Trebuchet MS"/>
              </a:rPr>
              <a:t>слід</a:t>
            </a:r>
            <a:r>
              <a:rPr sz="1550" spc="-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10" dirty="0">
                <a:solidFill>
                  <a:srgbClr val="354039"/>
                </a:solidFill>
                <a:latin typeface="Trebuchet MS"/>
                <a:cs typeface="Trebuchet MS"/>
              </a:rPr>
              <a:t>у</a:t>
            </a:r>
            <a:r>
              <a:rPr sz="1550" spc="-11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354039"/>
                </a:solidFill>
                <a:latin typeface="Trebuchet MS"/>
                <a:cs typeface="Trebuchet MS"/>
              </a:rPr>
              <a:t>повсякденному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житті людей».</a:t>
            </a:r>
            <a:endParaRPr sz="1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1550" spc="-50" dirty="0">
                <a:solidFill>
                  <a:srgbClr val="354039"/>
                </a:solidFill>
                <a:latin typeface="Trebuchet MS"/>
                <a:cs typeface="Trebuchet MS"/>
              </a:rPr>
              <a:t>І</a:t>
            </a:r>
            <a:r>
              <a:rPr sz="1550" spc="-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0" dirty="0">
                <a:solidFill>
                  <a:srgbClr val="354039"/>
                </a:solidFill>
                <a:latin typeface="Trebuchet MS"/>
                <a:cs typeface="Trebuchet MS"/>
              </a:rPr>
              <a:t>саме</a:t>
            </a:r>
            <a:r>
              <a:rPr sz="1550" spc="-4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354039"/>
                </a:solidFill>
                <a:latin typeface="Trebuchet MS"/>
                <a:cs typeface="Trebuchet MS"/>
              </a:rPr>
              <a:t>цей</a:t>
            </a:r>
            <a:r>
              <a:rPr sz="155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45" dirty="0">
                <a:solidFill>
                  <a:srgbClr val="354039"/>
                </a:solidFill>
                <a:latin typeface="Trebuchet MS"/>
                <a:cs typeface="Trebuchet MS"/>
              </a:rPr>
              <a:t>“невидимий”</a:t>
            </a:r>
            <a:r>
              <a:rPr sz="155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354039"/>
                </a:solidFill>
                <a:latin typeface="Trebuchet MS"/>
                <a:cs typeface="Trebuchet MS"/>
              </a:rPr>
              <a:t>вплив</a:t>
            </a:r>
            <a:r>
              <a:rPr sz="1550" spc="-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dirty="0">
                <a:solidFill>
                  <a:srgbClr val="354039"/>
                </a:solidFill>
                <a:latin typeface="Trebuchet MS"/>
                <a:cs typeface="Trebuchet MS"/>
              </a:rPr>
              <a:t>є</a:t>
            </a:r>
            <a:r>
              <a:rPr sz="155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550" spc="-10" dirty="0">
                <a:solidFill>
                  <a:srgbClr val="354039"/>
                </a:solidFill>
                <a:latin typeface="Trebuchet MS"/>
                <a:cs typeface="Trebuchet MS"/>
              </a:rPr>
              <a:t>найсильнішим</a:t>
            </a:r>
            <a:endParaRPr sz="155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9975" y="1009650"/>
            <a:ext cx="3705225" cy="51054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88190" cy="6857365"/>
          </a:xfrm>
          <a:custGeom>
            <a:avLst/>
            <a:gdLst/>
            <a:ahLst/>
            <a:cxnLst/>
            <a:rect l="l" t="t" r="r" b="b"/>
            <a:pathLst>
              <a:path w="12188190" h="6857365">
                <a:moveTo>
                  <a:pt x="0" y="714422"/>
                </a:moveTo>
                <a:lnTo>
                  <a:pt x="12188190" y="744854"/>
                </a:lnTo>
              </a:path>
              <a:path w="12188190" h="6857365">
                <a:moveTo>
                  <a:pt x="11506200" y="0"/>
                </a:moveTo>
                <a:lnTo>
                  <a:pt x="11507978" y="6857136"/>
                </a:lnTo>
              </a:path>
              <a:path w="12188190" h="6857365">
                <a:moveTo>
                  <a:pt x="6534150" y="6372225"/>
                </a:moveTo>
                <a:lnTo>
                  <a:pt x="12005310" y="638746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9A4647CC-735A-3EE5-429C-351DA8CA9818}"/>
              </a:ext>
            </a:extLst>
          </p:cNvPr>
          <p:cNvSpPr/>
          <p:nvPr/>
        </p:nvSpPr>
        <p:spPr>
          <a:xfrm>
            <a:off x="11634215" y="1471269"/>
            <a:ext cx="279401" cy="3597018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46C9B425-6173-17EC-5102-D2CB631ABE43}"/>
              </a:ext>
            </a:extLst>
          </p:cNvPr>
          <p:cNvSpPr/>
          <p:nvPr/>
        </p:nvSpPr>
        <p:spPr>
          <a:xfrm>
            <a:off x="10338558" y="1341309"/>
            <a:ext cx="1575058" cy="1480751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EC100C73-C2F0-227A-E2F7-4253A5A04020}"/>
              </a:ext>
            </a:extLst>
          </p:cNvPr>
          <p:cNvSpPr/>
          <p:nvPr/>
        </p:nvSpPr>
        <p:spPr>
          <a:xfrm>
            <a:off x="9133157" y="1580454"/>
            <a:ext cx="622644" cy="622643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31384624-D666-EA61-846C-7119B2DFCCDF}"/>
              </a:ext>
            </a:extLst>
          </p:cNvPr>
          <p:cNvSpPr/>
          <p:nvPr/>
        </p:nvSpPr>
        <p:spPr>
          <a:xfrm>
            <a:off x="249666" y="292036"/>
            <a:ext cx="3457361" cy="850374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4507" y="134302"/>
            <a:ext cx="199580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>
                <a:latin typeface="Times New Roman"/>
                <a:cs typeface="Times New Roman"/>
              </a:rPr>
              <a:t>Кухня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54469" y="292036"/>
            <a:ext cx="5236845" cy="577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865">
              <a:lnSpc>
                <a:spcPct val="118200"/>
              </a:lnSpc>
              <a:spcBef>
                <a:spcPts val="100"/>
              </a:spcBef>
            </a:pP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Кухня</a:t>
            </a:r>
            <a:r>
              <a:rPr sz="1800" spc="-1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330" dirty="0">
                <a:solidFill>
                  <a:srgbClr val="354039"/>
                </a:solidFill>
                <a:latin typeface="Trebuchet MS"/>
                <a:cs typeface="Trebuchet MS"/>
              </a:rPr>
              <a:t>—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54039"/>
                </a:solidFill>
                <a:latin typeface="Trebuchet MS"/>
                <a:cs typeface="Trebuchet MS"/>
              </a:rPr>
              <a:t>це,</a:t>
            </a:r>
            <a:r>
              <a:rPr sz="1800" spc="-18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54039"/>
                </a:solidFill>
                <a:latin typeface="Trebuchet MS"/>
                <a:cs typeface="Trebuchet MS"/>
              </a:rPr>
              <a:t>мабуть,</a:t>
            </a:r>
            <a:r>
              <a:rPr sz="1800" spc="-1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54039"/>
                </a:solidFill>
                <a:latin typeface="Trebuchet MS"/>
                <a:cs typeface="Trebuchet MS"/>
              </a:rPr>
              <a:t>найпростіший</a:t>
            </a:r>
            <a:r>
              <a:rPr sz="1800" spc="-1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354039"/>
                </a:solidFill>
                <a:latin typeface="Trebuchet MS"/>
                <a:cs typeface="Trebuchet MS"/>
              </a:rPr>
              <a:t>спосіб</a:t>
            </a:r>
            <a:r>
              <a:rPr sz="180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побачити </a:t>
            </a:r>
            <a:r>
              <a:rPr sz="1800" spc="-25" dirty="0">
                <a:solidFill>
                  <a:srgbClr val="354039"/>
                </a:solidFill>
                <a:latin typeface="Trebuchet MS"/>
                <a:cs typeface="Trebuchet MS"/>
              </a:rPr>
              <a:t>змішання</a:t>
            </a:r>
            <a:r>
              <a:rPr sz="1800" spc="-1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культур.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1800" spc="-35" dirty="0">
                <a:solidFill>
                  <a:srgbClr val="354039"/>
                </a:solidFill>
                <a:latin typeface="Trebuchet MS"/>
                <a:cs typeface="Trebuchet MS"/>
              </a:rPr>
              <a:t>Страви,</a:t>
            </a:r>
            <a:r>
              <a:rPr sz="1800" spc="-1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54039"/>
                </a:solidFill>
                <a:latin typeface="Trebuchet MS"/>
                <a:cs typeface="Trebuchet MS"/>
              </a:rPr>
              <a:t>які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354039"/>
                </a:solidFill>
                <a:latin typeface="Trebuchet MS"/>
                <a:cs typeface="Trebuchet MS"/>
              </a:rPr>
              <a:t>здаються</a:t>
            </a:r>
            <a:r>
              <a:rPr sz="1800" spc="-10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звичайними:</a:t>
            </a:r>
            <a:endParaRPr sz="18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1445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вареники</a:t>
            </a:r>
            <a:endParaRPr sz="18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1445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різні</a:t>
            </a:r>
            <a:r>
              <a:rPr sz="1800" spc="-1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54039"/>
                </a:solidFill>
                <a:latin typeface="Trebuchet MS"/>
                <a:cs typeface="Trebuchet MS"/>
              </a:rPr>
              <a:t>види</a:t>
            </a:r>
            <a:r>
              <a:rPr sz="1800" spc="-1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випічки</a:t>
            </a:r>
            <a:endParaRPr sz="18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1445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spc="-85" dirty="0">
                <a:solidFill>
                  <a:srgbClr val="354039"/>
                </a:solidFill>
                <a:latin typeface="Trebuchet MS"/>
                <a:cs typeface="Trebuchet MS"/>
              </a:rPr>
              <a:t>м’ясні</a:t>
            </a:r>
            <a:r>
              <a:rPr sz="1800" spc="-16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54039"/>
                </a:solidFill>
                <a:latin typeface="Trebuchet MS"/>
                <a:cs typeface="Trebuchet MS"/>
              </a:rPr>
              <a:t>та</a:t>
            </a:r>
            <a:r>
              <a:rPr sz="1800" spc="-1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54039"/>
                </a:solidFill>
                <a:latin typeface="Trebuchet MS"/>
                <a:cs typeface="Trebuchet MS"/>
              </a:rPr>
              <a:t>рибні</a:t>
            </a:r>
            <a:r>
              <a:rPr sz="1800" spc="-16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страви</a:t>
            </a:r>
            <a:endParaRPr sz="1800">
              <a:latin typeface="Trebuchet MS"/>
              <a:cs typeface="Trebuchet MS"/>
            </a:endParaRPr>
          </a:p>
          <a:p>
            <a:pPr marL="241300" marR="216535" indent="-228600">
              <a:lnSpc>
                <a:spcPct val="121700"/>
              </a:lnSpc>
              <a:spcBef>
                <a:spcPts val="975"/>
              </a:spcBef>
              <a:buFont typeface="Arial MT"/>
              <a:buChar char="•"/>
              <a:tabLst>
                <a:tab pos="241300" algn="l"/>
              </a:tabLst>
            </a:pP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мають</a:t>
            </a:r>
            <a:r>
              <a:rPr sz="1800" spc="-10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54039"/>
                </a:solidFill>
                <a:latin typeface="Trebuchet MS"/>
                <a:cs typeface="Trebuchet MS"/>
              </a:rPr>
              <a:t>спільні</a:t>
            </a:r>
            <a:r>
              <a:rPr sz="1800" spc="-8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354039"/>
                </a:solidFill>
                <a:latin typeface="Trebuchet MS"/>
                <a:cs typeface="Trebuchet MS"/>
              </a:rPr>
              <a:t>риси</a:t>
            </a:r>
            <a:r>
              <a:rPr sz="1800" spc="-1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54039"/>
                </a:solidFill>
                <a:latin typeface="Trebuchet MS"/>
                <a:cs typeface="Trebuchet MS"/>
              </a:rPr>
              <a:t>з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354039"/>
                </a:solidFill>
                <a:latin typeface="Trebuchet MS"/>
                <a:cs typeface="Trebuchet MS"/>
              </a:rPr>
              <a:t>польською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54039"/>
                </a:solidFill>
                <a:latin typeface="Trebuchet MS"/>
                <a:cs typeface="Trebuchet MS"/>
              </a:rPr>
              <a:t>та</a:t>
            </a:r>
            <a:r>
              <a:rPr sz="1800" spc="-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єврейською кухнями.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Рецепти</a:t>
            </a:r>
            <a:r>
              <a:rPr sz="180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змінювалися,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передавалися,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354039"/>
                </a:solidFill>
                <a:latin typeface="Trebuchet MS"/>
                <a:cs typeface="Trebuchet MS"/>
              </a:rPr>
              <a:t>адаптувалися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800" spc="330" dirty="0">
                <a:solidFill>
                  <a:srgbClr val="354039"/>
                </a:solidFill>
                <a:latin typeface="Trebuchet MS"/>
                <a:cs typeface="Trebuchet MS"/>
              </a:rPr>
              <a:t>—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54039"/>
                </a:solidFill>
                <a:latin typeface="Trebuchet MS"/>
                <a:cs typeface="Trebuchet MS"/>
              </a:rPr>
              <a:t>і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54039"/>
                </a:solidFill>
                <a:latin typeface="Trebuchet MS"/>
                <a:cs typeface="Trebuchet MS"/>
              </a:rPr>
              <a:t>з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часом</a:t>
            </a:r>
            <a:r>
              <a:rPr sz="1800" spc="-1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54039"/>
                </a:solidFill>
                <a:latin typeface="Trebuchet MS"/>
                <a:cs typeface="Trebuchet MS"/>
              </a:rPr>
              <a:t>ставали</a:t>
            </a:r>
            <a:r>
              <a:rPr sz="1800" spc="-25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54039"/>
                </a:solidFill>
                <a:latin typeface="Trebuchet MS"/>
                <a:cs typeface="Trebuchet MS"/>
              </a:rPr>
              <a:t>“своїми”</a:t>
            </a:r>
            <a:r>
              <a:rPr sz="1800" spc="-21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54039"/>
                </a:solidFill>
                <a:latin typeface="Trebuchet MS"/>
                <a:cs typeface="Trebuchet MS"/>
              </a:rPr>
              <a:t>для</a:t>
            </a:r>
            <a:r>
              <a:rPr sz="1800" spc="-10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всіх.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1800" spc="-70" dirty="0">
                <a:solidFill>
                  <a:srgbClr val="354039"/>
                </a:solidFill>
                <a:latin typeface="Trebuchet MS"/>
                <a:cs typeface="Trebuchet MS"/>
              </a:rPr>
              <a:t>Як</a:t>
            </a:r>
            <a:r>
              <a:rPr sz="1800" spc="-1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писав</a:t>
            </a:r>
            <a:r>
              <a:rPr sz="1800" spc="-21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54039"/>
                </a:solidFill>
                <a:latin typeface="Trebuchet MS"/>
                <a:cs typeface="Trebuchet MS"/>
              </a:rPr>
              <a:t>Оскар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Галецький:</a:t>
            </a:r>
            <a:endParaRPr sz="1800">
              <a:latin typeface="Trebuchet MS"/>
              <a:cs typeface="Trebuchet MS"/>
            </a:endParaRPr>
          </a:p>
          <a:p>
            <a:pPr marL="12700" marR="690880">
              <a:lnSpc>
                <a:spcPct val="118200"/>
              </a:lnSpc>
              <a:spcBef>
                <a:spcPts val="1050"/>
              </a:spcBef>
            </a:pPr>
            <a:r>
              <a:rPr sz="1800" spc="-80" dirty="0">
                <a:solidFill>
                  <a:srgbClr val="354039"/>
                </a:solidFill>
                <a:latin typeface="Trebuchet MS"/>
                <a:cs typeface="Trebuchet MS"/>
              </a:rPr>
              <a:t>«Жодна</a:t>
            </a:r>
            <a:r>
              <a:rPr sz="1800" spc="-1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54039"/>
                </a:solidFill>
                <a:latin typeface="Trebuchet MS"/>
                <a:cs typeface="Trebuchet MS"/>
              </a:rPr>
              <a:t>культура</a:t>
            </a:r>
            <a:r>
              <a:rPr sz="1800" spc="-1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54039"/>
                </a:solidFill>
                <a:latin typeface="Trebuchet MS"/>
                <a:cs typeface="Trebuchet MS"/>
              </a:rPr>
              <a:t>у</a:t>
            </a:r>
            <a:r>
              <a:rPr sz="1800" spc="-1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Східній</a:t>
            </a:r>
            <a:r>
              <a:rPr sz="1800" spc="-1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54039"/>
                </a:solidFill>
                <a:latin typeface="Trebuchet MS"/>
                <a:cs typeface="Trebuchet MS"/>
              </a:rPr>
              <a:t>Європі</a:t>
            </a:r>
            <a:r>
              <a:rPr sz="1800" spc="-1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не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54039"/>
                </a:solidFill>
                <a:latin typeface="Trebuchet MS"/>
                <a:cs typeface="Trebuchet MS"/>
              </a:rPr>
              <a:t>існувала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ізольовано».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1800" spc="-65" dirty="0">
                <a:solidFill>
                  <a:srgbClr val="354039"/>
                </a:solidFill>
                <a:latin typeface="Trebuchet MS"/>
                <a:cs typeface="Trebuchet MS"/>
              </a:rPr>
              <a:t>І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54039"/>
                </a:solidFill>
                <a:latin typeface="Trebuchet MS"/>
                <a:cs typeface="Trebuchet MS"/>
              </a:rPr>
              <a:t>кухня</a:t>
            </a:r>
            <a:r>
              <a:rPr sz="180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330" dirty="0">
                <a:solidFill>
                  <a:srgbClr val="354039"/>
                </a:solidFill>
                <a:latin typeface="Trebuchet MS"/>
                <a:cs typeface="Trebuchet MS"/>
              </a:rPr>
              <a:t>—</a:t>
            </a:r>
            <a:r>
              <a:rPr sz="1800" spc="-1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354039"/>
                </a:solidFill>
                <a:latin typeface="Trebuchet MS"/>
                <a:cs typeface="Trebuchet MS"/>
              </a:rPr>
              <a:t>найкращий</a:t>
            </a:r>
            <a:r>
              <a:rPr sz="1800" spc="-11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354039"/>
                </a:solidFill>
                <a:latin typeface="Trebuchet MS"/>
                <a:cs typeface="Trebuchet MS"/>
              </a:rPr>
              <a:t>доказ</a:t>
            </a:r>
            <a:r>
              <a:rPr sz="1800" spc="-10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цього.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1371600"/>
            <a:ext cx="5895975" cy="412432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1219260"/>
            <a:ext cx="4766310" cy="15240"/>
          </a:xfrm>
          <a:custGeom>
            <a:avLst/>
            <a:gdLst/>
            <a:ahLst/>
            <a:cxnLst/>
            <a:rect l="l" t="t" r="r" b="b"/>
            <a:pathLst>
              <a:path w="4766310" h="15240">
                <a:moveTo>
                  <a:pt x="0" y="0"/>
                </a:moveTo>
                <a:lnTo>
                  <a:pt x="4766310" y="1517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038350"/>
            <a:ext cx="12194540" cy="4815840"/>
          </a:xfrm>
          <a:custGeom>
            <a:avLst/>
            <a:gdLst/>
            <a:ahLst/>
            <a:cxnLst/>
            <a:rect l="l" t="t" r="r" b="b"/>
            <a:pathLst>
              <a:path w="12194540" h="4815840">
                <a:moveTo>
                  <a:pt x="0" y="4181475"/>
                </a:moveTo>
                <a:lnTo>
                  <a:pt x="12194286" y="4182338"/>
                </a:lnTo>
              </a:path>
              <a:path w="12194540" h="4815840">
                <a:moveTo>
                  <a:pt x="6457950" y="0"/>
                </a:moveTo>
                <a:lnTo>
                  <a:pt x="6473190" y="481583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8F76586E-7B80-9A84-ACF7-F08E2257D9E7}"/>
              </a:ext>
            </a:extLst>
          </p:cNvPr>
          <p:cNvSpPr/>
          <p:nvPr/>
        </p:nvSpPr>
        <p:spPr>
          <a:xfrm>
            <a:off x="914398" y="5695585"/>
            <a:ext cx="5236845" cy="355514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45A60346-2F9A-EE8E-4C82-F4E743C138B6}"/>
              </a:ext>
            </a:extLst>
          </p:cNvPr>
          <p:cNvSpPr/>
          <p:nvPr/>
        </p:nvSpPr>
        <p:spPr>
          <a:xfrm>
            <a:off x="7940957" y="6145530"/>
            <a:ext cx="4251043" cy="71247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F19888A9-186C-CF37-89FF-AE19C224A237}"/>
              </a:ext>
            </a:extLst>
          </p:cNvPr>
          <p:cNvSpPr/>
          <p:nvPr/>
        </p:nvSpPr>
        <p:spPr>
          <a:xfrm>
            <a:off x="11341740" y="1091513"/>
            <a:ext cx="627444" cy="4279900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F72381AE-1FBE-54A4-DDBD-A6D29C1229DD}"/>
              </a:ext>
            </a:extLst>
          </p:cNvPr>
          <p:cNvSpPr/>
          <p:nvPr/>
        </p:nvSpPr>
        <p:spPr>
          <a:xfrm flipH="1" flipV="1">
            <a:off x="957261" y="1064054"/>
            <a:ext cx="4290541" cy="675232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343" y="461983"/>
            <a:ext cx="11161395" cy="1544383"/>
          </a:xfrm>
          <a:prstGeom prst="rect">
            <a:avLst/>
          </a:prstGeom>
        </p:spPr>
        <p:txBody>
          <a:bodyPr vert="horz" wrap="square" lIns="0" tIns="440436" rIns="0" bIns="0" rtlCol="0">
            <a:spAutoFit/>
          </a:bodyPr>
          <a:lstStyle/>
          <a:p>
            <a:pPr marL="877569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Висновок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7380" y="2124603"/>
            <a:ext cx="10146030" cy="427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7675">
              <a:lnSpc>
                <a:spcPct val="118300"/>
              </a:lnSpc>
              <a:spcBef>
                <a:spcPts val="100"/>
              </a:spcBef>
            </a:pP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У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54039"/>
                </a:solidFill>
                <a:latin typeface="Trebuchet MS"/>
                <a:cs typeface="Trebuchet MS"/>
              </a:rPr>
              <a:t>результаті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розгляду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354039"/>
                </a:solidFill>
                <a:latin typeface="Trebuchet MS"/>
                <a:cs typeface="Trebuchet MS"/>
              </a:rPr>
              <a:t>взаємного</a:t>
            </a: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впливу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культур</a:t>
            </a:r>
            <a:r>
              <a:rPr sz="1800" spc="-13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54039"/>
                </a:solidFill>
                <a:latin typeface="Trebuchet MS"/>
                <a:cs typeface="Trebuchet MS"/>
              </a:rPr>
              <a:t>на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54039"/>
                </a:solidFill>
                <a:latin typeface="Trebuchet MS"/>
                <a:cs typeface="Trebuchet MS"/>
              </a:rPr>
              <a:t>території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Рівненської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області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354039"/>
                </a:solidFill>
                <a:latin typeface="Trebuchet MS"/>
                <a:cs typeface="Trebuchet MS"/>
              </a:rPr>
              <a:t>можна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зробити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висновок,</a:t>
            </a:r>
            <a:r>
              <a:rPr sz="1800" spc="-1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354039"/>
                </a:solidFill>
                <a:latin typeface="Trebuchet MS"/>
                <a:cs typeface="Trebuchet MS"/>
              </a:rPr>
              <a:t>що</a:t>
            </a: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54039"/>
                </a:solidFill>
                <a:latin typeface="Trebuchet MS"/>
                <a:cs typeface="Trebuchet MS"/>
              </a:rPr>
              <a:t>цей</a:t>
            </a:r>
            <a:r>
              <a:rPr sz="1800" spc="-1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54039"/>
                </a:solidFill>
                <a:latin typeface="Trebuchet MS"/>
                <a:cs typeface="Trebuchet MS"/>
              </a:rPr>
              <a:t>регіон</a:t>
            </a:r>
            <a:r>
              <a:rPr sz="1800" spc="-13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54039"/>
                </a:solidFill>
                <a:latin typeface="Trebuchet MS"/>
                <a:cs typeface="Trebuchet MS"/>
              </a:rPr>
              <a:t>сформувався</a:t>
            </a:r>
            <a:r>
              <a:rPr sz="1800" spc="-16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54039"/>
                </a:solidFill>
                <a:latin typeface="Trebuchet MS"/>
                <a:cs typeface="Trebuchet MS"/>
              </a:rPr>
              <a:t>як</a:t>
            </a:r>
            <a:r>
              <a:rPr sz="180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54039"/>
                </a:solidFill>
                <a:latin typeface="Trebuchet MS"/>
                <a:cs typeface="Trebuchet MS"/>
              </a:rPr>
              <a:t>багатонаціональний</a:t>
            </a:r>
            <a:r>
              <a:rPr sz="1800" spc="-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54039"/>
                </a:solidFill>
                <a:latin typeface="Trebuchet MS"/>
                <a:cs typeface="Trebuchet MS"/>
              </a:rPr>
              <a:t>і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54039"/>
                </a:solidFill>
                <a:latin typeface="Trebuchet MS"/>
                <a:cs typeface="Trebuchet MS"/>
              </a:rPr>
              <a:t>культурно</a:t>
            </a: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різноманітний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простір.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1800" spc="-40" dirty="0">
                <a:solidFill>
                  <a:srgbClr val="354039"/>
                </a:solidFill>
                <a:latin typeface="Trebuchet MS"/>
                <a:cs typeface="Trebuchet MS"/>
              </a:rPr>
              <a:t>Співіснування</a:t>
            </a:r>
            <a:r>
              <a:rPr sz="1800" spc="-1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54039"/>
                </a:solidFill>
                <a:latin typeface="Trebuchet MS"/>
                <a:cs typeface="Trebuchet MS"/>
              </a:rPr>
              <a:t>українців,</a:t>
            </a:r>
            <a:r>
              <a:rPr sz="1800" spc="-10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54039"/>
                </a:solidFill>
                <a:latin typeface="Trebuchet MS"/>
                <a:cs typeface="Trebuchet MS"/>
              </a:rPr>
              <a:t>поляків,</a:t>
            </a:r>
            <a:r>
              <a:rPr sz="1800" spc="-10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євреїв</a:t>
            </a:r>
            <a:r>
              <a:rPr sz="1800" spc="-20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54039"/>
                </a:solidFill>
                <a:latin typeface="Trebuchet MS"/>
                <a:cs typeface="Trebuchet MS"/>
              </a:rPr>
              <a:t>та</a:t>
            </a:r>
            <a:r>
              <a:rPr sz="1800" spc="-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інших</a:t>
            </a:r>
            <a:r>
              <a:rPr sz="180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народів</a:t>
            </a:r>
            <a:r>
              <a:rPr sz="1800" spc="-11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не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було</a:t>
            </a:r>
            <a:r>
              <a:rPr sz="180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54039"/>
                </a:solidFill>
                <a:latin typeface="Trebuchet MS"/>
                <a:cs typeface="Trebuchet MS"/>
              </a:rPr>
              <a:t>відокремленим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330" dirty="0">
                <a:solidFill>
                  <a:srgbClr val="354039"/>
                </a:solidFill>
                <a:latin typeface="Trebuchet MS"/>
                <a:cs typeface="Trebuchet MS"/>
              </a:rPr>
              <a:t>—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354039"/>
                </a:solidFill>
                <a:latin typeface="Trebuchet MS"/>
                <a:cs typeface="Trebuchet MS"/>
              </a:rPr>
              <a:t>воно</a:t>
            </a:r>
            <a:endParaRPr sz="1800" dirty="0">
              <a:latin typeface="Trebuchet MS"/>
              <a:cs typeface="Trebuchet MS"/>
            </a:endParaRPr>
          </a:p>
          <a:p>
            <a:pPr marL="12700" marR="103505">
              <a:lnSpc>
                <a:spcPct val="118100"/>
              </a:lnSpc>
              <a:spcBef>
                <a:spcPts val="75"/>
              </a:spcBef>
            </a:pPr>
            <a:r>
              <a:rPr sz="1800" spc="-45" dirty="0">
                <a:solidFill>
                  <a:srgbClr val="354039"/>
                </a:solidFill>
                <a:latin typeface="Trebuchet MS"/>
                <a:cs typeface="Trebuchet MS"/>
              </a:rPr>
              <a:t>супроводжувалося</a:t>
            </a:r>
            <a:r>
              <a:rPr sz="1800" spc="-1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постійним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обміном</a:t>
            </a: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54039"/>
                </a:solidFill>
                <a:latin typeface="Trebuchet MS"/>
                <a:cs typeface="Trebuchet MS"/>
              </a:rPr>
              <a:t>традиціями,</a:t>
            </a:r>
            <a:r>
              <a:rPr sz="1800" spc="-1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354039"/>
                </a:solidFill>
                <a:latin typeface="Trebuchet MS"/>
                <a:cs typeface="Trebuchet MS"/>
              </a:rPr>
              <a:t>звичаями</a:t>
            </a:r>
            <a:r>
              <a:rPr sz="1800" spc="-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54039"/>
                </a:solidFill>
                <a:latin typeface="Trebuchet MS"/>
                <a:cs typeface="Trebuchet MS"/>
              </a:rPr>
              <a:t>та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способом</a:t>
            </a:r>
            <a:r>
              <a:rPr sz="1800" spc="-14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життя.</a:t>
            </a:r>
            <a:r>
              <a:rPr sz="1800" spc="-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354039"/>
                </a:solidFill>
                <a:latin typeface="Trebuchet MS"/>
                <a:cs typeface="Trebuchet MS"/>
              </a:rPr>
              <a:t>Це</a:t>
            </a: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 проявляється</a:t>
            </a:r>
            <a:r>
              <a:rPr sz="1800" spc="-16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в </a:t>
            </a:r>
            <a:r>
              <a:rPr sz="1800" spc="-105" dirty="0">
                <a:solidFill>
                  <a:srgbClr val="354039"/>
                </a:solidFill>
                <a:latin typeface="Trebuchet MS"/>
                <a:cs typeface="Trebuchet MS"/>
              </a:rPr>
              <a:t>архітектурі,</a:t>
            </a:r>
            <a:r>
              <a:rPr sz="1800" spc="-1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54039"/>
                </a:solidFill>
                <a:latin typeface="Trebuchet MS"/>
                <a:cs typeface="Trebuchet MS"/>
              </a:rPr>
              <a:t>мові,</a:t>
            </a:r>
            <a:r>
              <a:rPr sz="1800" spc="-1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54039"/>
                </a:solidFill>
                <a:latin typeface="Trebuchet MS"/>
                <a:cs typeface="Trebuchet MS"/>
              </a:rPr>
              <a:t>культурі</a:t>
            </a:r>
            <a:r>
              <a:rPr sz="1800" spc="-1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повсякденності</a:t>
            </a:r>
            <a:r>
              <a:rPr sz="1800" spc="-6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54039"/>
                </a:solidFill>
                <a:latin typeface="Trebuchet MS"/>
                <a:cs typeface="Trebuchet MS"/>
              </a:rPr>
              <a:t>та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54039"/>
                </a:solidFill>
                <a:latin typeface="Trebuchet MS"/>
                <a:cs typeface="Trebuchet MS"/>
              </a:rPr>
              <a:t>навіть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54039"/>
                </a:solidFill>
                <a:latin typeface="Trebuchet MS"/>
                <a:cs typeface="Trebuchet MS"/>
              </a:rPr>
              <a:t>у</a:t>
            </a:r>
            <a:r>
              <a:rPr sz="1800" spc="-6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кухні.</a:t>
            </a:r>
            <a:endParaRPr sz="1800" dirty="0">
              <a:latin typeface="Trebuchet MS"/>
              <a:cs typeface="Trebuchet MS"/>
            </a:endParaRPr>
          </a:p>
          <a:p>
            <a:pPr marL="12700" marR="5080">
              <a:lnSpc>
                <a:spcPct val="121800"/>
              </a:lnSpc>
              <a:spcBef>
                <a:spcPts val="975"/>
              </a:spcBef>
            </a:pP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Важливо,</a:t>
            </a: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354039"/>
                </a:solidFill>
                <a:latin typeface="Trebuchet MS"/>
                <a:cs typeface="Trebuchet MS"/>
              </a:rPr>
              <a:t>що</a:t>
            </a:r>
            <a:r>
              <a:rPr sz="180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цей</a:t>
            </a:r>
            <a:r>
              <a:rPr sz="1800" spc="-1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54039"/>
                </a:solidFill>
                <a:latin typeface="Trebuchet MS"/>
                <a:cs typeface="Trebuchet MS"/>
              </a:rPr>
              <a:t>вплив</a:t>
            </a:r>
            <a:r>
              <a:rPr sz="1800" spc="-12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не</a:t>
            </a:r>
            <a:r>
              <a:rPr sz="1800" spc="-1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354039"/>
                </a:solidFill>
                <a:latin typeface="Trebuchet MS"/>
                <a:cs typeface="Trebuchet MS"/>
              </a:rPr>
              <a:t>знищував</a:t>
            </a:r>
            <a:r>
              <a:rPr sz="1800" spc="-20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національні</a:t>
            </a:r>
            <a:r>
              <a:rPr sz="1800" spc="-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особливості,</a:t>
            </a:r>
            <a:r>
              <a:rPr sz="1800" spc="-1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54039"/>
                </a:solidFill>
                <a:latin typeface="Trebuchet MS"/>
                <a:cs typeface="Trebuchet MS"/>
              </a:rPr>
              <a:t>а</a:t>
            </a:r>
            <a:r>
              <a:rPr sz="1800" spc="-1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54039"/>
                </a:solidFill>
                <a:latin typeface="Trebuchet MS"/>
                <a:cs typeface="Trebuchet MS"/>
              </a:rPr>
              <a:t>навпаки</a:t>
            </a:r>
            <a:r>
              <a:rPr sz="1800" spc="-8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330" dirty="0">
                <a:solidFill>
                  <a:srgbClr val="354039"/>
                </a:solidFill>
                <a:latin typeface="Trebuchet MS"/>
                <a:cs typeface="Trebuchet MS"/>
              </a:rPr>
              <a:t>—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354039"/>
                </a:solidFill>
                <a:latin typeface="Trebuchet MS"/>
                <a:cs typeface="Trebuchet MS"/>
              </a:rPr>
              <a:t>збагачував</a:t>
            </a:r>
            <a:r>
              <a:rPr sz="1800" spc="-20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54039"/>
                </a:solidFill>
                <a:latin typeface="Trebuchet MS"/>
                <a:cs typeface="Trebuchet MS"/>
              </a:rPr>
              <a:t>їх,</a:t>
            </a:r>
            <a:r>
              <a:rPr sz="1800" spc="-19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формуючи </a:t>
            </a:r>
            <a:r>
              <a:rPr sz="1800" spc="-80" dirty="0">
                <a:solidFill>
                  <a:srgbClr val="354039"/>
                </a:solidFill>
                <a:latin typeface="Trebuchet MS"/>
                <a:cs typeface="Trebuchet MS"/>
              </a:rPr>
              <a:t>унікальну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54039"/>
                </a:solidFill>
                <a:latin typeface="Trebuchet MS"/>
                <a:cs typeface="Trebuchet MS"/>
              </a:rPr>
              <a:t>культурну</a:t>
            </a:r>
            <a:r>
              <a:rPr sz="1800" spc="-14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354039"/>
                </a:solidFill>
                <a:latin typeface="Trebuchet MS"/>
                <a:cs typeface="Trebuchet MS"/>
              </a:rPr>
              <a:t>спадщину</a:t>
            </a: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регіону.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1800" spc="-70" dirty="0">
                <a:solidFill>
                  <a:srgbClr val="354039"/>
                </a:solidFill>
                <a:latin typeface="Trebuchet MS"/>
                <a:cs typeface="Trebuchet MS"/>
              </a:rPr>
              <a:t>Як</a:t>
            </a:r>
            <a:r>
              <a:rPr sz="1800" spc="-16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54039"/>
                </a:solidFill>
                <a:latin typeface="Trebuchet MS"/>
                <a:cs typeface="Trebuchet MS"/>
              </a:rPr>
              <a:t>зазначав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54039"/>
                </a:solidFill>
                <a:latin typeface="Trebuchet MS"/>
                <a:cs typeface="Trebuchet MS"/>
              </a:rPr>
              <a:t>Іван</a:t>
            </a:r>
            <a:r>
              <a:rPr sz="1800" spc="-1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Крип'якевич:</a:t>
            </a:r>
            <a:endParaRPr sz="1800" dirty="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445"/>
              </a:spcBef>
              <a:buFont typeface="Arial MT"/>
              <a:buChar char="•"/>
              <a:tabLst>
                <a:tab pos="241300" algn="l"/>
              </a:tabLst>
            </a:pPr>
            <a:r>
              <a:rPr sz="1800" spc="-80" dirty="0">
                <a:solidFill>
                  <a:srgbClr val="354039"/>
                </a:solidFill>
                <a:latin typeface="Trebuchet MS"/>
                <a:cs typeface="Trebuchet MS"/>
              </a:rPr>
              <a:t>«Історія</a:t>
            </a:r>
            <a:r>
              <a:rPr sz="1800" spc="-1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54039"/>
                </a:solidFill>
                <a:latin typeface="Trebuchet MS"/>
                <a:cs typeface="Trebuchet MS"/>
              </a:rPr>
              <a:t>українських</a:t>
            </a:r>
            <a:r>
              <a:rPr sz="1800" spc="-11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земель</a:t>
            </a: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330" dirty="0">
                <a:solidFill>
                  <a:srgbClr val="354039"/>
                </a:solidFill>
                <a:latin typeface="Trebuchet MS"/>
                <a:cs typeface="Trebuchet MS"/>
              </a:rPr>
              <a:t>—</a:t>
            </a:r>
            <a:r>
              <a:rPr sz="1800" spc="-14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це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54039"/>
                </a:solidFill>
                <a:latin typeface="Trebuchet MS"/>
                <a:cs typeface="Trebuchet MS"/>
              </a:rPr>
              <a:t>історія</a:t>
            </a:r>
            <a:r>
              <a:rPr sz="1800" spc="-17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взаємодії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різних</a:t>
            </a:r>
            <a:r>
              <a:rPr sz="1800" spc="-20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54039"/>
                </a:solidFill>
                <a:latin typeface="Trebuchet MS"/>
                <a:cs typeface="Trebuchet MS"/>
              </a:rPr>
              <a:t>народів</a:t>
            </a:r>
            <a:r>
              <a:rPr sz="1800" spc="-19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54039"/>
                </a:solidFill>
                <a:latin typeface="Trebuchet MS"/>
                <a:cs typeface="Trebuchet MS"/>
              </a:rPr>
              <a:t>і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культур».</a:t>
            </a:r>
            <a:endParaRPr sz="1800" dirty="0">
              <a:latin typeface="Trebuchet MS"/>
              <a:cs typeface="Trebuchet MS"/>
            </a:endParaRPr>
          </a:p>
          <a:p>
            <a:pPr marL="12700" marR="661670">
              <a:lnSpc>
                <a:spcPct val="118200"/>
              </a:lnSpc>
              <a:spcBef>
                <a:spcPts val="1050"/>
              </a:spcBef>
            </a:pPr>
            <a:r>
              <a:rPr sz="1800" spc="-70" dirty="0">
                <a:solidFill>
                  <a:srgbClr val="354039"/>
                </a:solidFill>
                <a:latin typeface="Trebuchet MS"/>
                <a:cs typeface="Trebuchet MS"/>
              </a:rPr>
              <a:t>Отже,</a:t>
            </a:r>
            <a:r>
              <a:rPr sz="1800" spc="-18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54039"/>
                </a:solidFill>
                <a:latin typeface="Trebuchet MS"/>
                <a:cs typeface="Trebuchet MS"/>
              </a:rPr>
              <a:t>взаємний</a:t>
            </a:r>
            <a:r>
              <a:rPr sz="1800" spc="-7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54039"/>
                </a:solidFill>
                <a:latin typeface="Trebuchet MS"/>
                <a:cs typeface="Trebuchet MS"/>
              </a:rPr>
              <a:t>вплив</a:t>
            </a:r>
            <a:r>
              <a:rPr sz="1800" spc="-11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54039"/>
                </a:solidFill>
                <a:latin typeface="Trebuchet MS"/>
                <a:cs typeface="Trebuchet MS"/>
              </a:rPr>
              <a:t>культур</a:t>
            </a:r>
            <a:r>
              <a:rPr sz="1800" spc="-13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54039"/>
                </a:solidFill>
                <a:latin typeface="Trebuchet MS"/>
                <a:cs typeface="Trebuchet MS"/>
              </a:rPr>
              <a:t>є</a:t>
            </a:r>
            <a:r>
              <a:rPr sz="1800" spc="-14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354039"/>
                </a:solidFill>
                <a:latin typeface="Trebuchet MS"/>
                <a:cs typeface="Trebuchet MS"/>
              </a:rPr>
              <a:t>важливою</a:t>
            </a:r>
            <a:r>
              <a:rPr sz="1800" spc="-13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54039"/>
                </a:solidFill>
                <a:latin typeface="Trebuchet MS"/>
                <a:cs typeface="Trebuchet MS"/>
              </a:rPr>
              <a:t>частиною</a:t>
            </a:r>
            <a:r>
              <a:rPr sz="1800" spc="-13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54039"/>
                </a:solidFill>
                <a:latin typeface="Trebuchet MS"/>
                <a:cs typeface="Trebuchet MS"/>
              </a:rPr>
              <a:t>історичного</a:t>
            </a:r>
            <a:r>
              <a:rPr sz="1800" spc="-204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54039"/>
                </a:solidFill>
                <a:latin typeface="Trebuchet MS"/>
                <a:cs typeface="Trebuchet MS"/>
              </a:rPr>
              <a:t>розвитку</a:t>
            </a:r>
            <a:r>
              <a:rPr sz="1800" spc="-1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54039"/>
                </a:solidFill>
                <a:latin typeface="Trebuchet MS"/>
                <a:cs typeface="Trebuchet MS"/>
              </a:rPr>
              <a:t>і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54039"/>
                </a:solidFill>
                <a:latin typeface="Trebuchet MS"/>
                <a:cs typeface="Trebuchet MS"/>
              </a:rPr>
              <a:t>допомагає</a:t>
            </a:r>
            <a:r>
              <a:rPr sz="1800" spc="-150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краще </a:t>
            </a:r>
            <a:r>
              <a:rPr sz="1800" spc="-55" dirty="0">
                <a:solidFill>
                  <a:srgbClr val="354039"/>
                </a:solidFill>
                <a:latin typeface="Trebuchet MS"/>
                <a:cs typeface="Trebuchet MS"/>
              </a:rPr>
              <a:t>зрозуміти</a:t>
            </a:r>
            <a:r>
              <a:rPr sz="1800" spc="-15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354039"/>
                </a:solidFill>
                <a:latin typeface="Trebuchet MS"/>
                <a:cs typeface="Trebuchet MS"/>
              </a:rPr>
              <a:t>сучасне</a:t>
            </a:r>
            <a:r>
              <a:rPr sz="1800" spc="-135" dirty="0">
                <a:solidFill>
                  <a:srgbClr val="354039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54039"/>
                </a:solidFill>
                <a:latin typeface="Trebuchet MS"/>
                <a:cs typeface="Trebuchet MS"/>
              </a:rPr>
              <a:t>суспільство.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050" y="219075"/>
            <a:ext cx="12161520" cy="5926455"/>
          </a:xfrm>
          <a:custGeom>
            <a:avLst/>
            <a:gdLst/>
            <a:ahLst/>
            <a:cxnLst/>
            <a:rect l="l" t="t" r="r" b="b"/>
            <a:pathLst>
              <a:path w="12161520" h="5926455">
                <a:moveTo>
                  <a:pt x="0" y="695325"/>
                </a:moveTo>
                <a:lnTo>
                  <a:pt x="12161520" y="710564"/>
                </a:lnTo>
              </a:path>
              <a:path w="12161520" h="5926455">
                <a:moveTo>
                  <a:pt x="11115675" y="0"/>
                </a:moveTo>
                <a:lnTo>
                  <a:pt x="11160506" y="5926061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E2056925-1BC6-AD79-CF9D-837899A925B2}"/>
              </a:ext>
            </a:extLst>
          </p:cNvPr>
          <p:cNvSpPr/>
          <p:nvPr/>
        </p:nvSpPr>
        <p:spPr>
          <a:xfrm>
            <a:off x="699164" y="823784"/>
            <a:ext cx="9410353" cy="984759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4263" rIns="0" bIns="0" rtlCol="0">
            <a:spAutoFit/>
          </a:bodyPr>
          <a:lstStyle/>
          <a:p>
            <a:pPr marL="877569">
              <a:lnSpc>
                <a:spcPct val="100000"/>
              </a:lnSpc>
              <a:spcBef>
                <a:spcPts val="105"/>
              </a:spcBef>
            </a:pPr>
            <a:r>
              <a:rPr spc="15" dirty="0"/>
              <a:t>В</a:t>
            </a:r>
            <a:r>
              <a:rPr spc="-10" dirty="0"/>
              <a:t>И</a:t>
            </a:r>
            <a:r>
              <a:rPr spc="-65" dirty="0"/>
              <a:t>К</a:t>
            </a:r>
            <a:r>
              <a:rPr spc="-10" dirty="0"/>
              <a:t>О</a:t>
            </a:r>
            <a:r>
              <a:rPr spc="-30" dirty="0"/>
              <a:t>Р</a:t>
            </a:r>
            <a:r>
              <a:rPr spc="55" dirty="0"/>
              <a:t>И</a:t>
            </a:r>
            <a:r>
              <a:rPr spc="15" dirty="0"/>
              <a:t>С</a:t>
            </a:r>
            <a:r>
              <a:rPr spc="-484" dirty="0"/>
              <a:t>Т</a:t>
            </a:r>
            <a:r>
              <a:rPr spc="10" dirty="0"/>
              <a:t>А</a:t>
            </a:r>
            <a:r>
              <a:rPr spc="5" dirty="0"/>
              <a:t>Н</a:t>
            </a:r>
            <a:r>
              <a:rPr spc="15" dirty="0"/>
              <a:t>І</a:t>
            </a:r>
            <a:r>
              <a:rPr spc="-225" dirty="0"/>
              <a:t> </a:t>
            </a:r>
            <a:r>
              <a:rPr spc="-10" dirty="0"/>
              <a:t>ДЖЕРЕЛА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99164" y="1924245"/>
            <a:ext cx="10547638" cy="4109971"/>
          </a:xfrm>
          <a:prstGeom prst="rect">
            <a:avLst/>
          </a:prstGeom>
        </p:spPr>
        <p:txBody>
          <a:bodyPr vert="horz" wrap="square" lIns="0" tIns="20891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645"/>
              </a:spcBef>
              <a:buFont typeface="Arial MT"/>
              <a:buChar char="•"/>
              <a:tabLst>
                <a:tab pos="240029" algn="l"/>
              </a:tabLst>
            </a:pPr>
            <a:r>
              <a:rPr lang="af-ZA" sz="1800" spc="-25" dirty="0">
                <a:hlinkClick r:id="rId2"/>
              </a:rPr>
              <a:t>https://yes-rivne.com.ua/uk/eternal/povoyenne-rivne-yakym-bulo-misto-v-ochah-czru</a:t>
            </a:r>
            <a:endParaRPr sz="1800" spc="-25" dirty="0"/>
          </a:p>
          <a:p>
            <a:pPr marL="239395" marR="135255" indent="-227329">
              <a:lnSpc>
                <a:spcPct val="120000"/>
              </a:lnSpc>
              <a:spcBef>
                <a:spcPts val="975"/>
              </a:spcBef>
              <a:buClr>
                <a:srgbClr val="354039"/>
              </a:buClr>
              <a:buFont typeface="Arial MT"/>
              <a:buChar char="•"/>
              <a:tabLst>
                <a:tab pos="241300" algn="l"/>
              </a:tabLst>
            </a:pPr>
            <a:r>
              <a:rPr sz="1800" u="sng" spc="-16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3"/>
              </a:rPr>
              <a:t>https://www.rv.gov.ua/news/maizhe-</a:t>
            </a:r>
            <a:r>
              <a:rPr sz="1800" u="sng" spc="-40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3"/>
              </a:rPr>
              <a:t>4-</a:t>
            </a:r>
            <a:r>
              <a:rPr sz="1800" u="sng" spc="-5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3"/>
              </a:rPr>
              <a:t>naselennia-</a:t>
            </a:r>
            <a:r>
              <a:rPr sz="1800" u="sng" spc="-7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3"/>
              </a:rPr>
              <a:t>rivnenshchyny-</a:t>
            </a:r>
            <a:r>
              <a:rPr sz="1800" u="sng" spc="-2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3"/>
              </a:rPr>
              <a:t>skladaiut-</a:t>
            </a:r>
            <a:r>
              <a:rPr sz="1800" spc="-25" dirty="0">
                <a:solidFill>
                  <a:srgbClr val="C67038"/>
                </a:solidFill>
              </a:rPr>
              <a:t> 	</a:t>
            </a:r>
            <a:r>
              <a:rPr sz="1800" u="sng" spc="-70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3"/>
              </a:rPr>
              <a:t>natsionalni-</a:t>
            </a:r>
            <a:r>
              <a:rPr sz="1800" u="sng" spc="-10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3"/>
              </a:rPr>
              <a:t>menshyny</a:t>
            </a:r>
          </a:p>
          <a:p>
            <a:pPr marL="240029" indent="-227329">
              <a:lnSpc>
                <a:spcPct val="100000"/>
              </a:lnSpc>
              <a:spcBef>
                <a:spcPts val="1550"/>
              </a:spcBef>
              <a:buClr>
                <a:srgbClr val="354039"/>
              </a:buClr>
              <a:buFont typeface="Arial MT"/>
              <a:buChar char="•"/>
              <a:tabLst>
                <a:tab pos="240029" algn="l"/>
              </a:tabLst>
            </a:pPr>
            <a:r>
              <a:rPr sz="1800" u="sng" spc="-15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4"/>
              </a:rPr>
              <a:t>https://ror.gov.ua/istorichna-</a:t>
            </a:r>
            <a:r>
              <a:rPr sz="1800" u="sng" spc="-8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4"/>
              </a:rPr>
              <a:t>dovidka-</a:t>
            </a:r>
            <a:r>
              <a:rPr sz="1800" u="sng" spc="-90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4"/>
              </a:rPr>
              <a:t>pro-</a:t>
            </a:r>
            <a:r>
              <a:rPr sz="1800" u="sng" spc="-10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4"/>
              </a:rPr>
              <a:t>oblast</a:t>
            </a:r>
          </a:p>
          <a:p>
            <a:pPr marL="239395" marR="5080" indent="-227329">
              <a:lnSpc>
                <a:spcPct val="120000"/>
              </a:lnSpc>
              <a:spcBef>
                <a:spcPts val="1050"/>
              </a:spcBef>
              <a:buClr>
                <a:srgbClr val="354039"/>
              </a:buClr>
              <a:buFont typeface="Arial MT"/>
              <a:buChar char="•"/>
              <a:tabLst>
                <a:tab pos="241300" algn="l"/>
              </a:tabLst>
            </a:pPr>
            <a:r>
              <a:rPr sz="1800" u="sng" spc="-13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5"/>
              </a:rPr>
              <a:t>https://dspace.onu.edu.ua/server/api/core/bitstreams/714898bd-</a:t>
            </a:r>
            <a:r>
              <a:rPr sz="1800" u="sng" spc="-6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5"/>
              </a:rPr>
              <a:t>1f8a-</a:t>
            </a:r>
            <a:r>
              <a:rPr sz="1800" u="sng" spc="-10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5"/>
              </a:rPr>
              <a:t>48eb-</a:t>
            </a:r>
            <a:r>
              <a:rPr sz="1800" spc="-10" dirty="0">
                <a:solidFill>
                  <a:srgbClr val="C67038"/>
                </a:solidFill>
              </a:rPr>
              <a:t> 	</a:t>
            </a:r>
            <a:r>
              <a:rPr sz="1800" u="sng" spc="-5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6"/>
              </a:rPr>
              <a:t>8e2e-</a:t>
            </a:r>
            <a:r>
              <a:rPr sz="1800" u="sng" spc="-25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6"/>
              </a:rPr>
              <a:t>9ce57e732f26/content</a:t>
            </a:r>
          </a:p>
          <a:p>
            <a:pPr marL="240029" indent="-227329">
              <a:lnSpc>
                <a:spcPct val="100000"/>
              </a:lnSpc>
              <a:spcBef>
                <a:spcPts val="1550"/>
              </a:spcBef>
              <a:buClr>
                <a:srgbClr val="354039"/>
              </a:buClr>
              <a:buFont typeface="Arial MT"/>
              <a:buChar char="•"/>
              <a:tabLst>
                <a:tab pos="240029" algn="l"/>
              </a:tabLst>
            </a:pPr>
            <a:r>
              <a:rPr sz="1800" u="sng" spc="-114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7"/>
              </a:rPr>
              <a:t>https://www.oa.edu.ua/doc/dis/</a:t>
            </a:r>
            <a:r>
              <a:rPr sz="1800" u="sng" spc="-114" dirty="0" err="1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7"/>
              </a:rPr>
              <a:t>shuhevuch.pdf</a:t>
            </a:r>
            <a:endParaRPr lang="es-ES" sz="1800" u="sng" spc="-114" dirty="0">
              <a:solidFill>
                <a:srgbClr val="C67038"/>
              </a:solidFill>
              <a:uFill>
                <a:solidFill>
                  <a:srgbClr val="C67038"/>
                </a:solidFill>
              </a:uFill>
              <a:hlinkClick r:id="rId7"/>
            </a:endParaRPr>
          </a:p>
          <a:p>
            <a:pPr marL="240029" indent="-227329">
              <a:lnSpc>
                <a:spcPct val="100000"/>
              </a:lnSpc>
              <a:spcBef>
                <a:spcPts val="1550"/>
              </a:spcBef>
              <a:buClr>
                <a:srgbClr val="354039"/>
              </a:buClr>
              <a:buFont typeface="Arial MT"/>
              <a:buChar char="•"/>
              <a:tabLst>
                <a:tab pos="240029" algn="l"/>
              </a:tabLst>
            </a:pPr>
            <a:r>
              <a:rPr lang="af-ZA" sz="1800" u="sng" spc="-114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7"/>
              </a:rPr>
              <a:t>https://retrorivne.com.ua/rivne-i-oblast-na-znimkah-majstriv-fotospravi-svitovogo-rivnja/</a:t>
            </a:r>
            <a:endParaRPr lang="es-ES" sz="1800" u="sng" spc="-114" dirty="0">
              <a:solidFill>
                <a:srgbClr val="C67038"/>
              </a:solidFill>
              <a:uFill>
                <a:solidFill>
                  <a:srgbClr val="C67038"/>
                </a:solidFill>
              </a:uFill>
              <a:hlinkClick r:id="rId7"/>
            </a:endParaRPr>
          </a:p>
          <a:p>
            <a:pPr marL="240029" indent="-227329">
              <a:lnSpc>
                <a:spcPct val="100000"/>
              </a:lnSpc>
              <a:spcBef>
                <a:spcPts val="1550"/>
              </a:spcBef>
              <a:buClr>
                <a:srgbClr val="354039"/>
              </a:buClr>
              <a:buFont typeface="Arial MT"/>
              <a:buChar char="•"/>
              <a:tabLst>
                <a:tab pos="240029" algn="l"/>
              </a:tabLst>
            </a:pPr>
            <a:r>
              <a:rPr lang="af-ZA" sz="1800" u="sng" spc="-114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7"/>
              </a:rPr>
              <a:t>https://www.hroniky.com/news/view/18751-iak-vyhliadaly-ta-odiahalys-volyniany-na-pochatku-khkh-stolittia-foto</a:t>
            </a:r>
            <a:endParaRPr lang="es-ES" sz="1800" u="sng" spc="-114" dirty="0">
              <a:solidFill>
                <a:srgbClr val="C67038"/>
              </a:solidFill>
              <a:uFill>
                <a:solidFill>
                  <a:srgbClr val="C67038"/>
                </a:solidFill>
              </a:uFill>
              <a:hlinkClick r:id="rId7"/>
            </a:endParaRPr>
          </a:p>
          <a:p>
            <a:pPr marL="240029" indent="-227329">
              <a:lnSpc>
                <a:spcPct val="100000"/>
              </a:lnSpc>
              <a:spcBef>
                <a:spcPts val="1550"/>
              </a:spcBef>
              <a:buClr>
                <a:srgbClr val="354039"/>
              </a:buClr>
              <a:buFont typeface="Arial MT"/>
              <a:buChar char="•"/>
              <a:tabLst>
                <a:tab pos="240029" algn="l"/>
              </a:tabLst>
            </a:pPr>
            <a:r>
              <a:rPr lang="af-ZA" sz="1800" u="sng" spc="-114" dirty="0">
                <a:solidFill>
                  <a:srgbClr val="C67038"/>
                </a:solidFill>
                <a:uFill>
                  <a:solidFill>
                    <a:srgbClr val="C67038"/>
                  </a:solidFill>
                </a:uFill>
                <a:hlinkClick r:id="rId7"/>
              </a:rPr>
              <a:t>https://konkurent.ua/publication/84002/odyag-golovni-ubori-vzuttya-yakiy-viglyad-mali-zhiteli-volinskogo-ta-rivnenskogo-polissya-100-rokiv-tomu-foto/</a:t>
            </a:r>
            <a:endParaRPr sz="1800" u="sng" spc="-114" dirty="0">
              <a:solidFill>
                <a:srgbClr val="C67038"/>
              </a:solidFill>
              <a:uFill>
                <a:solidFill>
                  <a:srgbClr val="C67038"/>
                </a:solidFill>
              </a:uFill>
              <a:hlinkClick r:id="rId7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525"/>
            <a:ext cx="12192000" cy="6838315"/>
          </a:xfrm>
          <a:custGeom>
            <a:avLst/>
            <a:gdLst/>
            <a:ahLst/>
            <a:cxnLst/>
            <a:rect l="l" t="t" r="r" b="b"/>
            <a:pathLst>
              <a:path w="12192000" h="6838315">
                <a:moveTo>
                  <a:pt x="0" y="1847214"/>
                </a:moveTo>
                <a:lnTo>
                  <a:pt x="12192000" y="1819289"/>
                </a:lnTo>
              </a:path>
              <a:path w="12192000" h="6838315">
                <a:moveTo>
                  <a:pt x="11115675" y="0"/>
                </a:moveTo>
                <a:lnTo>
                  <a:pt x="11145266" y="6837871"/>
                </a:lnTo>
              </a:path>
              <a:path w="12192000" h="6838315">
                <a:moveTo>
                  <a:pt x="6353175" y="6124575"/>
                </a:moveTo>
                <a:lnTo>
                  <a:pt x="12187555" y="614067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/>
              <a:t>3</a:t>
            </a:r>
            <a:r>
              <a:rPr spc="75" dirty="0"/>
              <a:t> </a:t>
            </a:r>
            <a:r>
              <a:rPr spc="-175" dirty="0"/>
              <a:t>/</a:t>
            </a:r>
            <a:r>
              <a:rPr spc="3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dirty="0"/>
              <a:t>6 </a:t>
            </a:r>
            <a:r>
              <a:rPr spc="-175" dirty="0"/>
              <a:t>/</a:t>
            </a:r>
            <a:r>
              <a:rPr spc="105" dirty="0"/>
              <a:t> </a:t>
            </a:r>
            <a:r>
              <a:rPr dirty="0"/>
              <a:t>2 0</a:t>
            </a:r>
            <a:r>
              <a:rPr spc="80" dirty="0"/>
              <a:t> </a:t>
            </a:r>
            <a:r>
              <a:rPr dirty="0"/>
              <a:t>2</a:t>
            </a:r>
            <a:r>
              <a:rPr spc="80" dirty="0"/>
              <a:t> </a:t>
            </a:r>
            <a:r>
              <a:rPr spc="-50" dirty="0"/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6703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Широкий екран</PresentationFormat>
  <Slides>11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2" baseType="lpstr">
      <vt:lpstr>Office Theme</vt:lpstr>
      <vt:lpstr>Взаємний вплив культур різних національностей на території Рівненської області</vt:lpstr>
      <vt:lpstr>Мета дослідження:</vt:lpstr>
      <vt:lpstr>Завдання дослідження:</vt:lpstr>
      <vt:lpstr>Об’єкт дослідження:</vt:lpstr>
      <vt:lpstr>Теоретична частина:</vt:lpstr>
      <vt:lpstr>Експериментальна частина:</vt:lpstr>
      <vt:lpstr>Презентація PowerPoint</vt:lpstr>
      <vt:lpstr>Мова і традиції</vt:lpstr>
      <vt:lpstr>Кухня</vt:lpstr>
      <vt:lpstr>Висновок</vt:lpstr>
      <vt:lpstr>ВИКОРИСТАНІ ДЖЕРЕЛА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Взаємний вплив культур різних національностей на території Рівненської області</dc:title>
  <cp:lastModifiedBy>alexfill08@icloud.com</cp:lastModifiedBy>
  <cp:revision>4</cp:revision>
  <dcterms:created xsi:type="dcterms:W3CDTF">2026-03-27T06:14:17Z</dcterms:created>
  <dcterms:modified xsi:type="dcterms:W3CDTF">2026-03-27T07:36:12Z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2026-03-26T00:00:00Z</vt:filetime>
  </property>
  <property fmtid="{D5CDD505-2E9C-101B-9397-08002B2CF9AE}" pid="3" name="LastSaved">
    <vt:filetime>2026-03-27T00:00:00Z</vt:filetime>
  </property>
</Properties>
</file>