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</p:sldIdLst>
  <p:sldSz cx="14630400" cy="8229600"/>
  <p:notesSz cx="8229600" cy="14630400"/>
  <p:embeddedFontLst>
    <p:embeddedFont>
      <p:font typeface="Epilogue" panose="020B0604020202020204" charset="0"/>
      <p:regular r:id="rId15"/>
    </p:embeddedFont>
    <p:embeddedFont>
      <p:font typeface="Fraunces Medium" panose="020B0604020202020204" charset="0"/>
      <p:regular r:id="rId16"/>
    </p:embeddedFont>
    <p:embeddedFont>
      <p:font typeface="Roboto" panose="02000000000000000000" pitchFamily="2" charset="0"/>
      <p:regular r:id="rId17"/>
      <p:bold r:id="rId18"/>
    </p:embeddedFont>
  </p:embeddedFontLst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67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7567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AAB7A-0096-E4BF-4EEB-D3C37CEC6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1B01FC-5F7A-67FD-4277-2B84A49064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B868DF-7D6E-4876-ACCD-21E010F1FD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9ADCA-01F6-155E-E1AF-65CE9E3FB6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0018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  <p:txBody>
          <a:bodyPr/>
          <a:lstStyle/>
          <a:p>
            <a:endParaRPr lang="uk-UA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12561" y="411590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Місяць і Земля: битва за життя</a:t>
            </a:r>
            <a:endParaRPr lang="en-US" sz="445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06360C-0D54-9089-E52C-492F40D9AEFB}"/>
              </a:ext>
            </a:extLst>
          </p:cNvPr>
          <p:cNvSpPr txBox="1"/>
          <p:nvPr/>
        </p:nvSpPr>
        <p:spPr>
          <a:xfrm>
            <a:off x="6012561" y="2785658"/>
            <a:ext cx="7315200" cy="2662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850"/>
              </a:lnSpc>
              <a:buNone/>
            </a:pPr>
            <a:r>
              <a:rPr lang="uk-UA" sz="1800" b="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Автор: Михайлова </a:t>
            </a:r>
            <a:r>
              <a:rPr lang="uk-UA" sz="1800" b="1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Дарья</a:t>
            </a:r>
            <a:r>
              <a:rPr lang="uk-UA" sz="1800" b="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Євгенівна</a:t>
            </a:r>
            <a:endParaRPr lang="uk-UA" sz="1800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>
              <a:lnSpc>
                <a:spcPts val="2850"/>
              </a:lnSpc>
            </a:pPr>
            <a:r>
              <a:rPr lang="uk-UA" sz="1800" b="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Заклад освіти: </a:t>
            </a:r>
            <a:r>
              <a:rPr lang="uk-UA" sz="1800" b="1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Липоводолинський</a:t>
            </a:r>
            <a:r>
              <a:rPr lang="uk-UA" sz="1800" b="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ліцей </a:t>
            </a:r>
            <a:r>
              <a:rPr lang="uk-UA" sz="1800" b="1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Липоводолинської</a:t>
            </a:r>
            <a:r>
              <a:rPr lang="uk-UA" sz="1800" b="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селищної ради</a:t>
            </a:r>
          </a:p>
          <a:p>
            <a:pPr>
              <a:lnSpc>
                <a:spcPts val="2850"/>
              </a:lnSpc>
            </a:pPr>
            <a:r>
              <a:rPr lang="uk-UA" b="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Номінація: Техніка</a:t>
            </a:r>
            <a:endParaRPr lang="uk-UA" sz="1800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>
              <a:lnSpc>
                <a:spcPts val="2850"/>
              </a:lnSpc>
            </a:pPr>
            <a:r>
              <a:rPr lang="uk-UA" sz="1800" b="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Відділення МАНУ: Сумське територіальне відділення МАН</a:t>
            </a:r>
          </a:p>
          <a:p>
            <a:pPr>
              <a:lnSpc>
                <a:spcPts val="2850"/>
              </a:lnSpc>
            </a:pPr>
            <a:r>
              <a:rPr lang="uk-UA" sz="1800" b="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Населений пункт: селище Липова Долина</a:t>
            </a:r>
            <a:endParaRPr lang="uk-UA" sz="1800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 algn="l">
              <a:lnSpc>
                <a:spcPts val="2850"/>
              </a:lnSpc>
              <a:buNone/>
            </a:pPr>
            <a:r>
              <a:rPr lang="uk-UA" sz="1800" b="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Керівник: Тимошенко </a:t>
            </a:r>
            <a:r>
              <a:rPr lang="uk-UA" sz="1800" b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Світлана Олександрівна</a:t>
            </a:r>
            <a:r>
              <a:rPr lang="uk-UA" sz="1800" b="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учитель фізики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2243138"/>
            <a:ext cx="1579840" cy="426244"/>
          </a:xfrm>
          <a:prstGeom prst="roundRect">
            <a:avLst>
              <a:gd name="adj" fmla="val 17880"/>
            </a:avLst>
          </a:prstGeom>
          <a:solidFill>
            <a:srgbClr val="181E3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4" name="Text 1"/>
          <p:cNvSpPr/>
          <p:nvPr/>
        </p:nvSpPr>
        <p:spPr>
          <a:xfrm>
            <a:off x="929878" y="2311122"/>
            <a:ext cx="1307663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АКТУАЛЬНІСТЬ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93790" y="276010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Чому це важливо?</a:t>
            </a:r>
            <a:endParaRPr lang="en-US" sz="4450" dirty="0"/>
          </a:p>
        </p:txBody>
      </p:sp>
      <p:sp>
        <p:nvSpPr>
          <p:cNvPr id="6" name="Text 3"/>
          <p:cNvSpPr/>
          <p:nvPr/>
        </p:nvSpPr>
        <p:spPr>
          <a:xfrm>
            <a:off x="793790" y="3809047"/>
            <a:ext cx="7556421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Мене завжди захоплювали експерименти, і я хотіла поглибити свої знання про астероїди, їхню небезпеку та руйнівну силу. Місяць — єдине небесне тіло, куди ступала нога людини, але його умови залишаються смертельно ворожими для життя. Розуміння різниці між Землею та Місяцем — це ключ до майбутніх космічних місій і захисту нашої планети від астероїдної загрози.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1822371"/>
            <a:ext cx="2014061" cy="426244"/>
          </a:xfrm>
          <a:prstGeom prst="roundRect">
            <a:avLst>
              <a:gd name="adj" fmla="val 17880"/>
            </a:avLst>
          </a:prstGeom>
          <a:solidFill>
            <a:srgbClr val="181E3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3" name="Text 1"/>
          <p:cNvSpPr/>
          <p:nvPr/>
        </p:nvSpPr>
        <p:spPr>
          <a:xfrm>
            <a:off x="929878" y="1890355"/>
            <a:ext cx="1741884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МЕТА ТА ЗАВДАННЯ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93790" y="2339340"/>
            <a:ext cx="845367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Мета та завдання дослідження</a:t>
            </a:r>
            <a:endParaRPr lang="en-US" sz="4450" dirty="0"/>
          </a:p>
        </p:txBody>
      </p:sp>
      <p:sp>
        <p:nvSpPr>
          <p:cNvPr id="5" name="Shape 3"/>
          <p:cNvSpPr/>
          <p:nvPr/>
        </p:nvSpPr>
        <p:spPr>
          <a:xfrm>
            <a:off x="630436" y="3388281"/>
            <a:ext cx="6571417" cy="3018949"/>
          </a:xfrm>
          <a:prstGeom prst="roundRect">
            <a:avLst>
              <a:gd name="adj" fmla="val 5410"/>
            </a:avLst>
          </a:prstGeom>
          <a:solidFill>
            <a:srgbClr val="8C98CA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6" name="Text 4"/>
          <p:cNvSpPr/>
          <p:nvPr/>
        </p:nvSpPr>
        <p:spPr>
          <a:xfrm>
            <a:off x="857250" y="361509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Мета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857250" y="4196239"/>
            <a:ext cx="6117788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Дослідити фізичні відмінності між Землею та Місяцем і змоделювати місячні умови через серію експериментів.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599521" y="361509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Завдання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599521" y="4196239"/>
            <a:ext cx="6244709" cy="2131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Порівняти гравітацію, атмосферу та температуру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Змоделювати вплив метеоритів на поверхню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Дослідити залежність тиску від горіння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Вивчити кипіння води у вакуумі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Довести неможливість поширення звуку у вакуумі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1944886"/>
            <a:ext cx="1849398" cy="426244"/>
          </a:xfrm>
          <a:prstGeom prst="roundRect">
            <a:avLst>
              <a:gd name="adj" fmla="val 17880"/>
            </a:avLst>
          </a:prstGeom>
          <a:solidFill>
            <a:srgbClr val="181E3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3" name="Text 1"/>
          <p:cNvSpPr/>
          <p:nvPr/>
        </p:nvSpPr>
        <p:spPr>
          <a:xfrm>
            <a:off x="929878" y="2012871"/>
            <a:ext cx="1577221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ОБ'ЄКТ І ПРЕДМЕТ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93790" y="2461855"/>
            <a:ext cx="807386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Об'єкт і предмет дослідження</a:t>
            </a:r>
            <a:endParaRPr lang="en-US" sz="4450" dirty="0"/>
          </a:p>
        </p:txBody>
      </p:sp>
      <p:sp>
        <p:nvSpPr>
          <p:cNvPr id="5" name="Shape 3"/>
          <p:cNvSpPr/>
          <p:nvPr/>
        </p:nvSpPr>
        <p:spPr>
          <a:xfrm>
            <a:off x="793790" y="3510796"/>
            <a:ext cx="4196358" cy="2773799"/>
          </a:xfrm>
          <a:prstGeom prst="roundRect">
            <a:avLst>
              <a:gd name="adj" fmla="val 3435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6" name="Text 4"/>
          <p:cNvSpPr/>
          <p:nvPr/>
        </p:nvSpPr>
        <p:spPr>
          <a:xfrm>
            <a:off x="1028224" y="374523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Об'єкт дослідження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28224" y="4235648"/>
            <a:ext cx="372749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Фізичні умови на поверхні Місяця та їх відмінності від земних: гравітація, атмосферний тиск, температура, радіація.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5216962" y="3510796"/>
            <a:ext cx="4196358" cy="2773799"/>
          </a:xfrm>
          <a:prstGeom prst="roundRect">
            <a:avLst>
              <a:gd name="adj" fmla="val 3435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9" name="Text 7"/>
          <p:cNvSpPr/>
          <p:nvPr/>
        </p:nvSpPr>
        <p:spPr>
          <a:xfrm>
            <a:off x="5451396" y="3745230"/>
            <a:ext cx="301311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Предмет дослідження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451396" y="4235648"/>
            <a:ext cx="372749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Вплив метеоритів на поверхню та траєкторію Місяця; моделювання місячних умов (вакуум, відсутність звуку, кипіння при низькому тиску).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9640133" y="3510796"/>
            <a:ext cx="4196358" cy="2773799"/>
          </a:xfrm>
          <a:prstGeom prst="roundRect">
            <a:avLst>
              <a:gd name="adj" fmla="val 3435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2" name="Text 10"/>
          <p:cNvSpPr/>
          <p:nvPr/>
        </p:nvSpPr>
        <p:spPr>
          <a:xfrm>
            <a:off x="9874568" y="374523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Методи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9874568" y="4235648"/>
            <a:ext cx="372749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Спостереження, порівняння, фізичні експерименти з використанням вакуумних установок, скляних куполів та імітаційних моделей.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67807" y="807125"/>
            <a:ext cx="2129909" cy="432554"/>
          </a:xfrm>
          <a:prstGeom prst="roundRect">
            <a:avLst>
              <a:gd name="adj" fmla="val 17344"/>
            </a:avLst>
          </a:prstGeom>
          <a:noFill/>
          <a:ln w="7620">
            <a:solidFill>
              <a:srgbClr val="8C98CA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Text 1"/>
          <p:cNvSpPr/>
          <p:nvPr/>
        </p:nvSpPr>
        <p:spPr>
          <a:xfrm>
            <a:off x="6409373" y="881658"/>
            <a:ext cx="1846778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8C98CA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ФІЗИЧНІ ПАРАМЕТРИ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6267807" y="1327547"/>
            <a:ext cx="6338292" cy="697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43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Гравітація та масштаби</a:t>
            </a:r>
            <a:endParaRPr lang="en-US" sz="4350" dirty="0"/>
          </a:p>
        </p:txBody>
      </p:sp>
      <p:sp>
        <p:nvSpPr>
          <p:cNvPr id="6" name="Text 3"/>
          <p:cNvSpPr/>
          <p:nvPr/>
        </p:nvSpPr>
        <p:spPr>
          <a:xfrm>
            <a:off x="6267807" y="2466499"/>
            <a:ext cx="3653195" cy="736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00"/>
              </a:lnSpc>
              <a:buNone/>
            </a:pPr>
            <a:r>
              <a:rPr lang="en-US" sz="58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1,62</a:t>
            </a:r>
            <a:endParaRPr lang="en-US" sz="5800" dirty="0"/>
          </a:p>
        </p:txBody>
      </p:sp>
      <p:sp>
        <p:nvSpPr>
          <p:cNvPr id="7" name="Text 4"/>
          <p:cNvSpPr/>
          <p:nvPr/>
        </p:nvSpPr>
        <p:spPr>
          <a:xfrm>
            <a:off x="6446163" y="3479602"/>
            <a:ext cx="3296364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м/с² — гравітація Місяця</a:t>
            </a:r>
            <a:endParaRPr lang="en-US" sz="2150" dirty="0"/>
          </a:p>
        </p:txBody>
      </p:sp>
      <p:sp>
        <p:nvSpPr>
          <p:cNvPr id="8" name="Text 5"/>
          <p:cNvSpPr/>
          <p:nvPr/>
        </p:nvSpPr>
        <p:spPr>
          <a:xfrm>
            <a:off x="6267807" y="3960257"/>
            <a:ext cx="365319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Лише 16,5% від земної (9,8 м/с²). Людина 80 кг важить ~13 кг.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10195679" y="2466499"/>
            <a:ext cx="3653314" cy="736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00"/>
              </a:lnSpc>
              <a:buNone/>
            </a:pPr>
            <a:r>
              <a:rPr lang="en-US" sz="58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4x</a:t>
            </a:r>
            <a:endParaRPr lang="en-US" sz="5800" dirty="0"/>
          </a:p>
        </p:txBody>
      </p:sp>
      <p:sp>
        <p:nvSpPr>
          <p:cNvPr id="10" name="Text 7"/>
          <p:cNvSpPr/>
          <p:nvPr/>
        </p:nvSpPr>
        <p:spPr>
          <a:xfrm>
            <a:off x="10626804" y="3479602"/>
            <a:ext cx="2790944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Менший діаметр</a:t>
            </a:r>
            <a:endParaRPr lang="en-US" sz="2150" dirty="0"/>
          </a:p>
        </p:txBody>
      </p:sp>
      <p:sp>
        <p:nvSpPr>
          <p:cNvPr id="11" name="Text 8"/>
          <p:cNvSpPr/>
          <p:nvPr/>
        </p:nvSpPr>
        <p:spPr>
          <a:xfrm>
            <a:off x="10195679" y="3960257"/>
            <a:ext cx="365331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Земля — 12 742 км, Місяць — 3 474 км.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8231743" y="5220057"/>
            <a:ext cx="3653195" cy="736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00"/>
              </a:lnSpc>
              <a:buNone/>
            </a:pPr>
            <a:r>
              <a:rPr lang="en-US" sz="58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81x</a:t>
            </a:r>
            <a:endParaRPr lang="en-US" sz="5800" dirty="0"/>
          </a:p>
        </p:txBody>
      </p:sp>
      <p:sp>
        <p:nvSpPr>
          <p:cNvPr id="13" name="Text 10"/>
          <p:cNvSpPr/>
          <p:nvPr/>
        </p:nvSpPr>
        <p:spPr>
          <a:xfrm>
            <a:off x="8662868" y="6233160"/>
            <a:ext cx="2790944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Масивніша Земля</a:t>
            </a:r>
            <a:endParaRPr lang="en-US" sz="2150" dirty="0"/>
          </a:p>
        </p:txBody>
      </p:sp>
      <p:sp>
        <p:nvSpPr>
          <p:cNvPr id="14" name="Text 11"/>
          <p:cNvSpPr/>
          <p:nvPr/>
        </p:nvSpPr>
        <p:spPr>
          <a:xfrm>
            <a:off x="8231743" y="6713815"/>
            <a:ext cx="365319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Саме низька маса Місяця не дозволяє утримувати атмосферу.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23737" y="520065"/>
            <a:ext cx="1811060" cy="315516"/>
          </a:xfrm>
          <a:prstGeom prst="roundRect">
            <a:avLst>
              <a:gd name="adj" fmla="val 18494"/>
            </a:avLst>
          </a:prstGeom>
          <a:noFill/>
          <a:ln w="7620">
            <a:solidFill>
              <a:srgbClr val="8C98CA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3" name="Text 1"/>
          <p:cNvSpPr/>
          <p:nvPr/>
        </p:nvSpPr>
        <p:spPr>
          <a:xfrm>
            <a:off x="1435537" y="579715"/>
            <a:ext cx="1587460" cy="1962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dirty="0">
                <a:solidFill>
                  <a:srgbClr val="8C98CA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АТМОСФЕРА ТА КЛІМАТ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1323737" y="888682"/>
            <a:ext cx="7620238" cy="542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Атмосфера, температура та радіація</a:t>
            </a:r>
            <a:endParaRPr lang="en-US" sz="3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737" y="1780342"/>
            <a:ext cx="5779532" cy="5779532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737" y="1780342"/>
            <a:ext cx="5779532" cy="577953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534513" y="3805238"/>
            <a:ext cx="2170748" cy="271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Ключові відмінності</a:t>
            </a:r>
            <a:endParaRPr lang="en-US" sz="1700" dirty="0"/>
          </a:p>
        </p:txBody>
      </p:sp>
      <p:sp>
        <p:nvSpPr>
          <p:cNvPr id="8" name="Text 4"/>
          <p:cNvSpPr/>
          <p:nvPr/>
        </p:nvSpPr>
        <p:spPr>
          <a:xfrm>
            <a:off x="7534513" y="4209336"/>
            <a:ext cx="5779532" cy="1412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3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Тиск на Місяці у </a:t>
            </a:r>
            <a:r>
              <a:rPr lang="en-US" sz="135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трильйони разів</a:t>
            </a:r>
            <a:r>
              <a:rPr lang="en-US" sz="13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менший — практично вакуум</a:t>
            </a:r>
            <a:endParaRPr lang="en-US" sz="1350" dirty="0"/>
          </a:p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3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Без атмосфери — абсолютна тиша, звук не поширюється</a:t>
            </a:r>
            <a:endParaRPr lang="en-US" sz="1350" dirty="0"/>
          </a:p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3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Перепади температур: від </a:t>
            </a:r>
            <a:r>
              <a:rPr lang="en-US" sz="135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+127°C</a:t>
            </a:r>
            <a:r>
              <a:rPr lang="en-US" sz="13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до </a:t>
            </a:r>
            <a:r>
              <a:rPr lang="en-US" sz="135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-173°C</a:t>
            </a:r>
            <a:endParaRPr lang="en-US" sz="1350" dirty="0"/>
          </a:p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3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Радіація у </a:t>
            </a:r>
            <a:r>
              <a:rPr lang="en-US" sz="135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200–1000 разів</a:t>
            </a:r>
            <a:r>
              <a:rPr lang="en-US" sz="13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вища: доза за день = пів року на Землі</a:t>
            </a:r>
            <a:endParaRPr lang="en-US" sz="1350" dirty="0"/>
          </a:p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3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Метеорити на швидкості </a:t>
            </a:r>
            <a:r>
              <a:rPr lang="en-US" sz="135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20–70 км/с</a:t>
            </a:r>
            <a:r>
              <a:rPr lang="en-US" sz="13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врізаються без згоряння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4260" y="605076"/>
            <a:ext cx="1589127" cy="391001"/>
          </a:xfrm>
          <a:prstGeom prst="roundRect">
            <a:avLst>
              <a:gd name="adj" fmla="val 18274"/>
            </a:avLst>
          </a:prstGeom>
          <a:solidFill>
            <a:srgbClr val="181E3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3" name="Text 1"/>
          <p:cNvSpPr/>
          <p:nvPr/>
        </p:nvSpPr>
        <p:spPr>
          <a:xfrm>
            <a:off x="871776" y="668774"/>
            <a:ext cx="1334095" cy="2636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ЕКСПЕРИМЕНТ 1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744260" y="1075730"/>
            <a:ext cx="10052328" cy="66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Вплив метеоритів на поверхню Місяця</a:t>
            </a:r>
            <a:endParaRPr lang="en-US" sz="4150" dirty="0"/>
          </a:p>
        </p:txBody>
      </p:sp>
      <p:sp>
        <p:nvSpPr>
          <p:cNvPr id="6" name="Text 3"/>
          <p:cNvSpPr/>
          <p:nvPr/>
        </p:nvSpPr>
        <p:spPr>
          <a:xfrm>
            <a:off x="9631204" y="2238494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Методика</a:t>
            </a:r>
            <a:endParaRPr lang="en-US" sz="2050" dirty="0"/>
          </a:p>
        </p:txBody>
      </p:sp>
      <p:sp>
        <p:nvSpPr>
          <p:cNvPr id="7" name="Text 4"/>
          <p:cNvSpPr/>
          <p:nvPr/>
        </p:nvSpPr>
        <p:spPr>
          <a:xfrm>
            <a:off x="9631204" y="2770108"/>
            <a:ext cx="4262438" cy="988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Кулька (метеорит) кидалась з відстані 30 см на купу вати з камінцями (поверхня Місяця). Проведено 5 спроб.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9631204" y="3958114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Результат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9631204" y="4489728"/>
            <a:ext cx="4262438" cy="21169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Кулька </a:t>
            </a:r>
            <a:r>
              <a:rPr lang="en-US" sz="165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не пробила </a:t>
            </a:r>
            <a:r>
              <a:rPr lang="en-US" sz="1650" b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купу</a:t>
            </a:r>
            <a:r>
              <a:rPr lang="en-US" sz="165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1650" b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наскрізь</a:t>
            </a:r>
            <a:endParaRPr lang="en-US" sz="1650" dirty="0"/>
          </a:p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Утворились дрібні частинки, але </a:t>
            </a:r>
            <a:r>
              <a:rPr lang="en-US" sz="165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без великих фрагментів</a:t>
            </a:r>
            <a:endParaRPr lang="en-US" sz="1650" dirty="0"/>
          </a:p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Результат повторювався у всіх 5 спробах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9631204" y="6785967"/>
            <a:ext cx="4262438" cy="659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Метеорити утворюють кратери, але </a:t>
            </a:r>
            <a:r>
              <a:rPr lang="en-US" sz="165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не змінюють траєкторію руху Місяця</a:t>
            </a:r>
            <a:r>
              <a:rPr lang="en-US" sz="16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</a:t>
            </a:r>
            <a:endParaRPr lang="en-US" sz="165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1BDD8A1-D63B-95E9-B6FD-F40DEE4102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721" y="1981577"/>
            <a:ext cx="4285375" cy="214268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13EDF68-38C6-8A44-316B-D7B2476067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861" y="2238494"/>
            <a:ext cx="2909321" cy="516169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F062238-C124-99EE-37DE-2FB65B51B1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8947" y="4290417"/>
            <a:ext cx="2239021" cy="36668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9183" y="496967"/>
            <a:ext cx="1373386" cy="316230"/>
          </a:xfrm>
          <a:prstGeom prst="roundRect">
            <a:avLst>
              <a:gd name="adj" fmla="val 19205"/>
            </a:avLst>
          </a:prstGeom>
          <a:solidFill>
            <a:srgbClr val="181E3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3" name="Text 1"/>
          <p:cNvSpPr/>
          <p:nvPr/>
        </p:nvSpPr>
        <p:spPr>
          <a:xfrm>
            <a:off x="1187529" y="551140"/>
            <a:ext cx="1156692" cy="207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ЕКСПЕРИМЕНТ 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079183" y="870704"/>
            <a:ext cx="8196858" cy="564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Вплив маси метеорита </a:t>
            </a:r>
            <a:r>
              <a:rPr lang="en-US" sz="3550" dirty="0" err="1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на</a:t>
            </a:r>
            <a:r>
              <a:rPr lang="en-US" sz="35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</a:t>
            </a:r>
            <a:r>
              <a:rPr lang="en-US" sz="3550" dirty="0" err="1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траєкторі</a:t>
            </a:r>
            <a:r>
              <a:rPr lang="uk-UA" sz="35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ю руху Місяця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1056323" y="1374194"/>
            <a:ext cx="12471916" cy="259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Баскетбольний м'яч — Місяць; тенісний (2,7 г) та металевий (95,6 г) — метеорити різної маси.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079183" y="2803208"/>
            <a:ext cx="4078486" cy="1612940"/>
          </a:xfrm>
          <a:prstGeom prst="roundRect">
            <a:avLst>
              <a:gd name="adj" fmla="val 6803"/>
            </a:avLst>
          </a:prstGeom>
          <a:solidFill>
            <a:srgbClr val="080E26"/>
          </a:solidFill>
          <a:ln w="2286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7" name="Shape 5"/>
          <p:cNvSpPr/>
          <p:nvPr/>
        </p:nvSpPr>
        <p:spPr>
          <a:xfrm>
            <a:off x="1056323" y="2803208"/>
            <a:ext cx="91440" cy="1612940"/>
          </a:xfrm>
          <a:prstGeom prst="roundRect">
            <a:avLst>
              <a:gd name="adj" fmla="val 83023"/>
            </a:avLst>
          </a:prstGeom>
          <a:solidFill>
            <a:srgbClr val="8C98CA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8" name="Text 6"/>
          <p:cNvSpPr/>
          <p:nvPr/>
        </p:nvSpPr>
        <p:spPr>
          <a:xfrm>
            <a:off x="1351359" y="3006804"/>
            <a:ext cx="2259330" cy="282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Тенісний м'яч (2,7 г)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1351359" y="3433167"/>
            <a:ext cx="3602712" cy="7793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Траєкторія баскетбольного м'яча </a:t>
            </a:r>
            <a:r>
              <a:rPr lang="en-US" sz="14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практично не змінилась</a:t>
            </a: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— лише незначне відхилення.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1079183" y="4560094"/>
            <a:ext cx="4078486" cy="1612940"/>
          </a:xfrm>
          <a:prstGeom prst="roundRect">
            <a:avLst>
              <a:gd name="adj" fmla="val 6803"/>
            </a:avLst>
          </a:prstGeom>
          <a:solidFill>
            <a:srgbClr val="080E26"/>
          </a:solidFill>
          <a:ln w="2286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1" name="Shape 9"/>
          <p:cNvSpPr/>
          <p:nvPr/>
        </p:nvSpPr>
        <p:spPr>
          <a:xfrm>
            <a:off x="1056323" y="4560094"/>
            <a:ext cx="91440" cy="1612940"/>
          </a:xfrm>
          <a:prstGeom prst="roundRect">
            <a:avLst>
              <a:gd name="adj" fmla="val 83023"/>
            </a:avLst>
          </a:prstGeom>
          <a:solidFill>
            <a:srgbClr val="8C98CA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2" name="Text 10"/>
          <p:cNvSpPr/>
          <p:nvPr/>
        </p:nvSpPr>
        <p:spPr>
          <a:xfrm>
            <a:off x="1351359" y="4763691"/>
            <a:ext cx="2572226" cy="282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Металевий м'яч (95,6 г)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1351359" y="5190053"/>
            <a:ext cx="3602712" cy="7793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Баскетбольний м'яч </a:t>
            </a:r>
            <a:r>
              <a:rPr lang="en-US" sz="14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помітно відхилився</a:t>
            </a: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і підскочив — більша маса передає більше енергії.</a:t>
            </a:r>
            <a:endParaRPr lang="en-US" sz="140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EE0BEC6-EDA2-7435-A21D-CD8D406C7A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9109" y="2201612"/>
            <a:ext cx="2406627" cy="365667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0179C98-0336-7276-1D31-5B2BDDA2F5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2775" y="2005568"/>
            <a:ext cx="6327457" cy="3563649"/>
          </a:xfrm>
          <a:prstGeom prst="rect">
            <a:avLst/>
          </a:prstGeom>
        </p:spPr>
      </p:pic>
      <p:pic>
        <p:nvPicPr>
          <p:cNvPr id="21" name="Місце для вмісту 4">
            <a:extLst>
              <a:ext uri="{FF2B5EF4-FFF2-40B4-BE49-F238E27FC236}">
                <a16:creationId xmlns:a16="http://schemas.microsoft.com/office/drawing/2014/main" id="{6F6B93CB-14C9-D3C8-AE2A-5B7970ACA2C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4968" t="12707" r="23545" b="9744"/>
          <a:stretch>
            <a:fillRect/>
          </a:stretch>
        </p:blipFill>
        <p:spPr>
          <a:xfrm>
            <a:off x="33942" y="4669945"/>
            <a:ext cx="1225977" cy="306193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7ABC215-49EC-ADDF-D13F-DFAB3678ABF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4239" r="20432"/>
          <a:stretch>
            <a:fillRect/>
          </a:stretch>
        </p:blipFill>
        <p:spPr>
          <a:xfrm>
            <a:off x="-67076" y="1689214"/>
            <a:ext cx="1326995" cy="281123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186DBC4-0D8E-8488-24C9-75A0ABA084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55918" y="3798185"/>
            <a:ext cx="3372321" cy="2276793"/>
          </a:xfrm>
          <a:prstGeom prst="rect">
            <a:avLst/>
          </a:prstGeom>
        </p:spPr>
      </p:pic>
      <p:sp>
        <p:nvSpPr>
          <p:cNvPr id="25" name="Shape 8">
            <a:extLst>
              <a:ext uri="{FF2B5EF4-FFF2-40B4-BE49-F238E27FC236}">
                <a16:creationId xmlns:a16="http://schemas.microsoft.com/office/drawing/2014/main" id="{C0FD17A2-44D6-0B3C-A7DB-D9A064229F6A}"/>
              </a:ext>
            </a:extLst>
          </p:cNvPr>
          <p:cNvSpPr/>
          <p:nvPr/>
        </p:nvSpPr>
        <p:spPr>
          <a:xfrm>
            <a:off x="5303877" y="6115690"/>
            <a:ext cx="4319707" cy="1669137"/>
          </a:xfrm>
          <a:prstGeom prst="roundRect">
            <a:avLst>
              <a:gd name="adj" fmla="val 4994"/>
            </a:avLst>
          </a:prstGeom>
          <a:solidFill>
            <a:srgbClr val="022349"/>
          </a:solidFill>
          <a:ln/>
        </p:spPr>
        <p:txBody>
          <a:bodyPr/>
          <a:lstStyle/>
          <a:p>
            <a:endParaRPr lang="uk-UA" dirty="0"/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90C500D9-AE71-8705-AAE9-E1AF57E4808B}"/>
              </a:ext>
            </a:extLst>
          </p:cNvPr>
          <p:cNvSpPr/>
          <p:nvPr/>
        </p:nvSpPr>
        <p:spPr>
          <a:xfrm>
            <a:off x="6146958" y="6260093"/>
            <a:ext cx="3476625" cy="1190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Малі метеорити не змінюють рух великих тіл. Лише масивні об'єкти здатні спричинити помітні зміни траєкторії.</a:t>
            </a:r>
            <a:endParaRPr lang="en-US" sz="1550" dirty="0"/>
          </a:p>
        </p:txBody>
      </p:sp>
      <p:pic>
        <p:nvPicPr>
          <p:cNvPr id="27" name="Image 1" descr="preencoded.png">
            <a:extLst>
              <a:ext uri="{FF2B5EF4-FFF2-40B4-BE49-F238E27FC236}">
                <a16:creationId xmlns:a16="http://schemas.microsoft.com/office/drawing/2014/main" id="{4815D362-9C99-745B-913D-22877D5752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1414" y="6326728"/>
            <a:ext cx="248007" cy="19835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7701" y="434904"/>
            <a:ext cx="2057043" cy="426244"/>
          </a:xfrm>
          <a:prstGeom prst="roundRect">
            <a:avLst>
              <a:gd name="adj" fmla="val 17880"/>
            </a:avLst>
          </a:prstGeom>
          <a:solidFill>
            <a:srgbClr val="181E3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3" name="Text 1"/>
          <p:cNvSpPr/>
          <p:nvPr/>
        </p:nvSpPr>
        <p:spPr>
          <a:xfrm>
            <a:off x="793789" y="434904"/>
            <a:ext cx="1784866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ЕКСПЕРИМЕНТИ 3–4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93789" y="799786"/>
            <a:ext cx="1022925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Моделювання вакууму та зміна тиску</a:t>
            </a:r>
            <a:endParaRPr lang="en-US" sz="4450" dirty="0"/>
          </a:p>
        </p:txBody>
      </p:sp>
      <p:sp>
        <p:nvSpPr>
          <p:cNvPr id="6" name="Text 3"/>
          <p:cNvSpPr/>
          <p:nvPr/>
        </p:nvSpPr>
        <p:spPr>
          <a:xfrm>
            <a:off x="793790" y="5574744"/>
            <a:ext cx="286845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Випалювання кисню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93790" y="6065163"/>
            <a:ext cx="637960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Полум'я гасне за 55 сек — кисень вичерпується, тиск падає. Демонстрація </a:t>
            </a:r>
            <a:r>
              <a:rPr lang="en-US" sz="175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безповітряного простору</a:t>
            </a: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Місяця.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7456884" y="5574744"/>
            <a:ext cx="342673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Зміна тиску при згоранні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7456884" y="6065163"/>
            <a:ext cx="637972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Після згасання полум'я вода піднімається під колбу — </a:t>
            </a:r>
            <a:r>
              <a:rPr lang="en-US" sz="175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різниця тисків</a:t>
            </a: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візуально демонструє закон фізики.</a:t>
            </a:r>
            <a:endParaRPr lang="en-US" sz="175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F316122-CA57-75CC-691E-3138867D9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89" y="1644654"/>
            <a:ext cx="2343477" cy="393437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B9FEDB7-45E5-6AED-AE10-DBA979F1C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9380" y="1644654"/>
            <a:ext cx="2177877" cy="379400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B456E82-FC97-EBBD-9CD3-7737FF3CAE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6884" y="1438632"/>
            <a:ext cx="2735252" cy="403089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55CE99D-AF34-F2D7-AFB5-275E13B02E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1876" y="1501759"/>
            <a:ext cx="2876951" cy="42201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9183" y="577215"/>
            <a:ext cx="1641634" cy="316230"/>
          </a:xfrm>
          <a:prstGeom prst="roundRect">
            <a:avLst>
              <a:gd name="adj" fmla="val 19205"/>
            </a:avLst>
          </a:prstGeom>
          <a:solidFill>
            <a:srgbClr val="181E3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3" name="Text 1"/>
          <p:cNvSpPr/>
          <p:nvPr/>
        </p:nvSpPr>
        <p:spPr>
          <a:xfrm>
            <a:off x="1187529" y="631388"/>
            <a:ext cx="1424940" cy="207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ЕКСПЕРИМЕНТИ 5–6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079183" y="950952"/>
            <a:ext cx="7531418" cy="564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Кипіння у вакуумі та тиша космосу</a:t>
            </a:r>
            <a:endParaRPr lang="en-US" sz="3550" dirty="0"/>
          </a:p>
        </p:txBody>
      </p:sp>
      <p:sp>
        <p:nvSpPr>
          <p:cNvPr id="6" name="Text 3"/>
          <p:cNvSpPr/>
          <p:nvPr/>
        </p:nvSpPr>
        <p:spPr>
          <a:xfrm>
            <a:off x="9563288" y="594121"/>
            <a:ext cx="2259330" cy="282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Кипіння при 76°C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9563288" y="1038640"/>
            <a:ext cx="4078486" cy="7793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При </a:t>
            </a:r>
            <a:r>
              <a:rPr lang="en-US" sz="1400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тиску</a:t>
            </a: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14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77,45 кПа</a:t>
            </a: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вода закипіла без нагрівання — температура кипіння залежить від тиску.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1079183" y="6723697"/>
            <a:ext cx="12471916" cy="928568"/>
          </a:xfrm>
          <a:prstGeom prst="roundRect">
            <a:avLst>
              <a:gd name="adj" fmla="val 8176"/>
            </a:avLst>
          </a:prstGeom>
          <a:solidFill>
            <a:srgbClr val="183A13"/>
          </a:solidFill>
          <a:ln/>
        </p:spPr>
        <p:txBody>
          <a:bodyPr/>
          <a:lstStyle/>
          <a:p>
            <a:endParaRPr lang="uk-UA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919" y="6966585"/>
            <a:ext cx="225862" cy="180737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66518" y="6912769"/>
            <a:ext cx="11703844" cy="5195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Загальний висновок:</a:t>
            </a:r>
            <a:r>
              <a:rPr lang="en-US" sz="1400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Місяць — вороже середовище: вакуум, екстремальні температури, смертельна радіація. Але розуміння цих умов відкриває шлях до майбутніх досліджень.</a:t>
            </a:r>
            <a:endParaRPr lang="en-US" sz="14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19566E3-DF78-F4F4-3BAB-2E6F277692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911" y="1931309"/>
            <a:ext cx="1895740" cy="346758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91F565D-C087-6114-BE07-B7F1A989DA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0817" y="1818023"/>
            <a:ext cx="2184958" cy="369415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9B4A4BA-82EE-0F7E-59EB-78F0DA328B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7623" y="1888357"/>
            <a:ext cx="2019582" cy="328658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87AD2D7-61F1-8DCF-95D4-3494E3D914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9053" y="1686944"/>
            <a:ext cx="1924319" cy="181952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31FD7ED-175D-6CB5-109C-D49AF3AB6E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80872" y="3807310"/>
            <a:ext cx="1805573" cy="2615549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B41D28B-515B-8AA1-0118-272A60546A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85098" y="2118861"/>
            <a:ext cx="2586361" cy="389247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2F162-A933-01A2-1D2B-C97DDBB6E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34763CE-1E7A-73A5-41D3-9599A31395DA}"/>
              </a:ext>
            </a:extLst>
          </p:cNvPr>
          <p:cNvSpPr/>
          <p:nvPr/>
        </p:nvSpPr>
        <p:spPr>
          <a:xfrm>
            <a:off x="1079183" y="577215"/>
            <a:ext cx="1641634" cy="316230"/>
          </a:xfrm>
          <a:prstGeom prst="roundRect">
            <a:avLst>
              <a:gd name="adj" fmla="val 19205"/>
            </a:avLst>
          </a:prstGeom>
          <a:solidFill>
            <a:srgbClr val="181E3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7C4ACE4-B99E-6CBE-B3C4-3895B67FEF83}"/>
              </a:ext>
            </a:extLst>
          </p:cNvPr>
          <p:cNvSpPr/>
          <p:nvPr/>
        </p:nvSpPr>
        <p:spPr>
          <a:xfrm>
            <a:off x="1187529" y="631388"/>
            <a:ext cx="1424940" cy="207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ЕКСПЕРИМЕНТИ 5–6</a:t>
            </a:r>
            <a:endParaRPr lang="en-US" sz="11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4D8DC48-838C-EEB9-8F37-0B167EA2C70B}"/>
              </a:ext>
            </a:extLst>
          </p:cNvPr>
          <p:cNvSpPr/>
          <p:nvPr/>
        </p:nvSpPr>
        <p:spPr>
          <a:xfrm>
            <a:off x="1079183" y="950952"/>
            <a:ext cx="7531418" cy="564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Кипіння у вакуумі та тиша космосу</a:t>
            </a:r>
            <a:endParaRPr lang="en-US" sz="355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B2A61FAE-7041-1953-C807-6964E9E5B562}"/>
              </a:ext>
            </a:extLst>
          </p:cNvPr>
          <p:cNvSpPr/>
          <p:nvPr/>
        </p:nvSpPr>
        <p:spPr>
          <a:xfrm>
            <a:off x="9480113" y="2183049"/>
            <a:ext cx="2259330" cy="282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Звук у вакуумі</a:t>
            </a:r>
            <a:endParaRPr lang="en-US" sz="175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BE70CEA9-9DD0-8D34-FCBB-0129A23FA546}"/>
              </a:ext>
            </a:extLst>
          </p:cNvPr>
          <p:cNvSpPr/>
          <p:nvPr/>
        </p:nvSpPr>
        <p:spPr>
          <a:xfrm>
            <a:off x="9291876" y="3311011"/>
            <a:ext cx="4078486" cy="1039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Дзвінок під куполом замовкає при </a:t>
            </a:r>
            <a:r>
              <a:rPr lang="en-US" sz="14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60 кПа</a:t>
            </a: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— без середовища звук не поширюється. Саме тому в космосі астронавти використовують радіозв'язок.</a:t>
            </a:r>
            <a:endParaRPr lang="en-US" sz="1400" dirty="0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8B2CAC55-E382-729A-8DCA-C6664F75FCD9}"/>
              </a:ext>
            </a:extLst>
          </p:cNvPr>
          <p:cNvSpPr/>
          <p:nvPr/>
        </p:nvSpPr>
        <p:spPr>
          <a:xfrm>
            <a:off x="1079183" y="6723697"/>
            <a:ext cx="12471916" cy="928568"/>
          </a:xfrm>
          <a:prstGeom prst="roundRect">
            <a:avLst>
              <a:gd name="adj" fmla="val 8176"/>
            </a:avLst>
          </a:prstGeom>
          <a:solidFill>
            <a:srgbClr val="183A13"/>
          </a:solidFill>
          <a:ln/>
        </p:spPr>
        <p:txBody>
          <a:bodyPr/>
          <a:lstStyle/>
          <a:p>
            <a:endParaRPr lang="uk-UA"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7630C052-AD01-BF85-40D5-A7171C55F3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919" y="6966585"/>
            <a:ext cx="225862" cy="180737"/>
          </a:xfrm>
          <a:prstGeom prst="rect">
            <a:avLst/>
          </a:prstGeom>
        </p:spPr>
      </p:pic>
      <p:sp>
        <p:nvSpPr>
          <p:cNvPr id="12" name="Text 8">
            <a:extLst>
              <a:ext uri="{FF2B5EF4-FFF2-40B4-BE49-F238E27FC236}">
                <a16:creationId xmlns:a16="http://schemas.microsoft.com/office/drawing/2014/main" id="{95DB26A0-2FF2-3BB2-EFEE-F76EFFD42D0D}"/>
              </a:ext>
            </a:extLst>
          </p:cNvPr>
          <p:cNvSpPr/>
          <p:nvPr/>
        </p:nvSpPr>
        <p:spPr>
          <a:xfrm>
            <a:off x="1666518" y="6912769"/>
            <a:ext cx="11703844" cy="5195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Загальний висновок:</a:t>
            </a:r>
            <a:r>
              <a:rPr lang="en-US" sz="1400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Місяць — вороже середовище: вакуум, екстремальні температури, смертельна радіація. Але розуміння цих умов відкриває шлях до майбутніх досліджень.</a:t>
            </a:r>
            <a:endParaRPr lang="en-US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0B5027C-1922-1DFA-A2BF-C3936605C2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8097" y="2207409"/>
            <a:ext cx="2400635" cy="347711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401318B-851A-426D-4AC4-D646630E25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437" y="1704732"/>
            <a:ext cx="2410161" cy="395342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ECCFAC8-9466-69BC-5E6A-674177CD33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488" y="2481034"/>
            <a:ext cx="2143424" cy="326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590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7344" y="599003"/>
            <a:ext cx="1007864" cy="332303"/>
          </a:xfrm>
          <a:prstGeom prst="roundRect">
            <a:avLst>
              <a:gd name="adj" fmla="val 18993"/>
            </a:avLst>
          </a:prstGeom>
          <a:solidFill>
            <a:srgbClr val="181E3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4" name="Text 1"/>
          <p:cNvSpPr/>
          <p:nvPr/>
        </p:nvSpPr>
        <p:spPr>
          <a:xfrm>
            <a:off x="769977" y="655320"/>
            <a:ext cx="782598" cy="219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1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ПІДСУМКИ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7344" y="993458"/>
            <a:ext cx="7829312" cy="11739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6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Аналіз, висновки та подальші кроки</a:t>
            </a:r>
            <a:endParaRPr lang="en-US" sz="3650" dirty="0"/>
          </a:p>
        </p:txBody>
      </p:sp>
      <p:sp>
        <p:nvSpPr>
          <p:cNvPr id="6" name="Shape 3"/>
          <p:cNvSpPr/>
          <p:nvPr/>
        </p:nvSpPr>
        <p:spPr>
          <a:xfrm>
            <a:off x="657344" y="2400657"/>
            <a:ext cx="7829312" cy="1639610"/>
          </a:xfrm>
          <a:prstGeom prst="roundRect">
            <a:avLst>
              <a:gd name="adj" fmla="val 6692"/>
            </a:avLst>
          </a:prstGeom>
          <a:solidFill>
            <a:srgbClr val="080E26"/>
          </a:solidFill>
          <a:ln w="2286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7" name="Shape 4"/>
          <p:cNvSpPr/>
          <p:nvPr/>
        </p:nvSpPr>
        <p:spPr>
          <a:xfrm>
            <a:off x="634484" y="2400657"/>
            <a:ext cx="91440" cy="1639610"/>
          </a:xfrm>
          <a:prstGeom prst="roundRect">
            <a:avLst>
              <a:gd name="adj" fmla="val 86279"/>
            </a:avLst>
          </a:prstGeom>
          <a:solidFill>
            <a:srgbClr val="8C98CA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8" name="Text 5"/>
          <p:cNvSpPr/>
          <p:nvPr/>
        </p:nvSpPr>
        <p:spPr>
          <a:xfrm>
            <a:off x="936546" y="2611279"/>
            <a:ext cx="2454712" cy="3011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🔬</a:t>
            </a:r>
            <a:r>
              <a:rPr lang="en-US" sz="18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Аналіз результатів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936546" y="3005614"/>
            <a:ext cx="7339489" cy="824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Усі 6 експериментів підтвердили теоретичні дані: маса метеорита визначає наслідки зіткнення; вакуум унеможливлює горіння та звук; зниження тиску зменшує температуру кипіння.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657344" y="4195763"/>
            <a:ext cx="7829312" cy="1639610"/>
          </a:xfrm>
          <a:prstGeom prst="roundRect">
            <a:avLst>
              <a:gd name="adj" fmla="val 6692"/>
            </a:avLst>
          </a:prstGeom>
          <a:solidFill>
            <a:srgbClr val="080E26"/>
          </a:solidFill>
          <a:ln w="2286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1" name="Shape 8"/>
          <p:cNvSpPr/>
          <p:nvPr/>
        </p:nvSpPr>
        <p:spPr>
          <a:xfrm>
            <a:off x="634484" y="4195763"/>
            <a:ext cx="91440" cy="1639610"/>
          </a:xfrm>
          <a:prstGeom prst="roundRect">
            <a:avLst>
              <a:gd name="adj" fmla="val 86279"/>
            </a:avLst>
          </a:prstGeom>
          <a:solidFill>
            <a:srgbClr val="8C98CA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2" name="Text 9"/>
          <p:cNvSpPr/>
          <p:nvPr/>
        </p:nvSpPr>
        <p:spPr>
          <a:xfrm>
            <a:off x="936546" y="4406384"/>
            <a:ext cx="2347912" cy="3011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✅</a:t>
            </a:r>
            <a:r>
              <a:rPr lang="en-US" sz="18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Висновки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936546" y="4800719"/>
            <a:ext cx="7339489" cy="824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Метеорити, що падають сьогодні, занадто малі, щоб змінити траєкторію Місяця. Відсутність атмосфери робить поверхню вразливою до радіації, екстремальних температур та мікрометеоритів.</a:t>
            </a:r>
            <a:endParaRPr lang="en-US" sz="1450" dirty="0"/>
          </a:p>
        </p:txBody>
      </p:sp>
      <p:sp>
        <p:nvSpPr>
          <p:cNvPr id="14" name="Shape 11"/>
          <p:cNvSpPr/>
          <p:nvPr/>
        </p:nvSpPr>
        <p:spPr>
          <a:xfrm>
            <a:off x="657344" y="5990868"/>
            <a:ext cx="7829312" cy="1639610"/>
          </a:xfrm>
          <a:prstGeom prst="roundRect">
            <a:avLst>
              <a:gd name="adj" fmla="val 6692"/>
            </a:avLst>
          </a:prstGeom>
          <a:solidFill>
            <a:srgbClr val="080E26"/>
          </a:solidFill>
          <a:ln w="2286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5" name="Shape 12"/>
          <p:cNvSpPr/>
          <p:nvPr/>
        </p:nvSpPr>
        <p:spPr>
          <a:xfrm>
            <a:off x="634484" y="5990868"/>
            <a:ext cx="91440" cy="1639610"/>
          </a:xfrm>
          <a:prstGeom prst="roundRect">
            <a:avLst>
              <a:gd name="adj" fmla="val 86279"/>
            </a:avLst>
          </a:prstGeom>
          <a:solidFill>
            <a:srgbClr val="8C98CA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6" name="Text 13"/>
          <p:cNvSpPr/>
          <p:nvPr/>
        </p:nvSpPr>
        <p:spPr>
          <a:xfrm>
            <a:off x="936546" y="6201489"/>
            <a:ext cx="2347912" cy="3011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🚀</a:t>
            </a:r>
            <a:r>
              <a:rPr lang="en-US" sz="18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Подальші кроки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936546" y="6595824"/>
            <a:ext cx="7339489" cy="824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Дослідити стратегії захисту Землі від астероїдів (</a:t>
            </a:r>
            <a:r>
              <a:rPr lang="en-US" sz="1450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кінетичний</a:t>
            </a:r>
            <a:r>
              <a:rPr lang="en-US" sz="14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1450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імпактор</a:t>
            </a:r>
            <a:r>
              <a:rPr lang="uk-UA" sz="14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,</a:t>
            </a:r>
            <a:r>
              <a:rPr lang="en-US" sz="14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фрагментація); вивчити вплив різних </a:t>
            </a:r>
            <a:r>
              <a:rPr lang="en-US" sz="1450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типів</a:t>
            </a:r>
            <a:r>
              <a:rPr lang="en-US" sz="14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1450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астероїдів</a:t>
            </a:r>
            <a:r>
              <a:rPr lang="en-US" sz="14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; поглибити знання про планетарний захист.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762</Words>
  <Application>Microsoft Office PowerPoint</Application>
  <PresentationFormat>Довільний</PresentationFormat>
  <Paragraphs>100</Paragraphs>
  <Slides>12</Slides>
  <Notes>12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17" baseType="lpstr">
      <vt:lpstr>Fraunces Medium</vt:lpstr>
      <vt:lpstr>Epilogue</vt:lpstr>
      <vt:lpstr>Arial</vt:lpstr>
      <vt:lpstr>Roboto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Office</cp:lastModifiedBy>
  <cp:revision>3</cp:revision>
  <dcterms:created xsi:type="dcterms:W3CDTF">2026-04-18T08:50:11Z</dcterms:created>
  <dcterms:modified xsi:type="dcterms:W3CDTF">2026-04-18T10:08:46Z</dcterms:modified>
</cp:coreProperties>
</file>