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Arial Nova Italics" panose="020B0604020202020204" charset="0"/>
      <p:regular r:id="rId13"/>
    </p:embeddedFont>
    <p:embeddedFont>
      <p:font typeface="Arial Nova Bold Italics" panose="020B0604020202020204" charset="0"/>
      <p:regular r:id="rId14"/>
    </p:embeddedFont>
    <p:embeddedFont>
      <p:font typeface="Arial Nova Bold" panose="020B0604020202020204" charset="0"/>
      <p:regular r:id="rId15"/>
    </p:embeddedFont>
    <p:embeddedFont>
      <p:font typeface="Arial Nova" panose="020B0604020202020204" charset="0"/>
      <p:regular r:id="rId16"/>
    </p:embeddedFont>
    <p:embeddedFont>
      <p:font typeface="Work Sans Bold Italics" panose="020B0604020202020204" charset="0"/>
      <p:regular r:id="rId17"/>
    </p:embeddedFont>
    <p:embeddedFont>
      <p:font typeface="Work Sans Bold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68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5.sv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378024" y="1728595"/>
            <a:ext cx="12896967" cy="8521318"/>
            <a:chOff x="0" y="0"/>
            <a:chExt cx="978989" cy="646840"/>
          </a:xfrm>
        </p:grpSpPr>
        <p:sp>
          <p:nvSpPr>
            <p:cNvPr id="3" name="Freeform 3"/>
            <p:cNvSpPr/>
            <p:nvPr/>
          </p:nvSpPr>
          <p:spPr>
            <a:xfrm>
              <a:off x="15965" y="0"/>
              <a:ext cx="947059" cy="646840"/>
            </a:xfrm>
            <a:custGeom>
              <a:avLst/>
              <a:gdLst/>
              <a:ahLst/>
              <a:cxnLst/>
              <a:rect l="l" t="t" r="r" b="b"/>
              <a:pathLst>
                <a:path w="947059" h="646840">
                  <a:moveTo>
                    <a:pt x="699795" y="0"/>
                  </a:moveTo>
                  <a:lnTo>
                    <a:pt x="44064" y="0"/>
                  </a:lnTo>
                  <a:cubicBezTo>
                    <a:pt x="30035" y="0"/>
                    <a:pt x="16844" y="6680"/>
                    <a:pt x="8543" y="17990"/>
                  </a:cubicBezTo>
                  <a:cubicBezTo>
                    <a:pt x="241" y="29299"/>
                    <a:pt x="-2179" y="43885"/>
                    <a:pt x="2026" y="57270"/>
                  </a:cubicBezTo>
                  <a:lnTo>
                    <a:pt x="169244" y="589571"/>
                  </a:lnTo>
                  <a:cubicBezTo>
                    <a:pt x="179951" y="623652"/>
                    <a:pt x="211540" y="646840"/>
                    <a:pt x="247264" y="646840"/>
                  </a:cubicBezTo>
                  <a:lnTo>
                    <a:pt x="902995" y="646840"/>
                  </a:lnTo>
                  <a:cubicBezTo>
                    <a:pt x="917024" y="646840"/>
                    <a:pt x="930215" y="640160"/>
                    <a:pt x="938516" y="628851"/>
                  </a:cubicBezTo>
                  <a:cubicBezTo>
                    <a:pt x="946818" y="617541"/>
                    <a:pt x="949238" y="602955"/>
                    <a:pt x="945033" y="589571"/>
                  </a:cubicBezTo>
                  <a:lnTo>
                    <a:pt x="777815" y="57270"/>
                  </a:lnTo>
                  <a:cubicBezTo>
                    <a:pt x="767109" y="23188"/>
                    <a:pt x="735519" y="0"/>
                    <a:pt x="699795" y="0"/>
                  </a:cubicBezTo>
                  <a:close/>
                </a:path>
              </a:pathLst>
            </a:custGeom>
            <a:blipFill>
              <a:blip r:embed="rId2"/>
              <a:stretch>
                <a:fillRect l="-1685" r="-1958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87452" y="0"/>
            <a:ext cx="15662298" cy="9642346"/>
            <a:chOff x="0" y="0"/>
            <a:chExt cx="1050891" cy="646971"/>
          </a:xfrm>
        </p:grpSpPr>
        <p:sp>
          <p:nvSpPr>
            <p:cNvPr id="5" name="Freeform 5"/>
            <p:cNvSpPr/>
            <p:nvPr/>
          </p:nvSpPr>
          <p:spPr>
            <a:xfrm>
              <a:off x="13144" y="0"/>
              <a:ext cx="1024603" cy="646971"/>
            </a:xfrm>
            <a:custGeom>
              <a:avLst/>
              <a:gdLst/>
              <a:ahLst/>
              <a:cxnLst/>
              <a:rect l="l" t="t" r="r" b="b"/>
              <a:pathLst>
                <a:path w="1024603" h="646971">
                  <a:moveTo>
                    <a:pt x="785116" y="0"/>
                  </a:moveTo>
                  <a:lnTo>
                    <a:pt x="36286" y="0"/>
                  </a:lnTo>
                  <a:cubicBezTo>
                    <a:pt x="24734" y="0"/>
                    <a:pt x="13872" y="5501"/>
                    <a:pt x="7036" y="14813"/>
                  </a:cubicBezTo>
                  <a:cubicBezTo>
                    <a:pt x="199" y="24126"/>
                    <a:pt x="-1794" y="36137"/>
                    <a:pt x="1668" y="47159"/>
                  </a:cubicBezTo>
                  <a:lnTo>
                    <a:pt x="175244" y="599812"/>
                  </a:lnTo>
                  <a:cubicBezTo>
                    <a:pt x="184059" y="627876"/>
                    <a:pt x="210070" y="646971"/>
                    <a:pt x="239486" y="646971"/>
                  </a:cubicBezTo>
                  <a:lnTo>
                    <a:pt x="988316" y="646971"/>
                  </a:lnTo>
                  <a:cubicBezTo>
                    <a:pt x="999869" y="646971"/>
                    <a:pt x="1010731" y="641470"/>
                    <a:pt x="1017567" y="632157"/>
                  </a:cubicBezTo>
                  <a:cubicBezTo>
                    <a:pt x="1024403" y="622845"/>
                    <a:pt x="1026397" y="610834"/>
                    <a:pt x="1022935" y="599812"/>
                  </a:cubicBezTo>
                  <a:lnTo>
                    <a:pt x="849358" y="47159"/>
                  </a:lnTo>
                  <a:cubicBezTo>
                    <a:pt x="840544" y="19095"/>
                    <a:pt x="814533" y="0"/>
                    <a:pt x="785116" y="0"/>
                  </a:cubicBezTo>
                  <a:close/>
                </a:path>
              </a:pathLst>
            </a:custGeom>
            <a:solidFill>
              <a:srgbClr val="3E1931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01600" y="-38100"/>
              <a:ext cx="847691" cy="685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28548" y="1883616"/>
            <a:ext cx="16380790" cy="2472251"/>
            <a:chOff x="0" y="0"/>
            <a:chExt cx="3024327" cy="456443"/>
          </a:xfrm>
        </p:grpSpPr>
        <p:sp>
          <p:nvSpPr>
            <p:cNvPr id="8" name="Freeform 8"/>
            <p:cNvSpPr/>
            <p:nvPr/>
          </p:nvSpPr>
          <p:spPr>
            <a:xfrm>
              <a:off x="11929" y="0"/>
              <a:ext cx="3000469" cy="456443"/>
            </a:xfrm>
            <a:custGeom>
              <a:avLst/>
              <a:gdLst/>
              <a:ahLst/>
              <a:cxnLst/>
              <a:rect l="l" t="t" r="r" b="b"/>
              <a:pathLst>
                <a:path w="3000469" h="456443">
                  <a:moveTo>
                    <a:pt x="2775170" y="0"/>
                  </a:moveTo>
                  <a:lnTo>
                    <a:pt x="22100" y="0"/>
                  </a:lnTo>
                  <a:cubicBezTo>
                    <a:pt x="14617" y="0"/>
                    <a:pt x="7642" y="3787"/>
                    <a:pt x="3566" y="10063"/>
                  </a:cubicBezTo>
                  <a:cubicBezTo>
                    <a:pt x="-510" y="16339"/>
                    <a:pt x="-1133" y="24251"/>
                    <a:pt x="1911" y="31087"/>
                  </a:cubicBezTo>
                  <a:lnTo>
                    <a:pt x="177431" y="425356"/>
                  </a:lnTo>
                  <a:cubicBezTo>
                    <a:pt x="185848" y="444262"/>
                    <a:pt x="204605" y="456443"/>
                    <a:pt x="225300" y="456443"/>
                  </a:cubicBezTo>
                  <a:lnTo>
                    <a:pt x="2978370" y="456443"/>
                  </a:lnTo>
                  <a:cubicBezTo>
                    <a:pt x="2985853" y="456443"/>
                    <a:pt x="2992828" y="452656"/>
                    <a:pt x="2996904" y="446380"/>
                  </a:cubicBezTo>
                  <a:cubicBezTo>
                    <a:pt x="3000979" y="440104"/>
                    <a:pt x="3001602" y="432192"/>
                    <a:pt x="2998559" y="425356"/>
                  </a:cubicBezTo>
                  <a:lnTo>
                    <a:pt x="2823038" y="31087"/>
                  </a:lnTo>
                  <a:cubicBezTo>
                    <a:pt x="2814621" y="12181"/>
                    <a:pt x="2795865" y="0"/>
                    <a:pt x="277517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101600" y="-114300"/>
              <a:ext cx="2821127" cy="5707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400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4968" y="5433390"/>
            <a:ext cx="8070144" cy="1136580"/>
            <a:chOff x="0" y="0"/>
            <a:chExt cx="1265472" cy="178226"/>
          </a:xfrm>
        </p:grpSpPr>
        <p:sp>
          <p:nvSpPr>
            <p:cNvPr id="11" name="Freeform 11"/>
            <p:cNvSpPr/>
            <p:nvPr/>
          </p:nvSpPr>
          <p:spPr>
            <a:xfrm>
              <a:off x="11964" y="0"/>
              <a:ext cx="1241544" cy="178226"/>
            </a:xfrm>
            <a:custGeom>
              <a:avLst/>
              <a:gdLst/>
              <a:ahLst/>
              <a:cxnLst/>
              <a:rect l="l" t="t" r="r" b="b"/>
              <a:pathLst>
                <a:path w="1241544" h="178226">
                  <a:moveTo>
                    <a:pt x="1031122" y="0"/>
                  </a:moveTo>
                  <a:lnTo>
                    <a:pt x="7223" y="0"/>
                  </a:lnTo>
                  <a:cubicBezTo>
                    <a:pt x="4215" y="0"/>
                    <a:pt x="1523" y="1863"/>
                    <a:pt x="463" y="4678"/>
                  </a:cubicBezTo>
                  <a:cubicBezTo>
                    <a:pt x="-596" y="7492"/>
                    <a:pt x="200" y="10669"/>
                    <a:pt x="2460" y="12652"/>
                  </a:cubicBezTo>
                  <a:lnTo>
                    <a:pt x="176812" y="165575"/>
                  </a:lnTo>
                  <a:cubicBezTo>
                    <a:pt x="186109" y="173730"/>
                    <a:pt x="198055" y="178226"/>
                    <a:pt x="210423" y="178226"/>
                  </a:cubicBezTo>
                  <a:lnTo>
                    <a:pt x="1234322" y="178226"/>
                  </a:lnTo>
                  <a:cubicBezTo>
                    <a:pt x="1237329" y="178226"/>
                    <a:pt x="1240021" y="176363"/>
                    <a:pt x="1241081" y="173548"/>
                  </a:cubicBezTo>
                  <a:cubicBezTo>
                    <a:pt x="1242140" y="170734"/>
                    <a:pt x="1241345" y="167557"/>
                    <a:pt x="1239084" y="165575"/>
                  </a:cubicBezTo>
                  <a:lnTo>
                    <a:pt x="1064733" y="12652"/>
                  </a:lnTo>
                  <a:cubicBezTo>
                    <a:pt x="1055435" y="4496"/>
                    <a:pt x="1043489" y="0"/>
                    <a:pt x="103112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101600" y="0"/>
              <a:ext cx="1062272" cy="1782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7"/>
                </a:lnSpc>
              </a:pPr>
              <a:endParaRPr dirty="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829959" y="1818943"/>
            <a:ext cx="14723332" cy="2436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4"/>
              </a:lnSpc>
            </a:pPr>
            <a:r>
              <a:rPr lang="en-US" sz="5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 </a:t>
            </a:r>
            <a:r>
              <a:rPr lang="en-US" sz="5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Вплив</a:t>
            </a:r>
            <a:r>
              <a:rPr lang="en-US" sz="5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 </a:t>
            </a:r>
            <a:r>
              <a:rPr lang="en-US" sz="5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світлового</a:t>
            </a:r>
            <a:r>
              <a:rPr lang="en-US" sz="5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 </a:t>
            </a:r>
            <a:r>
              <a:rPr lang="en-US" sz="5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забруднення</a:t>
            </a:r>
            <a:r>
              <a:rPr lang="en-US" sz="5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 </a:t>
            </a:r>
            <a:r>
              <a:rPr lang="en-US" sz="5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на</a:t>
            </a:r>
            <a:r>
              <a:rPr lang="en-US" sz="5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 </a:t>
            </a:r>
            <a:r>
              <a:rPr lang="en-US" sz="5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видимість</a:t>
            </a:r>
            <a:r>
              <a:rPr lang="en-US" sz="5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 </a:t>
            </a:r>
            <a:r>
              <a:rPr lang="en-US" sz="5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зірок</a:t>
            </a:r>
            <a:r>
              <a:rPr lang="en-US" sz="5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 у </a:t>
            </a:r>
            <a:r>
              <a:rPr lang="en-US" sz="5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нічному</a:t>
            </a:r>
            <a:r>
              <a:rPr lang="en-US" sz="5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 </a:t>
            </a:r>
            <a:r>
              <a:rPr lang="en-US" sz="5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небі</a:t>
            </a:r>
            <a:endParaRPr lang="en-US" sz="5499" b="1" i="1" dirty="0">
              <a:solidFill>
                <a:srgbClr val="000000"/>
              </a:solidFill>
              <a:latin typeface="Arial Nova Bold Italics"/>
              <a:ea typeface="Arial Nova Bold Italics"/>
              <a:cs typeface="Arial Nova Bold Italics"/>
              <a:sym typeface="Arial Nova Bold Italics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164968" y="7647492"/>
            <a:ext cx="8450569" cy="1190158"/>
            <a:chOff x="0" y="0"/>
            <a:chExt cx="1265472" cy="178226"/>
          </a:xfrm>
        </p:grpSpPr>
        <p:sp>
          <p:nvSpPr>
            <p:cNvPr id="15" name="Freeform 15"/>
            <p:cNvSpPr/>
            <p:nvPr/>
          </p:nvSpPr>
          <p:spPr>
            <a:xfrm>
              <a:off x="11426" y="0"/>
              <a:ext cx="1242621" cy="178226"/>
            </a:xfrm>
            <a:custGeom>
              <a:avLst/>
              <a:gdLst/>
              <a:ahLst/>
              <a:cxnLst/>
              <a:rect l="l" t="t" r="r" b="b"/>
              <a:pathLst>
                <a:path w="1242621" h="178226">
                  <a:moveTo>
                    <a:pt x="1032524" y="0"/>
                  </a:moveTo>
                  <a:lnTo>
                    <a:pt x="6897" y="0"/>
                  </a:lnTo>
                  <a:cubicBezTo>
                    <a:pt x="4025" y="0"/>
                    <a:pt x="1454" y="1780"/>
                    <a:pt x="442" y="4467"/>
                  </a:cubicBezTo>
                  <a:cubicBezTo>
                    <a:pt x="-570" y="7155"/>
                    <a:pt x="190" y="10188"/>
                    <a:pt x="2349" y="12082"/>
                  </a:cubicBezTo>
                  <a:lnTo>
                    <a:pt x="177999" y="166144"/>
                  </a:lnTo>
                  <a:cubicBezTo>
                    <a:pt x="186878" y="173932"/>
                    <a:pt x="198286" y="178226"/>
                    <a:pt x="210097" y="178226"/>
                  </a:cubicBezTo>
                  <a:lnTo>
                    <a:pt x="1235724" y="178226"/>
                  </a:lnTo>
                  <a:cubicBezTo>
                    <a:pt x="1238595" y="178226"/>
                    <a:pt x="1241167" y="176447"/>
                    <a:pt x="1242178" y="173759"/>
                  </a:cubicBezTo>
                  <a:cubicBezTo>
                    <a:pt x="1243190" y="171071"/>
                    <a:pt x="1242430" y="168038"/>
                    <a:pt x="1240271" y="166144"/>
                  </a:cubicBezTo>
                  <a:lnTo>
                    <a:pt x="1064621" y="12082"/>
                  </a:lnTo>
                  <a:cubicBezTo>
                    <a:pt x="1055742" y="4294"/>
                    <a:pt x="1044334" y="0"/>
                    <a:pt x="103252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101600" y="0"/>
              <a:ext cx="1062272" cy="1782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7"/>
                </a:lnSpc>
              </a:pPr>
              <a:endParaRPr dirty="0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178817" y="5547654"/>
            <a:ext cx="6042446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Автор</a:t>
            </a:r>
            <a:r>
              <a:rPr lang="en-US" sz="2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: </a:t>
            </a:r>
            <a:r>
              <a:rPr lang="en-US" sz="2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Мертвіщев</a:t>
            </a:r>
            <a:r>
              <a:rPr lang="en-US" sz="2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 </a:t>
            </a:r>
            <a:r>
              <a:rPr lang="en-US" sz="2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Степан</a:t>
            </a:r>
            <a:r>
              <a:rPr lang="en-US" sz="2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 </a:t>
            </a:r>
            <a:r>
              <a:rPr lang="en-US" sz="2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Сергійович</a:t>
            </a:r>
            <a:r>
              <a:rPr lang="en-US" sz="2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, </a:t>
            </a:r>
            <a:r>
              <a:rPr lang="en-US" sz="2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учень</a:t>
            </a:r>
            <a:r>
              <a:rPr lang="en-US" sz="2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 8-Б </a:t>
            </a:r>
            <a:r>
              <a:rPr lang="en-US" sz="2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класу</a:t>
            </a:r>
            <a:endParaRPr lang="en-US" sz="2499" b="1" i="1" dirty="0">
              <a:solidFill>
                <a:srgbClr val="000000"/>
              </a:solidFill>
              <a:latin typeface="Arial Nova Bold Italics"/>
              <a:ea typeface="Arial Nova Bold Italics"/>
              <a:cs typeface="Arial Nova Bold Italics"/>
              <a:sym typeface="Arial Nova Bold Italic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62994" y="7788546"/>
            <a:ext cx="7396732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 </a:t>
            </a:r>
            <a:r>
              <a:rPr lang="en-US" sz="2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Керівник</a:t>
            </a:r>
            <a:r>
              <a:rPr lang="en-US" sz="2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: </a:t>
            </a:r>
            <a:r>
              <a:rPr lang="en-US" sz="2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Сіпєєва</a:t>
            </a:r>
            <a:r>
              <a:rPr lang="en-US" sz="2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 Анна </a:t>
            </a:r>
            <a:r>
              <a:rPr lang="en-US" sz="2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Олександрівна</a:t>
            </a:r>
            <a:r>
              <a:rPr lang="en-US" sz="2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, </a:t>
            </a:r>
            <a:r>
              <a:rPr lang="en-US" sz="2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учитель</a:t>
            </a:r>
            <a:r>
              <a:rPr lang="en-US" sz="2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 </a:t>
            </a:r>
            <a:r>
              <a:rPr lang="en-US" sz="2499" b="1" i="1" dirty="0">
                <a:solidFill>
                  <a:srgbClr val="000000"/>
                </a:solidFill>
                <a:latin typeface="Arial Nova Bold Italics"/>
                <a:ea typeface="Arial Nova Bold Italics"/>
                <a:cs typeface="Arial Nova Bold Italics"/>
                <a:sym typeface="Arial Nova Bold Italics"/>
              </a:rPr>
              <a:t>фізики</a:t>
            </a:r>
            <a:endParaRPr lang="en-US" sz="2499" b="1" i="1" dirty="0">
              <a:solidFill>
                <a:srgbClr val="000000"/>
              </a:solidFill>
              <a:latin typeface="Arial Nova Bold Italics"/>
              <a:ea typeface="Arial Nova Bold Italics"/>
              <a:cs typeface="Arial Nova Bold Italics"/>
              <a:sym typeface="Arial Nova Bold Italics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9144000" y="5671185"/>
            <a:ext cx="9051346" cy="2324018"/>
            <a:chOff x="0" y="0"/>
            <a:chExt cx="3024327" cy="776525"/>
          </a:xfrm>
        </p:grpSpPr>
        <p:sp>
          <p:nvSpPr>
            <p:cNvPr id="20" name="Freeform 20"/>
            <p:cNvSpPr/>
            <p:nvPr/>
          </p:nvSpPr>
          <p:spPr>
            <a:xfrm>
              <a:off x="14041" y="0"/>
              <a:ext cx="2996245" cy="776525"/>
            </a:xfrm>
            <a:custGeom>
              <a:avLst/>
              <a:gdLst/>
              <a:ahLst/>
              <a:cxnLst/>
              <a:rect l="l" t="t" r="r" b="b"/>
              <a:pathLst>
                <a:path w="2996245" h="776525">
                  <a:moveTo>
                    <a:pt x="2745502" y="0"/>
                  </a:moveTo>
                  <a:lnTo>
                    <a:pt x="47543" y="0"/>
                  </a:lnTo>
                  <a:cubicBezTo>
                    <a:pt x="32812" y="0"/>
                    <a:pt x="18912" y="6829"/>
                    <a:pt x="9910" y="18490"/>
                  </a:cubicBezTo>
                  <a:cubicBezTo>
                    <a:pt x="908" y="30151"/>
                    <a:pt x="-2180" y="45326"/>
                    <a:pt x="1549" y="59578"/>
                  </a:cubicBezTo>
                  <a:lnTo>
                    <a:pt x="173569" y="716947"/>
                  </a:lnTo>
                  <a:cubicBezTo>
                    <a:pt x="182753" y="752044"/>
                    <a:pt x="214464" y="776525"/>
                    <a:pt x="250743" y="776525"/>
                  </a:cubicBezTo>
                  <a:lnTo>
                    <a:pt x="2948702" y="776525"/>
                  </a:lnTo>
                  <a:cubicBezTo>
                    <a:pt x="2963434" y="776525"/>
                    <a:pt x="2977333" y="769695"/>
                    <a:pt x="2986335" y="758034"/>
                  </a:cubicBezTo>
                  <a:cubicBezTo>
                    <a:pt x="2995338" y="746374"/>
                    <a:pt x="2998426" y="731198"/>
                    <a:pt x="2994696" y="716947"/>
                  </a:cubicBezTo>
                  <a:lnTo>
                    <a:pt x="2822677" y="59578"/>
                  </a:lnTo>
                  <a:cubicBezTo>
                    <a:pt x="2813492" y="24480"/>
                    <a:pt x="2781782" y="0"/>
                    <a:pt x="274550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101600" y="-38100"/>
              <a:ext cx="2821127" cy="814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9661276" y="5851674"/>
            <a:ext cx="8016794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8"/>
              </a:lnSpc>
            </a:pP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Курахівський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опорний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заклад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загальної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середньої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освіти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№5 </a:t>
            </a:r>
          </a:p>
          <a:p>
            <a:pPr algn="ctr">
              <a:lnSpc>
                <a:spcPts val="4928"/>
              </a:lnSpc>
            </a:pP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Курахівської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міської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ради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Донецької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області</a:t>
            </a:r>
            <a:endParaRPr lang="en-US" sz="2800" b="1" dirty="0">
              <a:solidFill>
                <a:srgbClr val="000000"/>
              </a:solidFill>
              <a:latin typeface="Arial Nova Bold"/>
              <a:ea typeface="Arial Nova Bold"/>
              <a:cs typeface="Arial Nova Bold"/>
              <a:sym typeface="Arial Nova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62522" y="-201889"/>
            <a:ext cx="12613585" cy="9460189"/>
            <a:chOff x="0" y="0"/>
            <a:chExt cx="812800" cy="609600"/>
          </a:xfrm>
        </p:grpSpPr>
        <p:sp>
          <p:nvSpPr>
            <p:cNvPr id="3" name="Freeform 3"/>
            <p:cNvSpPr/>
            <p:nvPr/>
          </p:nvSpPr>
          <p:spPr>
            <a:xfrm>
              <a:off x="17139" y="0"/>
              <a:ext cx="778522" cy="609600"/>
            </a:xfrm>
            <a:custGeom>
              <a:avLst/>
              <a:gdLst/>
              <a:ahLst/>
              <a:cxnLst/>
              <a:rect l="l" t="t" r="r" b="b"/>
              <a:pathLst>
                <a:path w="778522" h="609600">
                  <a:moveTo>
                    <a:pt x="247439" y="0"/>
                  </a:moveTo>
                  <a:lnTo>
                    <a:pt x="734283" y="0"/>
                  </a:lnTo>
                  <a:cubicBezTo>
                    <a:pt x="748504" y="0"/>
                    <a:pt x="761857" y="6836"/>
                    <a:pt x="770172" y="18372"/>
                  </a:cubicBezTo>
                  <a:cubicBezTo>
                    <a:pt x="778486" y="29908"/>
                    <a:pt x="780748" y="44737"/>
                    <a:pt x="776252" y="58228"/>
                  </a:cubicBezTo>
                  <a:lnTo>
                    <a:pt x="611870" y="551372"/>
                  </a:lnTo>
                  <a:cubicBezTo>
                    <a:pt x="600279" y="586145"/>
                    <a:pt x="567738" y="609600"/>
                    <a:pt x="531083" y="609600"/>
                  </a:cubicBezTo>
                  <a:lnTo>
                    <a:pt x="44239" y="609600"/>
                  </a:lnTo>
                  <a:cubicBezTo>
                    <a:pt x="30018" y="609600"/>
                    <a:pt x="16665" y="602764"/>
                    <a:pt x="8350" y="591228"/>
                  </a:cubicBezTo>
                  <a:cubicBezTo>
                    <a:pt x="36" y="579692"/>
                    <a:pt x="-2227" y="564863"/>
                    <a:pt x="2270" y="551372"/>
                  </a:cubicBezTo>
                  <a:lnTo>
                    <a:pt x="166652" y="58228"/>
                  </a:lnTo>
                  <a:cubicBezTo>
                    <a:pt x="178243" y="23455"/>
                    <a:pt x="210785" y="0"/>
                    <a:pt x="247439" y="0"/>
                  </a:cubicBezTo>
                  <a:close/>
                </a:path>
              </a:pathLst>
            </a:custGeom>
            <a:solidFill>
              <a:srgbClr val="3E193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345050" y="0"/>
            <a:ext cx="11531057" cy="8648292"/>
            <a:chOff x="0" y="0"/>
            <a:chExt cx="812800" cy="609600"/>
          </a:xfrm>
        </p:grpSpPr>
        <p:sp>
          <p:nvSpPr>
            <p:cNvPr id="6" name="Freeform 6"/>
            <p:cNvSpPr/>
            <p:nvPr/>
          </p:nvSpPr>
          <p:spPr>
            <a:xfrm>
              <a:off x="11999" y="0"/>
              <a:ext cx="788803" cy="609600"/>
            </a:xfrm>
            <a:custGeom>
              <a:avLst/>
              <a:gdLst/>
              <a:ahLst/>
              <a:cxnLst/>
              <a:rect l="l" t="t" r="r" b="b"/>
              <a:pathLst>
                <a:path w="788803" h="609600">
                  <a:moveTo>
                    <a:pt x="234170" y="0"/>
                  </a:moveTo>
                  <a:lnTo>
                    <a:pt x="757832" y="0"/>
                  </a:lnTo>
                  <a:cubicBezTo>
                    <a:pt x="767787" y="0"/>
                    <a:pt x="777135" y="4786"/>
                    <a:pt x="782956" y="12862"/>
                  </a:cubicBezTo>
                  <a:cubicBezTo>
                    <a:pt x="788777" y="20938"/>
                    <a:pt x="790361" y="31320"/>
                    <a:pt x="787213" y="40764"/>
                  </a:cubicBezTo>
                  <a:lnTo>
                    <a:pt x="611189" y="568836"/>
                  </a:lnTo>
                  <a:cubicBezTo>
                    <a:pt x="603074" y="593180"/>
                    <a:pt x="580293" y="609600"/>
                    <a:pt x="554632" y="609600"/>
                  </a:cubicBezTo>
                  <a:lnTo>
                    <a:pt x="30970" y="609600"/>
                  </a:lnTo>
                  <a:cubicBezTo>
                    <a:pt x="21015" y="609600"/>
                    <a:pt x="11667" y="604814"/>
                    <a:pt x="5846" y="596738"/>
                  </a:cubicBezTo>
                  <a:cubicBezTo>
                    <a:pt x="25" y="588662"/>
                    <a:pt x="-1559" y="578280"/>
                    <a:pt x="1589" y="568836"/>
                  </a:cubicBezTo>
                  <a:lnTo>
                    <a:pt x="177613" y="40764"/>
                  </a:lnTo>
                  <a:cubicBezTo>
                    <a:pt x="185728" y="16420"/>
                    <a:pt x="208510" y="0"/>
                    <a:pt x="234170" y="0"/>
                  </a:cubicBezTo>
                  <a:close/>
                </a:path>
              </a:pathLst>
            </a:custGeom>
            <a:blipFill>
              <a:blip r:embed="rId2"/>
              <a:stretch>
                <a:fillRect l="-1521" r="-1521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11871" y="4911381"/>
            <a:ext cx="1833658" cy="1842872"/>
          </a:xfrm>
          <a:custGeom>
            <a:avLst/>
            <a:gdLst/>
            <a:ahLst/>
            <a:cxnLst/>
            <a:rect l="l" t="t" r="r" b="b"/>
            <a:pathLst>
              <a:path w="1833658" h="1842872">
                <a:moveTo>
                  <a:pt x="0" y="0"/>
                </a:moveTo>
                <a:lnTo>
                  <a:pt x="1833658" y="0"/>
                </a:lnTo>
                <a:lnTo>
                  <a:pt x="1833658" y="1842872"/>
                </a:lnTo>
                <a:lnTo>
                  <a:pt x="0" y="18428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3736645" y="352425"/>
            <a:ext cx="1665339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  <a:spcBef>
                <a:spcPct val="0"/>
              </a:spcBef>
            </a:pPr>
            <a:r>
              <a:rPr lang="en-US" sz="15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Help Center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484964" y="352425"/>
            <a:ext cx="1665339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  <a:spcBef>
                <a:spcPct val="0"/>
              </a:spcBef>
            </a:pPr>
            <a:r>
              <a:rPr lang="en-US" sz="15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Documentation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593961" y="352425"/>
            <a:ext cx="1665339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  <a:spcBef>
                <a:spcPct val="0"/>
              </a:spcBef>
            </a:pPr>
            <a:r>
              <a:rPr lang="en-US" sz="15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Contact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18214" y="838200"/>
            <a:ext cx="10098702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4"/>
              </a:lnSpc>
            </a:pP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Мета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роботи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: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дослідити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вплив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штучного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надмірного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освітлення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на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видимість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зоряного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неба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,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проаналізувати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наслідки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втрати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природної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темряви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для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астрономії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3636759"/>
            <a:ext cx="9588217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4"/>
              </a:lnSpc>
            </a:pP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Об’єкт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дослідження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: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нічне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небо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в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умовах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сучасного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антропогенного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середовища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8214" y="6844892"/>
            <a:ext cx="8258051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4"/>
              </a:lnSpc>
            </a:pP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Предмет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дослідження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: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рівень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світлового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забруднення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,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його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вплив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на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видимість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небесних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тіл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та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методи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енергоефективного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освітлення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0976" y="-159179"/>
            <a:ext cx="9256876" cy="10519432"/>
            <a:chOff x="0" y="0"/>
            <a:chExt cx="1051833" cy="1195294"/>
          </a:xfrm>
        </p:grpSpPr>
        <p:sp>
          <p:nvSpPr>
            <p:cNvPr id="3" name="Freeform 3"/>
            <p:cNvSpPr/>
            <p:nvPr/>
          </p:nvSpPr>
          <p:spPr>
            <a:xfrm flipH="1">
              <a:off x="0" y="0"/>
              <a:ext cx="1051833" cy="1195294"/>
            </a:xfrm>
            <a:custGeom>
              <a:avLst/>
              <a:gdLst/>
              <a:ahLst/>
              <a:cxnLst/>
              <a:rect l="l" t="t" r="r" b="b"/>
              <a:pathLst>
                <a:path w="1051833" h="1195294">
                  <a:moveTo>
                    <a:pt x="848633" y="0"/>
                  </a:moveTo>
                  <a:lnTo>
                    <a:pt x="0" y="0"/>
                  </a:lnTo>
                  <a:lnTo>
                    <a:pt x="203200" y="1195294"/>
                  </a:lnTo>
                  <a:lnTo>
                    <a:pt x="1051833" y="1195294"/>
                  </a:lnTo>
                  <a:lnTo>
                    <a:pt x="848633" y="0"/>
                  </a:lnTo>
                  <a:close/>
                </a:path>
              </a:pathLst>
            </a:custGeom>
            <a:blipFill>
              <a:blip r:embed="rId2"/>
              <a:stretch>
                <a:fillRect l="-13257" r="-8876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766735" y="1968608"/>
            <a:ext cx="7679377" cy="1615295"/>
            <a:chOff x="0" y="0"/>
            <a:chExt cx="1556137" cy="327321"/>
          </a:xfrm>
        </p:grpSpPr>
        <p:sp>
          <p:nvSpPr>
            <p:cNvPr id="5" name="Freeform 5"/>
            <p:cNvSpPr/>
            <p:nvPr/>
          </p:nvSpPr>
          <p:spPr>
            <a:xfrm>
              <a:off x="8948" y="0"/>
              <a:ext cx="1538241" cy="327321"/>
            </a:xfrm>
            <a:custGeom>
              <a:avLst/>
              <a:gdLst/>
              <a:ahLst/>
              <a:cxnLst/>
              <a:rect l="l" t="t" r="r" b="b"/>
              <a:pathLst>
                <a:path w="1538241" h="327321">
                  <a:moveTo>
                    <a:pt x="1323826" y="0"/>
                  </a:moveTo>
                  <a:lnTo>
                    <a:pt x="11215" y="0"/>
                  </a:lnTo>
                  <a:cubicBezTo>
                    <a:pt x="7144" y="0"/>
                    <a:pt x="3393" y="2206"/>
                    <a:pt x="1414" y="5764"/>
                  </a:cubicBezTo>
                  <a:cubicBezTo>
                    <a:pt x="-565" y="9321"/>
                    <a:pt x="-461" y="13672"/>
                    <a:pt x="1686" y="17130"/>
                  </a:cubicBezTo>
                  <a:lnTo>
                    <a:pt x="183618" y="310190"/>
                  </a:lnTo>
                  <a:cubicBezTo>
                    <a:pt x="190230" y="320842"/>
                    <a:pt x="201877" y="327321"/>
                    <a:pt x="214415" y="327321"/>
                  </a:cubicBezTo>
                  <a:lnTo>
                    <a:pt x="1527026" y="327321"/>
                  </a:lnTo>
                  <a:cubicBezTo>
                    <a:pt x="1531097" y="327321"/>
                    <a:pt x="1534848" y="325115"/>
                    <a:pt x="1536827" y="321557"/>
                  </a:cubicBezTo>
                  <a:cubicBezTo>
                    <a:pt x="1538806" y="318000"/>
                    <a:pt x="1538702" y="313649"/>
                    <a:pt x="1536554" y="310190"/>
                  </a:cubicBezTo>
                  <a:lnTo>
                    <a:pt x="1354623" y="17130"/>
                  </a:lnTo>
                  <a:cubicBezTo>
                    <a:pt x="1348011" y="6479"/>
                    <a:pt x="1336363" y="0"/>
                    <a:pt x="132382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8B873">
                    <a:alpha val="100000"/>
                  </a:srgbClr>
                </a:gs>
                <a:gs pos="100000">
                  <a:srgbClr val="8259F0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101600" y="-38100"/>
              <a:ext cx="1352937" cy="365421"/>
            </a:xfrm>
            <a:prstGeom prst="rect">
              <a:avLst/>
            </a:prstGeom>
          </p:spPr>
          <p:txBody>
            <a:bodyPr lIns="37573" tIns="37573" rIns="37573" bIns="37573" rtlCol="0" anchor="ctr"/>
            <a:lstStyle/>
            <a:p>
              <a:pPr algn="ctr">
                <a:lnSpc>
                  <a:spcPts val="2379"/>
                </a:lnSpc>
              </a:pPr>
              <a:endParaRPr dirty="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608623" y="4070104"/>
            <a:ext cx="7679377" cy="1615295"/>
            <a:chOff x="0" y="0"/>
            <a:chExt cx="1556137" cy="327321"/>
          </a:xfrm>
        </p:grpSpPr>
        <p:sp>
          <p:nvSpPr>
            <p:cNvPr id="8" name="Freeform 8"/>
            <p:cNvSpPr/>
            <p:nvPr/>
          </p:nvSpPr>
          <p:spPr>
            <a:xfrm>
              <a:off x="8948" y="0"/>
              <a:ext cx="1538241" cy="327321"/>
            </a:xfrm>
            <a:custGeom>
              <a:avLst/>
              <a:gdLst/>
              <a:ahLst/>
              <a:cxnLst/>
              <a:rect l="l" t="t" r="r" b="b"/>
              <a:pathLst>
                <a:path w="1538241" h="327321">
                  <a:moveTo>
                    <a:pt x="1323826" y="0"/>
                  </a:moveTo>
                  <a:lnTo>
                    <a:pt x="11215" y="0"/>
                  </a:lnTo>
                  <a:cubicBezTo>
                    <a:pt x="7144" y="0"/>
                    <a:pt x="3393" y="2206"/>
                    <a:pt x="1414" y="5764"/>
                  </a:cubicBezTo>
                  <a:cubicBezTo>
                    <a:pt x="-565" y="9321"/>
                    <a:pt x="-461" y="13672"/>
                    <a:pt x="1686" y="17130"/>
                  </a:cubicBezTo>
                  <a:lnTo>
                    <a:pt x="183618" y="310190"/>
                  </a:lnTo>
                  <a:cubicBezTo>
                    <a:pt x="190230" y="320842"/>
                    <a:pt x="201877" y="327321"/>
                    <a:pt x="214415" y="327321"/>
                  </a:cubicBezTo>
                  <a:lnTo>
                    <a:pt x="1527026" y="327321"/>
                  </a:lnTo>
                  <a:cubicBezTo>
                    <a:pt x="1531097" y="327321"/>
                    <a:pt x="1534848" y="325115"/>
                    <a:pt x="1536827" y="321557"/>
                  </a:cubicBezTo>
                  <a:cubicBezTo>
                    <a:pt x="1538806" y="318000"/>
                    <a:pt x="1538702" y="313649"/>
                    <a:pt x="1536554" y="310190"/>
                  </a:cubicBezTo>
                  <a:lnTo>
                    <a:pt x="1354623" y="17130"/>
                  </a:lnTo>
                  <a:cubicBezTo>
                    <a:pt x="1348011" y="6479"/>
                    <a:pt x="1336363" y="0"/>
                    <a:pt x="132382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94B9FF">
                    <a:alpha val="100000"/>
                  </a:srgbClr>
                </a:gs>
                <a:gs pos="100000">
                  <a:srgbClr val="E894FF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01600" y="-38100"/>
              <a:ext cx="1352937" cy="365421"/>
            </a:xfrm>
            <a:prstGeom prst="rect">
              <a:avLst/>
            </a:prstGeom>
          </p:spPr>
          <p:txBody>
            <a:bodyPr lIns="37573" tIns="37573" rIns="37573" bIns="37573" rtlCol="0" anchor="ctr"/>
            <a:lstStyle/>
            <a:p>
              <a:pPr algn="ctr">
                <a:lnSpc>
                  <a:spcPts val="2379"/>
                </a:lnSpc>
              </a:pPr>
              <a:endParaRPr dirty="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134714" y="6190437"/>
            <a:ext cx="7679377" cy="1615295"/>
            <a:chOff x="0" y="0"/>
            <a:chExt cx="1556137" cy="327321"/>
          </a:xfrm>
        </p:grpSpPr>
        <p:sp>
          <p:nvSpPr>
            <p:cNvPr id="11" name="Freeform 11"/>
            <p:cNvSpPr/>
            <p:nvPr/>
          </p:nvSpPr>
          <p:spPr>
            <a:xfrm>
              <a:off x="8948" y="0"/>
              <a:ext cx="1538241" cy="327321"/>
            </a:xfrm>
            <a:custGeom>
              <a:avLst/>
              <a:gdLst/>
              <a:ahLst/>
              <a:cxnLst/>
              <a:rect l="l" t="t" r="r" b="b"/>
              <a:pathLst>
                <a:path w="1538241" h="327321">
                  <a:moveTo>
                    <a:pt x="1323826" y="0"/>
                  </a:moveTo>
                  <a:lnTo>
                    <a:pt x="11215" y="0"/>
                  </a:lnTo>
                  <a:cubicBezTo>
                    <a:pt x="7144" y="0"/>
                    <a:pt x="3393" y="2206"/>
                    <a:pt x="1414" y="5764"/>
                  </a:cubicBezTo>
                  <a:cubicBezTo>
                    <a:pt x="-565" y="9321"/>
                    <a:pt x="-461" y="13672"/>
                    <a:pt x="1686" y="17130"/>
                  </a:cubicBezTo>
                  <a:lnTo>
                    <a:pt x="183618" y="310190"/>
                  </a:lnTo>
                  <a:cubicBezTo>
                    <a:pt x="190230" y="320842"/>
                    <a:pt x="201877" y="327321"/>
                    <a:pt x="214415" y="327321"/>
                  </a:cubicBezTo>
                  <a:lnTo>
                    <a:pt x="1527026" y="327321"/>
                  </a:lnTo>
                  <a:cubicBezTo>
                    <a:pt x="1531097" y="327321"/>
                    <a:pt x="1534848" y="325115"/>
                    <a:pt x="1536827" y="321557"/>
                  </a:cubicBezTo>
                  <a:cubicBezTo>
                    <a:pt x="1538806" y="318000"/>
                    <a:pt x="1538702" y="313649"/>
                    <a:pt x="1536554" y="310190"/>
                  </a:cubicBezTo>
                  <a:lnTo>
                    <a:pt x="1354623" y="17130"/>
                  </a:lnTo>
                  <a:cubicBezTo>
                    <a:pt x="1348011" y="6479"/>
                    <a:pt x="1336363" y="0"/>
                    <a:pt x="132382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461F4">
                    <a:alpha val="100000"/>
                  </a:srgbClr>
                </a:gs>
                <a:gs pos="100000">
                  <a:srgbClr val="81D8E5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1600" y="-38100"/>
              <a:ext cx="1352937" cy="365421"/>
            </a:xfrm>
            <a:prstGeom prst="rect">
              <a:avLst/>
            </a:prstGeom>
          </p:spPr>
          <p:txBody>
            <a:bodyPr lIns="37573" tIns="37573" rIns="37573" bIns="37573" rtlCol="0" anchor="ctr"/>
            <a:lstStyle/>
            <a:p>
              <a:pPr algn="ctr">
                <a:lnSpc>
                  <a:spcPts val="2379"/>
                </a:lnSpc>
              </a:pPr>
              <a:endParaRPr dirty="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519385" y="8310557"/>
            <a:ext cx="7679377" cy="1615295"/>
            <a:chOff x="0" y="0"/>
            <a:chExt cx="1556137" cy="327321"/>
          </a:xfrm>
        </p:grpSpPr>
        <p:sp>
          <p:nvSpPr>
            <p:cNvPr id="14" name="Freeform 14"/>
            <p:cNvSpPr/>
            <p:nvPr/>
          </p:nvSpPr>
          <p:spPr>
            <a:xfrm>
              <a:off x="8948" y="0"/>
              <a:ext cx="1538241" cy="327321"/>
            </a:xfrm>
            <a:custGeom>
              <a:avLst/>
              <a:gdLst/>
              <a:ahLst/>
              <a:cxnLst/>
              <a:rect l="l" t="t" r="r" b="b"/>
              <a:pathLst>
                <a:path w="1538241" h="327321">
                  <a:moveTo>
                    <a:pt x="1323826" y="0"/>
                  </a:moveTo>
                  <a:lnTo>
                    <a:pt x="11215" y="0"/>
                  </a:lnTo>
                  <a:cubicBezTo>
                    <a:pt x="7144" y="0"/>
                    <a:pt x="3393" y="2206"/>
                    <a:pt x="1414" y="5764"/>
                  </a:cubicBezTo>
                  <a:cubicBezTo>
                    <a:pt x="-565" y="9321"/>
                    <a:pt x="-461" y="13672"/>
                    <a:pt x="1686" y="17130"/>
                  </a:cubicBezTo>
                  <a:lnTo>
                    <a:pt x="183618" y="310190"/>
                  </a:lnTo>
                  <a:cubicBezTo>
                    <a:pt x="190230" y="320842"/>
                    <a:pt x="201877" y="327321"/>
                    <a:pt x="214415" y="327321"/>
                  </a:cubicBezTo>
                  <a:lnTo>
                    <a:pt x="1527026" y="327321"/>
                  </a:lnTo>
                  <a:cubicBezTo>
                    <a:pt x="1531097" y="327321"/>
                    <a:pt x="1534848" y="325115"/>
                    <a:pt x="1536827" y="321557"/>
                  </a:cubicBezTo>
                  <a:cubicBezTo>
                    <a:pt x="1538806" y="318000"/>
                    <a:pt x="1538702" y="313649"/>
                    <a:pt x="1536554" y="310190"/>
                  </a:cubicBezTo>
                  <a:lnTo>
                    <a:pt x="1354623" y="17130"/>
                  </a:lnTo>
                  <a:cubicBezTo>
                    <a:pt x="1348011" y="6479"/>
                    <a:pt x="1336363" y="0"/>
                    <a:pt x="132382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CDFFD8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1600" y="-38100"/>
              <a:ext cx="1352937" cy="365421"/>
            </a:xfrm>
            <a:prstGeom prst="rect">
              <a:avLst/>
            </a:prstGeom>
          </p:spPr>
          <p:txBody>
            <a:bodyPr lIns="37573" tIns="37573" rIns="37573" bIns="37573" rtlCol="0" anchor="ctr"/>
            <a:lstStyle/>
            <a:p>
              <a:pPr algn="ctr">
                <a:lnSpc>
                  <a:spcPts val="2379"/>
                </a:lnSpc>
              </a:pPr>
              <a:endParaRPr dirty="0"/>
            </a:p>
          </p:txBody>
        </p:sp>
      </p:grpSp>
      <p:sp>
        <p:nvSpPr>
          <p:cNvPr id="16" name="Freeform 16"/>
          <p:cNvSpPr/>
          <p:nvPr/>
        </p:nvSpPr>
        <p:spPr>
          <a:xfrm>
            <a:off x="8404092" y="4121433"/>
            <a:ext cx="1479816" cy="2120333"/>
          </a:xfrm>
          <a:custGeom>
            <a:avLst/>
            <a:gdLst/>
            <a:ahLst/>
            <a:cxnLst/>
            <a:rect l="l" t="t" r="r" b="b"/>
            <a:pathLst>
              <a:path w="1479816" h="2120333">
                <a:moveTo>
                  <a:pt x="0" y="0"/>
                </a:moveTo>
                <a:lnTo>
                  <a:pt x="1479816" y="0"/>
                </a:lnTo>
                <a:lnTo>
                  <a:pt x="1479816" y="2120334"/>
                </a:lnTo>
                <a:lnTo>
                  <a:pt x="0" y="21203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9144000" y="530858"/>
            <a:ext cx="9054762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 b="1" spc="873" dirty="0">
                <a:solidFill>
                  <a:srgbClr val="3E1931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Завдання</a:t>
            </a:r>
            <a:r>
              <a:rPr lang="en-US" sz="4500" b="1" spc="873" dirty="0">
                <a:solidFill>
                  <a:srgbClr val="3E1931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4500" b="1" spc="873" dirty="0">
                <a:solidFill>
                  <a:srgbClr val="3E1931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дослідження</a:t>
            </a:r>
            <a:r>
              <a:rPr lang="en-US" sz="4500" b="1" spc="873" dirty="0">
                <a:solidFill>
                  <a:srgbClr val="3E1931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: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092231" y="2214280"/>
            <a:ext cx="7028385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1.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Розкрити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сутність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поняття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«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світлове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забруднення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»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та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його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актуальність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.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503073" y="4171849"/>
            <a:ext cx="5890476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5"/>
              </a:lnSpc>
            </a:pPr>
            <a:r>
              <a:rPr lang="en-US" sz="2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2. </a:t>
            </a:r>
            <a:r>
              <a:rPr lang="en-US" sz="2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Проаналізувати</a:t>
            </a:r>
            <a:r>
              <a:rPr lang="en-US" sz="2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деградацію</a:t>
            </a:r>
            <a:r>
              <a:rPr lang="en-US" sz="2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видимості</a:t>
            </a:r>
            <a:r>
              <a:rPr lang="en-US" sz="2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сузір'їв</a:t>
            </a:r>
            <a:r>
              <a:rPr lang="en-US" sz="2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та</a:t>
            </a:r>
            <a:r>
              <a:rPr lang="en-US" sz="2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небесних</a:t>
            </a:r>
            <a:r>
              <a:rPr lang="en-US" sz="2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об'єктів</a:t>
            </a:r>
            <a:r>
              <a:rPr lang="en-US" sz="2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через</a:t>
            </a:r>
            <a:r>
              <a:rPr lang="en-US" sz="2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надмірну</a:t>
            </a:r>
            <a:r>
              <a:rPr lang="en-US" sz="2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ілюмінацію</a:t>
            </a:r>
            <a:endParaRPr lang="en-US" sz="2199" b="1" dirty="0">
              <a:solidFill>
                <a:srgbClr val="000000"/>
              </a:solidFill>
              <a:latin typeface="Arial Nova Bold"/>
              <a:ea typeface="Arial Nova Bold"/>
              <a:cs typeface="Arial Nova Bold"/>
              <a:sym typeface="Arial Nova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836039" y="6436110"/>
            <a:ext cx="6699097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3.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Оцінити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економічні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та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енергетичні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втрати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від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неефективного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освітлення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.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168347" y="8556230"/>
            <a:ext cx="6381453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4.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Запропонувати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конкретні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кроки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для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учнів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щодо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захисту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нічного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неба</a:t>
            </a:r>
            <a:r>
              <a:rPr lang="en-US" sz="24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9691" y="594983"/>
            <a:ext cx="8483328" cy="4936722"/>
            <a:chOff x="0" y="0"/>
            <a:chExt cx="1754646" cy="10210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54646" cy="1021080"/>
            </a:xfrm>
            <a:custGeom>
              <a:avLst/>
              <a:gdLst/>
              <a:ahLst/>
              <a:cxnLst/>
              <a:rect l="l" t="t" r="r" b="b"/>
              <a:pathLst>
                <a:path w="1754646" h="1021080">
                  <a:moveTo>
                    <a:pt x="965120" y="884770"/>
                  </a:moveTo>
                  <a:cubicBezTo>
                    <a:pt x="983327" y="864417"/>
                    <a:pt x="1009342" y="852784"/>
                    <a:pt x="1036650" y="852783"/>
                  </a:cubicBezTo>
                  <a:lnTo>
                    <a:pt x="1668381" y="853119"/>
                  </a:lnTo>
                  <a:cubicBezTo>
                    <a:pt x="1691256" y="853131"/>
                    <a:pt x="1713198" y="844053"/>
                    <a:pt x="1729377" y="827883"/>
                  </a:cubicBezTo>
                  <a:cubicBezTo>
                    <a:pt x="1745556" y="811712"/>
                    <a:pt x="1754646" y="789775"/>
                    <a:pt x="1754646" y="766901"/>
                  </a:cubicBezTo>
                  <a:lnTo>
                    <a:pt x="1754646" y="86219"/>
                  </a:lnTo>
                  <a:cubicBezTo>
                    <a:pt x="1754646" y="63352"/>
                    <a:pt x="1745562" y="41422"/>
                    <a:pt x="1729393" y="25253"/>
                  </a:cubicBezTo>
                  <a:cubicBezTo>
                    <a:pt x="1713224" y="9084"/>
                    <a:pt x="1691294" y="0"/>
                    <a:pt x="1668427" y="0"/>
                  </a:cubicBezTo>
                  <a:lnTo>
                    <a:pt x="303022" y="0"/>
                  </a:lnTo>
                  <a:cubicBezTo>
                    <a:pt x="278489" y="-1"/>
                    <a:pt x="255117" y="10450"/>
                    <a:pt x="238760" y="28735"/>
                  </a:cubicBezTo>
                  <a:lnTo>
                    <a:pt x="21960" y="271092"/>
                  </a:lnTo>
                  <a:cubicBezTo>
                    <a:pt x="7818" y="286900"/>
                    <a:pt x="0" y="307366"/>
                    <a:pt x="0" y="328576"/>
                  </a:cubicBezTo>
                  <a:lnTo>
                    <a:pt x="0" y="934867"/>
                  </a:lnTo>
                  <a:cubicBezTo>
                    <a:pt x="4" y="982482"/>
                    <a:pt x="38604" y="1021080"/>
                    <a:pt x="86219" y="1021080"/>
                  </a:cubicBezTo>
                  <a:lnTo>
                    <a:pt x="804624" y="1021080"/>
                  </a:lnTo>
                  <a:cubicBezTo>
                    <a:pt x="829157" y="1021081"/>
                    <a:pt x="852529" y="1010630"/>
                    <a:pt x="868886" y="992345"/>
                  </a:cubicBezTo>
                  <a:close/>
                </a:path>
              </a:pathLst>
            </a:custGeom>
            <a:blipFill>
              <a:blip r:embed="rId2"/>
              <a:stretch>
                <a:fillRect t="-7236" b="-7236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1066047" y="3719669"/>
            <a:ext cx="6193253" cy="6193253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733382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733382"/>
                  </a:lnTo>
                  <a:cubicBezTo>
                    <a:pt x="43699" y="733382"/>
                    <a:pt x="79418" y="768721"/>
                    <a:pt x="79418" y="812800"/>
                  </a:cubicBezTo>
                  <a:lnTo>
                    <a:pt x="733382" y="812800"/>
                  </a:lnTo>
                  <a:cubicBezTo>
                    <a:pt x="733382" y="769101"/>
                    <a:pt x="768721" y="733382"/>
                    <a:pt x="812800" y="733382"/>
                  </a:cubicBezTo>
                  <a:lnTo>
                    <a:pt x="812800" y="79418"/>
                  </a:lnTo>
                  <a:cubicBezTo>
                    <a:pt x="769101" y="79418"/>
                    <a:pt x="733382" y="44079"/>
                    <a:pt x="733382" y="0"/>
                  </a:cubicBezTo>
                  <a:close/>
                </a:path>
              </a:pathLst>
            </a:custGeom>
            <a:blipFill>
              <a:blip r:embed="rId3"/>
              <a:stretch>
                <a:fillRect l="-11538" r="-11538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 flipH="1">
            <a:off x="6537825" y="7957378"/>
            <a:ext cx="2155194" cy="2601844"/>
          </a:xfrm>
          <a:custGeom>
            <a:avLst/>
            <a:gdLst/>
            <a:ahLst/>
            <a:cxnLst/>
            <a:rect l="l" t="t" r="r" b="b"/>
            <a:pathLst>
              <a:path w="2155194" h="2601844">
                <a:moveTo>
                  <a:pt x="2155194" y="0"/>
                </a:moveTo>
                <a:lnTo>
                  <a:pt x="0" y="0"/>
                </a:lnTo>
                <a:lnTo>
                  <a:pt x="0" y="2601844"/>
                </a:lnTo>
                <a:lnTo>
                  <a:pt x="2155194" y="2601844"/>
                </a:lnTo>
                <a:lnTo>
                  <a:pt x="215519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693019" y="1317094"/>
            <a:ext cx="9403839" cy="1769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590"/>
              </a:lnSpc>
            </a:pP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Світлове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забруднення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- 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це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зміна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природного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рівня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освітленості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внаслідок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використання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штучних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джерел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світла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, 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що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спрямовані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вгору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або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в 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сторони</a:t>
            </a:r>
            <a:r>
              <a:rPr lang="en-US" sz="2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7009" y="6438919"/>
            <a:ext cx="9554882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Проблема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перестала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бути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лише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питанням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естетики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;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це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питання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енерговитрат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,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порушення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біологічних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ритмів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людини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та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екологічної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рівноваги</a:t>
            </a:r>
            <a:r>
              <a:rPr lang="en-US" sz="28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657019" y="8622362"/>
            <a:ext cx="402774" cy="402774"/>
          </a:xfrm>
          <a:custGeom>
            <a:avLst/>
            <a:gdLst/>
            <a:ahLst/>
            <a:cxnLst/>
            <a:rect l="l" t="t" r="r" b="b"/>
            <a:pathLst>
              <a:path w="402774" h="402774">
                <a:moveTo>
                  <a:pt x="0" y="0"/>
                </a:moveTo>
                <a:lnTo>
                  <a:pt x="402774" y="0"/>
                </a:lnTo>
                <a:lnTo>
                  <a:pt x="402774" y="402774"/>
                </a:lnTo>
                <a:lnTo>
                  <a:pt x="0" y="4027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657019" y="7334803"/>
            <a:ext cx="402774" cy="402774"/>
          </a:xfrm>
          <a:custGeom>
            <a:avLst/>
            <a:gdLst/>
            <a:ahLst/>
            <a:cxnLst/>
            <a:rect l="l" t="t" r="r" b="b"/>
            <a:pathLst>
              <a:path w="402774" h="402774">
                <a:moveTo>
                  <a:pt x="0" y="0"/>
                </a:moveTo>
                <a:lnTo>
                  <a:pt x="402774" y="0"/>
                </a:lnTo>
                <a:lnTo>
                  <a:pt x="402774" y="402774"/>
                </a:lnTo>
                <a:lnTo>
                  <a:pt x="0" y="402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65142" y="2636107"/>
            <a:ext cx="16357716" cy="6622193"/>
          </a:xfrm>
          <a:custGeom>
            <a:avLst/>
            <a:gdLst/>
            <a:ahLst/>
            <a:cxnLst/>
            <a:rect l="l" t="t" r="r" b="b"/>
            <a:pathLst>
              <a:path w="16357716" h="6622193">
                <a:moveTo>
                  <a:pt x="0" y="0"/>
                </a:moveTo>
                <a:lnTo>
                  <a:pt x="16357716" y="0"/>
                </a:lnTo>
                <a:lnTo>
                  <a:pt x="16357716" y="6622193"/>
                </a:lnTo>
                <a:lnTo>
                  <a:pt x="0" y="66221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2350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06604" y="557642"/>
            <a:ext cx="16674791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23"/>
              </a:lnSpc>
            </a:pP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Згідно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з 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даними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«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Нового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світового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атласу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штучної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яскравості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нічного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неба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», 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для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третини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людства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Чумацький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Шлях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вже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став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невидимим</a:t>
            </a:r>
            <a:r>
              <a:rPr lang="en-US" sz="3199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49638" y="9421094"/>
            <a:ext cx="2740562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i="1" dirty="0">
                <a:solidFill>
                  <a:srgbClr val="000000"/>
                </a:solidFill>
                <a:latin typeface="Arial Nova Italics"/>
                <a:ea typeface="Arial Nova Italics"/>
                <a:cs typeface="Arial Nova Italics"/>
                <a:sym typeface="Arial Nova Italics"/>
              </a:rPr>
              <a:t>ідеальне</a:t>
            </a:r>
            <a:r>
              <a:rPr lang="en-US" sz="2000" i="1" dirty="0">
                <a:solidFill>
                  <a:srgbClr val="000000"/>
                </a:solidFill>
                <a:latin typeface="Arial Nova Italics"/>
                <a:ea typeface="Arial Nova Italics"/>
                <a:cs typeface="Arial Nova Italics"/>
                <a:sym typeface="Arial Nova Italics"/>
              </a:rPr>
              <a:t> </a:t>
            </a:r>
            <a:r>
              <a:rPr lang="en-US" sz="2000" i="1" dirty="0">
                <a:solidFill>
                  <a:srgbClr val="000000"/>
                </a:solidFill>
                <a:latin typeface="Arial Nova Italics"/>
                <a:ea typeface="Arial Nova Italics"/>
                <a:cs typeface="Arial Nova Italics"/>
                <a:sym typeface="Arial Nova Italics"/>
              </a:rPr>
              <a:t>темне</a:t>
            </a:r>
            <a:r>
              <a:rPr lang="en-US" sz="2000" i="1" dirty="0">
                <a:solidFill>
                  <a:srgbClr val="000000"/>
                </a:solidFill>
                <a:latin typeface="Arial Nova Italics"/>
                <a:ea typeface="Arial Nova Italics"/>
                <a:cs typeface="Arial Nova Italics"/>
                <a:sym typeface="Arial Nova Italics"/>
              </a:rPr>
              <a:t> </a:t>
            </a:r>
            <a:r>
              <a:rPr lang="en-US" sz="2000" i="1" dirty="0">
                <a:solidFill>
                  <a:srgbClr val="000000"/>
                </a:solidFill>
                <a:latin typeface="Arial Nova Italics"/>
                <a:ea typeface="Arial Nova Italics"/>
                <a:cs typeface="Arial Nova Italics"/>
                <a:sym typeface="Arial Nova Italics"/>
              </a:rPr>
              <a:t>небо</a:t>
            </a:r>
            <a:endParaRPr lang="en-US" sz="2000" i="1" dirty="0">
              <a:solidFill>
                <a:srgbClr val="000000"/>
              </a:solidFill>
              <a:latin typeface="Arial Nova Italics"/>
              <a:ea typeface="Arial Nova Italics"/>
              <a:cs typeface="Arial Nova Italics"/>
              <a:sym typeface="Arial Nova Itali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653230" y="9421094"/>
            <a:ext cx="2740562" cy="327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i="1" dirty="0">
                <a:solidFill>
                  <a:srgbClr val="000000"/>
                </a:solidFill>
                <a:latin typeface="Arial Nova Italics"/>
                <a:ea typeface="Arial Nova Italics"/>
                <a:cs typeface="Arial Nova Italics"/>
                <a:sym typeface="Arial Nova Italics"/>
              </a:rPr>
              <a:t>сільська</a:t>
            </a:r>
            <a:r>
              <a:rPr lang="en-US" sz="2000" i="1" dirty="0">
                <a:solidFill>
                  <a:srgbClr val="000000"/>
                </a:solidFill>
                <a:latin typeface="Arial Nova Italics"/>
                <a:ea typeface="Arial Nova Italics"/>
                <a:cs typeface="Arial Nova Italics"/>
                <a:sym typeface="Arial Nova Italics"/>
              </a:rPr>
              <a:t> </a:t>
            </a:r>
            <a:r>
              <a:rPr lang="en-US" sz="2000" i="1" dirty="0">
                <a:solidFill>
                  <a:srgbClr val="000000"/>
                </a:solidFill>
                <a:latin typeface="Arial Nova Italics"/>
                <a:ea typeface="Arial Nova Italics"/>
                <a:cs typeface="Arial Nova Italics"/>
                <a:sym typeface="Arial Nova Italics"/>
              </a:rPr>
              <a:t>місцевість</a:t>
            </a:r>
            <a:endParaRPr lang="en-US" sz="2000" i="1" dirty="0">
              <a:solidFill>
                <a:srgbClr val="000000"/>
              </a:solidFill>
              <a:latin typeface="Arial Nova Italics"/>
              <a:ea typeface="Arial Nova Italics"/>
              <a:cs typeface="Arial Nova Italics"/>
              <a:sym typeface="Arial Nova Itali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755867" y="9421094"/>
            <a:ext cx="2740562" cy="327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i="1" dirty="0">
                <a:solidFill>
                  <a:srgbClr val="000000"/>
                </a:solidFill>
                <a:latin typeface="Arial Nova Italics"/>
                <a:ea typeface="Arial Nova Italics"/>
                <a:cs typeface="Arial Nova Italics"/>
                <a:sym typeface="Arial Nova Italics"/>
              </a:rPr>
              <a:t>передмістя</a:t>
            </a:r>
            <a:endParaRPr lang="en-US" sz="2000" i="1" dirty="0">
              <a:solidFill>
                <a:srgbClr val="000000"/>
              </a:solidFill>
              <a:latin typeface="Arial Nova Italics"/>
              <a:ea typeface="Arial Nova Italics"/>
              <a:cs typeface="Arial Nova Italics"/>
              <a:sym typeface="Arial Nova Itali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4046591" y="9421094"/>
            <a:ext cx="2740562" cy="327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i="1" dirty="0">
                <a:solidFill>
                  <a:srgbClr val="000000"/>
                </a:solidFill>
                <a:latin typeface="Arial Nova Italics"/>
                <a:ea typeface="Arial Nova Italics"/>
                <a:cs typeface="Arial Nova Italics"/>
                <a:sym typeface="Arial Nova Italics"/>
              </a:rPr>
              <a:t>місто</a:t>
            </a:r>
            <a:endParaRPr lang="en-US" sz="2000" i="1" dirty="0">
              <a:solidFill>
                <a:srgbClr val="000000"/>
              </a:solidFill>
              <a:latin typeface="Arial Nova Italics"/>
              <a:ea typeface="Arial Nova Italics"/>
              <a:cs typeface="Arial Nova Italics"/>
              <a:sym typeface="Arial Nova Itali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79998" y="2541345"/>
            <a:ext cx="12928005" cy="7272003"/>
          </a:xfrm>
          <a:custGeom>
            <a:avLst/>
            <a:gdLst/>
            <a:ahLst/>
            <a:cxnLst/>
            <a:rect l="l" t="t" r="r" b="b"/>
            <a:pathLst>
              <a:path w="12928005" h="7272003">
                <a:moveTo>
                  <a:pt x="0" y="0"/>
                </a:moveTo>
                <a:lnTo>
                  <a:pt x="12928004" y="0"/>
                </a:lnTo>
                <a:lnTo>
                  <a:pt x="12928004" y="7272003"/>
                </a:lnTo>
                <a:lnTo>
                  <a:pt x="0" y="72720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4350" y="713167"/>
            <a:ext cx="17259300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Штучне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освітлення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створює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явище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«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світлового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купола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»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над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містами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,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через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що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небо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втрачає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контрастність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.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Вплив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забруднення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наочно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демонструє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порівняння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за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шкалою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Бортля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514350"/>
            <a:ext cx="6972060" cy="9258300"/>
          </a:xfrm>
          <a:custGeom>
            <a:avLst/>
            <a:gdLst/>
            <a:ahLst/>
            <a:cxnLst/>
            <a:rect l="l" t="t" r="r" b="b"/>
            <a:pathLst>
              <a:path w="6972060" h="9258300">
                <a:moveTo>
                  <a:pt x="0" y="0"/>
                </a:moveTo>
                <a:lnTo>
                  <a:pt x="6972060" y="0"/>
                </a:lnTo>
                <a:lnTo>
                  <a:pt x="697206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2919" t="-5855" r="-102288" b="-475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416665" y="7210846"/>
            <a:ext cx="2641179" cy="2762017"/>
          </a:xfrm>
          <a:custGeom>
            <a:avLst/>
            <a:gdLst/>
            <a:ahLst/>
            <a:cxnLst/>
            <a:rect l="l" t="t" r="r" b="b"/>
            <a:pathLst>
              <a:path w="2641179" h="2762017">
                <a:moveTo>
                  <a:pt x="0" y="0"/>
                </a:moveTo>
                <a:lnTo>
                  <a:pt x="2641179" y="0"/>
                </a:lnTo>
                <a:lnTo>
                  <a:pt x="2641179" y="2762017"/>
                </a:lnTo>
                <a:lnTo>
                  <a:pt x="0" y="27620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000760" y="4118610"/>
            <a:ext cx="9899867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0"/>
              </a:lnSpc>
            </a:pP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У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сузір’ї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Малої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Ведмедиці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замість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усіх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семи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зірок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містяни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часто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бачать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лише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три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(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Полярну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,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Кохаб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і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Феркад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),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що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унеможливлює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вивчення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контурів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неба</a:t>
            </a:r>
            <a:r>
              <a:rPr lang="en-US" sz="30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180117" y="0"/>
            <a:ext cx="10447565" cy="10287000"/>
            <a:chOff x="0" y="0"/>
            <a:chExt cx="1213951" cy="11952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3951" cy="1195294"/>
            </a:xfrm>
            <a:custGeom>
              <a:avLst/>
              <a:gdLst/>
              <a:ahLst/>
              <a:cxnLst/>
              <a:rect l="l" t="t" r="r" b="b"/>
              <a:pathLst>
                <a:path w="1213951" h="1195294">
                  <a:moveTo>
                    <a:pt x="203200" y="0"/>
                  </a:moveTo>
                  <a:lnTo>
                    <a:pt x="1213951" y="0"/>
                  </a:lnTo>
                  <a:lnTo>
                    <a:pt x="1010751" y="1195294"/>
                  </a:lnTo>
                  <a:lnTo>
                    <a:pt x="0" y="1195294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2"/>
              <a:stretch>
                <a:fillRect t="-13475" b="-13475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flipH="1">
            <a:off x="444204" y="7211691"/>
            <a:ext cx="2502794" cy="2779595"/>
          </a:xfrm>
          <a:custGeom>
            <a:avLst/>
            <a:gdLst/>
            <a:ahLst/>
            <a:cxnLst/>
            <a:rect l="l" t="t" r="r" b="b"/>
            <a:pathLst>
              <a:path w="2502794" h="2779595">
                <a:moveTo>
                  <a:pt x="2502794" y="0"/>
                </a:moveTo>
                <a:lnTo>
                  <a:pt x="0" y="0"/>
                </a:lnTo>
                <a:lnTo>
                  <a:pt x="0" y="2779595"/>
                </a:lnTo>
                <a:lnTo>
                  <a:pt x="2502794" y="2779595"/>
                </a:lnTo>
                <a:lnTo>
                  <a:pt x="2502794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34780" y="1649720"/>
            <a:ext cx="10780116" cy="384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8"/>
              </a:lnSpc>
            </a:pP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Через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неконтрольоване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розростання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міст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професійна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астрономія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опинилася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в 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ізоляції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. 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Сучасні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наукові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центри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змушені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будувати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обсерваторії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у 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найвіддаленіших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куточках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планети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— 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високогір’ях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Чилі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чи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пустелях</a:t>
            </a:r>
            <a:r>
              <a:rPr lang="en-US" sz="34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.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57803" y="2604912"/>
            <a:ext cx="6710314" cy="5032736"/>
            <a:chOff x="0" y="0"/>
            <a:chExt cx="812800" cy="609600"/>
          </a:xfrm>
        </p:grpSpPr>
        <p:sp>
          <p:nvSpPr>
            <p:cNvPr id="3" name="Freeform 3"/>
            <p:cNvSpPr/>
            <p:nvPr/>
          </p:nvSpPr>
          <p:spPr>
            <a:xfrm>
              <a:off x="20618" y="0"/>
              <a:ext cx="771563" cy="609600"/>
            </a:xfrm>
            <a:custGeom>
              <a:avLst/>
              <a:gdLst/>
              <a:ahLst/>
              <a:cxnLst/>
              <a:rect l="l" t="t" r="r" b="b"/>
              <a:pathLst>
                <a:path w="771563" h="609600">
                  <a:moveTo>
                    <a:pt x="256421" y="0"/>
                  </a:moveTo>
                  <a:lnTo>
                    <a:pt x="718343" y="0"/>
                  </a:lnTo>
                  <a:cubicBezTo>
                    <a:pt x="735450" y="0"/>
                    <a:pt x="751515" y="8224"/>
                    <a:pt x="761517" y="22102"/>
                  </a:cubicBezTo>
                  <a:cubicBezTo>
                    <a:pt x="771520" y="35980"/>
                    <a:pt x="774242" y="53820"/>
                    <a:pt x="768832" y="70050"/>
                  </a:cubicBezTo>
                  <a:lnTo>
                    <a:pt x="612332" y="539550"/>
                  </a:lnTo>
                  <a:cubicBezTo>
                    <a:pt x="598388" y="581383"/>
                    <a:pt x="559239" y="609600"/>
                    <a:pt x="515143" y="609600"/>
                  </a:cubicBezTo>
                  <a:lnTo>
                    <a:pt x="53221" y="609600"/>
                  </a:lnTo>
                  <a:cubicBezTo>
                    <a:pt x="36114" y="609600"/>
                    <a:pt x="20049" y="601376"/>
                    <a:pt x="10047" y="587498"/>
                  </a:cubicBezTo>
                  <a:cubicBezTo>
                    <a:pt x="44" y="573620"/>
                    <a:pt x="-2678" y="555780"/>
                    <a:pt x="2732" y="539550"/>
                  </a:cubicBezTo>
                  <a:lnTo>
                    <a:pt x="159232" y="70050"/>
                  </a:lnTo>
                  <a:cubicBezTo>
                    <a:pt x="173176" y="28217"/>
                    <a:pt x="212325" y="0"/>
                    <a:pt x="256421" y="0"/>
                  </a:cubicBezTo>
                  <a:close/>
                </a:path>
              </a:pathLst>
            </a:custGeom>
            <a:blipFill>
              <a:blip r:embed="rId2"/>
              <a:stretch>
                <a:fillRect l="-20314" r="-20314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2244669" y="4604887"/>
            <a:ext cx="5376361" cy="3762652"/>
            <a:chOff x="0" y="0"/>
            <a:chExt cx="918314" cy="642683"/>
          </a:xfrm>
        </p:grpSpPr>
        <p:sp>
          <p:nvSpPr>
            <p:cNvPr id="5" name="Freeform 5"/>
            <p:cNvSpPr/>
            <p:nvPr/>
          </p:nvSpPr>
          <p:spPr>
            <a:xfrm>
              <a:off x="38502" y="0"/>
              <a:ext cx="841311" cy="642683"/>
            </a:xfrm>
            <a:custGeom>
              <a:avLst/>
              <a:gdLst/>
              <a:ahLst/>
              <a:cxnLst/>
              <a:rect l="l" t="t" r="r" b="b"/>
              <a:pathLst>
                <a:path w="841311" h="642683">
                  <a:moveTo>
                    <a:pt x="308697" y="0"/>
                  </a:moveTo>
                  <a:lnTo>
                    <a:pt x="735813" y="0"/>
                  </a:lnTo>
                  <a:cubicBezTo>
                    <a:pt x="769436" y="0"/>
                    <a:pt x="801045" y="16027"/>
                    <a:pt x="820915" y="43149"/>
                  </a:cubicBezTo>
                  <a:cubicBezTo>
                    <a:pt x="840786" y="70272"/>
                    <a:pt x="846538" y="105242"/>
                    <a:pt x="836402" y="137300"/>
                  </a:cubicBezTo>
                  <a:lnTo>
                    <a:pt x="720023" y="505383"/>
                  </a:lnTo>
                  <a:cubicBezTo>
                    <a:pt x="694179" y="587122"/>
                    <a:pt x="618340" y="642683"/>
                    <a:pt x="532613" y="642683"/>
                  </a:cubicBezTo>
                  <a:lnTo>
                    <a:pt x="105497" y="642683"/>
                  </a:lnTo>
                  <a:cubicBezTo>
                    <a:pt x="71875" y="642683"/>
                    <a:pt x="40266" y="626657"/>
                    <a:pt x="20395" y="599534"/>
                  </a:cubicBezTo>
                  <a:cubicBezTo>
                    <a:pt x="525" y="572411"/>
                    <a:pt x="-5227" y="537442"/>
                    <a:pt x="4909" y="505383"/>
                  </a:cubicBezTo>
                  <a:lnTo>
                    <a:pt x="121287" y="137300"/>
                  </a:lnTo>
                  <a:cubicBezTo>
                    <a:pt x="147131" y="55561"/>
                    <a:pt x="222970" y="0"/>
                    <a:pt x="30869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01600" y="-47625"/>
              <a:ext cx="715114" cy="690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dirty="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431991" y="5057218"/>
            <a:ext cx="5453679" cy="4090259"/>
            <a:chOff x="0" y="0"/>
            <a:chExt cx="812800" cy="609600"/>
          </a:xfrm>
        </p:grpSpPr>
        <p:sp>
          <p:nvSpPr>
            <p:cNvPr id="8" name="Freeform 8"/>
            <p:cNvSpPr/>
            <p:nvPr/>
          </p:nvSpPr>
          <p:spPr>
            <a:xfrm>
              <a:off x="25369" y="0"/>
              <a:ext cx="762061" cy="609600"/>
            </a:xfrm>
            <a:custGeom>
              <a:avLst/>
              <a:gdLst/>
              <a:ahLst/>
              <a:cxnLst/>
              <a:rect l="l" t="t" r="r" b="b"/>
              <a:pathLst>
                <a:path w="762061" h="609600">
                  <a:moveTo>
                    <a:pt x="268684" y="0"/>
                  </a:moveTo>
                  <a:lnTo>
                    <a:pt x="696578" y="0"/>
                  </a:lnTo>
                  <a:cubicBezTo>
                    <a:pt x="717627" y="0"/>
                    <a:pt x="737393" y="10119"/>
                    <a:pt x="749701" y="27194"/>
                  </a:cubicBezTo>
                  <a:cubicBezTo>
                    <a:pt x="762008" y="44270"/>
                    <a:pt x="765357" y="66222"/>
                    <a:pt x="758701" y="86191"/>
                  </a:cubicBezTo>
                  <a:lnTo>
                    <a:pt x="612961" y="523409"/>
                  </a:lnTo>
                  <a:cubicBezTo>
                    <a:pt x="595804" y="574882"/>
                    <a:pt x="547635" y="609600"/>
                    <a:pt x="493378" y="609600"/>
                  </a:cubicBezTo>
                  <a:lnTo>
                    <a:pt x="65484" y="609600"/>
                  </a:lnTo>
                  <a:cubicBezTo>
                    <a:pt x="44435" y="609600"/>
                    <a:pt x="24669" y="599481"/>
                    <a:pt x="12361" y="582406"/>
                  </a:cubicBezTo>
                  <a:cubicBezTo>
                    <a:pt x="54" y="565330"/>
                    <a:pt x="-3295" y="543378"/>
                    <a:pt x="3361" y="523409"/>
                  </a:cubicBezTo>
                  <a:lnTo>
                    <a:pt x="149101" y="86191"/>
                  </a:lnTo>
                  <a:cubicBezTo>
                    <a:pt x="166258" y="34718"/>
                    <a:pt x="214427" y="0"/>
                    <a:pt x="268684" y="0"/>
                  </a:cubicBezTo>
                  <a:close/>
                </a:path>
              </a:pathLst>
            </a:custGeom>
            <a:blipFill>
              <a:blip r:embed="rId3"/>
              <a:stretch>
                <a:fillRect l="-15793" r="-15793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595614" y="312085"/>
            <a:ext cx="17025416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23"/>
              </a:lnSpc>
            </a:pP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Учні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загальноосвітніх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шкіл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можуть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активно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впливати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на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вирішення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проблеми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через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такі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37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кроки</a:t>
            </a:r>
            <a:endParaRPr lang="en-US" sz="3700" b="1" dirty="0">
              <a:solidFill>
                <a:srgbClr val="000000"/>
              </a:solidFill>
              <a:latin typeface="Arial Nova Bold"/>
              <a:ea typeface="Arial Nova Bold"/>
              <a:cs typeface="Arial Nova Bold"/>
              <a:sym typeface="Arial Nova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8700" y="2591910"/>
            <a:ext cx="1246882" cy="102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73"/>
              </a:lnSpc>
              <a:spcBef>
                <a:spcPct val="0"/>
              </a:spcBef>
            </a:pPr>
            <a:r>
              <a:rPr lang="en-US" sz="5980" b="1" dirty="0">
                <a:solidFill>
                  <a:srgbClr val="26396C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131355"/>
            <a:ext cx="1246882" cy="102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73"/>
              </a:lnSpc>
              <a:spcBef>
                <a:spcPct val="0"/>
              </a:spcBef>
            </a:pPr>
            <a:r>
              <a:rPr lang="en-US" sz="5980" b="1" dirty="0">
                <a:solidFill>
                  <a:srgbClr val="26396C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7889145"/>
            <a:ext cx="1246882" cy="102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73"/>
              </a:lnSpc>
              <a:spcBef>
                <a:spcPct val="0"/>
              </a:spcBef>
            </a:pPr>
            <a:r>
              <a:rPr lang="en-US" sz="5980" b="1" dirty="0">
                <a:solidFill>
                  <a:srgbClr val="26396C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01505" y="2308225"/>
            <a:ext cx="8094392" cy="1654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99"/>
              </a:lnSpc>
            </a:pP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пропаганда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«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правильного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»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світла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: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вибір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світильників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із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повним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відсіканням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світла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вгору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(Full Cut-off)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для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присадибних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ділянок</a:t>
            </a:r>
            <a:endParaRPr lang="en-US" sz="2499" dirty="0">
              <a:solidFill>
                <a:srgbClr val="000000"/>
              </a:solidFill>
              <a:latin typeface="Arial Nova"/>
              <a:ea typeface="Arial Nova"/>
              <a:cs typeface="Arial Nova"/>
              <a:sym typeface="Arial Nova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901505" y="4749070"/>
            <a:ext cx="8094392" cy="2205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99"/>
              </a:lnSpc>
            </a:pP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громадянська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наука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: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участь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у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міжнародному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проєкті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Globe at Night,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де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за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допомогою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спостережень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певних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сузір’їв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учні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фіксують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рівень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засвічення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у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своєму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районі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та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вносять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дані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у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світову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базу</a:t>
            </a:r>
            <a:endParaRPr lang="en-US" sz="2499" dirty="0">
              <a:solidFill>
                <a:srgbClr val="000000"/>
              </a:solidFill>
              <a:latin typeface="Arial Nova"/>
              <a:ea typeface="Arial Nova"/>
              <a:cs typeface="Arial Nova"/>
              <a:sym typeface="Arial Nova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901505" y="7670800"/>
            <a:ext cx="8094392" cy="1654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99"/>
              </a:lnSpc>
            </a:pP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побутова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гігієна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: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використання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штор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«blackout»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та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відмова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від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яскравої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зовнішньої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декоративної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ілюмінації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після</a:t>
            </a:r>
            <a:r>
              <a:rPr lang="en-US" sz="2499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23:00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180641" y="3963604"/>
            <a:ext cx="11926718" cy="5963359"/>
            <a:chOff x="0" y="0"/>
            <a:chExt cx="812800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30" y="0"/>
                    <a:pt x="812800" y="90970"/>
                    <a:pt x="812800" y="203200"/>
                  </a:cubicBezTo>
                  <a:cubicBezTo>
                    <a:pt x="812800" y="315430"/>
                    <a:pt x="721830" y="406400"/>
                    <a:pt x="609600" y="406400"/>
                  </a:cubicBezTo>
                  <a:lnTo>
                    <a:pt x="203200" y="406400"/>
                  </a:lnTo>
                  <a:cubicBezTo>
                    <a:pt x="90970" y="406400"/>
                    <a:pt x="0" y="315430"/>
                    <a:pt x="0" y="203200"/>
                  </a:cubicBezTo>
                  <a:cubicBezTo>
                    <a:pt x="0" y="90970"/>
                    <a:pt x="90970" y="0"/>
                    <a:pt x="203200" y="0"/>
                  </a:cubicBezTo>
                  <a:lnTo>
                    <a:pt x="609600" y="0"/>
                  </a:lnTo>
                </a:path>
              </a:pathLst>
            </a:custGeom>
            <a:blipFill>
              <a:blip r:embed="rId2"/>
              <a:stretch>
                <a:fillRect t="-16935" b="-702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374077" y="1024373"/>
            <a:ext cx="17539845" cy="25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68"/>
              </a:lnSpc>
            </a:pPr>
            <a:r>
              <a:rPr lang="en-US" sz="3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Висновки</a:t>
            </a:r>
            <a:r>
              <a:rPr lang="en-US" sz="3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.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Дослідження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показало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,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що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втрата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темряви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має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системні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негативні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наслідки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для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науки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та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екології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.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Світлове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забруднення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є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зворотним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процесом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: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свідома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зміна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конструкції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ліхтарів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та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використання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теплого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спектру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світла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дозволяють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повернути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зоряне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небо</a:t>
            </a:r>
            <a:r>
              <a:rPr lang="en-US" sz="3300" dirty="0">
                <a:solidFill>
                  <a:srgbClr val="000000"/>
                </a:solidFill>
                <a:latin typeface="Arial Nova"/>
                <a:ea typeface="Arial Nova"/>
                <a:cs typeface="Arial Nova"/>
                <a:sym typeface="Arial Nova"/>
              </a:rPr>
              <a:t>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476807" y="8823749"/>
            <a:ext cx="402774" cy="402774"/>
          </a:xfrm>
          <a:custGeom>
            <a:avLst/>
            <a:gdLst/>
            <a:ahLst/>
            <a:cxnLst/>
            <a:rect l="l" t="t" r="r" b="b"/>
            <a:pathLst>
              <a:path w="402774" h="402774">
                <a:moveTo>
                  <a:pt x="0" y="0"/>
                </a:moveTo>
                <a:lnTo>
                  <a:pt x="402774" y="0"/>
                </a:lnTo>
                <a:lnTo>
                  <a:pt x="402774" y="402775"/>
                </a:lnTo>
                <a:lnTo>
                  <a:pt x="0" y="4027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733156" y="849458"/>
            <a:ext cx="11366364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 b="1" i="1" spc="479" dirty="0">
                <a:solidFill>
                  <a:srgbClr val="3E1931"/>
                </a:solidFill>
                <a:latin typeface="Work Sans Bold Italics"/>
                <a:ea typeface="Work Sans Bold Italics"/>
                <a:cs typeface="Work Sans Bold Italics"/>
                <a:sym typeface="Work Sans Bold Italics"/>
              </a:rPr>
              <a:t> </a:t>
            </a:r>
            <a:r>
              <a:rPr lang="en-US" sz="3999" b="1" i="1" spc="479" dirty="0">
                <a:solidFill>
                  <a:srgbClr val="3E1931"/>
                </a:solidFill>
                <a:latin typeface="Work Sans Bold Italics"/>
                <a:ea typeface="Work Sans Bold Italics"/>
                <a:cs typeface="Work Sans Bold Italics"/>
                <a:sym typeface="Work Sans Bold Italics"/>
              </a:rPr>
              <a:t>Список</a:t>
            </a:r>
            <a:r>
              <a:rPr lang="en-US" sz="3999" b="1" i="1" spc="479" dirty="0">
                <a:solidFill>
                  <a:srgbClr val="3E1931"/>
                </a:solidFill>
                <a:latin typeface="Work Sans Bold Italics"/>
                <a:ea typeface="Work Sans Bold Italics"/>
                <a:cs typeface="Work Sans Bold Italics"/>
                <a:sym typeface="Work Sans Bold Italics"/>
              </a:rPr>
              <a:t> </a:t>
            </a:r>
            <a:r>
              <a:rPr lang="en-US" sz="3999" b="1" i="1" spc="479" dirty="0">
                <a:solidFill>
                  <a:srgbClr val="3E1931"/>
                </a:solidFill>
                <a:latin typeface="Work Sans Bold Italics"/>
                <a:ea typeface="Work Sans Bold Italics"/>
                <a:cs typeface="Work Sans Bold Italics"/>
                <a:sym typeface="Work Sans Bold Italics"/>
              </a:rPr>
              <a:t>використаних</a:t>
            </a:r>
            <a:r>
              <a:rPr lang="en-US" sz="3999" b="1" i="1" spc="479" dirty="0">
                <a:solidFill>
                  <a:srgbClr val="3E1931"/>
                </a:solidFill>
                <a:latin typeface="Work Sans Bold Italics"/>
                <a:ea typeface="Work Sans Bold Italics"/>
                <a:cs typeface="Work Sans Bold Italics"/>
                <a:sym typeface="Work Sans Bold Italics"/>
              </a:rPr>
              <a:t> </a:t>
            </a:r>
            <a:r>
              <a:rPr lang="en-US" sz="3999" b="1" i="1" spc="479" dirty="0">
                <a:solidFill>
                  <a:srgbClr val="3E1931"/>
                </a:solidFill>
                <a:latin typeface="Work Sans Bold Italics"/>
                <a:ea typeface="Work Sans Bold Italics"/>
                <a:cs typeface="Work Sans Bold Italics"/>
                <a:sym typeface="Work Sans Bold Italics"/>
              </a:rPr>
              <a:t>джерел</a:t>
            </a:r>
            <a:r>
              <a:rPr lang="en-US" sz="3999" b="1" i="1" spc="479" dirty="0">
                <a:solidFill>
                  <a:srgbClr val="3E1931"/>
                </a:solidFill>
                <a:latin typeface="Work Sans Bold Italics"/>
                <a:ea typeface="Work Sans Bold Italics"/>
                <a:cs typeface="Work Sans Bold Italics"/>
                <a:sym typeface="Work Sans Bold Italics"/>
              </a:rPr>
              <a:t> 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797819" y="2249633"/>
            <a:ext cx="746884" cy="869101"/>
            <a:chOff x="0" y="0"/>
            <a:chExt cx="995845" cy="1158802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995845" cy="1158802"/>
              <a:chOff x="0" y="0"/>
              <a:chExt cx="6985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3E193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36768" tIns="36768" rIns="36768" bIns="36768" rtlCol="0" anchor="ctr"/>
              <a:lstStyle/>
              <a:p>
                <a:pPr algn="ctr">
                  <a:lnSpc>
                    <a:spcPts val="2099"/>
                  </a:lnSpc>
                </a:pPr>
                <a:endParaRPr dirty="0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305597" y="110559"/>
              <a:ext cx="384651" cy="871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FFFFFF"/>
                  </a:solidFill>
                  <a:latin typeface="Arial Nova Bold"/>
                  <a:ea typeface="Arial Nova Bold"/>
                  <a:cs typeface="Arial Nova Bold"/>
                  <a:sym typeface="Arial Nova Bold"/>
                </a:rPr>
                <a:t>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797819" y="4339287"/>
            <a:ext cx="746884" cy="869101"/>
            <a:chOff x="0" y="0"/>
            <a:chExt cx="995845" cy="1158802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995845" cy="1158802"/>
              <a:chOff x="0" y="0"/>
              <a:chExt cx="6985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3E193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36768" tIns="36768" rIns="36768" bIns="36768" rtlCol="0" anchor="ctr"/>
              <a:lstStyle/>
              <a:p>
                <a:pPr algn="ctr">
                  <a:lnSpc>
                    <a:spcPts val="2099"/>
                  </a:lnSpc>
                </a:pPr>
                <a:endParaRPr dirty="0"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332392" y="110559"/>
              <a:ext cx="384651" cy="871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FFFFFF"/>
                  </a:solidFill>
                  <a:latin typeface="Arial Nova Bold"/>
                  <a:ea typeface="Arial Nova Bold"/>
                  <a:cs typeface="Arial Nova Bold"/>
                  <a:sym typeface="Arial Nova Bold"/>
                </a:rPr>
                <a:t>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797819" y="6428941"/>
            <a:ext cx="746884" cy="869101"/>
            <a:chOff x="0" y="0"/>
            <a:chExt cx="995845" cy="1158802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995845" cy="1158802"/>
              <a:chOff x="0" y="0"/>
              <a:chExt cx="6985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3E193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36768" tIns="36768" rIns="36768" bIns="36768" rtlCol="0" anchor="ctr"/>
              <a:lstStyle/>
              <a:p>
                <a:pPr algn="ctr">
                  <a:lnSpc>
                    <a:spcPts val="2099"/>
                  </a:lnSpc>
                </a:pPr>
                <a:endParaRPr dirty="0"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332392" y="109321"/>
              <a:ext cx="384651" cy="871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FFFFFF"/>
                  </a:solidFill>
                  <a:latin typeface="Arial Nova Bold"/>
                  <a:ea typeface="Arial Nova Bold"/>
                  <a:cs typeface="Arial Nova Bold"/>
                  <a:sym typeface="Arial Nova Bold"/>
                </a:rPr>
                <a:t>3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817916" y="8357422"/>
            <a:ext cx="746884" cy="869101"/>
            <a:chOff x="0" y="0"/>
            <a:chExt cx="995845" cy="1158802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995845" cy="1158802"/>
              <a:chOff x="0" y="0"/>
              <a:chExt cx="6985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3E193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36768" tIns="36768" rIns="36768" bIns="36768" rtlCol="0" anchor="ctr"/>
              <a:lstStyle/>
              <a:p>
                <a:pPr algn="ctr">
                  <a:lnSpc>
                    <a:spcPts val="2099"/>
                  </a:lnSpc>
                </a:pPr>
                <a:endParaRPr dirty="0"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305597" y="110559"/>
              <a:ext cx="384651" cy="871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FFFFFF"/>
                  </a:solidFill>
                  <a:latin typeface="Arial Nova Bold"/>
                  <a:ea typeface="Arial Nova Bold"/>
                  <a:cs typeface="Arial Nova Bold"/>
                  <a:sym typeface="Arial Nova Bold"/>
                </a:rPr>
                <a:t>4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-254521" y="0"/>
            <a:ext cx="9052340" cy="10287000"/>
            <a:chOff x="0" y="0"/>
            <a:chExt cx="1051833" cy="119529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51833" cy="1195294"/>
            </a:xfrm>
            <a:custGeom>
              <a:avLst/>
              <a:gdLst/>
              <a:ahLst/>
              <a:cxnLst/>
              <a:rect l="l" t="t" r="r" b="b"/>
              <a:pathLst>
                <a:path w="1051833" h="1195294">
                  <a:moveTo>
                    <a:pt x="203200" y="0"/>
                  </a:moveTo>
                  <a:lnTo>
                    <a:pt x="1051833" y="0"/>
                  </a:lnTo>
                  <a:lnTo>
                    <a:pt x="848633" y="1195294"/>
                  </a:lnTo>
                  <a:lnTo>
                    <a:pt x="0" y="1195294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4"/>
              <a:stretch>
                <a:fillRect l="-3410" r="-3410"/>
              </a:stretch>
            </a:blipFill>
          </p:spPr>
        </p:sp>
      </p:grpSp>
      <p:sp>
        <p:nvSpPr>
          <p:cNvPr id="26" name="TextBox 26"/>
          <p:cNvSpPr txBox="1"/>
          <p:nvPr/>
        </p:nvSpPr>
        <p:spPr>
          <a:xfrm>
            <a:off x="9817054" y="2182112"/>
            <a:ext cx="8345389" cy="105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17"/>
              </a:lnSpc>
            </a:pP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Коваль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В. П., 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Бойко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О. С. 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Світлове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забруднення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як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екологічна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проблема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міст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// 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Екологічні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науки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. 2020. № 3.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17054" y="4153789"/>
            <a:ext cx="7834917" cy="157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17"/>
              </a:lnSpc>
            </a:pP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Falchi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F., Cinzano P., 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Elvidge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C. D. The new world atlas of artificial night sky brightness. Science Advances. 2016.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817054" y="6559136"/>
            <a:ext cx="8018809" cy="475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17"/>
              </a:lnSpc>
            </a:pP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Light pollution. International Dark-Sky Association. 2024.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17054" y="8268589"/>
            <a:ext cx="7688173" cy="98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17"/>
              </a:lnSpc>
            </a:pP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Інформаційні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матеріали</a:t>
            </a:r>
            <a:r>
              <a:rPr lang="en-US" sz="2300" b="1" dirty="0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 International Dark-Sky Association (IDA). 2022.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491</Words>
  <Application>Microsoft Office PowerPoint</Application>
  <PresentationFormat>Произвольный</PresentationFormat>
  <Paragraphs>43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 Nova Italics</vt:lpstr>
      <vt:lpstr>Arial Nova Bold Italics</vt:lpstr>
      <vt:lpstr>Arial Nova Bold</vt:lpstr>
      <vt:lpstr>Arial Nova</vt:lpstr>
      <vt:lpstr>Arial</vt:lpstr>
      <vt:lpstr>Work Sans Bold Italics</vt:lpstr>
      <vt:lpstr>Work Sans Bold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ТЕЗИ</dc:title>
  <dc:creator>Home</dc:creator>
  <cp:lastModifiedBy>Учетная запись Майкрософт</cp:lastModifiedBy>
  <cp:revision>3</cp:revision>
  <dcterms:created xsi:type="dcterms:W3CDTF">2006-08-16T00:00:00Z</dcterms:created>
  <dcterms:modified xsi:type="dcterms:W3CDTF">2026-04-13T16:13:24Z</dcterms:modified>
  <dc:identifier>DAHGYqvwPx8</dc:identifier>
</cp:coreProperties>
</file>