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Calibri" panose="020F0502020204030204" pitchFamily="34" charset="0"/>
      <p:regular r:id="rId15"/>
      <p:bold r:id="rId16"/>
      <p:italic r:id="rId17"/>
      <p:boldItalic r:id="rId18"/>
    </p:embeddedFont>
    <p:embeddedFont>
      <p:font typeface="Open Sans Bold" panose="020B0604020202020204" charset="0"/>
      <p:regular r:id="rId19"/>
    </p:embeddedFont>
    <p:embeddedFont>
      <p:font typeface="Times New Roman" panose="02020603050405020304" pitchFamily="18" charset="0"/>
      <p:regular r:id="rId20"/>
    </p:embeddedFont>
    <p:embeddedFont>
      <p:font typeface="Times New Roman Bold"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2" d="100"/>
          <a:sy n="52" d="100"/>
        </p:scale>
        <p:origin x="576" y="-1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jpe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png"/><Relationship Id="rId16" Type="http://schemas.openxmlformats.org/officeDocument/2006/relationships/image" Target="../media/image25.sv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svg"/><Relationship Id="rId15" Type="http://schemas.openxmlformats.org/officeDocument/2006/relationships/image" Target="../media/image24.png"/><Relationship Id="rId10" Type="http://schemas.openxmlformats.org/officeDocument/2006/relationships/image" Target="../media/image19.sv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9.png"/><Relationship Id="rId3" Type="http://schemas.openxmlformats.org/officeDocument/2006/relationships/image" Target="../media/image29.png"/><Relationship Id="rId7" Type="http://schemas.openxmlformats.org/officeDocument/2006/relationships/image" Target="../media/image33.svg"/><Relationship Id="rId12"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svg"/><Relationship Id="rId5" Type="http://schemas.openxmlformats.org/officeDocument/2006/relationships/image" Target="../media/image31.sv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svg"/><Relationship Id="rId14" Type="http://schemas.openxmlformats.org/officeDocument/2006/relationships/image" Target="../media/image10.svg"/></Relationships>
</file>

<file path=ppt/slides/_rels/slide7.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png"/><Relationship Id="rId3" Type="http://schemas.openxmlformats.org/officeDocument/2006/relationships/image" Target="../media/image30.png"/><Relationship Id="rId7" Type="http://schemas.openxmlformats.org/officeDocument/2006/relationships/image" Target="../media/image4.jpeg"/><Relationship Id="rId12" Type="http://schemas.openxmlformats.org/officeDocument/2006/relationships/image" Target="../media/image45.svg"/><Relationship Id="rId17" Type="http://schemas.openxmlformats.org/officeDocument/2006/relationships/image" Target="../media/image50.jpeg"/><Relationship Id="rId2" Type="http://schemas.openxmlformats.org/officeDocument/2006/relationships/image" Target="../media/image1.png"/><Relationship Id="rId16" Type="http://schemas.openxmlformats.org/officeDocument/2006/relationships/image" Target="../media/image49.svg"/><Relationship Id="rId1" Type="http://schemas.openxmlformats.org/officeDocument/2006/relationships/slideLayout" Target="../slideLayouts/slideLayout7.xml"/><Relationship Id="rId6" Type="http://schemas.openxmlformats.org/officeDocument/2006/relationships/image" Target="../media/image40.svg"/><Relationship Id="rId11" Type="http://schemas.openxmlformats.org/officeDocument/2006/relationships/image" Target="../media/image44.png"/><Relationship Id="rId5" Type="http://schemas.openxmlformats.org/officeDocument/2006/relationships/image" Target="../media/image39.png"/><Relationship Id="rId15" Type="http://schemas.openxmlformats.org/officeDocument/2006/relationships/image" Target="../media/image48.png"/><Relationship Id="rId10" Type="http://schemas.openxmlformats.org/officeDocument/2006/relationships/image" Target="../media/image43.svg"/><Relationship Id="rId4" Type="http://schemas.openxmlformats.org/officeDocument/2006/relationships/image" Target="../media/image31.svg"/><Relationship Id="rId9" Type="http://schemas.openxmlformats.org/officeDocument/2006/relationships/image" Target="../media/image42.png"/><Relationship Id="rId14" Type="http://schemas.openxmlformats.org/officeDocument/2006/relationships/image" Target="../media/image47.svg"/></Relationships>
</file>

<file path=ppt/slides/_rels/slide8.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55.jpeg"/><Relationship Id="rId18" Type="http://schemas.openxmlformats.org/officeDocument/2006/relationships/image" Target="../media/image38.png"/><Relationship Id="rId3" Type="http://schemas.openxmlformats.org/officeDocument/2006/relationships/image" Target="../media/image32.png"/><Relationship Id="rId21" Type="http://schemas.openxmlformats.org/officeDocument/2006/relationships/image" Target="../media/image62.jpeg"/><Relationship Id="rId7" Type="http://schemas.openxmlformats.org/officeDocument/2006/relationships/image" Target="../media/image42.png"/><Relationship Id="rId12" Type="http://schemas.openxmlformats.org/officeDocument/2006/relationships/image" Target="../media/image54.jpeg"/><Relationship Id="rId17" Type="http://schemas.openxmlformats.org/officeDocument/2006/relationships/image" Target="../media/image59.svg"/><Relationship Id="rId2" Type="http://schemas.openxmlformats.org/officeDocument/2006/relationships/image" Target="../media/image1.png"/><Relationship Id="rId16" Type="http://schemas.openxmlformats.org/officeDocument/2006/relationships/image" Target="../media/image58.png"/><Relationship Id="rId20"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40.svg"/><Relationship Id="rId11" Type="http://schemas.openxmlformats.org/officeDocument/2006/relationships/image" Target="../media/image53.svg"/><Relationship Id="rId5" Type="http://schemas.openxmlformats.org/officeDocument/2006/relationships/image" Target="../media/image39.png"/><Relationship Id="rId15" Type="http://schemas.openxmlformats.org/officeDocument/2006/relationships/image" Target="../media/image57.svg"/><Relationship Id="rId10" Type="http://schemas.openxmlformats.org/officeDocument/2006/relationships/image" Target="../media/image52.png"/><Relationship Id="rId19" Type="http://schemas.openxmlformats.org/officeDocument/2006/relationships/image" Target="../media/image60.jpeg"/><Relationship Id="rId4" Type="http://schemas.openxmlformats.org/officeDocument/2006/relationships/image" Target="../media/image33.svg"/><Relationship Id="rId9" Type="http://schemas.openxmlformats.org/officeDocument/2006/relationships/image" Target="../media/image51.jpeg"/><Relationship Id="rId14" Type="http://schemas.openxmlformats.org/officeDocument/2006/relationships/image" Target="../media/image56.png"/></Relationships>
</file>

<file path=ppt/slides/_rels/slide9.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1.jpeg"/><Relationship Id="rId18" Type="http://schemas.openxmlformats.org/officeDocument/2006/relationships/image" Target="../media/image76.jpeg"/><Relationship Id="rId3" Type="http://schemas.openxmlformats.org/officeDocument/2006/relationships/image" Target="../media/image32.png"/><Relationship Id="rId21" Type="http://schemas.openxmlformats.org/officeDocument/2006/relationships/image" Target="../media/image79.jpeg"/><Relationship Id="rId7" Type="http://schemas.openxmlformats.org/officeDocument/2006/relationships/image" Target="../media/image65.jpeg"/><Relationship Id="rId12" Type="http://schemas.openxmlformats.org/officeDocument/2006/relationships/image" Target="../media/image70.jpeg"/><Relationship Id="rId17" Type="http://schemas.openxmlformats.org/officeDocument/2006/relationships/image" Target="../media/image75.jpeg"/><Relationship Id="rId2" Type="http://schemas.openxmlformats.org/officeDocument/2006/relationships/image" Target="../media/image1.png"/><Relationship Id="rId16" Type="http://schemas.openxmlformats.org/officeDocument/2006/relationships/image" Target="../media/image74.jpeg"/><Relationship Id="rId20" Type="http://schemas.openxmlformats.org/officeDocument/2006/relationships/image" Target="../media/image78.svg"/><Relationship Id="rId1" Type="http://schemas.openxmlformats.org/officeDocument/2006/relationships/slideLayout" Target="../slideLayouts/slideLayout7.xml"/><Relationship Id="rId6" Type="http://schemas.openxmlformats.org/officeDocument/2006/relationships/image" Target="../media/image64.jpeg"/><Relationship Id="rId11" Type="http://schemas.openxmlformats.org/officeDocument/2006/relationships/image" Target="../media/image69.jpeg"/><Relationship Id="rId5" Type="http://schemas.openxmlformats.org/officeDocument/2006/relationships/image" Target="../media/image63.jpeg"/><Relationship Id="rId15" Type="http://schemas.openxmlformats.org/officeDocument/2006/relationships/image" Target="../media/image73.jpeg"/><Relationship Id="rId23" Type="http://schemas.openxmlformats.org/officeDocument/2006/relationships/image" Target="../media/image81.jpeg"/><Relationship Id="rId10" Type="http://schemas.openxmlformats.org/officeDocument/2006/relationships/image" Target="../media/image68.jpeg"/><Relationship Id="rId19" Type="http://schemas.openxmlformats.org/officeDocument/2006/relationships/image" Target="../media/image77.png"/><Relationship Id="rId4" Type="http://schemas.openxmlformats.org/officeDocument/2006/relationships/image" Target="../media/image33.svg"/><Relationship Id="rId9" Type="http://schemas.openxmlformats.org/officeDocument/2006/relationships/image" Target="../media/image67.jpeg"/><Relationship Id="rId14" Type="http://schemas.openxmlformats.org/officeDocument/2006/relationships/image" Target="../media/image72.jpeg"/><Relationship Id="rId22" Type="http://schemas.openxmlformats.org/officeDocument/2006/relationships/image" Target="../media/image80.png"/></Relationships>
</file>

<file path=ppt/slides/_rels/slide10.xml.rels><?xml version="1.0" encoding="UTF-8" standalone="yes"?>
<Relationships xmlns="http://schemas.openxmlformats.org/package/2006/relationships"><Relationship Id="rId8" Type="http://schemas.openxmlformats.org/officeDocument/2006/relationships/image" Target="../media/image87.jpeg"/><Relationship Id="rId13" Type="http://schemas.openxmlformats.org/officeDocument/2006/relationships/image" Target="../media/image91.svg"/><Relationship Id="rId3" Type="http://schemas.openxmlformats.org/officeDocument/2006/relationships/image" Target="../media/image82.png"/><Relationship Id="rId7" Type="http://schemas.openxmlformats.org/officeDocument/2006/relationships/image" Target="../media/image86.jpeg"/><Relationship Id="rId12" Type="http://schemas.openxmlformats.org/officeDocument/2006/relationships/image" Target="../media/image90.png"/><Relationship Id="rId17" Type="http://schemas.openxmlformats.org/officeDocument/2006/relationships/image" Target="../media/image92.png"/><Relationship Id="rId2" Type="http://schemas.openxmlformats.org/officeDocument/2006/relationships/image" Target="../media/image1.png"/><Relationship Id="rId16"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5.jpeg"/><Relationship Id="rId11" Type="http://schemas.openxmlformats.org/officeDocument/2006/relationships/image" Target="../media/image81.jpeg"/><Relationship Id="rId5" Type="http://schemas.openxmlformats.org/officeDocument/2006/relationships/image" Target="../media/image84.jpeg"/><Relationship Id="rId15" Type="http://schemas.openxmlformats.org/officeDocument/2006/relationships/image" Target="../media/image35.svg"/><Relationship Id="rId10" Type="http://schemas.openxmlformats.org/officeDocument/2006/relationships/image" Target="../media/image89.jpeg"/><Relationship Id="rId4" Type="http://schemas.openxmlformats.org/officeDocument/2006/relationships/image" Target="../media/image83.svg"/><Relationship Id="rId9" Type="http://schemas.openxmlformats.org/officeDocument/2006/relationships/image" Target="../media/image88.jpeg"/><Relationship Id="rId1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96.jpeg"/><Relationship Id="rId13" Type="http://schemas.openxmlformats.org/officeDocument/2006/relationships/image" Target="../media/image99.jpeg"/><Relationship Id="rId18" Type="http://schemas.openxmlformats.org/officeDocument/2006/relationships/image" Target="../media/image104.png"/><Relationship Id="rId3" Type="http://schemas.openxmlformats.org/officeDocument/2006/relationships/image" Target="../media/image36.png"/><Relationship Id="rId7" Type="http://schemas.openxmlformats.org/officeDocument/2006/relationships/image" Target="../media/image95.jpeg"/><Relationship Id="rId12" Type="http://schemas.openxmlformats.org/officeDocument/2006/relationships/image" Target="../media/image98.jpeg"/><Relationship Id="rId17" Type="http://schemas.openxmlformats.org/officeDocument/2006/relationships/image" Target="../media/image103.svg"/><Relationship Id="rId2" Type="http://schemas.openxmlformats.org/officeDocument/2006/relationships/image" Target="../media/image1.png"/><Relationship Id="rId16"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94.svg"/><Relationship Id="rId11" Type="http://schemas.openxmlformats.org/officeDocument/2006/relationships/image" Target="../media/image92.png"/><Relationship Id="rId5" Type="http://schemas.openxmlformats.org/officeDocument/2006/relationships/image" Target="../media/image93.png"/><Relationship Id="rId15" Type="http://schemas.openxmlformats.org/officeDocument/2006/relationships/image" Target="../media/image101.jpeg"/><Relationship Id="rId10" Type="http://schemas.openxmlformats.org/officeDocument/2006/relationships/image" Target="../media/image38.png"/><Relationship Id="rId19" Type="http://schemas.openxmlformats.org/officeDocument/2006/relationships/image" Target="../media/image105.svg"/><Relationship Id="rId4" Type="http://schemas.openxmlformats.org/officeDocument/2006/relationships/image" Target="../media/image37.svg"/><Relationship Id="rId9" Type="http://schemas.openxmlformats.org/officeDocument/2006/relationships/image" Target="../media/image97.jpeg"/><Relationship Id="rId14" Type="http://schemas.openxmlformats.org/officeDocument/2006/relationships/image" Target="../media/image100.jpe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png"/><Relationship Id="rId7" Type="http://schemas.openxmlformats.org/officeDocument/2006/relationships/image" Target="../media/image3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svg"/><Relationship Id="rId5" Type="http://schemas.openxmlformats.org/officeDocument/2006/relationships/image" Target="../media/image29.png"/><Relationship Id="rId10" Type="http://schemas.openxmlformats.org/officeDocument/2006/relationships/image" Target="../media/image36.png"/><Relationship Id="rId4" Type="http://schemas.openxmlformats.org/officeDocument/2006/relationships/image" Target="../media/image31.svg"/><Relationship Id="rId9" Type="http://schemas.openxmlformats.org/officeDocument/2006/relationships/image" Target="../media/image35.sv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473226" y="1976824"/>
            <a:ext cx="7663622" cy="2522028"/>
          </a:xfrm>
          <a:custGeom>
            <a:avLst/>
            <a:gdLst/>
            <a:ahLst/>
            <a:cxnLst/>
            <a:rect l="l" t="t" r="r" b="b"/>
            <a:pathLst>
              <a:path w="7663622" h="2522028">
                <a:moveTo>
                  <a:pt x="0" y="0"/>
                </a:moveTo>
                <a:lnTo>
                  <a:pt x="7663622" y="0"/>
                </a:lnTo>
                <a:lnTo>
                  <a:pt x="7663622" y="2522029"/>
                </a:lnTo>
                <a:lnTo>
                  <a:pt x="0" y="2522029"/>
                </a:lnTo>
                <a:lnTo>
                  <a:pt x="0" y="0"/>
                </a:lnTo>
                <a:close/>
              </a:path>
            </a:pathLst>
          </a:custGeom>
          <a:blipFill>
            <a:blip r:embed="rId3"/>
            <a:stretch>
              <a:fillRect/>
            </a:stretch>
          </a:blipFill>
        </p:spPr>
      </p:sp>
      <p:grpSp>
        <p:nvGrpSpPr>
          <p:cNvPr id="4" name="Group 4"/>
          <p:cNvGrpSpPr/>
          <p:nvPr/>
        </p:nvGrpSpPr>
        <p:grpSpPr>
          <a:xfrm>
            <a:off x="11458566" y="-1626803"/>
            <a:ext cx="9729283" cy="9729283"/>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806B"/>
            </a:soli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rot="-1169696">
            <a:off x="11690306" y="-1285126"/>
            <a:ext cx="9107235" cy="9107199"/>
            <a:chOff x="0" y="0"/>
            <a:chExt cx="6350000" cy="6349975"/>
          </a:xfrm>
        </p:grpSpPr>
        <p:sp>
          <p:nvSpPr>
            <p:cNvPr id="8" name="Freeform 8"/>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2629" r="-22629"/>
              </a:stretch>
            </a:blipFill>
          </p:spPr>
        </p:sp>
      </p:grpSp>
      <p:grpSp>
        <p:nvGrpSpPr>
          <p:cNvPr id="9" name="Group 9"/>
          <p:cNvGrpSpPr/>
          <p:nvPr/>
        </p:nvGrpSpPr>
        <p:grpSpPr>
          <a:xfrm>
            <a:off x="473226" y="631057"/>
            <a:ext cx="10082425" cy="5017622"/>
            <a:chOff x="0" y="0"/>
            <a:chExt cx="2018976" cy="1004764"/>
          </a:xfrm>
        </p:grpSpPr>
        <p:sp>
          <p:nvSpPr>
            <p:cNvPr id="10" name="Freeform 10"/>
            <p:cNvSpPr/>
            <p:nvPr/>
          </p:nvSpPr>
          <p:spPr>
            <a:xfrm>
              <a:off x="0" y="0"/>
              <a:ext cx="2018976" cy="1004764"/>
            </a:xfrm>
            <a:custGeom>
              <a:avLst/>
              <a:gdLst/>
              <a:ahLst/>
              <a:cxnLst/>
              <a:rect l="l" t="t" r="r" b="b"/>
              <a:pathLst>
                <a:path w="2018976" h="1004764">
                  <a:moveTo>
                    <a:pt x="7679" y="0"/>
                  </a:moveTo>
                  <a:lnTo>
                    <a:pt x="2011298" y="0"/>
                  </a:lnTo>
                  <a:cubicBezTo>
                    <a:pt x="2015538" y="0"/>
                    <a:pt x="2018976" y="3438"/>
                    <a:pt x="2018976" y="7679"/>
                  </a:cubicBezTo>
                  <a:lnTo>
                    <a:pt x="2018976" y="997085"/>
                  </a:lnTo>
                  <a:cubicBezTo>
                    <a:pt x="2018976" y="1001326"/>
                    <a:pt x="2015538" y="1004764"/>
                    <a:pt x="2011298" y="1004764"/>
                  </a:cubicBezTo>
                  <a:lnTo>
                    <a:pt x="7679" y="1004764"/>
                  </a:lnTo>
                  <a:cubicBezTo>
                    <a:pt x="3438" y="1004764"/>
                    <a:pt x="0" y="1001326"/>
                    <a:pt x="0" y="997085"/>
                  </a:cubicBezTo>
                  <a:lnTo>
                    <a:pt x="0" y="7679"/>
                  </a:lnTo>
                  <a:cubicBezTo>
                    <a:pt x="0" y="3438"/>
                    <a:pt x="3438" y="0"/>
                    <a:pt x="7679" y="0"/>
                  </a:cubicBezTo>
                  <a:close/>
                </a:path>
              </a:pathLst>
            </a:custGeom>
            <a:solidFill>
              <a:srgbClr val="FFFFFF">
                <a:alpha val="89804"/>
              </a:srgbClr>
            </a:solidFill>
          </p:spPr>
        </p:sp>
        <p:sp>
          <p:nvSpPr>
            <p:cNvPr id="11" name="TextBox 11"/>
            <p:cNvSpPr txBox="1"/>
            <p:nvPr/>
          </p:nvSpPr>
          <p:spPr>
            <a:xfrm>
              <a:off x="0" y="-38100"/>
              <a:ext cx="2018976" cy="1042864"/>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rot="-5400000">
            <a:off x="11149625" y="5092068"/>
            <a:ext cx="6198525" cy="6020824"/>
            <a:chOff x="0" y="0"/>
            <a:chExt cx="925626" cy="899090"/>
          </a:xfrm>
        </p:grpSpPr>
        <p:sp>
          <p:nvSpPr>
            <p:cNvPr id="13" name="Freeform 13"/>
            <p:cNvSpPr/>
            <p:nvPr/>
          </p:nvSpPr>
          <p:spPr>
            <a:xfrm>
              <a:off x="0" y="0"/>
              <a:ext cx="925626" cy="899090"/>
            </a:xfrm>
            <a:custGeom>
              <a:avLst/>
              <a:gdLst/>
              <a:ahLst/>
              <a:cxnLst/>
              <a:rect l="l" t="t" r="r" b="b"/>
              <a:pathLst>
                <a:path w="925626" h="899090">
                  <a:moveTo>
                    <a:pt x="462813" y="0"/>
                  </a:moveTo>
                  <a:cubicBezTo>
                    <a:pt x="207208" y="0"/>
                    <a:pt x="0" y="201268"/>
                    <a:pt x="0" y="449545"/>
                  </a:cubicBezTo>
                  <a:cubicBezTo>
                    <a:pt x="0" y="697822"/>
                    <a:pt x="207208" y="899090"/>
                    <a:pt x="462813" y="899090"/>
                  </a:cubicBezTo>
                  <a:cubicBezTo>
                    <a:pt x="718417" y="899090"/>
                    <a:pt x="925626" y="697822"/>
                    <a:pt x="925626" y="449545"/>
                  </a:cubicBezTo>
                  <a:cubicBezTo>
                    <a:pt x="925626" y="201268"/>
                    <a:pt x="718417" y="0"/>
                    <a:pt x="462813" y="0"/>
                  </a:cubicBezTo>
                  <a:close/>
                </a:path>
              </a:pathLst>
            </a:custGeom>
            <a:solidFill>
              <a:srgbClr val="1D806B"/>
            </a:solidFill>
          </p:spPr>
        </p:sp>
        <p:sp>
          <p:nvSpPr>
            <p:cNvPr id="14" name="TextBox 14"/>
            <p:cNvSpPr txBox="1"/>
            <p:nvPr/>
          </p:nvSpPr>
          <p:spPr>
            <a:xfrm>
              <a:off x="86777" y="46190"/>
              <a:ext cx="752071" cy="768610"/>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rot="-10351002">
            <a:off x="11373685" y="5195320"/>
            <a:ext cx="5855059" cy="5869011"/>
            <a:chOff x="0" y="0"/>
            <a:chExt cx="6508414" cy="6523924"/>
          </a:xfrm>
        </p:grpSpPr>
        <p:sp>
          <p:nvSpPr>
            <p:cNvPr id="16" name="Freeform 16"/>
            <p:cNvSpPr/>
            <p:nvPr/>
          </p:nvSpPr>
          <p:spPr>
            <a:xfrm rot="-2108785">
              <a:off x="-2837" y="2300"/>
              <a:ext cx="6514081" cy="6519319"/>
            </a:xfrm>
            <a:custGeom>
              <a:avLst/>
              <a:gdLst/>
              <a:ahLst/>
              <a:cxnLst/>
              <a:rect l="l" t="t" r="r" b="b"/>
              <a:pathLst>
                <a:path w="6514081" h="6519319">
                  <a:moveTo>
                    <a:pt x="5917933" y="5133037"/>
                  </a:moveTo>
                  <a:cubicBezTo>
                    <a:pt x="4880891" y="6606060"/>
                    <a:pt x="2848795" y="6961516"/>
                    <a:pt x="1379237" y="5926914"/>
                  </a:cubicBezTo>
                  <a:cubicBezTo>
                    <a:pt x="-90342" y="4892297"/>
                    <a:pt x="-440932" y="2859374"/>
                    <a:pt x="596110" y="1386351"/>
                  </a:cubicBezTo>
                  <a:cubicBezTo>
                    <a:pt x="1633205" y="-86747"/>
                    <a:pt x="3665273" y="-442208"/>
                    <a:pt x="5134851" y="592409"/>
                  </a:cubicBezTo>
                  <a:cubicBezTo>
                    <a:pt x="6604430" y="1627027"/>
                    <a:pt x="6955028" y="3659940"/>
                    <a:pt x="5917933" y="5133037"/>
                  </a:cubicBezTo>
                  <a:close/>
                </a:path>
              </a:pathLst>
            </a:custGeom>
            <a:blipFill>
              <a:blip r:embed="rId5"/>
              <a:stretch>
                <a:fillRect l="-47656" t="-19648" r="-47656" b="-19648"/>
              </a:stretch>
            </a:blipFill>
          </p:spPr>
        </p:sp>
      </p:grpSp>
      <p:sp>
        <p:nvSpPr>
          <p:cNvPr id="17" name="TextBox 17"/>
          <p:cNvSpPr txBox="1"/>
          <p:nvPr/>
        </p:nvSpPr>
        <p:spPr>
          <a:xfrm>
            <a:off x="277807" y="683963"/>
            <a:ext cx="10291729" cy="4201856"/>
          </a:xfrm>
          <a:prstGeom prst="rect">
            <a:avLst/>
          </a:prstGeom>
        </p:spPr>
        <p:txBody>
          <a:bodyPr lIns="0" tIns="0" rIns="0" bIns="0" rtlCol="0" anchor="t">
            <a:spAutoFit/>
          </a:bodyPr>
          <a:lstStyle/>
          <a:p>
            <a:pPr algn="ctr">
              <a:lnSpc>
                <a:spcPts val="8399"/>
              </a:lnSpc>
            </a:pPr>
            <a:r>
              <a:rPr lang="en-US" sz="5400" b="1" dirty="0" err="1">
                <a:solidFill>
                  <a:srgbClr val="000000"/>
                </a:solidFill>
                <a:latin typeface="Times New Roman Bold"/>
                <a:ea typeface="Times New Roman Bold"/>
                <a:cs typeface="Times New Roman Bold"/>
                <a:sym typeface="Times New Roman Bold"/>
              </a:rPr>
              <a:t>Мімікрія</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та</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захисне</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забарвлення</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весняних</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комах</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на</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фоні</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ефемерної</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рослинності</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та</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рослинної</a:t>
            </a:r>
            <a:r>
              <a:rPr lang="en-US" sz="5400" b="1" dirty="0">
                <a:solidFill>
                  <a:srgbClr val="000000"/>
                </a:solidFill>
                <a:latin typeface="Times New Roman Bold"/>
                <a:ea typeface="Times New Roman Bold"/>
                <a:cs typeface="Times New Roman Bold"/>
                <a:sym typeface="Times New Roman Bold"/>
              </a:rPr>
              <a:t> </a:t>
            </a:r>
            <a:r>
              <a:rPr lang="en-US" sz="5400" b="1" dirty="0" err="1">
                <a:solidFill>
                  <a:srgbClr val="000000"/>
                </a:solidFill>
                <a:latin typeface="Times New Roman Bold"/>
                <a:ea typeface="Times New Roman Bold"/>
                <a:cs typeface="Times New Roman Bold"/>
                <a:sym typeface="Times New Roman Bold"/>
              </a:rPr>
              <a:t>підстилки</a:t>
            </a:r>
            <a:endParaRPr lang="en-US" sz="5400" b="1" dirty="0">
              <a:solidFill>
                <a:srgbClr val="000000"/>
              </a:solidFill>
              <a:latin typeface="Times New Roman Bold"/>
              <a:ea typeface="Times New Roman Bold"/>
              <a:cs typeface="Times New Roman Bold"/>
              <a:sym typeface="Times New Roman Bold"/>
            </a:endParaRPr>
          </a:p>
        </p:txBody>
      </p:sp>
      <p:sp>
        <p:nvSpPr>
          <p:cNvPr id="18" name="TextBox 18"/>
          <p:cNvSpPr txBox="1"/>
          <p:nvPr/>
        </p:nvSpPr>
        <p:spPr>
          <a:xfrm>
            <a:off x="563062" y="5584332"/>
            <a:ext cx="10382080" cy="4761175"/>
          </a:xfrm>
          <a:prstGeom prst="rect">
            <a:avLst/>
          </a:prstGeom>
        </p:spPr>
        <p:txBody>
          <a:bodyPr lIns="0" tIns="0" rIns="0" bIns="0" rtlCol="0" anchor="t">
            <a:spAutoFit/>
          </a:bodyPr>
          <a:lstStyle/>
          <a:p>
            <a:pPr algn="l">
              <a:lnSpc>
                <a:spcPts val="3447"/>
              </a:lnSpc>
            </a:pPr>
            <a:r>
              <a:rPr lang="en-US" sz="2462" b="1" dirty="0" err="1">
                <a:solidFill>
                  <a:srgbClr val="000000"/>
                </a:solidFill>
                <a:latin typeface="Times New Roman Bold"/>
                <a:ea typeface="Times New Roman Bold"/>
                <a:cs typeface="Times New Roman Bold"/>
                <a:sym typeface="Times New Roman Bold"/>
              </a:rPr>
              <a:t>Марченко</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Діана</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Юріївна</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учениця</a:t>
            </a:r>
            <a:r>
              <a:rPr lang="en-US" sz="2462" b="1" dirty="0">
                <a:solidFill>
                  <a:srgbClr val="000000"/>
                </a:solidFill>
                <a:latin typeface="Times New Roman Bold"/>
                <a:ea typeface="Times New Roman Bold"/>
                <a:cs typeface="Times New Roman Bold"/>
                <a:sym typeface="Times New Roman Bold"/>
              </a:rPr>
              <a:t> 10 -В </a:t>
            </a:r>
            <a:r>
              <a:rPr lang="en-US" sz="2462" b="1" dirty="0" err="1">
                <a:solidFill>
                  <a:srgbClr val="000000"/>
                </a:solidFill>
                <a:latin typeface="Times New Roman Bold"/>
                <a:ea typeface="Times New Roman Bold"/>
                <a:cs typeface="Times New Roman Bold"/>
                <a:sym typeface="Times New Roman Bold"/>
              </a:rPr>
              <a:t>класу</a:t>
            </a:r>
            <a:endParaRPr lang="en-US" sz="2462" b="1" dirty="0">
              <a:solidFill>
                <a:srgbClr val="000000"/>
              </a:solidFill>
              <a:latin typeface="Times New Roman Bold"/>
              <a:ea typeface="Times New Roman Bold"/>
              <a:cs typeface="Times New Roman Bold"/>
              <a:sym typeface="Times New Roman Bold"/>
            </a:endParaRPr>
          </a:p>
          <a:p>
            <a:pPr algn="l">
              <a:lnSpc>
                <a:spcPts val="3447"/>
              </a:lnSpc>
            </a:pPr>
            <a:r>
              <a:rPr lang="en-US" sz="2462" b="1" dirty="0">
                <a:solidFill>
                  <a:srgbClr val="000000"/>
                </a:solidFill>
                <a:latin typeface="Times New Roman Bold"/>
                <a:ea typeface="Times New Roman Bold"/>
                <a:cs typeface="Times New Roman Bold"/>
                <a:sym typeface="Times New Roman Bold"/>
              </a:rPr>
              <a:t>ОЗО «</a:t>
            </a:r>
            <a:r>
              <a:rPr lang="en-US" sz="2462" b="1" dirty="0" err="1">
                <a:solidFill>
                  <a:srgbClr val="000000"/>
                </a:solidFill>
                <a:latin typeface="Times New Roman Bold"/>
                <a:ea typeface="Times New Roman Bold"/>
                <a:cs typeface="Times New Roman Bold"/>
                <a:sym typeface="Times New Roman Bold"/>
              </a:rPr>
              <a:t>Миргородський</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ліцей</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імені</a:t>
            </a:r>
            <a:r>
              <a:rPr lang="en-US" sz="2462" b="1" dirty="0">
                <a:solidFill>
                  <a:srgbClr val="000000"/>
                </a:solidFill>
                <a:latin typeface="Times New Roman Bold"/>
                <a:ea typeface="Times New Roman Bold"/>
                <a:cs typeface="Times New Roman Bold"/>
                <a:sym typeface="Times New Roman Bold"/>
              </a:rPr>
              <a:t> І. А. </a:t>
            </a:r>
            <a:r>
              <a:rPr lang="en-US" sz="2462" b="1" dirty="0" err="1">
                <a:solidFill>
                  <a:srgbClr val="000000"/>
                </a:solidFill>
                <a:latin typeface="Times New Roman Bold"/>
                <a:ea typeface="Times New Roman Bold"/>
                <a:cs typeface="Times New Roman Bold"/>
                <a:sym typeface="Times New Roman Bold"/>
              </a:rPr>
              <a:t>Зубковського</a:t>
            </a:r>
            <a:r>
              <a:rPr lang="en-US" sz="2462" b="1" dirty="0">
                <a:solidFill>
                  <a:srgbClr val="000000"/>
                </a:solidFill>
                <a:latin typeface="Times New Roman Bold"/>
                <a:ea typeface="Times New Roman Bold"/>
                <a:cs typeface="Times New Roman Bold"/>
                <a:sym typeface="Times New Roman Bold"/>
              </a:rPr>
              <a:t>»</a:t>
            </a:r>
            <a:endParaRPr lang="uk-UA" sz="2462" b="1" dirty="0">
              <a:solidFill>
                <a:srgbClr val="000000"/>
              </a:solidFill>
              <a:latin typeface="Times New Roman Bold"/>
              <a:ea typeface="Times New Roman Bold"/>
              <a:cs typeface="Times New Roman Bold"/>
              <a:sym typeface="Times New Roman Bold"/>
            </a:endParaRPr>
          </a:p>
          <a:p>
            <a:pPr>
              <a:lnSpc>
                <a:spcPts val="3447"/>
              </a:lnSpc>
            </a:pPr>
            <a:r>
              <a:rPr lang="en-US" sz="2400" b="1" dirty="0" err="1">
                <a:latin typeface="Times New Roman" panose="02020603050405020304" pitchFamily="18" charset="0"/>
                <a:ea typeface="PT Serif Bold"/>
                <a:cs typeface="Times New Roman" panose="02020603050405020304" pitchFamily="18" charset="0"/>
                <a:sym typeface="PT Serif Bold"/>
              </a:rPr>
              <a:t>вихованк</a:t>
            </a:r>
            <a:r>
              <a:rPr lang="uk-UA" sz="2400" b="1" dirty="0">
                <a:latin typeface="Times New Roman" panose="02020603050405020304" pitchFamily="18" charset="0"/>
                <a:ea typeface="PT Serif Bold"/>
                <a:cs typeface="Times New Roman" panose="02020603050405020304" pitchFamily="18" charset="0"/>
                <a:sym typeface="PT Serif Bold"/>
              </a:rPr>
              <a:t>а</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гуртка</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Миргородської</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філії</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Комунального</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закладу</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Полтавської</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обласної</a:t>
            </a:r>
            <a:r>
              <a:rPr lang="en-US" sz="2400" b="1" dirty="0">
                <a:latin typeface="Times New Roman" panose="02020603050405020304" pitchFamily="18" charset="0"/>
                <a:ea typeface="PT Serif Bold"/>
                <a:cs typeface="Times New Roman" panose="02020603050405020304" pitchFamily="18" charset="0"/>
                <a:sym typeface="PT Serif Bold"/>
              </a:rPr>
              <a:t> </a:t>
            </a:r>
            <a:r>
              <a:rPr lang="uk-UA"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ради</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Полтавська</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обласна</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Мала</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академія</a:t>
            </a:r>
            <a:r>
              <a:rPr lang="en-US" sz="2400" b="1" dirty="0">
                <a:latin typeface="Times New Roman" panose="02020603050405020304" pitchFamily="18" charset="0"/>
                <a:ea typeface="PT Serif Bold"/>
                <a:cs typeface="Times New Roman" panose="02020603050405020304" pitchFamily="18" charset="0"/>
                <a:sym typeface="PT Serif Bold"/>
              </a:rPr>
              <a:t> </a:t>
            </a:r>
            <a:r>
              <a:rPr lang="uk-UA"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наук</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учнівської</a:t>
            </a:r>
            <a:r>
              <a:rPr lang="en-US" sz="2400" b="1" dirty="0">
                <a:latin typeface="Times New Roman" panose="02020603050405020304" pitchFamily="18" charset="0"/>
                <a:ea typeface="PT Serif Bold"/>
                <a:cs typeface="Times New Roman" panose="02020603050405020304" pitchFamily="18" charset="0"/>
                <a:sym typeface="PT Serif Bold"/>
              </a:rPr>
              <a:t> </a:t>
            </a:r>
            <a:r>
              <a:rPr lang="en-US" sz="2400" b="1" dirty="0" err="1">
                <a:latin typeface="Times New Roman" panose="02020603050405020304" pitchFamily="18" charset="0"/>
                <a:ea typeface="PT Serif Bold"/>
                <a:cs typeface="Times New Roman" panose="02020603050405020304" pitchFamily="18" charset="0"/>
                <a:sym typeface="PT Serif Bold"/>
              </a:rPr>
              <a:t>молоді</a:t>
            </a:r>
            <a:r>
              <a:rPr lang="en-US" sz="2400" b="1" dirty="0">
                <a:latin typeface="Times New Roman" panose="02020603050405020304" pitchFamily="18" charset="0"/>
                <a:ea typeface="PT Serif Bold"/>
                <a:cs typeface="Times New Roman" panose="02020603050405020304" pitchFamily="18" charset="0"/>
                <a:sym typeface="PT Serif Bold"/>
              </a:rPr>
              <a:t>»</a:t>
            </a:r>
            <a:endParaRPr lang="en-US" sz="2462" b="1" dirty="0">
              <a:latin typeface="Times New Roman" panose="02020603050405020304" pitchFamily="18" charset="0"/>
              <a:ea typeface="Times New Roman Bold"/>
              <a:cs typeface="Times New Roman" panose="02020603050405020304" pitchFamily="18" charset="0"/>
              <a:sym typeface="Times New Roman Bold"/>
            </a:endParaRPr>
          </a:p>
          <a:p>
            <a:pPr algn="l">
              <a:lnSpc>
                <a:spcPts val="3447"/>
              </a:lnSpc>
            </a:pPr>
            <a:r>
              <a:rPr lang="en-US" sz="2462" b="1" dirty="0" err="1">
                <a:solidFill>
                  <a:srgbClr val="000000"/>
                </a:solidFill>
                <a:latin typeface="Times New Roman Bold"/>
                <a:ea typeface="Times New Roman Bold"/>
                <a:cs typeface="Times New Roman Bold"/>
                <a:sym typeface="Times New Roman Bold"/>
              </a:rPr>
              <a:t>Науковий</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керівник</a:t>
            </a:r>
            <a:r>
              <a:rPr lang="en-US" sz="2462" b="1" dirty="0">
                <a:solidFill>
                  <a:srgbClr val="000000"/>
                </a:solidFill>
                <a:latin typeface="Times New Roman Bold"/>
                <a:ea typeface="Times New Roman Bold"/>
                <a:cs typeface="Times New Roman Bold"/>
                <a:sym typeface="Times New Roman Bold"/>
              </a:rPr>
              <a:t>: </a:t>
            </a:r>
          </a:p>
          <a:p>
            <a:pPr algn="l">
              <a:lnSpc>
                <a:spcPts val="3447"/>
              </a:lnSpc>
            </a:pPr>
            <a:r>
              <a:rPr lang="en-US" sz="2462" b="1" dirty="0">
                <a:solidFill>
                  <a:srgbClr val="000000"/>
                </a:solidFill>
                <a:latin typeface="Times New Roman Bold"/>
                <a:ea typeface="Times New Roman Bold"/>
                <a:cs typeface="Times New Roman Bold"/>
                <a:sym typeface="Times New Roman Bold"/>
              </a:rPr>
              <a:t>Шаркий Геннадій Анатолійович, </a:t>
            </a:r>
            <a:r>
              <a:rPr lang="en-US" sz="2462" b="1" dirty="0" err="1">
                <a:solidFill>
                  <a:srgbClr val="000000"/>
                </a:solidFill>
                <a:latin typeface="Times New Roman Bold"/>
                <a:ea typeface="Times New Roman Bold"/>
                <a:cs typeface="Times New Roman Bold"/>
                <a:sym typeface="Times New Roman Bold"/>
              </a:rPr>
              <a:t>вчитель</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біології</a:t>
            </a:r>
            <a:endParaRPr lang="en-US" sz="2462" b="1" dirty="0">
              <a:solidFill>
                <a:srgbClr val="000000"/>
              </a:solidFill>
              <a:latin typeface="Times New Roman Bold"/>
              <a:ea typeface="Times New Roman Bold"/>
              <a:cs typeface="Times New Roman Bold"/>
              <a:sym typeface="Times New Roman Bold"/>
            </a:endParaRPr>
          </a:p>
          <a:p>
            <a:pPr algn="l">
              <a:lnSpc>
                <a:spcPts val="3447"/>
              </a:lnSpc>
            </a:pPr>
            <a:r>
              <a:rPr lang="en-US" sz="2462" b="1" dirty="0" err="1">
                <a:solidFill>
                  <a:srgbClr val="000000"/>
                </a:solidFill>
                <a:latin typeface="Times New Roman Bold"/>
                <a:ea typeface="Times New Roman Bold"/>
                <a:cs typeface="Times New Roman Bold"/>
                <a:sym typeface="Times New Roman Bold"/>
              </a:rPr>
              <a:t>Опорного</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закладу</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освіти</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Миргородський</a:t>
            </a:r>
            <a:endParaRPr lang="en-US" sz="2462" b="1" dirty="0">
              <a:solidFill>
                <a:srgbClr val="000000"/>
              </a:solidFill>
              <a:latin typeface="Times New Roman Bold"/>
              <a:ea typeface="Times New Roman Bold"/>
              <a:cs typeface="Times New Roman Bold"/>
              <a:sym typeface="Times New Roman Bold"/>
            </a:endParaRPr>
          </a:p>
          <a:p>
            <a:pPr algn="l">
              <a:lnSpc>
                <a:spcPts val="3447"/>
              </a:lnSpc>
            </a:pPr>
            <a:r>
              <a:rPr lang="en-US" sz="2462" b="1" dirty="0" err="1">
                <a:solidFill>
                  <a:srgbClr val="000000"/>
                </a:solidFill>
                <a:latin typeface="Times New Roman Bold"/>
                <a:ea typeface="Times New Roman Bold"/>
                <a:cs typeface="Times New Roman Bold"/>
                <a:sym typeface="Times New Roman Bold"/>
              </a:rPr>
              <a:t>ліцей</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імені</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Івана</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Андрійовича</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Зубковського</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Миргородської</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міської</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ради</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Полтавської</a:t>
            </a:r>
            <a:r>
              <a:rPr lang="en-US" sz="2462" b="1" dirty="0">
                <a:solidFill>
                  <a:srgbClr val="000000"/>
                </a:solidFill>
                <a:latin typeface="Times New Roman Bold"/>
                <a:ea typeface="Times New Roman Bold"/>
                <a:cs typeface="Times New Roman Bold"/>
                <a:sym typeface="Times New Roman Bold"/>
              </a:rPr>
              <a:t> </a:t>
            </a:r>
            <a:r>
              <a:rPr lang="en-US" sz="2462" b="1" dirty="0" err="1">
                <a:solidFill>
                  <a:srgbClr val="000000"/>
                </a:solidFill>
                <a:latin typeface="Times New Roman Bold"/>
                <a:ea typeface="Times New Roman Bold"/>
                <a:cs typeface="Times New Roman Bold"/>
                <a:sym typeface="Times New Roman Bold"/>
              </a:rPr>
              <a:t>області</a:t>
            </a:r>
            <a:r>
              <a:rPr lang="en-US" sz="2462" b="1" dirty="0">
                <a:solidFill>
                  <a:srgbClr val="000000"/>
                </a:solidFill>
                <a:latin typeface="Times New Roman Bold"/>
                <a:ea typeface="Times New Roman Bold"/>
                <a:cs typeface="Times New Roman Bold"/>
                <a:sym typeface="Times New Roman Bold"/>
              </a:rPr>
              <a:t>”</a:t>
            </a:r>
          </a:p>
          <a:p>
            <a:pPr algn="l">
              <a:lnSpc>
                <a:spcPts val="3447"/>
              </a:lnSpc>
            </a:pPr>
            <a:endParaRPr lang="en-US" sz="2462" b="1" dirty="0">
              <a:solidFill>
                <a:srgbClr val="000000"/>
              </a:solidFill>
              <a:latin typeface="Times New Roman Bold"/>
              <a:ea typeface="Times New Roman Bold"/>
              <a:cs typeface="Times New Roman Bold"/>
              <a:sym typeface="Times New Roman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835443" y="7239880"/>
            <a:ext cx="16423857" cy="4041210"/>
          </a:xfrm>
          <a:custGeom>
            <a:avLst/>
            <a:gdLst/>
            <a:ahLst/>
            <a:cxnLst/>
            <a:rect l="l" t="t" r="r" b="b"/>
            <a:pathLst>
              <a:path w="16423857" h="4041210">
                <a:moveTo>
                  <a:pt x="0" y="0"/>
                </a:moveTo>
                <a:lnTo>
                  <a:pt x="16423857" y="0"/>
                </a:lnTo>
                <a:lnTo>
                  <a:pt x="16423857" y="4041209"/>
                </a:lnTo>
                <a:lnTo>
                  <a:pt x="0" y="4041209"/>
                </a:lnTo>
                <a:lnTo>
                  <a:pt x="0" y="0"/>
                </a:lnTo>
                <a:close/>
              </a:path>
            </a:pathLst>
          </a:custGeom>
          <a:blipFill>
            <a:blip r:embed="rId3"/>
            <a:stretch>
              <a:fillRect t="-16872" b="-16872"/>
            </a:stretch>
          </a:blipFill>
        </p:spPr>
      </p:sp>
      <p:sp>
        <p:nvSpPr>
          <p:cNvPr id="4" name="Freeform 4"/>
          <p:cNvSpPr/>
          <p:nvPr/>
        </p:nvSpPr>
        <p:spPr>
          <a:xfrm>
            <a:off x="835443" y="-386491"/>
            <a:ext cx="16423857" cy="4041210"/>
          </a:xfrm>
          <a:custGeom>
            <a:avLst/>
            <a:gdLst/>
            <a:ahLst/>
            <a:cxnLst/>
            <a:rect l="l" t="t" r="r" b="b"/>
            <a:pathLst>
              <a:path w="16423857" h="4041210">
                <a:moveTo>
                  <a:pt x="0" y="0"/>
                </a:moveTo>
                <a:lnTo>
                  <a:pt x="16423857" y="0"/>
                </a:lnTo>
                <a:lnTo>
                  <a:pt x="16423857" y="4041209"/>
                </a:lnTo>
                <a:lnTo>
                  <a:pt x="0" y="4041209"/>
                </a:lnTo>
                <a:lnTo>
                  <a:pt x="0" y="0"/>
                </a:lnTo>
                <a:close/>
              </a:path>
            </a:pathLst>
          </a:custGeom>
          <a:blipFill>
            <a:blip r:embed="rId3"/>
            <a:stretch>
              <a:fillRect t="-16872" b="-16872"/>
            </a:stretch>
          </a:blipFill>
        </p:spPr>
      </p:sp>
      <p:grpSp>
        <p:nvGrpSpPr>
          <p:cNvPr id="5" name="Group 5"/>
          <p:cNvGrpSpPr/>
          <p:nvPr/>
        </p:nvGrpSpPr>
        <p:grpSpPr>
          <a:xfrm>
            <a:off x="959321" y="1028700"/>
            <a:ext cx="16176101" cy="8952098"/>
            <a:chOff x="0" y="0"/>
            <a:chExt cx="3564527" cy="1972663"/>
          </a:xfrm>
        </p:grpSpPr>
        <p:sp>
          <p:nvSpPr>
            <p:cNvPr id="6" name="Freeform 6"/>
            <p:cNvSpPr/>
            <p:nvPr/>
          </p:nvSpPr>
          <p:spPr>
            <a:xfrm>
              <a:off x="0" y="0"/>
              <a:ext cx="3564527" cy="1972663"/>
            </a:xfrm>
            <a:custGeom>
              <a:avLst/>
              <a:gdLst/>
              <a:ahLst/>
              <a:cxnLst/>
              <a:rect l="l" t="t" r="r" b="b"/>
              <a:pathLst>
                <a:path w="3564527" h="1972663">
                  <a:moveTo>
                    <a:pt x="4786" y="0"/>
                  </a:moveTo>
                  <a:lnTo>
                    <a:pt x="3559741" y="0"/>
                  </a:lnTo>
                  <a:cubicBezTo>
                    <a:pt x="3561010" y="0"/>
                    <a:pt x="3562228" y="504"/>
                    <a:pt x="3563125" y="1402"/>
                  </a:cubicBezTo>
                  <a:cubicBezTo>
                    <a:pt x="3564023" y="2299"/>
                    <a:pt x="3564527" y="3517"/>
                    <a:pt x="3564527" y="4786"/>
                  </a:cubicBezTo>
                  <a:lnTo>
                    <a:pt x="3564527" y="1967877"/>
                  </a:lnTo>
                  <a:cubicBezTo>
                    <a:pt x="3564527" y="1970520"/>
                    <a:pt x="3562384" y="1972663"/>
                    <a:pt x="3559741" y="1972663"/>
                  </a:cubicBezTo>
                  <a:lnTo>
                    <a:pt x="4786" y="1972663"/>
                  </a:lnTo>
                  <a:cubicBezTo>
                    <a:pt x="2143" y="1972663"/>
                    <a:pt x="0" y="1970520"/>
                    <a:pt x="0" y="1967877"/>
                  </a:cubicBezTo>
                  <a:lnTo>
                    <a:pt x="0" y="4786"/>
                  </a:lnTo>
                  <a:cubicBezTo>
                    <a:pt x="0" y="2143"/>
                    <a:pt x="2143" y="0"/>
                    <a:pt x="4786" y="0"/>
                  </a:cubicBezTo>
                  <a:close/>
                </a:path>
              </a:pathLst>
            </a:custGeom>
            <a:solidFill>
              <a:srgbClr val="FFFFFF">
                <a:alpha val="89804"/>
              </a:srgbClr>
            </a:solidFill>
          </p:spPr>
        </p:sp>
        <p:sp>
          <p:nvSpPr>
            <p:cNvPr id="7" name="TextBox 7"/>
            <p:cNvSpPr txBox="1"/>
            <p:nvPr/>
          </p:nvSpPr>
          <p:spPr>
            <a:xfrm>
              <a:off x="0" y="-38100"/>
              <a:ext cx="3564527" cy="201076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198293" y="1538864"/>
            <a:ext cx="16061007" cy="7891959"/>
          </a:xfrm>
          <a:prstGeom prst="rect">
            <a:avLst/>
          </a:prstGeom>
        </p:spPr>
        <p:txBody>
          <a:bodyPr lIns="0" tIns="0" rIns="0" bIns="0" rtlCol="0" anchor="t">
            <a:spAutoFit/>
          </a:bodyPr>
          <a:lstStyle/>
          <a:p>
            <a:pPr algn="l">
              <a:lnSpc>
                <a:spcPts val="5658"/>
              </a:lnSpc>
            </a:pPr>
            <a:r>
              <a:rPr lang="en-US" sz="4041">
                <a:solidFill>
                  <a:srgbClr val="000000"/>
                </a:solidFill>
                <a:latin typeface="Times New Roman"/>
                <a:ea typeface="Times New Roman"/>
                <a:cs typeface="Times New Roman"/>
                <a:sym typeface="Times New Roman"/>
              </a:rPr>
              <a:t>У ранньовесняний період активізуються численні види комах, більшість з яких має темне, густо волохате чи строкате забарвлення. Такі морфологічні особливості виконують адаптивну функцію, забезпечуючи маскування організмів у навколишньому середовищі. Саме у цей час природні екосистеми характеризуються переважанням ефемерної рослинності, темного грунту та сухого листя, що створює сприятливий фон для реалізації захисного забарвлення. Дослідження цих особливостей є актуальним для зʼясування механізмів адаптації виживання комах до сезонних умов існування та для розкриття взаємовʼязку між забарвленням, морфологією та середовищем існування.</a:t>
            </a:r>
          </a:p>
        </p:txBody>
      </p:sp>
      <p:sp>
        <p:nvSpPr>
          <p:cNvPr id="9" name="Freeform 9"/>
          <p:cNvSpPr/>
          <p:nvPr/>
        </p:nvSpPr>
        <p:spPr>
          <a:xfrm rot="773664">
            <a:off x="14317542" y="7989132"/>
            <a:ext cx="4629575" cy="2436314"/>
          </a:xfrm>
          <a:custGeom>
            <a:avLst/>
            <a:gdLst/>
            <a:ahLst/>
            <a:cxnLst/>
            <a:rect l="l" t="t" r="r" b="b"/>
            <a:pathLst>
              <a:path w="4629575" h="2436314">
                <a:moveTo>
                  <a:pt x="0" y="0"/>
                </a:moveTo>
                <a:lnTo>
                  <a:pt x="4629575" y="0"/>
                </a:lnTo>
                <a:lnTo>
                  <a:pt x="4629575" y="2436314"/>
                </a:lnTo>
                <a:lnTo>
                  <a:pt x="0" y="2436314"/>
                </a:lnTo>
                <a:lnTo>
                  <a:pt x="0" y="0"/>
                </a:lnTo>
                <a:close/>
              </a:path>
            </a:pathLst>
          </a:custGeom>
          <a:blipFill>
            <a:blip r:embed="rId4"/>
            <a:stretch>
              <a:fillRect/>
            </a:stretch>
          </a:blipFill>
        </p:spPr>
      </p:sp>
      <p:sp>
        <p:nvSpPr>
          <p:cNvPr id="10" name="TextBox 10"/>
          <p:cNvSpPr txBox="1"/>
          <p:nvPr/>
        </p:nvSpPr>
        <p:spPr>
          <a:xfrm>
            <a:off x="4184655" y="586363"/>
            <a:ext cx="8638688" cy="1047750"/>
          </a:xfrm>
          <a:prstGeom prst="rect">
            <a:avLst/>
          </a:prstGeom>
        </p:spPr>
        <p:txBody>
          <a:bodyPr lIns="0" tIns="0" rIns="0" bIns="0" rtlCol="0" anchor="t">
            <a:spAutoFit/>
          </a:bodyPr>
          <a:lstStyle/>
          <a:p>
            <a:pPr algn="ctr">
              <a:lnSpc>
                <a:spcPts val="8399"/>
              </a:lnSpc>
            </a:pPr>
            <a:r>
              <a:rPr lang="en-US" sz="5999" b="1">
                <a:solidFill>
                  <a:srgbClr val="000000"/>
                </a:solidFill>
                <a:latin typeface="Times New Roman Bold"/>
                <a:ea typeface="Times New Roman Bold"/>
                <a:cs typeface="Times New Roman Bold"/>
                <a:sym typeface="Times New Roman Bold"/>
              </a:rPr>
              <a:t>Актуальність:</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473226" y="2621472"/>
            <a:ext cx="7663622" cy="2522028"/>
          </a:xfrm>
          <a:custGeom>
            <a:avLst/>
            <a:gdLst/>
            <a:ahLst/>
            <a:cxnLst/>
            <a:rect l="l" t="t" r="r" b="b"/>
            <a:pathLst>
              <a:path w="7663622" h="2522028">
                <a:moveTo>
                  <a:pt x="0" y="0"/>
                </a:moveTo>
                <a:lnTo>
                  <a:pt x="7663622" y="0"/>
                </a:lnTo>
                <a:lnTo>
                  <a:pt x="7663622" y="2522028"/>
                </a:lnTo>
                <a:lnTo>
                  <a:pt x="0" y="2522028"/>
                </a:lnTo>
                <a:lnTo>
                  <a:pt x="0" y="0"/>
                </a:lnTo>
                <a:close/>
              </a:path>
            </a:pathLst>
          </a:custGeom>
          <a:blipFill>
            <a:blip r:embed="rId3"/>
            <a:stretch>
              <a:fillRect/>
            </a:stretch>
          </a:blipFill>
        </p:spPr>
      </p:sp>
      <p:grpSp>
        <p:nvGrpSpPr>
          <p:cNvPr id="4" name="Group 4"/>
          <p:cNvGrpSpPr/>
          <p:nvPr/>
        </p:nvGrpSpPr>
        <p:grpSpPr>
          <a:xfrm>
            <a:off x="566485" y="1236781"/>
            <a:ext cx="14635629" cy="8273145"/>
            <a:chOff x="0" y="0"/>
            <a:chExt cx="3701923" cy="2092602"/>
          </a:xfrm>
        </p:grpSpPr>
        <p:sp>
          <p:nvSpPr>
            <p:cNvPr id="5" name="Freeform 5"/>
            <p:cNvSpPr/>
            <p:nvPr/>
          </p:nvSpPr>
          <p:spPr>
            <a:xfrm>
              <a:off x="0" y="0"/>
              <a:ext cx="3701923" cy="2092602"/>
            </a:xfrm>
            <a:custGeom>
              <a:avLst/>
              <a:gdLst/>
              <a:ahLst/>
              <a:cxnLst/>
              <a:rect l="l" t="t" r="r" b="b"/>
              <a:pathLst>
                <a:path w="3701923" h="2092602">
                  <a:moveTo>
                    <a:pt x="5290" y="0"/>
                  </a:moveTo>
                  <a:lnTo>
                    <a:pt x="3696634" y="0"/>
                  </a:lnTo>
                  <a:cubicBezTo>
                    <a:pt x="3698036" y="0"/>
                    <a:pt x="3699382" y="557"/>
                    <a:pt x="3700374" y="1549"/>
                  </a:cubicBezTo>
                  <a:cubicBezTo>
                    <a:pt x="3701366" y="2541"/>
                    <a:pt x="3701923" y="3887"/>
                    <a:pt x="3701923" y="5290"/>
                  </a:cubicBezTo>
                  <a:lnTo>
                    <a:pt x="3701923" y="2087313"/>
                  </a:lnTo>
                  <a:cubicBezTo>
                    <a:pt x="3701923" y="2088716"/>
                    <a:pt x="3701366" y="2090061"/>
                    <a:pt x="3700374" y="2091053"/>
                  </a:cubicBezTo>
                  <a:cubicBezTo>
                    <a:pt x="3699382" y="2092045"/>
                    <a:pt x="3698036" y="2092602"/>
                    <a:pt x="3696634" y="2092602"/>
                  </a:cubicBezTo>
                  <a:lnTo>
                    <a:pt x="5290" y="2092602"/>
                  </a:lnTo>
                  <a:cubicBezTo>
                    <a:pt x="3887" y="2092602"/>
                    <a:pt x="2541" y="2092045"/>
                    <a:pt x="1549" y="2091053"/>
                  </a:cubicBezTo>
                  <a:cubicBezTo>
                    <a:pt x="557" y="2090061"/>
                    <a:pt x="0" y="2088716"/>
                    <a:pt x="0" y="2087313"/>
                  </a:cubicBezTo>
                  <a:lnTo>
                    <a:pt x="0" y="5290"/>
                  </a:lnTo>
                  <a:cubicBezTo>
                    <a:pt x="0" y="3887"/>
                    <a:pt x="557" y="2541"/>
                    <a:pt x="1549" y="1549"/>
                  </a:cubicBezTo>
                  <a:cubicBezTo>
                    <a:pt x="2541" y="557"/>
                    <a:pt x="3887" y="0"/>
                    <a:pt x="5290" y="0"/>
                  </a:cubicBezTo>
                  <a:close/>
                </a:path>
              </a:pathLst>
            </a:custGeom>
            <a:solidFill>
              <a:srgbClr val="FFFFFF">
                <a:alpha val="89804"/>
              </a:srgbClr>
            </a:solidFill>
          </p:spPr>
        </p:sp>
        <p:sp>
          <p:nvSpPr>
            <p:cNvPr id="6" name="TextBox 6"/>
            <p:cNvSpPr txBox="1"/>
            <p:nvPr/>
          </p:nvSpPr>
          <p:spPr>
            <a:xfrm>
              <a:off x="0" y="-38100"/>
              <a:ext cx="3701923" cy="2130702"/>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807761" y="1292457"/>
            <a:ext cx="13337911" cy="7965843"/>
          </a:xfrm>
          <a:prstGeom prst="rect">
            <a:avLst/>
          </a:prstGeom>
        </p:spPr>
        <p:txBody>
          <a:bodyPr lIns="0" tIns="0" rIns="0" bIns="0" rtlCol="0" anchor="t">
            <a:spAutoFit/>
          </a:bodyPr>
          <a:lstStyle/>
          <a:p>
            <a:pPr algn="l">
              <a:lnSpc>
                <a:spcPts val="5600"/>
              </a:lnSpc>
            </a:pPr>
            <a:r>
              <a:rPr lang="en-US" sz="4000">
                <a:solidFill>
                  <a:srgbClr val="000000"/>
                </a:solidFill>
                <a:latin typeface="Times New Roman"/>
                <a:ea typeface="Times New Roman"/>
                <a:cs typeface="Times New Roman"/>
                <a:sym typeface="Times New Roman"/>
              </a:rPr>
              <a:t>Полягає у визначенні впливу навколишнього середовища, особливостей субстрату та ранньовесняних умов на комах та їх адаптивні властивості, на прикладі мімікрії.</a:t>
            </a:r>
          </a:p>
          <a:p>
            <a:pPr algn="l">
              <a:lnSpc>
                <a:spcPts val="5600"/>
              </a:lnSpc>
            </a:pPr>
            <a:r>
              <a:rPr lang="en-US" sz="4000">
                <a:solidFill>
                  <a:srgbClr val="000000"/>
                </a:solidFill>
                <a:latin typeface="Times New Roman"/>
                <a:ea typeface="Times New Roman"/>
                <a:cs typeface="Times New Roman"/>
                <a:sym typeface="Times New Roman"/>
              </a:rPr>
              <a:t>У роботі вперше на локальному рівні встановлюється взаємозвʼязок між типом весняного фону ( ефемерна рослинність і підстилка) та варіаціями захисного забарвлення комах. Новизна полягає у кількісній оцінці контрастності “комаха-фон”, що дозволяє обʼєктивно визначити ефективність мімікрії в різних умовах та розглядати забарвлення, як адаптацію до швидкозамінного весняного середовища </a:t>
            </a:r>
          </a:p>
          <a:p>
            <a:pPr algn="l">
              <a:lnSpc>
                <a:spcPts val="1114"/>
              </a:lnSpc>
            </a:pPr>
            <a:endParaRPr lang="en-US" sz="4000">
              <a:solidFill>
                <a:srgbClr val="000000"/>
              </a:solidFill>
              <a:latin typeface="Times New Roman"/>
              <a:ea typeface="Times New Roman"/>
              <a:cs typeface="Times New Roman"/>
              <a:sym typeface="Times New Roman"/>
            </a:endParaRPr>
          </a:p>
        </p:txBody>
      </p:sp>
      <p:grpSp>
        <p:nvGrpSpPr>
          <p:cNvPr id="8" name="Group 8"/>
          <p:cNvGrpSpPr/>
          <p:nvPr/>
        </p:nvGrpSpPr>
        <p:grpSpPr>
          <a:xfrm rot="-1442833">
            <a:off x="13867032" y="685464"/>
            <a:ext cx="7826587" cy="782658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806B"/>
            </a:solidFill>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rot="859138">
            <a:off x="14085919" y="904366"/>
            <a:ext cx="7388813" cy="7388784"/>
            <a:chOff x="0" y="0"/>
            <a:chExt cx="6350000" cy="6349975"/>
          </a:xfrm>
        </p:grpSpPr>
        <p:sp>
          <p:nvSpPr>
            <p:cNvPr id="12" name="Freeform 12"/>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6335" r="-26335"/>
              </a:stretch>
            </a:blipFill>
          </p:spPr>
        </p:sp>
      </p:grpSp>
      <p:sp>
        <p:nvSpPr>
          <p:cNvPr id="13" name="Freeform 13"/>
          <p:cNvSpPr/>
          <p:nvPr/>
        </p:nvSpPr>
        <p:spPr>
          <a:xfrm rot="-788102">
            <a:off x="13155936" y="-1277819"/>
            <a:ext cx="4092356" cy="4114800"/>
          </a:xfrm>
          <a:custGeom>
            <a:avLst/>
            <a:gdLst/>
            <a:ahLst/>
            <a:cxnLst/>
            <a:rect l="l" t="t" r="r" b="b"/>
            <a:pathLst>
              <a:path w="4092356" h="4114800">
                <a:moveTo>
                  <a:pt x="0" y="0"/>
                </a:moveTo>
                <a:lnTo>
                  <a:pt x="4092356" y="0"/>
                </a:lnTo>
                <a:lnTo>
                  <a:pt x="409235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Freeform 14"/>
          <p:cNvSpPr/>
          <p:nvPr/>
        </p:nvSpPr>
        <p:spPr>
          <a:xfrm rot="-5996857">
            <a:off x="7954482" y="-486364"/>
            <a:ext cx="2190085" cy="2531891"/>
          </a:xfrm>
          <a:custGeom>
            <a:avLst/>
            <a:gdLst/>
            <a:ahLst/>
            <a:cxnLst/>
            <a:rect l="l" t="t" r="r" b="b"/>
            <a:pathLst>
              <a:path w="2190085" h="2531891">
                <a:moveTo>
                  <a:pt x="0" y="0"/>
                </a:moveTo>
                <a:lnTo>
                  <a:pt x="2190085" y="0"/>
                </a:lnTo>
                <a:lnTo>
                  <a:pt x="2190085" y="2531891"/>
                </a:lnTo>
                <a:lnTo>
                  <a:pt x="0" y="25318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Freeform 15"/>
          <p:cNvSpPr/>
          <p:nvPr/>
        </p:nvSpPr>
        <p:spPr>
          <a:xfrm rot="-6857137">
            <a:off x="14741611" y="7046218"/>
            <a:ext cx="3586118" cy="3605786"/>
          </a:xfrm>
          <a:custGeom>
            <a:avLst/>
            <a:gdLst/>
            <a:ahLst/>
            <a:cxnLst/>
            <a:rect l="l" t="t" r="r" b="b"/>
            <a:pathLst>
              <a:path w="3586118" h="3605786">
                <a:moveTo>
                  <a:pt x="0" y="0"/>
                </a:moveTo>
                <a:lnTo>
                  <a:pt x="3586118" y="0"/>
                </a:lnTo>
                <a:lnTo>
                  <a:pt x="3586118" y="3605786"/>
                </a:lnTo>
                <a:lnTo>
                  <a:pt x="0" y="36057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Freeform 16"/>
          <p:cNvSpPr/>
          <p:nvPr/>
        </p:nvSpPr>
        <p:spPr>
          <a:xfrm rot="-947574">
            <a:off x="5675875" y="8782158"/>
            <a:ext cx="3601683" cy="1986414"/>
          </a:xfrm>
          <a:custGeom>
            <a:avLst/>
            <a:gdLst/>
            <a:ahLst/>
            <a:cxnLst/>
            <a:rect l="l" t="t" r="r" b="b"/>
            <a:pathLst>
              <a:path w="3601683" h="1986414">
                <a:moveTo>
                  <a:pt x="0" y="0"/>
                </a:moveTo>
                <a:lnTo>
                  <a:pt x="3601683" y="0"/>
                </a:lnTo>
                <a:lnTo>
                  <a:pt x="3601683" y="1986415"/>
                </a:lnTo>
                <a:lnTo>
                  <a:pt x="0" y="198641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7" name="TextBox 17"/>
          <p:cNvSpPr txBox="1"/>
          <p:nvPr/>
        </p:nvSpPr>
        <p:spPr>
          <a:xfrm>
            <a:off x="707348" y="247704"/>
            <a:ext cx="7429500" cy="988284"/>
          </a:xfrm>
          <a:prstGeom prst="rect">
            <a:avLst/>
          </a:prstGeom>
        </p:spPr>
        <p:txBody>
          <a:bodyPr wrap="square" lIns="0" tIns="0" rIns="0" bIns="0" rtlCol="0" anchor="t">
            <a:spAutoFit/>
          </a:bodyPr>
          <a:lstStyle/>
          <a:p>
            <a:pPr algn="ctr">
              <a:lnSpc>
                <a:spcPts val="8400"/>
              </a:lnSpc>
            </a:pPr>
            <a:r>
              <a:rPr lang="en-US" sz="6000" b="1" dirty="0" err="1">
                <a:solidFill>
                  <a:srgbClr val="000000"/>
                </a:solidFill>
                <a:latin typeface="Times New Roman Bold"/>
                <a:ea typeface="Times New Roman Bold"/>
                <a:cs typeface="Times New Roman Bold"/>
                <a:sym typeface="Times New Roman Bold"/>
              </a:rPr>
              <a:t>Наукова</a:t>
            </a:r>
            <a:r>
              <a:rPr lang="en-US" sz="6000" b="1" dirty="0">
                <a:solidFill>
                  <a:srgbClr val="000000"/>
                </a:solidFill>
                <a:latin typeface="Times New Roman Bold"/>
                <a:ea typeface="Times New Roman Bold"/>
                <a:cs typeface="Times New Roman Bold"/>
                <a:sym typeface="Times New Roman Bold"/>
              </a:rPr>
              <a:t> </a:t>
            </a:r>
            <a:r>
              <a:rPr lang="en-US" sz="6000" b="1" dirty="0" err="1">
                <a:solidFill>
                  <a:srgbClr val="000000"/>
                </a:solidFill>
                <a:latin typeface="Times New Roman Bold"/>
                <a:ea typeface="Times New Roman Bold"/>
                <a:cs typeface="Times New Roman Bold"/>
                <a:sym typeface="Times New Roman Bold"/>
              </a:rPr>
              <a:t>новизна</a:t>
            </a:r>
            <a:r>
              <a:rPr lang="en-US" sz="6000" b="1" dirty="0">
                <a:solidFill>
                  <a:srgbClr val="000000"/>
                </a:solidFill>
                <a:latin typeface="Times New Roman Bold"/>
                <a:ea typeface="Times New Roman Bold"/>
                <a:cs typeface="Times New Roman Bold"/>
                <a:sym typeface="Times New Roman Bold"/>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473226" y="1171185"/>
            <a:ext cx="7663622" cy="2522028"/>
          </a:xfrm>
          <a:custGeom>
            <a:avLst/>
            <a:gdLst/>
            <a:ahLst/>
            <a:cxnLst/>
            <a:rect l="l" t="t" r="r" b="b"/>
            <a:pathLst>
              <a:path w="7663622" h="2522028">
                <a:moveTo>
                  <a:pt x="0" y="0"/>
                </a:moveTo>
                <a:lnTo>
                  <a:pt x="7663622" y="0"/>
                </a:lnTo>
                <a:lnTo>
                  <a:pt x="7663622" y="2522028"/>
                </a:lnTo>
                <a:lnTo>
                  <a:pt x="0" y="2522028"/>
                </a:lnTo>
                <a:lnTo>
                  <a:pt x="0" y="0"/>
                </a:lnTo>
                <a:close/>
              </a:path>
            </a:pathLst>
          </a:custGeom>
          <a:blipFill>
            <a:blip r:embed="rId3"/>
            <a:stretch>
              <a:fillRect/>
            </a:stretch>
          </a:blipFill>
        </p:spPr>
      </p:sp>
      <p:sp>
        <p:nvSpPr>
          <p:cNvPr id="4" name="Freeform 4"/>
          <p:cNvSpPr/>
          <p:nvPr/>
        </p:nvSpPr>
        <p:spPr>
          <a:xfrm>
            <a:off x="473226" y="2621472"/>
            <a:ext cx="7663622" cy="2522028"/>
          </a:xfrm>
          <a:custGeom>
            <a:avLst/>
            <a:gdLst/>
            <a:ahLst/>
            <a:cxnLst/>
            <a:rect l="l" t="t" r="r" b="b"/>
            <a:pathLst>
              <a:path w="7663622" h="2522028">
                <a:moveTo>
                  <a:pt x="0" y="0"/>
                </a:moveTo>
                <a:lnTo>
                  <a:pt x="7663622" y="0"/>
                </a:lnTo>
                <a:lnTo>
                  <a:pt x="7663622" y="2522028"/>
                </a:lnTo>
                <a:lnTo>
                  <a:pt x="0" y="2522028"/>
                </a:lnTo>
                <a:lnTo>
                  <a:pt x="0" y="0"/>
                </a:lnTo>
                <a:close/>
              </a:path>
            </a:pathLst>
          </a:custGeom>
          <a:blipFill>
            <a:blip r:embed="rId3"/>
            <a:stretch>
              <a:fillRect/>
            </a:stretch>
          </a:blipFill>
        </p:spPr>
      </p:sp>
      <p:grpSp>
        <p:nvGrpSpPr>
          <p:cNvPr id="5" name="Group 5"/>
          <p:cNvGrpSpPr/>
          <p:nvPr/>
        </p:nvGrpSpPr>
        <p:grpSpPr>
          <a:xfrm>
            <a:off x="674957" y="1404047"/>
            <a:ext cx="16340820" cy="3069575"/>
            <a:chOff x="0" y="0"/>
            <a:chExt cx="4638550" cy="871338"/>
          </a:xfrm>
        </p:grpSpPr>
        <p:sp>
          <p:nvSpPr>
            <p:cNvPr id="6" name="Freeform 6"/>
            <p:cNvSpPr/>
            <p:nvPr/>
          </p:nvSpPr>
          <p:spPr>
            <a:xfrm>
              <a:off x="0" y="0"/>
              <a:ext cx="4638550" cy="871338"/>
            </a:xfrm>
            <a:custGeom>
              <a:avLst/>
              <a:gdLst/>
              <a:ahLst/>
              <a:cxnLst/>
              <a:rect l="l" t="t" r="r" b="b"/>
              <a:pathLst>
                <a:path w="4638550" h="871338">
                  <a:moveTo>
                    <a:pt x="4738" y="0"/>
                  </a:moveTo>
                  <a:lnTo>
                    <a:pt x="4633812" y="0"/>
                  </a:lnTo>
                  <a:cubicBezTo>
                    <a:pt x="4636429" y="0"/>
                    <a:pt x="4638550" y="2121"/>
                    <a:pt x="4638550" y="4738"/>
                  </a:cubicBezTo>
                  <a:lnTo>
                    <a:pt x="4638550" y="866600"/>
                  </a:lnTo>
                  <a:cubicBezTo>
                    <a:pt x="4638550" y="867857"/>
                    <a:pt x="4638051" y="869062"/>
                    <a:pt x="4637162" y="869950"/>
                  </a:cubicBezTo>
                  <a:cubicBezTo>
                    <a:pt x="4636274" y="870839"/>
                    <a:pt x="4635069" y="871338"/>
                    <a:pt x="4633812" y="871338"/>
                  </a:cubicBezTo>
                  <a:lnTo>
                    <a:pt x="4738" y="871338"/>
                  </a:lnTo>
                  <a:cubicBezTo>
                    <a:pt x="2121" y="871338"/>
                    <a:pt x="0" y="869217"/>
                    <a:pt x="0" y="866600"/>
                  </a:cubicBezTo>
                  <a:lnTo>
                    <a:pt x="0" y="4738"/>
                  </a:lnTo>
                  <a:cubicBezTo>
                    <a:pt x="0" y="3481"/>
                    <a:pt x="499" y="2276"/>
                    <a:pt x="1388" y="1388"/>
                  </a:cubicBezTo>
                  <a:cubicBezTo>
                    <a:pt x="2276" y="499"/>
                    <a:pt x="3481" y="0"/>
                    <a:pt x="4738" y="0"/>
                  </a:cubicBezTo>
                  <a:close/>
                </a:path>
              </a:pathLst>
            </a:custGeom>
            <a:solidFill>
              <a:srgbClr val="FFFFFF">
                <a:alpha val="89804"/>
              </a:srgbClr>
            </a:solidFill>
          </p:spPr>
        </p:sp>
        <p:sp>
          <p:nvSpPr>
            <p:cNvPr id="7" name="TextBox 7"/>
            <p:cNvSpPr txBox="1"/>
            <p:nvPr/>
          </p:nvSpPr>
          <p:spPr>
            <a:xfrm>
              <a:off x="0" y="-38100"/>
              <a:ext cx="4638550" cy="909438"/>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586417" y="5143500"/>
            <a:ext cx="16340820" cy="2912433"/>
            <a:chOff x="0" y="0"/>
            <a:chExt cx="4638550" cy="826731"/>
          </a:xfrm>
        </p:grpSpPr>
        <p:sp>
          <p:nvSpPr>
            <p:cNvPr id="9" name="Freeform 9"/>
            <p:cNvSpPr/>
            <p:nvPr/>
          </p:nvSpPr>
          <p:spPr>
            <a:xfrm>
              <a:off x="0" y="0"/>
              <a:ext cx="4638550" cy="826731"/>
            </a:xfrm>
            <a:custGeom>
              <a:avLst/>
              <a:gdLst/>
              <a:ahLst/>
              <a:cxnLst/>
              <a:rect l="l" t="t" r="r" b="b"/>
              <a:pathLst>
                <a:path w="4638550" h="826731">
                  <a:moveTo>
                    <a:pt x="4738" y="0"/>
                  </a:moveTo>
                  <a:lnTo>
                    <a:pt x="4633812" y="0"/>
                  </a:lnTo>
                  <a:cubicBezTo>
                    <a:pt x="4636429" y="0"/>
                    <a:pt x="4638550" y="2121"/>
                    <a:pt x="4638550" y="4738"/>
                  </a:cubicBezTo>
                  <a:lnTo>
                    <a:pt x="4638550" y="821993"/>
                  </a:lnTo>
                  <a:cubicBezTo>
                    <a:pt x="4638550" y="823250"/>
                    <a:pt x="4638051" y="824455"/>
                    <a:pt x="4637162" y="825343"/>
                  </a:cubicBezTo>
                  <a:cubicBezTo>
                    <a:pt x="4636274" y="826232"/>
                    <a:pt x="4635069" y="826731"/>
                    <a:pt x="4633812" y="826731"/>
                  </a:cubicBezTo>
                  <a:lnTo>
                    <a:pt x="4738" y="826731"/>
                  </a:lnTo>
                  <a:cubicBezTo>
                    <a:pt x="2121" y="826731"/>
                    <a:pt x="0" y="824610"/>
                    <a:pt x="0" y="821993"/>
                  </a:cubicBezTo>
                  <a:lnTo>
                    <a:pt x="0" y="4738"/>
                  </a:lnTo>
                  <a:cubicBezTo>
                    <a:pt x="0" y="3481"/>
                    <a:pt x="499" y="2276"/>
                    <a:pt x="1388" y="1388"/>
                  </a:cubicBezTo>
                  <a:cubicBezTo>
                    <a:pt x="2276" y="499"/>
                    <a:pt x="3481" y="0"/>
                    <a:pt x="4738" y="0"/>
                  </a:cubicBezTo>
                  <a:close/>
                </a:path>
              </a:pathLst>
            </a:custGeom>
            <a:solidFill>
              <a:srgbClr val="FFFFFF">
                <a:alpha val="89804"/>
              </a:srgbClr>
            </a:solidFill>
          </p:spPr>
        </p:sp>
        <p:sp>
          <p:nvSpPr>
            <p:cNvPr id="10" name="TextBox 10"/>
            <p:cNvSpPr txBox="1"/>
            <p:nvPr/>
          </p:nvSpPr>
          <p:spPr>
            <a:xfrm>
              <a:off x="0" y="-38100"/>
              <a:ext cx="4638550" cy="864831"/>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4797658" y="355089"/>
            <a:ext cx="7591591" cy="1632192"/>
          </a:xfrm>
          <a:custGeom>
            <a:avLst/>
            <a:gdLst/>
            <a:ahLst/>
            <a:cxnLst/>
            <a:rect l="l" t="t" r="r" b="b"/>
            <a:pathLst>
              <a:path w="7591591" h="1632192">
                <a:moveTo>
                  <a:pt x="0" y="0"/>
                </a:moveTo>
                <a:lnTo>
                  <a:pt x="7591591" y="0"/>
                </a:lnTo>
                <a:lnTo>
                  <a:pt x="7591591" y="1632192"/>
                </a:lnTo>
                <a:lnTo>
                  <a:pt x="0" y="16321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6646026">
            <a:off x="-7145575" y="9512400"/>
            <a:ext cx="14557893" cy="13114235"/>
          </a:xfrm>
          <a:custGeom>
            <a:avLst/>
            <a:gdLst/>
            <a:ahLst/>
            <a:cxnLst/>
            <a:rect l="l" t="t" r="r" b="b"/>
            <a:pathLst>
              <a:path w="14557893" h="13114235">
                <a:moveTo>
                  <a:pt x="0" y="0"/>
                </a:moveTo>
                <a:lnTo>
                  <a:pt x="14557893" y="0"/>
                </a:lnTo>
                <a:lnTo>
                  <a:pt x="14557893" y="13114235"/>
                </a:lnTo>
                <a:lnTo>
                  <a:pt x="0" y="13114235"/>
                </a:lnTo>
                <a:lnTo>
                  <a:pt x="0" y="0"/>
                </a:lnTo>
                <a:close/>
              </a:path>
            </a:pathLst>
          </a:custGeom>
          <a:blipFill>
            <a:blip r:embed="rId6"/>
            <a:stretch>
              <a:fillRect/>
            </a:stretch>
          </a:blipFill>
        </p:spPr>
      </p:sp>
      <p:sp>
        <p:nvSpPr>
          <p:cNvPr id="13" name="Freeform 13"/>
          <p:cNvSpPr/>
          <p:nvPr/>
        </p:nvSpPr>
        <p:spPr>
          <a:xfrm>
            <a:off x="4679240" y="4146173"/>
            <a:ext cx="7828428" cy="1683112"/>
          </a:xfrm>
          <a:custGeom>
            <a:avLst/>
            <a:gdLst/>
            <a:ahLst/>
            <a:cxnLst/>
            <a:rect l="l" t="t" r="r" b="b"/>
            <a:pathLst>
              <a:path w="7828428" h="1683112">
                <a:moveTo>
                  <a:pt x="0" y="0"/>
                </a:moveTo>
                <a:lnTo>
                  <a:pt x="7828428" y="0"/>
                </a:lnTo>
                <a:lnTo>
                  <a:pt x="7828428" y="1683112"/>
                </a:lnTo>
                <a:lnTo>
                  <a:pt x="0" y="16831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rot="-1188682">
            <a:off x="14611493" y="7266170"/>
            <a:ext cx="2536414" cy="3453039"/>
          </a:xfrm>
          <a:custGeom>
            <a:avLst/>
            <a:gdLst/>
            <a:ahLst/>
            <a:cxnLst/>
            <a:rect l="l" t="t" r="r" b="b"/>
            <a:pathLst>
              <a:path w="2536414" h="3453039">
                <a:moveTo>
                  <a:pt x="0" y="0"/>
                </a:moveTo>
                <a:lnTo>
                  <a:pt x="2536415" y="0"/>
                </a:lnTo>
                <a:lnTo>
                  <a:pt x="2536415" y="3453039"/>
                </a:lnTo>
                <a:lnTo>
                  <a:pt x="0" y="345303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Freeform 15"/>
          <p:cNvSpPr/>
          <p:nvPr/>
        </p:nvSpPr>
        <p:spPr>
          <a:xfrm rot="-3340009">
            <a:off x="15743150" y="-806097"/>
            <a:ext cx="2992514" cy="3425793"/>
          </a:xfrm>
          <a:custGeom>
            <a:avLst/>
            <a:gdLst/>
            <a:ahLst/>
            <a:cxnLst/>
            <a:rect l="l" t="t" r="r" b="b"/>
            <a:pathLst>
              <a:path w="2992514" h="3425793">
                <a:moveTo>
                  <a:pt x="0" y="0"/>
                </a:moveTo>
                <a:lnTo>
                  <a:pt x="2992513" y="0"/>
                </a:lnTo>
                <a:lnTo>
                  <a:pt x="2992513" y="3425792"/>
                </a:lnTo>
                <a:lnTo>
                  <a:pt x="0" y="342579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6" name="Freeform 16"/>
          <p:cNvSpPr/>
          <p:nvPr/>
        </p:nvSpPr>
        <p:spPr>
          <a:xfrm rot="808867">
            <a:off x="-2744308" y="8076062"/>
            <a:ext cx="7996162" cy="2922234"/>
          </a:xfrm>
          <a:custGeom>
            <a:avLst/>
            <a:gdLst/>
            <a:ahLst/>
            <a:cxnLst/>
            <a:rect l="l" t="t" r="r" b="b"/>
            <a:pathLst>
              <a:path w="7996162" h="2922234">
                <a:moveTo>
                  <a:pt x="0" y="0"/>
                </a:moveTo>
                <a:lnTo>
                  <a:pt x="7996161" y="0"/>
                </a:lnTo>
                <a:lnTo>
                  <a:pt x="7996161" y="2922234"/>
                </a:lnTo>
                <a:lnTo>
                  <a:pt x="0" y="292223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7" name="Freeform 17"/>
          <p:cNvSpPr/>
          <p:nvPr/>
        </p:nvSpPr>
        <p:spPr>
          <a:xfrm rot="3740288">
            <a:off x="3633792" y="8476987"/>
            <a:ext cx="3697048" cy="3620026"/>
          </a:xfrm>
          <a:custGeom>
            <a:avLst/>
            <a:gdLst/>
            <a:ahLst/>
            <a:cxnLst/>
            <a:rect l="l" t="t" r="r" b="b"/>
            <a:pathLst>
              <a:path w="3697048" h="3620026">
                <a:moveTo>
                  <a:pt x="0" y="0"/>
                </a:moveTo>
                <a:lnTo>
                  <a:pt x="3697048" y="0"/>
                </a:lnTo>
                <a:lnTo>
                  <a:pt x="3697048" y="3620026"/>
                </a:lnTo>
                <a:lnTo>
                  <a:pt x="0" y="3620026"/>
                </a:lnTo>
                <a:lnTo>
                  <a:pt x="0" y="0"/>
                </a:lnTo>
                <a:close/>
              </a:path>
            </a:pathLst>
          </a:custGeom>
          <a:blipFill>
            <a:blip r:embed="rId13"/>
            <a:stretch>
              <a:fillRect/>
            </a:stretch>
          </a:blipFill>
        </p:spPr>
      </p:sp>
      <p:sp>
        <p:nvSpPr>
          <p:cNvPr id="18" name="TextBox 18"/>
          <p:cNvSpPr txBox="1"/>
          <p:nvPr/>
        </p:nvSpPr>
        <p:spPr>
          <a:xfrm>
            <a:off x="1611064" y="5724510"/>
            <a:ext cx="15065873" cy="2117725"/>
          </a:xfrm>
          <a:prstGeom prst="rect">
            <a:avLst/>
          </a:prstGeom>
        </p:spPr>
        <p:txBody>
          <a:bodyPr lIns="0" tIns="0" rIns="0" bIns="0" rtlCol="0" anchor="t">
            <a:spAutoFit/>
          </a:bodyPr>
          <a:lstStyle/>
          <a:p>
            <a:pPr algn="l">
              <a:lnSpc>
                <a:spcPts val="5600"/>
              </a:lnSpc>
            </a:pPr>
            <a:r>
              <a:rPr lang="en-US" sz="4000">
                <a:solidFill>
                  <a:srgbClr val="000000"/>
                </a:solidFill>
                <a:latin typeface="Times New Roman"/>
                <a:ea typeface="Times New Roman"/>
                <a:cs typeface="Times New Roman"/>
                <a:sym typeface="Times New Roman"/>
              </a:rPr>
              <a:t>Особливості морфологічних ознак весняних комах, їх взаємозвʼязок із структурними та кольоровими особливостями субстрату( сухе листя, ґрунт, ефемерна рослинність)</a:t>
            </a:r>
          </a:p>
        </p:txBody>
      </p:sp>
      <p:sp>
        <p:nvSpPr>
          <p:cNvPr id="19" name="Freeform 19"/>
          <p:cNvSpPr/>
          <p:nvPr/>
        </p:nvSpPr>
        <p:spPr>
          <a:xfrm rot="939468">
            <a:off x="-2378728" y="4419841"/>
            <a:ext cx="6107370" cy="5256658"/>
          </a:xfrm>
          <a:custGeom>
            <a:avLst/>
            <a:gdLst/>
            <a:ahLst/>
            <a:cxnLst/>
            <a:rect l="l" t="t" r="r" b="b"/>
            <a:pathLst>
              <a:path w="6107370" h="5256658">
                <a:moveTo>
                  <a:pt x="0" y="0"/>
                </a:moveTo>
                <a:lnTo>
                  <a:pt x="6107371" y="0"/>
                </a:lnTo>
                <a:lnTo>
                  <a:pt x="6107371" y="5256658"/>
                </a:lnTo>
                <a:lnTo>
                  <a:pt x="0" y="5256658"/>
                </a:lnTo>
                <a:lnTo>
                  <a:pt x="0" y="0"/>
                </a:lnTo>
                <a:close/>
              </a:path>
            </a:pathLst>
          </a:custGeom>
          <a:blipFill>
            <a:blip r:embed="rId14"/>
            <a:stretch>
              <a:fillRect t="-2113" b="-2113"/>
            </a:stretch>
          </a:blipFill>
        </p:spPr>
      </p:sp>
      <p:sp>
        <p:nvSpPr>
          <p:cNvPr id="20" name="Freeform 20"/>
          <p:cNvSpPr/>
          <p:nvPr/>
        </p:nvSpPr>
        <p:spPr>
          <a:xfrm>
            <a:off x="4585119" y="4130986"/>
            <a:ext cx="8267062" cy="1694748"/>
          </a:xfrm>
          <a:custGeom>
            <a:avLst/>
            <a:gdLst/>
            <a:ahLst/>
            <a:cxnLst/>
            <a:rect l="l" t="t" r="r" b="b"/>
            <a:pathLst>
              <a:path w="8267062" h="1694748">
                <a:moveTo>
                  <a:pt x="0" y="0"/>
                </a:moveTo>
                <a:lnTo>
                  <a:pt x="8267062" y="0"/>
                </a:lnTo>
                <a:lnTo>
                  <a:pt x="8267062" y="1694747"/>
                </a:lnTo>
                <a:lnTo>
                  <a:pt x="0" y="169474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1" name="Freeform 21"/>
          <p:cNvSpPr/>
          <p:nvPr/>
        </p:nvSpPr>
        <p:spPr>
          <a:xfrm>
            <a:off x="4630949" y="292533"/>
            <a:ext cx="8267062" cy="1694748"/>
          </a:xfrm>
          <a:custGeom>
            <a:avLst/>
            <a:gdLst/>
            <a:ahLst/>
            <a:cxnLst/>
            <a:rect l="l" t="t" r="r" b="b"/>
            <a:pathLst>
              <a:path w="8267062" h="1694748">
                <a:moveTo>
                  <a:pt x="0" y="0"/>
                </a:moveTo>
                <a:lnTo>
                  <a:pt x="8267062" y="0"/>
                </a:lnTo>
                <a:lnTo>
                  <a:pt x="8267062" y="1694748"/>
                </a:lnTo>
                <a:lnTo>
                  <a:pt x="0" y="169474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2" name="TextBox 22"/>
          <p:cNvSpPr txBox="1"/>
          <p:nvPr/>
        </p:nvSpPr>
        <p:spPr>
          <a:xfrm>
            <a:off x="4305037" y="4321222"/>
            <a:ext cx="8592974" cy="1066718"/>
          </a:xfrm>
          <a:prstGeom prst="rect">
            <a:avLst/>
          </a:prstGeom>
        </p:spPr>
        <p:txBody>
          <a:bodyPr lIns="0" tIns="0" rIns="0" bIns="0" rtlCol="0" anchor="t">
            <a:spAutoFit/>
          </a:bodyPr>
          <a:lstStyle/>
          <a:p>
            <a:pPr algn="ctr">
              <a:lnSpc>
                <a:spcPts val="8404"/>
              </a:lnSpc>
            </a:pPr>
            <a:r>
              <a:rPr lang="en-US" sz="6003" b="1">
                <a:solidFill>
                  <a:srgbClr val="000000"/>
                </a:solidFill>
                <a:latin typeface="Times New Roman Bold"/>
                <a:ea typeface="Times New Roman Bold"/>
                <a:cs typeface="Times New Roman Bold"/>
                <a:sym typeface="Times New Roman Bold"/>
              </a:rPr>
              <a:t>Предмет дослідження:</a:t>
            </a:r>
          </a:p>
        </p:txBody>
      </p:sp>
      <p:sp>
        <p:nvSpPr>
          <p:cNvPr id="23" name="TextBox 23"/>
          <p:cNvSpPr txBox="1"/>
          <p:nvPr/>
        </p:nvSpPr>
        <p:spPr>
          <a:xfrm>
            <a:off x="4935854" y="575872"/>
            <a:ext cx="7315200" cy="1047751"/>
          </a:xfrm>
          <a:prstGeom prst="rect">
            <a:avLst/>
          </a:prstGeom>
        </p:spPr>
        <p:txBody>
          <a:bodyPr lIns="0" tIns="0" rIns="0" bIns="0" rtlCol="0" anchor="t">
            <a:spAutoFit/>
          </a:bodyPr>
          <a:lstStyle/>
          <a:p>
            <a:pPr algn="ctr">
              <a:lnSpc>
                <a:spcPts val="8399"/>
              </a:lnSpc>
            </a:pPr>
            <a:r>
              <a:rPr lang="en-US" sz="5999" b="1">
                <a:solidFill>
                  <a:srgbClr val="000000"/>
                </a:solidFill>
                <a:latin typeface="Times New Roman Bold"/>
                <a:ea typeface="Times New Roman Bold"/>
                <a:cs typeface="Times New Roman Bold"/>
                <a:sym typeface="Times New Roman Bold"/>
              </a:rPr>
              <a:t>Об’єкт дослідження:</a:t>
            </a:r>
          </a:p>
        </p:txBody>
      </p:sp>
      <p:sp>
        <p:nvSpPr>
          <p:cNvPr id="24" name="TextBox 24"/>
          <p:cNvSpPr txBox="1"/>
          <p:nvPr/>
        </p:nvSpPr>
        <p:spPr>
          <a:xfrm>
            <a:off x="1394195" y="1957390"/>
            <a:ext cx="15865105" cy="2108237"/>
          </a:xfrm>
          <a:prstGeom prst="rect">
            <a:avLst/>
          </a:prstGeom>
        </p:spPr>
        <p:txBody>
          <a:bodyPr lIns="0" tIns="0" rIns="0" bIns="0" rtlCol="0" anchor="t">
            <a:spAutoFit/>
          </a:bodyPr>
          <a:lstStyle/>
          <a:p>
            <a:pPr algn="l">
              <a:lnSpc>
                <a:spcPts val="5597"/>
              </a:lnSpc>
            </a:pPr>
            <a:r>
              <a:rPr lang="en-US" sz="3998">
                <a:solidFill>
                  <a:srgbClr val="000000"/>
                </a:solidFill>
                <a:latin typeface="Times New Roman"/>
                <a:ea typeface="Times New Roman"/>
                <a:cs typeface="Times New Roman"/>
                <a:sym typeface="Times New Roman"/>
              </a:rPr>
              <a:t>Ранньовесняні комахи різних природних екосистем, що мають здатнісь проявляти різні типи забарвлення та морфологічні адаптації до умов середовища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p:nvPr/>
        </p:nvGrpSpPr>
        <p:grpSpPr>
          <a:xfrm>
            <a:off x="-1035300" y="3147327"/>
            <a:ext cx="11196038" cy="4314609"/>
            <a:chOff x="0" y="0"/>
            <a:chExt cx="2344106" cy="903347"/>
          </a:xfrm>
        </p:grpSpPr>
        <p:sp>
          <p:nvSpPr>
            <p:cNvPr id="4" name="Freeform 4"/>
            <p:cNvSpPr/>
            <p:nvPr/>
          </p:nvSpPr>
          <p:spPr>
            <a:xfrm>
              <a:off x="0" y="0"/>
              <a:ext cx="2344106" cy="903347"/>
            </a:xfrm>
            <a:custGeom>
              <a:avLst/>
              <a:gdLst/>
              <a:ahLst/>
              <a:cxnLst/>
              <a:rect l="l" t="t" r="r" b="b"/>
              <a:pathLst>
                <a:path w="2344106" h="903347">
                  <a:moveTo>
                    <a:pt x="6915" y="0"/>
                  </a:moveTo>
                  <a:lnTo>
                    <a:pt x="2337191" y="0"/>
                  </a:lnTo>
                  <a:cubicBezTo>
                    <a:pt x="2341010" y="0"/>
                    <a:pt x="2344106" y="3096"/>
                    <a:pt x="2344106" y="6915"/>
                  </a:cubicBezTo>
                  <a:lnTo>
                    <a:pt x="2344106" y="896432"/>
                  </a:lnTo>
                  <a:cubicBezTo>
                    <a:pt x="2344106" y="900251"/>
                    <a:pt x="2341010" y="903347"/>
                    <a:pt x="2337191" y="903347"/>
                  </a:cubicBezTo>
                  <a:lnTo>
                    <a:pt x="6915" y="903347"/>
                  </a:lnTo>
                  <a:cubicBezTo>
                    <a:pt x="3096" y="903347"/>
                    <a:pt x="0" y="900251"/>
                    <a:pt x="0" y="896432"/>
                  </a:cubicBezTo>
                  <a:lnTo>
                    <a:pt x="0" y="6915"/>
                  </a:lnTo>
                  <a:cubicBezTo>
                    <a:pt x="0" y="3096"/>
                    <a:pt x="3096" y="0"/>
                    <a:pt x="6915" y="0"/>
                  </a:cubicBezTo>
                  <a:close/>
                </a:path>
              </a:pathLst>
            </a:custGeom>
            <a:solidFill>
              <a:srgbClr val="FFFFFF">
                <a:alpha val="89804"/>
              </a:srgbClr>
            </a:solidFill>
          </p:spPr>
        </p:sp>
        <p:sp>
          <p:nvSpPr>
            <p:cNvPr id="5" name="TextBox 5"/>
            <p:cNvSpPr txBox="1"/>
            <p:nvPr/>
          </p:nvSpPr>
          <p:spPr>
            <a:xfrm>
              <a:off x="0" y="-38100"/>
              <a:ext cx="2344106" cy="94144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66232" y="3714190"/>
            <a:ext cx="9678361" cy="3517900"/>
          </a:xfrm>
          <a:prstGeom prst="rect">
            <a:avLst/>
          </a:prstGeom>
        </p:spPr>
        <p:txBody>
          <a:bodyPr lIns="0" tIns="0" rIns="0" bIns="0" rtlCol="0" anchor="t">
            <a:spAutoFit/>
          </a:bodyPr>
          <a:lstStyle/>
          <a:p>
            <a:pPr algn="l">
              <a:lnSpc>
                <a:spcPts val="5599"/>
              </a:lnSpc>
            </a:pPr>
            <a:r>
              <a:rPr lang="en-US" sz="3999">
                <a:solidFill>
                  <a:srgbClr val="000000"/>
                </a:solidFill>
                <a:latin typeface="Times New Roman"/>
                <a:ea typeface="Times New Roman"/>
                <a:cs typeface="Times New Roman"/>
                <a:sym typeface="Times New Roman"/>
              </a:rPr>
              <a:t>Визначити взаємозв’язок мімікрії, морфологічних ознак та захисного забарвлення весняних комах із кольоровими характеристиками природного субстрату</a:t>
            </a:r>
          </a:p>
          <a:p>
            <a:pPr algn="l">
              <a:lnSpc>
                <a:spcPts val="5599"/>
              </a:lnSpc>
            </a:pPr>
            <a:endParaRPr lang="en-US" sz="3999">
              <a:solidFill>
                <a:srgbClr val="000000"/>
              </a:solidFill>
              <a:latin typeface="Times New Roman"/>
              <a:ea typeface="Times New Roman"/>
              <a:cs typeface="Times New Roman"/>
              <a:sym typeface="Times New Roman"/>
            </a:endParaRPr>
          </a:p>
        </p:txBody>
      </p:sp>
      <p:grpSp>
        <p:nvGrpSpPr>
          <p:cNvPr id="7" name="Group 7"/>
          <p:cNvGrpSpPr/>
          <p:nvPr/>
        </p:nvGrpSpPr>
        <p:grpSpPr>
          <a:xfrm rot="-377660">
            <a:off x="10049779" y="298050"/>
            <a:ext cx="10330989" cy="10355145"/>
            <a:chOff x="0" y="0"/>
            <a:chExt cx="1025951" cy="1028350"/>
          </a:xfrm>
        </p:grpSpPr>
        <p:sp>
          <p:nvSpPr>
            <p:cNvPr id="8" name="Freeform 8"/>
            <p:cNvSpPr/>
            <p:nvPr/>
          </p:nvSpPr>
          <p:spPr>
            <a:xfrm>
              <a:off x="0" y="0"/>
              <a:ext cx="1025951" cy="1028350"/>
            </a:xfrm>
            <a:custGeom>
              <a:avLst/>
              <a:gdLst/>
              <a:ahLst/>
              <a:cxnLst/>
              <a:rect l="l" t="t" r="r" b="b"/>
              <a:pathLst>
                <a:path w="1025951" h="1028350">
                  <a:moveTo>
                    <a:pt x="512976" y="0"/>
                  </a:moveTo>
                  <a:cubicBezTo>
                    <a:pt x="229667" y="0"/>
                    <a:pt x="0" y="230204"/>
                    <a:pt x="0" y="514175"/>
                  </a:cubicBezTo>
                  <a:cubicBezTo>
                    <a:pt x="0" y="798146"/>
                    <a:pt x="229667" y="1028350"/>
                    <a:pt x="512976" y="1028350"/>
                  </a:cubicBezTo>
                  <a:cubicBezTo>
                    <a:pt x="796284" y="1028350"/>
                    <a:pt x="1025951" y="798146"/>
                    <a:pt x="1025951" y="514175"/>
                  </a:cubicBezTo>
                  <a:cubicBezTo>
                    <a:pt x="1025951" y="230204"/>
                    <a:pt x="796284" y="0"/>
                    <a:pt x="512976" y="0"/>
                  </a:cubicBezTo>
                  <a:close/>
                </a:path>
              </a:pathLst>
            </a:custGeom>
            <a:solidFill>
              <a:srgbClr val="1D806B"/>
            </a:solidFill>
          </p:spPr>
        </p:sp>
        <p:sp>
          <p:nvSpPr>
            <p:cNvPr id="9" name="TextBox 9"/>
            <p:cNvSpPr txBox="1"/>
            <p:nvPr/>
          </p:nvSpPr>
          <p:spPr>
            <a:xfrm>
              <a:off x="96183" y="58308"/>
              <a:ext cx="833585" cy="873634"/>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523128">
            <a:off x="10362779" y="680151"/>
            <a:ext cx="9704989" cy="9590942"/>
            <a:chOff x="0" y="0"/>
            <a:chExt cx="6688368" cy="6609771"/>
          </a:xfrm>
        </p:grpSpPr>
        <p:sp>
          <p:nvSpPr>
            <p:cNvPr id="11" name="Freeform 11"/>
            <p:cNvSpPr/>
            <p:nvPr/>
          </p:nvSpPr>
          <p:spPr>
            <a:xfrm>
              <a:off x="0" y="0"/>
              <a:ext cx="6688368" cy="6609771"/>
            </a:xfrm>
            <a:custGeom>
              <a:avLst/>
              <a:gdLst/>
              <a:ahLst/>
              <a:cxnLst/>
              <a:rect l="l" t="t" r="r" b="b"/>
              <a:pathLst>
                <a:path w="6688368" h="6609771">
                  <a:moveTo>
                    <a:pt x="6688368" y="3304925"/>
                  </a:moveTo>
                  <a:cubicBezTo>
                    <a:pt x="6688368" y="5130089"/>
                    <a:pt x="5191097" y="6609771"/>
                    <a:pt x="3344184" y="6609771"/>
                  </a:cubicBezTo>
                  <a:cubicBezTo>
                    <a:pt x="1497245" y="6609771"/>
                    <a:pt x="0" y="5130089"/>
                    <a:pt x="0" y="3304925"/>
                  </a:cubicBezTo>
                  <a:cubicBezTo>
                    <a:pt x="0" y="1479669"/>
                    <a:pt x="1497245" y="0"/>
                    <a:pt x="3344184" y="0"/>
                  </a:cubicBezTo>
                  <a:cubicBezTo>
                    <a:pt x="5191124" y="0"/>
                    <a:pt x="6688368" y="1479669"/>
                    <a:pt x="6688368" y="3304925"/>
                  </a:cubicBezTo>
                  <a:close/>
                </a:path>
              </a:pathLst>
            </a:custGeom>
            <a:blipFill>
              <a:blip r:embed="rId3"/>
              <a:stretch>
                <a:fillRect l="-25438" r="-25438"/>
              </a:stretch>
            </a:blipFill>
          </p:spPr>
        </p:sp>
      </p:grpSp>
      <p:sp>
        <p:nvSpPr>
          <p:cNvPr id="12" name="Freeform 12"/>
          <p:cNvSpPr/>
          <p:nvPr/>
        </p:nvSpPr>
        <p:spPr>
          <a:xfrm rot="8347951">
            <a:off x="7108312" y="-732614"/>
            <a:ext cx="8208600" cy="3816999"/>
          </a:xfrm>
          <a:custGeom>
            <a:avLst/>
            <a:gdLst/>
            <a:ahLst/>
            <a:cxnLst/>
            <a:rect l="l" t="t" r="r" b="b"/>
            <a:pathLst>
              <a:path w="8208600" h="3816999">
                <a:moveTo>
                  <a:pt x="0" y="0"/>
                </a:moveTo>
                <a:lnTo>
                  <a:pt x="8208600" y="0"/>
                </a:lnTo>
                <a:lnTo>
                  <a:pt x="8208600" y="3816999"/>
                </a:lnTo>
                <a:lnTo>
                  <a:pt x="0" y="3816999"/>
                </a:lnTo>
                <a:lnTo>
                  <a:pt x="0" y="0"/>
                </a:lnTo>
                <a:close/>
              </a:path>
            </a:pathLst>
          </a:custGeom>
          <a:blipFill>
            <a:blip r:embed="rId4"/>
            <a:stretch>
              <a:fillRect/>
            </a:stretch>
          </a:blipFill>
        </p:spPr>
      </p:sp>
      <p:sp>
        <p:nvSpPr>
          <p:cNvPr id="13" name="Freeform 13"/>
          <p:cNvSpPr/>
          <p:nvPr/>
        </p:nvSpPr>
        <p:spPr>
          <a:xfrm rot="519839">
            <a:off x="-1275771" y="6807277"/>
            <a:ext cx="5841269" cy="2694285"/>
          </a:xfrm>
          <a:custGeom>
            <a:avLst/>
            <a:gdLst/>
            <a:ahLst/>
            <a:cxnLst/>
            <a:rect l="l" t="t" r="r" b="b"/>
            <a:pathLst>
              <a:path w="5841269" h="2694285">
                <a:moveTo>
                  <a:pt x="0" y="0"/>
                </a:moveTo>
                <a:lnTo>
                  <a:pt x="5841269" y="0"/>
                </a:lnTo>
                <a:lnTo>
                  <a:pt x="5841269" y="2694286"/>
                </a:lnTo>
                <a:lnTo>
                  <a:pt x="0" y="2694286"/>
                </a:lnTo>
                <a:lnTo>
                  <a:pt x="0" y="0"/>
                </a:lnTo>
                <a:close/>
              </a:path>
            </a:pathLst>
          </a:custGeom>
          <a:blipFill>
            <a:blip r:embed="rId5"/>
            <a:stretch>
              <a:fillRect/>
            </a:stretch>
          </a:blipFill>
        </p:spPr>
      </p:sp>
      <p:sp>
        <p:nvSpPr>
          <p:cNvPr id="14" name="Freeform 14"/>
          <p:cNvSpPr/>
          <p:nvPr/>
        </p:nvSpPr>
        <p:spPr>
          <a:xfrm rot="1721189">
            <a:off x="14644063" y="-1004763"/>
            <a:ext cx="7066105" cy="3259241"/>
          </a:xfrm>
          <a:custGeom>
            <a:avLst/>
            <a:gdLst/>
            <a:ahLst/>
            <a:cxnLst/>
            <a:rect l="l" t="t" r="r" b="b"/>
            <a:pathLst>
              <a:path w="7066105" h="3259241">
                <a:moveTo>
                  <a:pt x="0" y="0"/>
                </a:moveTo>
                <a:lnTo>
                  <a:pt x="7066105" y="0"/>
                </a:lnTo>
                <a:lnTo>
                  <a:pt x="7066105" y="3259241"/>
                </a:lnTo>
                <a:lnTo>
                  <a:pt x="0" y="3259241"/>
                </a:lnTo>
                <a:lnTo>
                  <a:pt x="0" y="0"/>
                </a:lnTo>
                <a:close/>
              </a:path>
            </a:pathLst>
          </a:custGeom>
          <a:blipFill>
            <a:blip r:embed="rId5"/>
            <a:stretch>
              <a:fillRect/>
            </a:stretch>
          </a:blipFill>
        </p:spPr>
      </p:sp>
      <p:sp>
        <p:nvSpPr>
          <p:cNvPr id="15" name="TextBox 15"/>
          <p:cNvSpPr txBox="1"/>
          <p:nvPr/>
        </p:nvSpPr>
        <p:spPr>
          <a:xfrm>
            <a:off x="266232" y="2742722"/>
            <a:ext cx="8592974" cy="1066718"/>
          </a:xfrm>
          <a:prstGeom prst="rect">
            <a:avLst/>
          </a:prstGeom>
        </p:spPr>
        <p:txBody>
          <a:bodyPr lIns="0" tIns="0" rIns="0" bIns="0" rtlCol="0" anchor="t">
            <a:spAutoFit/>
          </a:bodyPr>
          <a:lstStyle/>
          <a:p>
            <a:pPr algn="ctr">
              <a:lnSpc>
                <a:spcPts val="8404"/>
              </a:lnSpc>
            </a:pPr>
            <a:r>
              <a:rPr lang="en-US" sz="6003" b="1">
                <a:solidFill>
                  <a:srgbClr val="000000"/>
                </a:solidFill>
                <a:latin typeface="Times New Roman Bold"/>
                <a:ea typeface="Times New Roman Bold"/>
                <a:cs typeface="Times New Roman Bold"/>
                <a:sym typeface="Times New Roman Bold"/>
              </a:rPr>
              <a:t>Мета дослідження:</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p:nvPr/>
        </p:nvGrpSpPr>
        <p:grpSpPr>
          <a:xfrm>
            <a:off x="1028700" y="1207941"/>
            <a:ext cx="16782555" cy="8781442"/>
            <a:chOff x="0" y="0"/>
            <a:chExt cx="2189594" cy="1145701"/>
          </a:xfrm>
        </p:grpSpPr>
        <p:sp>
          <p:nvSpPr>
            <p:cNvPr id="4" name="Freeform 4"/>
            <p:cNvSpPr/>
            <p:nvPr/>
          </p:nvSpPr>
          <p:spPr>
            <a:xfrm>
              <a:off x="0" y="0"/>
              <a:ext cx="2189594" cy="1145701"/>
            </a:xfrm>
            <a:custGeom>
              <a:avLst/>
              <a:gdLst/>
              <a:ahLst/>
              <a:cxnLst/>
              <a:rect l="l" t="t" r="r" b="b"/>
              <a:pathLst>
                <a:path w="2189594" h="1145701">
                  <a:moveTo>
                    <a:pt x="4613" y="0"/>
                  </a:moveTo>
                  <a:lnTo>
                    <a:pt x="2184981" y="0"/>
                  </a:lnTo>
                  <a:cubicBezTo>
                    <a:pt x="2186205" y="0"/>
                    <a:pt x="2187378" y="486"/>
                    <a:pt x="2188243" y="1351"/>
                  </a:cubicBezTo>
                  <a:cubicBezTo>
                    <a:pt x="2189108" y="2216"/>
                    <a:pt x="2189594" y="3390"/>
                    <a:pt x="2189594" y="4613"/>
                  </a:cubicBezTo>
                  <a:lnTo>
                    <a:pt x="2189594" y="1141088"/>
                  </a:lnTo>
                  <a:cubicBezTo>
                    <a:pt x="2189594" y="1142312"/>
                    <a:pt x="2189108" y="1143485"/>
                    <a:pt x="2188243" y="1144350"/>
                  </a:cubicBezTo>
                  <a:cubicBezTo>
                    <a:pt x="2187378" y="1145215"/>
                    <a:pt x="2186205" y="1145701"/>
                    <a:pt x="2184981" y="1145701"/>
                  </a:cubicBezTo>
                  <a:lnTo>
                    <a:pt x="4613" y="1145701"/>
                  </a:lnTo>
                  <a:cubicBezTo>
                    <a:pt x="3390" y="1145701"/>
                    <a:pt x="2216" y="1145215"/>
                    <a:pt x="1351" y="1144350"/>
                  </a:cubicBezTo>
                  <a:cubicBezTo>
                    <a:pt x="486" y="1143485"/>
                    <a:pt x="0" y="1142312"/>
                    <a:pt x="0" y="1141088"/>
                  </a:cubicBezTo>
                  <a:lnTo>
                    <a:pt x="0" y="4613"/>
                  </a:lnTo>
                  <a:cubicBezTo>
                    <a:pt x="0" y="3390"/>
                    <a:pt x="486" y="2216"/>
                    <a:pt x="1351" y="1351"/>
                  </a:cubicBezTo>
                  <a:cubicBezTo>
                    <a:pt x="2216" y="486"/>
                    <a:pt x="3390" y="0"/>
                    <a:pt x="4613" y="0"/>
                  </a:cubicBezTo>
                  <a:close/>
                </a:path>
              </a:pathLst>
            </a:custGeom>
            <a:solidFill>
              <a:srgbClr val="FFFFFF">
                <a:alpha val="89804"/>
              </a:srgbClr>
            </a:solidFill>
          </p:spPr>
        </p:sp>
        <p:sp>
          <p:nvSpPr>
            <p:cNvPr id="5" name="TextBox 5"/>
            <p:cNvSpPr txBox="1"/>
            <p:nvPr/>
          </p:nvSpPr>
          <p:spPr>
            <a:xfrm>
              <a:off x="0" y="-38100"/>
              <a:ext cx="2189594" cy="118380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3367" y="1750127"/>
            <a:ext cx="1784327" cy="178432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7801C"/>
            </a:solidFill>
          </p:spPr>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33367" y="3775153"/>
            <a:ext cx="1784327" cy="178432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7801C"/>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33367" y="5800178"/>
            <a:ext cx="1784327" cy="1784327"/>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7801C"/>
            </a:solidFill>
          </p:spPr>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216460" y="7869588"/>
            <a:ext cx="1784327" cy="178432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7801C"/>
            </a:solidFill>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rot="749490">
            <a:off x="224738" y="1736331"/>
            <a:ext cx="1905203" cy="1895677"/>
          </a:xfrm>
          <a:custGeom>
            <a:avLst/>
            <a:gdLst/>
            <a:ahLst/>
            <a:cxnLst/>
            <a:rect l="l" t="t" r="r" b="b"/>
            <a:pathLst>
              <a:path w="1905203" h="1895677">
                <a:moveTo>
                  <a:pt x="0" y="0"/>
                </a:moveTo>
                <a:lnTo>
                  <a:pt x="1905202" y="0"/>
                </a:lnTo>
                <a:lnTo>
                  <a:pt x="1905202" y="1895677"/>
                </a:lnTo>
                <a:lnTo>
                  <a:pt x="0" y="1895677"/>
                </a:lnTo>
                <a:lnTo>
                  <a:pt x="0" y="0"/>
                </a:lnTo>
                <a:close/>
              </a:path>
            </a:pathLst>
          </a:custGeom>
          <a:blipFill>
            <a:blip r:embed="rId3"/>
            <a:stretch>
              <a:fillRect/>
            </a:stretch>
          </a:blipFill>
        </p:spPr>
      </p:sp>
      <p:sp>
        <p:nvSpPr>
          <p:cNvPr id="19" name="Freeform 19"/>
          <p:cNvSpPr/>
          <p:nvPr/>
        </p:nvSpPr>
        <p:spPr>
          <a:xfrm rot="1597274">
            <a:off x="211656" y="3737808"/>
            <a:ext cx="1905203" cy="1895677"/>
          </a:xfrm>
          <a:custGeom>
            <a:avLst/>
            <a:gdLst/>
            <a:ahLst/>
            <a:cxnLst/>
            <a:rect l="l" t="t" r="r" b="b"/>
            <a:pathLst>
              <a:path w="1905203" h="1895677">
                <a:moveTo>
                  <a:pt x="0" y="0"/>
                </a:moveTo>
                <a:lnTo>
                  <a:pt x="1905203" y="0"/>
                </a:lnTo>
                <a:lnTo>
                  <a:pt x="1905203" y="1895676"/>
                </a:lnTo>
                <a:lnTo>
                  <a:pt x="0" y="1895676"/>
                </a:lnTo>
                <a:lnTo>
                  <a:pt x="0" y="0"/>
                </a:lnTo>
                <a:close/>
              </a:path>
            </a:pathLst>
          </a:custGeom>
          <a:blipFill>
            <a:blip r:embed="rId3"/>
            <a:stretch>
              <a:fillRect/>
            </a:stretch>
          </a:blipFill>
        </p:spPr>
      </p:sp>
      <p:sp>
        <p:nvSpPr>
          <p:cNvPr id="20" name="Freeform 20"/>
          <p:cNvSpPr/>
          <p:nvPr/>
        </p:nvSpPr>
        <p:spPr>
          <a:xfrm rot="640924">
            <a:off x="156022" y="5770666"/>
            <a:ext cx="1905203" cy="1895677"/>
          </a:xfrm>
          <a:custGeom>
            <a:avLst/>
            <a:gdLst/>
            <a:ahLst/>
            <a:cxnLst/>
            <a:rect l="l" t="t" r="r" b="b"/>
            <a:pathLst>
              <a:path w="1905203" h="1895677">
                <a:moveTo>
                  <a:pt x="0" y="0"/>
                </a:moveTo>
                <a:lnTo>
                  <a:pt x="1905202" y="0"/>
                </a:lnTo>
                <a:lnTo>
                  <a:pt x="1905202" y="1895677"/>
                </a:lnTo>
                <a:lnTo>
                  <a:pt x="0" y="1895677"/>
                </a:lnTo>
                <a:lnTo>
                  <a:pt x="0" y="0"/>
                </a:lnTo>
                <a:close/>
              </a:path>
            </a:pathLst>
          </a:custGeom>
          <a:blipFill>
            <a:blip r:embed="rId3"/>
            <a:stretch>
              <a:fillRect/>
            </a:stretch>
          </a:blipFill>
        </p:spPr>
      </p:sp>
      <p:sp>
        <p:nvSpPr>
          <p:cNvPr id="21" name="Freeform 21"/>
          <p:cNvSpPr/>
          <p:nvPr/>
        </p:nvSpPr>
        <p:spPr>
          <a:xfrm>
            <a:off x="156022" y="7813913"/>
            <a:ext cx="1905203" cy="1895677"/>
          </a:xfrm>
          <a:custGeom>
            <a:avLst/>
            <a:gdLst/>
            <a:ahLst/>
            <a:cxnLst/>
            <a:rect l="l" t="t" r="r" b="b"/>
            <a:pathLst>
              <a:path w="1905203" h="1895677">
                <a:moveTo>
                  <a:pt x="0" y="0"/>
                </a:moveTo>
                <a:lnTo>
                  <a:pt x="1905202" y="0"/>
                </a:lnTo>
                <a:lnTo>
                  <a:pt x="1905202" y="1895676"/>
                </a:lnTo>
                <a:lnTo>
                  <a:pt x="0" y="1895676"/>
                </a:lnTo>
                <a:lnTo>
                  <a:pt x="0" y="0"/>
                </a:lnTo>
                <a:close/>
              </a:path>
            </a:pathLst>
          </a:custGeom>
          <a:blipFill>
            <a:blip r:embed="rId3"/>
            <a:stretch>
              <a:fillRect/>
            </a:stretch>
          </a:blipFill>
        </p:spPr>
      </p:sp>
      <p:sp>
        <p:nvSpPr>
          <p:cNvPr id="22" name="Freeform 22"/>
          <p:cNvSpPr/>
          <p:nvPr/>
        </p:nvSpPr>
        <p:spPr>
          <a:xfrm>
            <a:off x="705891" y="2081305"/>
            <a:ext cx="806721" cy="1162841"/>
          </a:xfrm>
          <a:custGeom>
            <a:avLst/>
            <a:gdLst/>
            <a:ahLst/>
            <a:cxnLst/>
            <a:rect l="l" t="t" r="r" b="b"/>
            <a:pathLst>
              <a:path w="806721" h="1162841">
                <a:moveTo>
                  <a:pt x="0" y="0"/>
                </a:moveTo>
                <a:lnTo>
                  <a:pt x="806721" y="0"/>
                </a:lnTo>
                <a:lnTo>
                  <a:pt x="806721" y="1162841"/>
                </a:lnTo>
                <a:lnTo>
                  <a:pt x="0" y="11628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3" name="Freeform 23"/>
          <p:cNvSpPr/>
          <p:nvPr/>
        </p:nvSpPr>
        <p:spPr>
          <a:xfrm>
            <a:off x="743223" y="4071604"/>
            <a:ext cx="1031058" cy="1153631"/>
          </a:xfrm>
          <a:custGeom>
            <a:avLst/>
            <a:gdLst/>
            <a:ahLst/>
            <a:cxnLst/>
            <a:rect l="l" t="t" r="r" b="b"/>
            <a:pathLst>
              <a:path w="1031058" h="1153631">
                <a:moveTo>
                  <a:pt x="0" y="0"/>
                </a:moveTo>
                <a:lnTo>
                  <a:pt x="1031058" y="0"/>
                </a:lnTo>
                <a:lnTo>
                  <a:pt x="1031058" y="1153631"/>
                </a:lnTo>
                <a:lnTo>
                  <a:pt x="0" y="11536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4" name="Freeform 24"/>
          <p:cNvSpPr/>
          <p:nvPr/>
        </p:nvSpPr>
        <p:spPr>
          <a:xfrm>
            <a:off x="509738" y="6029801"/>
            <a:ext cx="1197771" cy="1377408"/>
          </a:xfrm>
          <a:custGeom>
            <a:avLst/>
            <a:gdLst/>
            <a:ahLst/>
            <a:cxnLst/>
            <a:rect l="l" t="t" r="r" b="b"/>
            <a:pathLst>
              <a:path w="1197771" h="1377408">
                <a:moveTo>
                  <a:pt x="0" y="0"/>
                </a:moveTo>
                <a:lnTo>
                  <a:pt x="1197770" y="0"/>
                </a:lnTo>
                <a:lnTo>
                  <a:pt x="1197770" y="1377408"/>
                </a:lnTo>
                <a:lnTo>
                  <a:pt x="0" y="13774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5" name="Freeform 25"/>
          <p:cNvSpPr/>
          <p:nvPr/>
        </p:nvSpPr>
        <p:spPr>
          <a:xfrm rot="221905">
            <a:off x="469059" y="8053716"/>
            <a:ext cx="1272681" cy="1421990"/>
          </a:xfrm>
          <a:custGeom>
            <a:avLst/>
            <a:gdLst/>
            <a:ahLst/>
            <a:cxnLst/>
            <a:rect l="l" t="t" r="r" b="b"/>
            <a:pathLst>
              <a:path w="1272681" h="1421990">
                <a:moveTo>
                  <a:pt x="0" y="0"/>
                </a:moveTo>
                <a:lnTo>
                  <a:pt x="1272681" y="0"/>
                </a:lnTo>
                <a:lnTo>
                  <a:pt x="1272681" y="1421990"/>
                </a:lnTo>
                <a:lnTo>
                  <a:pt x="0" y="142199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6" name="Freeform 26"/>
          <p:cNvSpPr/>
          <p:nvPr/>
        </p:nvSpPr>
        <p:spPr>
          <a:xfrm rot="-4519314">
            <a:off x="15650053" y="4627229"/>
            <a:ext cx="3836333" cy="4086640"/>
          </a:xfrm>
          <a:custGeom>
            <a:avLst/>
            <a:gdLst/>
            <a:ahLst/>
            <a:cxnLst/>
            <a:rect l="l" t="t" r="r" b="b"/>
            <a:pathLst>
              <a:path w="3836333" h="4086640">
                <a:moveTo>
                  <a:pt x="0" y="0"/>
                </a:moveTo>
                <a:lnTo>
                  <a:pt x="3836333" y="0"/>
                </a:lnTo>
                <a:lnTo>
                  <a:pt x="3836333" y="4086640"/>
                </a:lnTo>
                <a:lnTo>
                  <a:pt x="0" y="4086640"/>
                </a:lnTo>
                <a:lnTo>
                  <a:pt x="0" y="0"/>
                </a:lnTo>
                <a:close/>
              </a:path>
            </a:pathLst>
          </a:custGeom>
          <a:blipFill>
            <a:blip r:embed="rId12"/>
            <a:stretch>
              <a:fillRect/>
            </a:stretch>
          </a:blipFill>
        </p:spPr>
      </p:sp>
      <p:sp>
        <p:nvSpPr>
          <p:cNvPr id="27" name="Freeform 27"/>
          <p:cNvSpPr/>
          <p:nvPr/>
        </p:nvSpPr>
        <p:spPr>
          <a:xfrm rot="4443393">
            <a:off x="2713324" y="-570230"/>
            <a:ext cx="2553773" cy="2952338"/>
          </a:xfrm>
          <a:custGeom>
            <a:avLst/>
            <a:gdLst/>
            <a:ahLst/>
            <a:cxnLst/>
            <a:rect l="l" t="t" r="r" b="b"/>
            <a:pathLst>
              <a:path w="2553773" h="2952338">
                <a:moveTo>
                  <a:pt x="0" y="0"/>
                </a:moveTo>
                <a:lnTo>
                  <a:pt x="2553773" y="0"/>
                </a:lnTo>
                <a:lnTo>
                  <a:pt x="2553773" y="2952339"/>
                </a:lnTo>
                <a:lnTo>
                  <a:pt x="0" y="295233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8" name="TextBox 28"/>
          <p:cNvSpPr txBox="1"/>
          <p:nvPr/>
        </p:nvSpPr>
        <p:spPr>
          <a:xfrm>
            <a:off x="2312403" y="6019063"/>
            <a:ext cx="17242997" cy="4937125"/>
          </a:xfrm>
          <a:prstGeom prst="rect">
            <a:avLst/>
          </a:prstGeom>
        </p:spPr>
        <p:txBody>
          <a:bodyPr lIns="0" tIns="0" rIns="0" bIns="0" rtlCol="0" anchor="t">
            <a:spAutoFit/>
          </a:bodyPr>
          <a:lstStyle/>
          <a:p>
            <a:pPr algn="l">
              <a:lnSpc>
                <a:spcPts val="5600"/>
              </a:lnSpc>
            </a:pPr>
            <a:endParaRPr/>
          </a:p>
          <a:p>
            <a:pPr algn="l">
              <a:lnSpc>
                <a:spcPts val="5600"/>
              </a:lnSpc>
            </a:pPr>
            <a:endParaRPr/>
          </a:p>
          <a:p>
            <a:pPr algn="l">
              <a:lnSpc>
                <a:spcPts val="5600"/>
              </a:lnSpc>
            </a:pPr>
            <a:endParaRPr/>
          </a:p>
          <a:p>
            <a:pPr algn="l">
              <a:lnSpc>
                <a:spcPts val="5600"/>
              </a:lnSpc>
            </a:pPr>
            <a:r>
              <a:rPr lang="en-US" sz="4000">
                <a:solidFill>
                  <a:srgbClr val="000000"/>
                </a:solidFill>
                <a:latin typeface="Times New Roman"/>
                <a:ea typeface="Times New Roman"/>
                <a:cs typeface="Times New Roman"/>
                <a:sym typeface="Times New Roman"/>
              </a:rPr>
              <a:t>Оцінити частоту виявлення комах на різних типах поверхонь та </a:t>
            </a:r>
          </a:p>
          <a:p>
            <a:pPr algn="l">
              <a:lnSpc>
                <a:spcPts val="5600"/>
              </a:lnSpc>
            </a:pPr>
            <a:r>
              <a:rPr lang="en-US" sz="4000">
                <a:solidFill>
                  <a:srgbClr val="000000"/>
                </a:solidFill>
                <a:latin typeface="Times New Roman"/>
                <a:ea typeface="Times New Roman"/>
                <a:cs typeface="Times New Roman"/>
                <a:sym typeface="Times New Roman"/>
              </a:rPr>
              <a:t>встановити роль захисного забарвлення у їх маскуванні.</a:t>
            </a:r>
          </a:p>
          <a:p>
            <a:pPr algn="l">
              <a:lnSpc>
                <a:spcPts val="5600"/>
              </a:lnSpc>
            </a:pPr>
            <a:endParaRPr lang="en-US" sz="4000">
              <a:solidFill>
                <a:srgbClr val="000000"/>
              </a:solidFill>
              <a:latin typeface="Times New Roman"/>
              <a:ea typeface="Times New Roman"/>
              <a:cs typeface="Times New Roman"/>
              <a:sym typeface="Times New Roman"/>
            </a:endParaRPr>
          </a:p>
          <a:p>
            <a:pPr algn="l">
              <a:lnSpc>
                <a:spcPts val="5600"/>
              </a:lnSpc>
            </a:pPr>
            <a:endParaRPr lang="en-US" sz="4000">
              <a:solidFill>
                <a:srgbClr val="000000"/>
              </a:solidFill>
              <a:latin typeface="Times New Roman"/>
              <a:ea typeface="Times New Roman"/>
              <a:cs typeface="Times New Roman"/>
              <a:sym typeface="Times New Roman"/>
            </a:endParaRPr>
          </a:p>
        </p:txBody>
      </p:sp>
      <p:sp>
        <p:nvSpPr>
          <p:cNvPr id="29" name="TextBox 29"/>
          <p:cNvSpPr txBox="1"/>
          <p:nvPr/>
        </p:nvSpPr>
        <p:spPr>
          <a:xfrm>
            <a:off x="6160522" y="923925"/>
            <a:ext cx="4583678" cy="1009651"/>
          </a:xfrm>
          <a:prstGeom prst="rect">
            <a:avLst/>
          </a:prstGeom>
        </p:spPr>
        <p:txBody>
          <a:bodyPr wrap="square" lIns="0" tIns="0" rIns="0" bIns="0" rtlCol="0" anchor="t">
            <a:spAutoFit/>
          </a:bodyPr>
          <a:lstStyle/>
          <a:p>
            <a:pPr algn="ctr">
              <a:lnSpc>
                <a:spcPts val="8399"/>
              </a:lnSpc>
            </a:pPr>
            <a:r>
              <a:rPr lang="en-US" sz="5999" b="1" dirty="0" err="1">
                <a:solidFill>
                  <a:srgbClr val="000000"/>
                </a:solidFill>
                <a:latin typeface="Open Sans Bold"/>
                <a:ea typeface="Open Sans Bold"/>
                <a:cs typeface="Open Sans Bold"/>
                <a:sym typeface="Open Sans Bold"/>
              </a:rPr>
              <a:t>Завдання</a:t>
            </a:r>
            <a:r>
              <a:rPr lang="en-US" sz="5999" b="1" dirty="0">
                <a:solidFill>
                  <a:srgbClr val="000000"/>
                </a:solidFill>
                <a:latin typeface="Open Sans Bold"/>
                <a:ea typeface="Open Sans Bold"/>
                <a:cs typeface="Open Sans Bold"/>
                <a:sym typeface="Open Sans Bold"/>
              </a:rPr>
              <a:t>:</a:t>
            </a:r>
          </a:p>
        </p:txBody>
      </p:sp>
      <p:sp>
        <p:nvSpPr>
          <p:cNvPr id="30" name="TextBox 30"/>
          <p:cNvSpPr txBox="1"/>
          <p:nvPr/>
        </p:nvSpPr>
        <p:spPr>
          <a:xfrm>
            <a:off x="2220079" y="2131104"/>
            <a:ext cx="16230600" cy="1403350"/>
          </a:xfrm>
          <a:prstGeom prst="rect">
            <a:avLst/>
          </a:prstGeom>
        </p:spPr>
        <p:txBody>
          <a:bodyPr lIns="0" tIns="0" rIns="0" bIns="0" rtlCol="0" anchor="t">
            <a:spAutoFit/>
          </a:bodyPr>
          <a:lstStyle/>
          <a:p>
            <a:pPr algn="l">
              <a:lnSpc>
                <a:spcPts val="5599"/>
              </a:lnSpc>
            </a:pPr>
            <a:r>
              <a:rPr lang="en-US" sz="3999">
                <a:solidFill>
                  <a:srgbClr val="000000"/>
                </a:solidFill>
                <a:latin typeface="Times New Roman"/>
                <a:ea typeface="Times New Roman"/>
                <a:cs typeface="Times New Roman"/>
                <a:sym typeface="Times New Roman"/>
              </a:rPr>
              <a:t>Проаналізувати наукову літературу щодо морфологічних особливостей комах та прояву мімікрії.</a:t>
            </a:r>
          </a:p>
        </p:txBody>
      </p:sp>
      <p:sp>
        <p:nvSpPr>
          <p:cNvPr id="31" name="TextBox 31"/>
          <p:cNvSpPr txBox="1"/>
          <p:nvPr/>
        </p:nvSpPr>
        <p:spPr>
          <a:xfrm>
            <a:off x="2220079" y="3912076"/>
            <a:ext cx="14782146" cy="2117725"/>
          </a:xfrm>
          <a:prstGeom prst="rect">
            <a:avLst/>
          </a:prstGeom>
        </p:spPr>
        <p:txBody>
          <a:bodyPr lIns="0" tIns="0" rIns="0" bIns="0" rtlCol="0" anchor="t">
            <a:spAutoFit/>
          </a:bodyPr>
          <a:lstStyle/>
          <a:p>
            <a:pPr algn="l">
              <a:lnSpc>
                <a:spcPts val="5600"/>
              </a:lnSpc>
            </a:pPr>
            <a:r>
              <a:rPr lang="en-US" sz="4000">
                <a:solidFill>
                  <a:srgbClr val="000000"/>
                </a:solidFill>
                <a:latin typeface="Times New Roman"/>
                <a:ea typeface="Times New Roman"/>
                <a:cs typeface="Times New Roman"/>
                <a:sym typeface="Times New Roman"/>
              </a:rPr>
              <a:t>Визначити видовий склад ранньовесняних комах на обраних ділянках та визначити їх типи забарвлення і морфологічні особливості.</a:t>
            </a:r>
          </a:p>
        </p:txBody>
      </p:sp>
      <p:sp>
        <p:nvSpPr>
          <p:cNvPr id="32" name="TextBox 32"/>
          <p:cNvSpPr txBox="1"/>
          <p:nvPr/>
        </p:nvSpPr>
        <p:spPr>
          <a:xfrm>
            <a:off x="2312403" y="6314338"/>
            <a:ext cx="15038893" cy="1420495"/>
          </a:xfrm>
          <a:prstGeom prst="rect">
            <a:avLst/>
          </a:prstGeom>
        </p:spPr>
        <p:txBody>
          <a:bodyPr lIns="0" tIns="0" rIns="0" bIns="0" rtlCol="0" anchor="t">
            <a:spAutoFit/>
          </a:bodyPr>
          <a:lstStyle/>
          <a:p>
            <a:pPr algn="l">
              <a:lnSpc>
                <a:spcPts val="5600"/>
              </a:lnSpc>
            </a:pPr>
            <a:r>
              <a:rPr lang="en-US" sz="4000">
                <a:solidFill>
                  <a:srgbClr val="000000"/>
                </a:solidFill>
                <a:latin typeface="Times New Roman"/>
                <a:ea typeface="Times New Roman"/>
                <a:cs typeface="Times New Roman"/>
                <a:sym typeface="Times New Roman"/>
              </a:rPr>
              <a:t>Дослідити здатність комах до мімікрії та встановити звʼязок із кольором та структурою субстрату</a:t>
            </a:r>
            <a:r>
              <a:rPr lang="en-US" sz="4000" b="1">
                <a:solidFill>
                  <a:srgbClr val="000000"/>
                </a:solidFill>
                <a:latin typeface="Times New Roman Bold"/>
                <a:ea typeface="Times New Roman Bold"/>
                <a:cs typeface="Times New Roman Bold"/>
                <a:sym typeface="Times New Roman Bold"/>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rot="302352">
            <a:off x="11489191" y="-52490"/>
            <a:ext cx="1061539" cy="1530146"/>
          </a:xfrm>
          <a:custGeom>
            <a:avLst/>
            <a:gdLst/>
            <a:ahLst/>
            <a:cxnLst/>
            <a:rect l="l" t="t" r="r" b="b"/>
            <a:pathLst>
              <a:path w="1061539" h="1530146">
                <a:moveTo>
                  <a:pt x="0" y="0"/>
                </a:moveTo>
                <a:lnTo>
                  <a:pt x="1061539" y="0"/>
                </a:lnTo>
                <a:lnTo>
                  <a:pt x="1061539" y="1530147"/>
                </a:lnTo>
                <a:lnTo>
                  <a:pt x="0" y="15301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6018232" y="2219810"/>
            <a:ext cx="8933526" cy="4109422"/>
          </a:xfrm>
          <a:custGeom>
            <a:avLst/>
            <a:gdLst/>
            <a:ahLst/>
            <a:cxnLst/>
            <a:rect l="l" t="t" r="r" b="b"/>
            <a:pathLst>
              <a:path w="8933526" h="4109422">
                <a:moveTo>
                  <a:pt x="0" y="0"/>
                </a:moveTo>
                <a:lnTo>
                  <a:pt x="8933526" y="0"/>
                </a:lnTo>
                <a:lnTo>
                  <a:pt x="8933526" y="4109422"/>
                </a:lnTo>
                <a:lnTo>
                  <a:pt x="0" y="41094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198590" y="1212141"/>
            <a:ext cx="6445162" cy="5450627"/>
            <a:chOff x="0" y="0"/>
            <a:chExt cx="1331055" cy="1125664"/>
          </a:xfrm>
        </p:grpSpPr>
        <p:sp>
          <p:nvSpPr>
            <p:cNvPr id="6" name="Freeform 6"/>
            <p:cNvSpPr/>
            <p:nvPr/>
          </p:nvSpPr>
          <p:spPr>
            <a:xfrm>
              <a:off x="0" y="0"/>
              <a:ext cx="1331055" cy="1125664"/>
            </a:xfrm>
            <a:custGeom>
              <a:avLst/>
              <a:gdLst/>
              <a:ahLst/>
              <a:cxnLst/>
              <a:rect l="l" t="t" r="r" b="b"/>
              <a:pathLst>
                <a:path w="1331055" h="1125664">
                  <a:moveTo>
                    <a:pt x="12012" y="0"/>
                  </a:moveTo>
                  <a:lnTo>
                    <a:pt x="1319043" y="0"/>
                  </a:lnTo>
                  <a:cubicBezTo>
                    <a:pt x="1322229" y="0"/>
                    <a:pt x="1325284" y="1266"/>
                    <a:pt x="1327537" y="3518"/>
                  </a:cubicBezTo>
                  <a:cubicBezTo>
                    <a:pt x="1329790" y="5771"/>
                    <a:pt x="1331055" y="8826"/>
                    <a:pt x="1331055" y="12012"/>
                  </a:cubicBezTo>
                  <a:lnTo>
                    <a:pt x="1331055" y="1113652"/>
                  </a:lnTo>
                  <a:cubicBezTo>
                    <a:pt x="1331055" y="1116837"/>
                    <a:pt x="1329790" y="1119893"/>
                    <a:pt x="1327537" y="1122145"/>
                  </a:cubicBezTo>
                  <a:cubicBezTo>
                    <a:pt x="1325284" y="1124398"/>
                    <a:pt x="1322229" y="1125664"/>
                    <a:pt x="1319043" y="1125664"/>
                  </a:cubicBezTo>
                  <a:lnTo>
                    <a:pt x="12012" y="1125664"/>
                  </a:lnTo>
                  <a:cubicBezTo>
                    <a:pt x="8826" y="1125664"/>
                    <a:pt x="5771" y="1124398"/>
                    <a:pt x="3518" y="1122145"/>
                  </a:cubicBezTo>
                  <a:cubicBezTo>
                    <a:pt x="1266" y="1119893"/>
                    <a:pt x="0" y="1116837"/>
                    <a:pt x="0" y="1113652"/>
                  </a:cubicBezTo>
                  <a:lnTo>
                    <a:pt x="0" y="12012"/>
                  </a:lnTo>
                  <a:cubicBezTo>
                    <a:pt x="0" y="8826"/>
                    <a:pt x="1266" y="5771"/>
                    <a:pt x="3518" y="3518"/>
                  </a:cubicBezTo>
                  <a:cubicBezTo>
                    <a:pt x="5771" y="1266"/>
                    <a:pt x="8826" y="0"/>
                    <a:pt x="12012" y="0"/>
                  </a:cubicBezTo>
                  <a:close/>
                </a:path>
              </a:pathLst>
            </a:custGeom>
            <a:solidFill>
              <a:srgbClr val="FFFFFF">
                <a:alpha val="89804"/>
              </a:srgbClr>
            </a:solidFill>
          </p:spPr>
        </p:sp>
        <p:sp>
          <p:nvSpPr>
            <p:cNvPr id="7" name="TextBox 7"/>
            <p:cNvSpPr txBox="1"/>
            <p:nvPr/>
          </p:nvSpPr>
          <p:spPr>
            <a:xfrm>
              <a:off x="0" y="-38100"/>
              <a:ext cx="1331055" cy="1163764"/>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rot="-1475239">
            <a:off x="14491121" y="2478548"/>
            <a:ext cx="5206832" cy="5329905"/>
            <a:chOff x="0" y="0"/>
            <a:chExt cx="6350000" cy="6500093"/>
          </a:xfrm>
        </p:grpSpPr>
        <p:sp>
          <p:nvSpPr>
            <p:cNvPr id="9" name="Freeform 9"/>
            <p:cNvSpPr/>
            <p:nvPr/>
          </p:nvSpPr>
          <p:spPr>
            <a:xfrm>
              <a:off x="0" y="0"/>
              <a:ext cx="6350000" cy="6500094"/>
            </a:xfrm>
            <a:custGeom>
              <a:avLst/>
              <a:gdLst/>
              <a:ahLst/>
              <a:cxnLst/>
              <a:rect l="l" t="t" r="r" b="b"/>
              <a:pathLst>
                <a:path w="6350000" h="6500094">
                  <a:moveTo>
                    <a:pt x="6350000" y="3250086"/>
                  </a:moveTo>
                  <a:cubicBezTo>
                    <a:pt x="6350000" y="5044964"/>
                    <a:pt x="4928476" y="6500094"/>
                    <a:pt x="3175000" y="6500094"/>
                  </a:cubicBezTo>
                  <a:cubicBezTo>
                    <a:pt x="1421498" y="6500094"/>
                    <a:pt x="0" y="5044964"/>
                    <a:pt x="0" y="3250086"/>
                  </a:cubicBezTo>
                  <a:cubicBezTo>
                    <a:pt x="0" y="1455117"/>
                    <a:pt x="1421498" y="0"/>
                    <a:pt x="3175000" y="0"/>
                  </a:cubicBezTo>
                  <a:cubicBezTo>
                    <a:pt x="4928502" y="0"/>
                    <a:pt x="6350000" y="1455117"/>
                    <a:pt x="6350000" y="3250086"/>
                  </a:cubicBezTo>
                  <a:close/>
                </a:path>
              </a:pathLst>
            </a:custGeom>
            <a:blipFill>
              <a:blip r:embed="rId7"/>
              <a:stretch>
                <a:fillRect l="-21708" r="-21708"/>
              </a:stretch>
            </a:blipFill>
          </p:spPr>
        </p:sp>
      </p:grpSp>
      <p:grpSp>
        <p:nvGrpSpPr>
          <p:cNvPr id="10" name="Group 10"/>
          <p:cNvGrpSpPr/>
          <p:nvPr/>
        </p:nvGrpSpPr>
        <p:grpSpPr>
          <a:xfrm rot="472128">
            <a:off x="14170750" y="-487671"/>
            <a:ext cx="3870525" cy="3870510"/>
            <a:chOff x="0" y="0"/>
            <a:chExt cx="6350000" cy="6349975"/>
          </a:xfrm>
        </p:grpSpPr>
        <p:sp>
          <p:nvSpPr>
            <p:cNvPr id="11" name="Freeform 11"/>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8"/>
              <a:stretch>
                <a:fillRect l="-24211" r="-24211"/>
              </a:stretch>
            </a:blipFill>
          </p:spPr>
        </p:sp>
      </p:grpSp>
      <p:sp>
        <p:nvSpPr>
          <p:cNvPr id="12" name="TextBox 12"/>
          <p:cNvSpPr txBox="1"/>
          <p:nvPr/>
        </p:nvSpPr>
        <p:spPr>
          <a:xfrm>
            <a:off x="99540" y="1172059"/>
            <a:ext cx="5918691" cy="5764329"/>
          </a:xfrm>
          <a:prstGeom prst="rect">
            <a:avLst/>
          </a:prstGeom>
        </p:spPr>
        <p:txBody>
          <a:bodyPr lIns="0" tIns="0" rIns="0" bIns="0" rtlCol="0" anchor="t">
            <a:spAutoFit/>
          </a:bodyPr>
          <a:lstStyle/>
          <a:p>
            <a:pPr algn="l">
              <a:lnSpc>
                <a:spcPts val="3543"/>
              </a:lnSpc>
            </a:pPr>
            <a:r>
              <a:rPr lang="en-US" sz="2530">
                <a:solidFill>
                  <a:srgbClr val="000000"/>
                </a:solidFill>
                <a:latin typeface="Times New Roman"/>
                <a:ea typeface="Times New Roman"/>
                <a:cs typeface="Times New Roman"/>
                <a:sym typeface="Times New Roman"/>
              </a:rPr>
              <a:t>Весняний період характерезується активізацією багатьох видів комах, які зʼявляються на поверхні грунту ще до повного розвитку травʼянистої рослинності. В цей час природа створює унікальні екологічні умови, де фактори виживання комах безпосередньо залежать від їхньої здатності до маскування, тобто мімікрії. У багатьох весняних комах спостерігається темне, буре, або чорне забарвлення, а також наявність густого волосяного покриву.</a:t>
            </a:r>
          </a:p>
          <a:p>
            <a:pPr algn="l">
              <a:lnSpc>
                <a:spcPts val="3543"/>
              </a:lnSpc>
            </a:pPr>
            <a:endParaRPr lang="en-US" sz="2530">
              <a:solidFill>
                <a:srgbClr val="000000"/>
              </a:solidFill>
              <a:latin typeface="Times New Roman"/>
              <a:ea typeface="Times New Roman"/>
              <a:cs typeface="Times New Roman"/>
              <a:sym typeface="Times New Roman"/>
            </a:endParaRPr>
          </a:p>
        </p:txBody>
      </p:sp>
      <p:sp>
        <p:nvSpPr>
          <p:cNvPr id="13" name="Freeform 13"/>
          <p:cNvSpPr/>
          <p:nvPr/>
        </p:nvSpPr>
        <p:spPr>
          <a:xfrm>
            <a:off x="4967414" y="6186167"/>
            <a:ext cx="7910741" cy="1522818"/>
          </a:xfrm>
          <a:custGeom>
            <a:avLst/>
            <a:gdLst/>
            <a:ahLst/>
            <a:cxnLst/>
            <a:rect l="l" t="t" r="r" b="b"/>
            <a:pathLst>
              <a:path w="7910741" h="1522818">
                <a:moveTo>
                  <a:pt x="0" y="0"/>
                </a:moveTo>
                <a:lnTo>
                  <a:pt x="7910741" y="0"/>
                </a:lnTo>
                <a:lnTo>
                  <a:pt x="7910741" y="1522817"/>
                </a:lnTo>
                <a:lnTo>
                  <a:pt x="0" y="152281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a:off x="-921376" y="8180832"/>
            <a:ext cx="7315200" cy="2154936"/>
          </a:xfrm>
          <a:custGeom>
            <a:avLst/>
            <a:gdLst/>
            <a:ahLst/>
            <a:cxnLst/>
            <a:rect l="l" t="t" r="r" b="b"/>
            <a:pathLst>
              <a:path w="7315200" h="2154936">
                <a:moveTo>
                  <a:pt x="0" y="0"/>
                </a:moveTo>
                <a:lnTo>
                  <a:pt x="7315200" y="0"/>
                </a:lnTo>
                <a:lnTo>
                  <a:pt x="7315200" y="2154936"/>
                </a:lnTo>
                <a:lnTo>
                  <a:pt x="0" y="215493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a:off x="6393824" y="8180832"/>
            <a:ext cx="7073003" cy="2083589"/>
          </a:xfrm>
          <a:custGeom>
            <a:avLst/>
            <a:gdLst/>
            <a:ahLst/>
            <a:cxnLst/>
            <a:rect l="l" t="t" r="r" b="b"/>
            <a:pathLst>
              <a:path w="7073003" h="2083589">
                <a:moveTo>
                  <a:pt x="0" y="0"/>
                </a:moveTo>
                <a:lnTo>
                  <a:pt x="7073002" y="0"/>
                </a:lnTo>
                <a:lnTo>
                  <a:pt x="7073002" y="2083589"/>
                </a:lnTo>
                <a:lnTo>
                  <a:pt x="0" y="208358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6" name="Freeform 16"/>
          <p:cNvSpPr/>
          <p:nvPr/>
        </p:nvSpPr>
        <p:spPr>
          <a:xfrm>
            <a:off x="13105240" y="8252179"/>
            <a:ext cx="7073003" cy="2083589"/>
          </a:xfrm>
          <a:custGeom>
            <a:avLst/>
            <a:gdLst/>
            <a:ahLst/>
            <a:cxnLst/>
            <a:rect l="l" t="t" r="r" b="b"/>
            <a:pathLst>
              <a:path w="7073003" h="2083589">
                <a:moveTo>
                  <a:pt x="0" y="0"/>
                </a:moveTo>
                <a:lnTo>
                  <a:pt x="7073003" y="0"/>
                </a:lnTo>
                <a:lnTo>
                  <a:pt x="7073003" y="2083589"/>
                </a:lnTo>
                <a:lnTo>
                  <a:pt x="0" y="208358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7" name="Freeform 17"/>
          <p:cNvSpPr/>
          <p:nvPr/>
        </p:nvSpPr>
        <p:spPr>
          <a:xfrm>
            <a:off x="-679179" y="8216506"/>
            <a:ext cx="7073003" cy="2083589"/>
          </a:xfrm>
          <a:custGeom>
            <a:avLst/>
            <a:gdLst/>
            <a:ahLst/>
            <a:cxnLst/>
            <a:rect l="l" t="t" r="r" b="b"/>
            <a:pathLst>
              <a:path w="7073003" h="2083589">
                <a:moveTo>
                  <a:pt x="0" y="0"/>
                </a:moveTo>
                <a:lnTo>
                  <a:pt x="7073003" y="0"/>
                </a:lnTo>
                <a:lnTo>
                  <a:pt x="7073003" y="2083588"/>
                </a:lnTo>
                <a:lnTo>
                  <a:pt x="0" y="20835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8" name="Freeform 18"/>
          <p:cNvSpPr/>
          <p:nvPr/>
        </p:nvSpPr>
        <p:spPr>
          <a:xfrm>
            <a:off x="13105240" y="8252179"/>
            <a:ext cx="7073003" cy="2083589"/>
          </a:xfrm>
          <a:custGeom>
            <a:avLst/>
            <a:gdLst/>
            <a:ahLst/>
            <a:cxnLst/>
            <a:rect l="l" t="t" r="r" b="b"/>
            <a:pathLst>
              <a:path w="7073003" h="2083589">
                <a:moveTo>
                  <a:pt x="0" y="0"/>
                </a:moveTo>
                <a:lnTo>
                  <a:pt x="7073003" y="0"/>
                </a:lnTo>
                <a:lnTo>
                  <a:pt x="7073003" y="2083589"/>
                </a:lnTo>
                <a:lnTo>
                  <a:pt x="0" y="208358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9" name="TextBox 19"/>
          <p:cNvSpPr txBox="1"/>
          <p:nvPr/>
        </p:nvSpPr>
        <p:spPr>
          <a:xfrm>
            <a:off x="2857322" y="306321"/>
            <a:ext cx="10719048" cy="2105026"/>
          </a:xfrm>
          <a:prstGeom prst="rect">
            <a:avLst/>
          </a:prstGeom>
        </p:spPr>
        <p:txBody>
          <a:bodyPr lIns="0" tIns="0" rIns="0" bIns="0" rtlCol="0" anchor="t">
            <a:spAutoFit/>
          </a:bodyPr>
          <a:lstStyle/>
          <a:p>
            <a:pPr algn="ctr">
              <a:lnSpc>
                <a:spcPts val="8399"/>
              </a:lnSpc>
            </a:pPr>
            <a:r>
              <a:rPr lang="en-US" sz="5999" b="1">
                <a:solidFill>
                  <a:srgbClr val="000000"/>
                </a:solidFill>
                <a:latin typeface="Times New Roman Bold"/>
                <a:ea typeface="Times New Roman Bold"/>
                <a:cs typeface="Times New Roman Bold"/>
                <a:sym typeface="Times New Roman Bold"/>
              </a:rPr>
              <a:t>ВИКОНАННЯ </a:t>
            </a:r>
          </a:p>
          <a:p>
            <a:pPr algn="ctr">
              <a:lnSpc>
                <a:spcPts val="8399"/>
              </a:lnSpc>
            </a:pPr>
            <a:r>
              <a:rPr lang="en-US" sz="5999" b="1">
                <a:solidFill>
                  <a:srgbClr val="000000"/>
                </a:solidFill>
                <a:latin typeface="Times New Roman Bold"/>
                <a:ea typeface="Times New Roman Bold"/>
                <a:cs typeface="Times New Roman Bold"/>
                <a:sym typeface="Times New Roman Bold"/>
              </a:rPr>
              <a:t>                                  ЗАВДАННЯ</a:t>
            </a:r>
          </a:p>
        </p:txBody>
      </p:sp>
      <p:grpSp>
        <p:nvGrpSpPr>
          <p:cNvPr id="20" name="Group 20"/>
          <p:cNvGrpSpPr/>
          <p:nvPr/>
        </p:nvGrpSpPr>
        <p:grpSpPr>
          <a:xfrm rot="2205102">
            <a:off x="12864906" y="2175597"/>
            <a:ext cx="2702690" cy="2702690"/>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806B"/>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24" name="TextBox 24"/>
          <p:cNvSpPr txBox="1"/>
          <p:nvPr/>
        </p:nvSpPr>
        <p:spPr>
          <a:xfrm>
            <a:off x="6614746" y="2487547"/>
            <a:ext cx="6852080" cy="3698620"/>
          </a:xfrm>
          <a:prstGeom prst="rect">
            <a:avLst/>
          </a:prstGeom>
        </p:spPr>
        <p:txBody>
          <a:bodyPr lIns="0" tIns="0" rIns="0" bIns="0" rtlCol="0" anchor="t">
            <a:spAutoFit/>
          </a:bodyPr>
          <a:lstStyle/>
          <a:p>
            <a:pPr algn="l">
              <a:lnSpc>
                <a:spcPts val="3314"/>
              </a:lnSpc>
            </a:pPr>
            <a:r>
              <a:rPr lang="en-US" sz="2367">
                <a:solidFill>
                  <a:srgbClr val="000000"/>
                </a:solidFill>
                <a:latin typeface="Times New Roman"/>
                <a:ea typeface="Times New Roman"/>
                <a:cs typeface="Times New Roman"/>
                <a:sym typeface="Times New Roman"/>
              </a:rPr>
              <a:t>Забарвлення комах формується під впливом умов середовища, зокрема кольору субстрату та освітлення, що визначають ефективність маскування. Важливу роль відіграє температура, адже темне забарвлення сприяє кращому нагріванню. Також впливають сезонні зміни та тиск з боку хижаків. У сукупності ці фактори забезпечують адаптацію комах до умов існування.</a:t>
            </a:r>
          </a:p>
          <a:p>
            <a:pPr algn="ctr">
              <a:lnSpc>
                <a:spcPts val="2687"/>
              </a:lnSpc>
            </a:pPr>
            <a:endParaRPr lang="en-US" sz="2367">
              <a:solidFill>
                <a:srgbClr val="000000"/>
              </a:solidFill>
              <a:latin typeface="Times New Roman"/>
              <a:ea typeface="Times New Roman"/>
              <a:cs typeface="Times New Roman"/>
              <a:sym typeface="Times New Roman"/>
            </a:endParaRPr>
          </a:p>
        </p:txBody>
      </p:sp>
      <p:grpSp>
        <p:nvGrpSpPr>
          <p:cNvPr id="25" name="Group 25"/>
          <p:cNvGrpSpPr/>
          <p:nvPr/>
        </p:nvGrpSpPr>
        <p:grpSpPr>
          <a:xfrm rot="-188998">
            <a:off x="12960754" y="2286199"/>
            <a:ext cx="2510995" cy="2481487"/>
            <a:chOff x="0" y="0"/>
            <a:chExt cx="6688368" cy="6609771"/>
          </a:xfrm>
        </p:grpSpPr>
        <p:sp>
          <p:nvSpPr>
            <p:cNvPr id="26" name="Freeform 26"/>
            <p:cNvSpPr/>
            <p:nvPr/>
          </p:nvSpPr>
          <p:spPr>
            <a:xfrm>
              <a:off x="0" y="0"/>
              <a:ext cx="6688368" cy="6609771"/>
            </a:xfrm>
            <a:custGeom>
              <a:avLst/>
              <a:gdLst/>
              <a:ahLst/>
              <a:cxnLst/>
              <a:rect l="l" t="t" r="r" b="b"/>
              <a:pathLst>
                <a:path w="6688368" h="6609771">
                  <a:moveTo>
                    <a:pt x="6688368" y="3304925"/>
                  </a:moveTo>
                  <a:cubicBezTo>
                    <a:pt x="6688368" y="5130089"/>
                    <a:pt x="5191097" y="6609771"/>
                    <a:pt x="3344184" y="6609771"/>
                  </a:cubicBezTo>
                  <a:cubicBezTo>
                    <a:pt x="1497245" y="6609771"/>
                    <a:pt x="0" y="5130089"/>
                    <a:pt x="0" y="3304925"/>
                  </a:cubicBezTo>
                  <a:cubicBezTo>
                    <a:pt x="0" y="1479669"/>
                    <a:pt x="1497245" y="0"/>
                    <a:pt x="3344184" y="0"/>
                  </a:cubicBezTo>
                  <a:cubicBezTo>
                    <a:pt x="5191124" y="0"/>
                    <a:pt x="6688368" y="1479669"/>
                    <a:pt x="6688368" y="3304925"/>
                  </a:cubicBezTo>
                  <a:close/>
                </a:path>
              </a:pathLst>
            </a:custGeom>
            <a:blipFill>
              <a:blip r:embed="rId17"/>
              <a:stretch>
                <a:fillRect l="-26165" r="-26165"/>
              </a:stretch>
            </a:blipFill>
          </p:spPr>
        </p:sp>
      </p:grpSp>
      <p:sp>
        <p:nvSpPr>
          <p:cNvPr id="27" name="TextBox 27"/>
          <p:cNvSpPr txBox="1"/>
          <p:nvPr/>
        </p:nvSpPr>
        <p:spPr>
          <a:xfrm>
            <a:off x="5039151" y="6357087"/>
            <a:ext cx="8219223" cy="2255820"/>
          </a:xfrm>
          <a:prstGeom prst="rect">
            <a:avLst/>
          </a:prstGeom>
        </p:spPr>
        <p:txBody>
          <a:bodyPr lIns="0" tIns="0" rIns="0" bIns="0" rtlCol="0" anchor="t">
            <a:spAutoFit/>
          </a:bodyPr>
          <a:lstStyle/>
          <a:p>
            <a:pPr algn="ctr">
              <a:lnSpc>
                <a:spcPts val="4443"/>
              </a:lnSpc>
            </a:pPr>
            <a:r>
              <a:rPr lang="en-US" sz="3173" b="1" dirty="0" err="1">
                <a:solidFill>
                  <a:srgbClr val="000000"/>
                </a:solidFill>
                <a:latin typeface="Times New Roman Bold"/>
                <a:ea typeface="Times New Roman Bold"/>
                <a:cs typeface="Times New Roman Bold"/>
                <a:sym typeface="Times New Roman Bold"/>
              </a:rPr>
              <a:t>Захисне</a:t>
            </a:r>
            <a:r>
              <a:rPr lang="en-US" sz="3173" b="1" dirty="0">
                <a:solidFill>
                  <a:srgbClr val="000000"/>
                </a:solidFill>
                <a:latin typeface="Times New Roman Bold"/>
                <a:ea typeface="Times New Roman Bold"/>
                <a:cs typeface="Times New Roman Bold"/>
                <a:sym typeface="Times New Roman Bold"/>
              </a:rPr>
              <a:t> </a:t>
            </a:r>
            <a:r>
              <a:rPr lang="en-US" sz="3173" b="1" dirty="0" err="1">
                <a:solidFill>
                  <a:srgbClr val="000000"/>
                </a:solidFill>
                <a:latin typeface="Times New Roman Bold"/>
                <a:ea typeface="Times New Roman Bold"/>
                <a:cs typeface="Times New Roman Bold"/>
                <a:sym typeface="Times New Roman Bold"/>
              </a:rPr>
              <a:t>забарвлення</a:t>
            </a:r>
            <a:r>
              <a:rPr lang="en-US" sz="3173" b="1" dirty="0">
                <a:solidFill>
                  <a:srgbClr val="000000"/>
                </a:solidFill>
                <a:latin typeface="Times New Roman Bold"/>
                <a:ea typeface="Times New Roman Bold"/>
                <a:cs typeface="Times New Roman Bold"/>
                <a:sym typeface="Times New Roman Bold"/>
              </a:rPr>
              <a:t> </a:t>
            </a:r>
            <a:r>
              <a:rPr lang="en-US" sz="3173" b="1" dirty="0" err="1">
                <a:solidFill>
                  <a:srgbClr val="000000"/>
                </a:solidFill>
                <a:latin typeface="Times New Roman Bold"/>
                <a:ea typeface="Times New Roman Bold"/>
                <a:cs typeface="Times New Roman Bold"/>
                <a:sym typeface="Times New Roman Bold"/>
              </a:rPr>
              <a:t>забезпечує</a:t>
            </a:r>
            <a:r>
              <a:rPr lang="en-US" sz="3173" b="1" dirty="0">
                <a:solidFill>
                  <a:srgbClr val="000000"/>
                </a:solidFill>
                <a:latin typeface="Times New Roman Bold"/>
                <a:ea typeface="Times New Roman Bold"/>
                <a:cs typeface="Times New Roman Bold"/>
                <a:sym typeface="Times New Roman Bold"/>
              </a:rPr>
              <a:t> </a:t>
            </a:r>
            <a:r>
              <a:rPr lang="en-US" sz="3173" b="1" dirty="0" err="1">
                <a:solidFill>
                  <a:srgbClr val="000000"/>
                </a:solidFill>
                <a:latin typeface="Times New Roman Bold"/>
                <a:ea typeface="Times New Roman Bold"/>
                <a:cs typeface="Times New Roman Bold"/>
                <a:sym typeface="Times New Roman Bold"/>
              </a:rPr>
              <a:t>маскування</a:t>
            </a:r>
            <a:r>
              <a:rPr lang="en-US" sz="3173" b="1" dirty="0">
                <a:solidFill>
                  <a:srgbClr val="000000"/>
                </a:solidFill>
                <a:latin typeface="Times New Roman Bold"/>
                <a:ea typeface="Times New Roman Bold"/>
                <a:cs typeface="Times New Roman Bold"/>
                <a:sym typeface="Times New Roman Bold"/>
              </a:rPr>
              <a:t> </a:t>
            </a:r>
          </a:p>
          <a:p>
            <a:pPr algn="ctr">
              <a:lnSpc>
                <a:spcPts val="4443"/>
              </a:lnSpc>
            </a:pPr>
            <a:r>
              <a:rPr lang="en-US" sz="3173" b="1" dirty="0" err="1">
                <a:solidFill>
                  <a:srgbClr val="000000"/>
                </a:solidFill>
                <a:latin typeface="Times New Roman Bold"/>
                <a:ea typeface="Times New Roman Bold"/>
                <a:cs typeface="Times New Roman Bold"/>
                <a:sym typeface="Times New Roman Bold"/>
              </a:rPr>
              <a:t>комах</a:t>
            </a:r>
            <a:r>
              <a:rPr lang="en-US" sz="3173" b="1" dirty="0">
                <a:solidFill>
                  <a:srgbClr val="000000"/>
                </a:solidFill>
                <a:latin typeface="Times New Roman Bold"/>
                <a:ea typeface="Times New Roman Bold"/>
                <a:cs typeface="Times New Roman Bold"/>
                <a:sym typeface="Times New Roman Bold"/>
              </a:rPr>
              <a:t> у </a:t>
            </a:r>
            <a:r>
              <a:rPr lang="en-US" sz="3173" b="1" dirty="0" err="1">
                <a:solidFill>
                  <a:srgbClr val="000000"/>
                </a:solidFill>
                <a:latin typeface="Times New Roman Bold"/>
                <a:ea typeface="Times New Roman Bold"/>
                <a:cs typeface="Times New Roman Bold"/>
                <a:sym typeface="Times New Roman Bold"/>
              </a:rPr>
              <a:t>природному</a:t>
            </a:r>
            <a:r>
              <a:rPr lang="en-US" sz="3173" b="1" dirty="0">
                <a:solidFill>
                  <a:srgbClr val="000000"/>
                </a:solidFill>
                <a:latin typeface="Times New Roman Bold"/>
                <a:ea typeface="Times New Roman Bold"/>
                <a:cs typeface="Times New Roman Bold"/>
                <a:sym typeface="Times New Roman Bold"/>
              </a:rPr>
              <a:t> </a:t>
            </a:r>
            <a:r>
              <a:rPr lang="en-US" sz="3173" b="1" dirty="0" err="1">
                <a:solidFill>
                  <a:srgbClr val="000000"/>
                </a:solidFill>
                <a:latin typeface="Times New Roman Bold"/>
                <a:ea typeface="Times New Roman Bold"/>
                <a:cs typeface="Times New Roman Bold"/>
                <a:sym typeface="Times New Roman Bold"/>
              </a:rPr>
              <a:t>середовищі</a:t>
            </a:r>
            <a:endParaRPr lang="en-US" sz="3173" b="1" dirty="0">
              <a:solidFill>
                <a:srgbClr val="000000"/>
              </a:solidFill>
              <a:latin typeface="Times New Roman Bold"/>
              <a:ea typeface="Times New Roman Bold"/>
              <a:cs typeface="Times New Roman Bold"/>
              <a:sym typeface="Times New Roman Bold"/>
            </a:endParaRPr>
          </a:p>
          <a:p>
            <a:pPr algn="ctr">
              <a:lnSpc>
                <a:spcPts val="4432"/>
              </a:lnSpc>
            </a:pPr>
            <a:endParaRPr lang="en-US" sz="3173" b="1" dirty="0">
              <a:solidFill>
                <a:srgbClr val="000000"/>
              </a:solidFill>
              <a:latin typeface="Times New Roman Bold"/>
              <a:ea typeface="Times New Roman Bold"/>
              <a:cs typeface="Times New Roman Bold"/>
              <a:sym typeface="Times New Roman Bold"/>
            </a:endParaRPr>
          </a:p>
          <a:p>
            <a:pPr algn="ctr">
              <a:lnSpc>
                <a:spcPts val="4432"/>
              </a:lnSpc>
            </a:pPr>
            <a:endParaRPr lang="en-US" sz="3173" b="1" dirty="0">
              <a:solidFill>
                <a:srgbClr val="000000"/>
              </a:solidFill>
              <a:latin typeface="Times New Roman Bold"/>
              <a:ea typeface="Times New Roman Bold"/>
              <a:cs typeface="Times New Roman Bold"/>
              <a:sym typeface="Times New Roman Bold"/>
            </a:endParaRPr>
          </a:p>
        </p:txBody>
      </p:sp>
      <p:sp>
        <p:nvSpPr>
          <p:cNvPr id="28" name="TextBox 28"/>
          <p:cNvSpPr txBox="1"/>
          <p:nvPr/>
        </p:nvSpPr>
        <p:spPr>
          <a:xfrm>
            <a:off x="169309" y="6936388"/>
            <a:ext cx="5676454" cy="1918335"/>
          </a:xfrm>
          <a:prstGeom prst="rect">
            <a:avLst/>
          </a:prstGeom>
        </p:spPr>
        <p:txBody>
          <a:bodyPr lIns="0" tIns="0" rIns="0" bIns="0" rtlCol="0" anchor="t">
            <a:spAutoFit/>
          </a:bodyPr>
          <a:lstStyle/>
          <a:p>
            <a:pPr algn="ctr">
              <a:lnSpc>
                <a:spcPts val="5039"/>
              </a:lnSpc>
            </a:pPr>
            <a:r>
              <a:rPr lang="en-US" sz="3599" b="1" dirty="0" err="1">
                <a:solidFill>
                  <a:srgbClr val="000000"/>
                </a:solidFill>
                <a:latin typeface="Times New Roman Bold"/>
                <a:ea typeface="Times New Roman Bold"/>
                <a:cs typeface="Times New Roman Bold"/>
                <a:sym typeface="Times New Roman Bold"/>
              </a:rPr>
              <a:t>Темне</a:t>
            </a:r>
            <a:r>
              <a:rPr lang="en-US" sz="3599" b="1" dirty="0">
                <a:solidFill>
                  <a:srgbClr val="000000"/>
                </a:solidFill>
                <a:latin typeface="Times New Roman Bold"/>
                <a:ea typeface="Times New Roman Bold"/>
                <a:cs typeface="Times New Roman Bold"/>
                <a:sym typeface="Times New Roman Bold"/>
              </a:rPr>
              <a:t> </a:t>
            </a:r>
            <a:r>
              <a:rPr lang="en-US" sz="3599" b="1" dirty="0" err="1">
                <a:solidFill>
                  <a:srgbClr val="000000"/>
                </a:solidFill>
                <a:latin typeface="Times New Roman Bold"/>
                <a:ea typeface="Times New Roman Bold"/>
                <a:cs typeface="Times New Roman Bold"/>
                <a:sym typeface="Times New Roman Bold"/>
              </a:rPr>
              <a:t>забарвлення</a:t>
            </a:r>
            <a:r>
              <a:rPr lang="en-US" sz="3599" b="1" dirty="0">
                <a:solidFill>
                  <a:srgbClr val="000000"/>
                </a:solidFill>
                <a:latin typeface="Times New Roman Bold"/>
                <a:ea typeface="Times New Roman Bold"/>
                <a:cs typeface="Times New Roman Bold"/>
                <a:sym typeface="Times New Roman Bold"/>
              </a:rPr>
              <a:t> </a:t>
            </a:r>
            <a:r>
              <a:rPr lang="en-US" sz="3599" b="1" dirty="0" err="1">
                <a:solidFill>
                  <a:srgbClr val="000000"/>
                </a:solidFill>
                <a:latin typeface="Times New Roman Bold"/>
                <a:ea typeface="Times New Roman Bold"/>
                <a:cs typeface="Times New Roman Bold"/>
                <a:sym typeface="Times New Roman Bold"/>
              </a:rPr>
              <a:t>сприяє</a:t>
            </a:r>
            <a:r>
              <a:rPr lang="en-US" sz="3599" b="1" dirty="0">
                <a:solidFill>
                  <a:srgbClr val="000000"/>
                </a:solidFill>
                <a:latin typeface="Times New Roman Bold"/>
                <a:ea typeface="Times New Roman Bold"/>
                <a:cs typeface="Times New Roman Bold"/>
                <a:sym typeface="Times New Roman Bold"/>
              </a:rPr>
              <a:t>:</a:t>
            </a:r>
          </a:p>
          <a:p>
            <a:pPr algn="ctr">
              <a:lnSpc>
                <a:spcPts val="5040"/>
              </a:lnSpc>
            </a:pPr>
            <a:endParaRPr lang="en-US" sz="3599" b="1" dirty="0">
              <a:solidFill>
                <a:srgbClr val="000000"/>
              </a:solidFill>
              <a:latin typeface="Times New Roman Bold"/>
              <a:ea typeface="Times New Roman Bold"/>
              <a:cs typeface="Times New Roman Bold"/>
              <a:sym typeface="Times New Roman Bold"/>
            </a:endParaRPr>
          </a:p>
          <a:p>
            <a:pPr algn="ctr">
              <a:lnSpc>
                <a:spcPts val="5040"/>
              </a:lnSpc>
            </a:pPr>
            <a:endParaRPr lang="en-US" sz="3599" b="1" dirty="0">
              <a:solidFill>
                <a:srgbClr val="000000"/>
              </a:solidFill>
              <a:latin typeface="Times New Roman Bold"/>
              <a:ea typeface="Times New Roman Bold"/>
              <a:cs typeface="Times New Roman Bold"/>
              <a:sym typeface="Times New Roman Bold"/>
            </a:endParaRPr>
          </a:p>
        </p:txBody>
      </p:sp>
      <p:sp>
        <p:nvSpPr>
          <p:cNvPr id="29" name="TextBox 29"/>
          <p:cNvSpPr txBox="1"/>
          <p:nvPr/>
        </p:nvSpPr>
        <p:spPr>
          <a:xfrm>
            <a:off x="22138" y="7737160"/>
            <a:ext cx="6087824" cy="2260234"/>
          </a:xfrm>
          <a:prstGeom prst="rect">
            <a:avLst/>
          </a:prstGeom>
        </p:spPr>
        <p:txBody>
          <a:bodyPr wrap="square" lIns="0" tIns="0" rIns="0" bIns="0" rtlCol="0" anchor="t">
            <a:spAutoFit/>
          </a:bodyPr>
          <a:lstStyle/>
          <a:p>
            <a:pPr algn="ctr">
              <a:lnSpc>
                <a:spcPts val="4480"/>
              </a:lnSpc>
            </a:pPr>
            <a:endParaRPr sz="1600" dirty="0"/>
          </a:p>
          <a:p>
            <a:pPr marL="690881" lvl="1" indent="-345440" algn="l">
              <a:lnSpc>
                <a:spcPts val="4480"/>
              </a:lnSpc>
              <a:buFont typeface="Arial"/>
              <a:buChar char="•"/>
            </a:pPr>
            <a:r>
              <a:rPr lang="en-US" sz="2800" dirty="0" err="1">
                <a:solidFill>
                  <a:srgbClr val="000000"/>
                </a:solidFill>
                <a:latin typeface="Times New Roman"/>
                <a:ea typeface="Times New Roman"/>
                <a:cs typeface="Times New Roman"/>
                <a:sym typeface="Times New Roman"/>
              </a:rPr>
              <a:t>кращому</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поглинанню</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тепла</a:t>
            </a:r>
            <a:r>
              <a:rPr lang="en-US" sz="2800" dirty="0">
                <a:solidFill>
                  <a:srgbClr val="000000"/>
                </a:solidFill>
                <a:latin typeface="Times New Roman"/>
                <a:ea typeface="Times New Roman"/>
                <a:cs typeface="Times New Roman"/>
                <a:sym typeface="Times New Roman"/>
              </a:rPr>
              <a:t> </a:t>
            </a:r>
          </a:p>
          <a:p>
            <a:pPr marL="690881" lvl="1" indent="-345440" algn="l">
              <a:lnSpc>
                <a:spcPts val="4480"/>
              </a:lnSpc>
              <a:buFont typeface="Arial"/>
              <a:buChar char="•"/>
            </a:pPr>
            <a:r>
              <a:rPr lang="en-US" sz="2800" dirty="0" err="1">
                <a:solidFill>
                  <a:srgbClr val="000000"/>
                </a:solidFill>
                <a:latin typeface="Times New Roman"/>
                <a:ea typeface="Times New Roman"/>
                <a:cs typeface="Times New Roman"/>
                <a:sym typeface="Times New Roman"/>
              </a:rPr>
              <a:t>зменшенню</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помітності</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на</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фоні</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ґрунту</a:t>
            </a:r>
            <a:r>
              <a:rPr lang="en-US" sz="2800" dirty="0">
                <a:solidFill>
                  <a:srgbClr val="000000"/>
                </a:solidFill>
                <a:latin typeface="Times New Roman"/>
                <a:ea typeface="Times New Roman"/>
                <a:cs typeface="Times New Roman"/>
                <a:sym typeface="Times New Roman"/>
              </a:rPr>
              <a:t> і </a:t>
            </a:r>
            <a:r>
              <a:rPr lang="en-US" sz="2800" dirty="0" err="1">
                <a:solidFill>
                  <a:srgbClr val="000000"/>
                </a:solidFill>
                <a:latin typeface="Times New Roman"/>
                <a:ea typeface="Times New Roman"/>
                <a:cs typeface="Times New Roman"/>
                <a:sym typeface="Times New Roman"/>
              </a:rPr>
              <a:t>листя</a:t>
            </a:r>
            <a:endParaRPr lang="en-US" sz="2800" dirty="0">
              <a:solidFill>
                <a:srgbClr val="000000"/>
              </a:solidFill>
              <a:latin typeface="Times New Roman"/>
              <a:ea typeface="Times New Roman"/>
              <a:cs typeface="Times New Roman"/>
              <a:sym typeface="Times New Roman"/>
            </a:endParaRPr>
          </a:p>
        </p:txBody>
      </p:sp>
      <p:sp>
        <p:nvSpPr>
          <p:cNvPr id="30" name="TextBox 30"/>
          <p:cNvSpPr txBox="1"/>
          <p:nvPr/>
        </p:nvSpPr>
        <p:spPr>
          <a:xfrm>
            <a:off x="6941885" y="7593399"/>
            <a:ext cx="5203330" cy="1918335"/>
          </a:xfrm>
          <a:prstGeom prst="rect">
            <a:avLst/>
          </a:prstGeom>
        </p:spPr>
        <p:txBody>
          <a:bodyPr wrap="square" lIns="0" tIns="0" rIns="0" bIns="0" rtlCol="0" anchor="t">
            <a:spAutoFit/>
          </a:bodyPr>
          <a:lstStyle/>
          <a:p>
            <a:pPr algn="ctr">
              <a:lnSpc>
                <a:spcPts val="5040"/>
              </a:lnSpc>
            </a:pPr>
            <a:r>
              <a:rPr lang="en-US" sz="3600" b="1" dirty="0" err="1">
                <a:solidFill>
                  <a:srgbClr val="000000"/>
                </a:solidFill>
                <a:latin typeface="Times New Roman Bold"/>
                <a:ea typeface="Times New Roman Bold"/>
                <a:cs typeface="Times New Roman Bold"/>
                <a:sym typeface="Times New Roman Bold"/>
              </a:rPr>
              <a:t>Строкате</a:t>
            </a:r>
            <a:r>
              <a:rPr lang="en-US" sz="3600" b="1" dirty="0">
                <a:solidFill>
                  <a:srgbClr val="000000"/>
                </a:solidFill>
                <a:latin typeface="Times New Roman Bold"/>
                <a:ea typeface="Times New Roman Bold"/>
                <a:cs typeface="Times New Roman Bold"/>
                <a:sym typeface="Times New Roman Bold"/>
              </a:rPr>
              <a:t> </a:t>
            </a:r>
            <a:r>
              <a:rPr lang="en-US" sz="3600" b="1" dirty="0" err="1">
                <a:solidFill>
                  <a:srgbClr val="000000"/>
                </a:solidFill>
                <a:latin typeface="Times New Roman Bold"/>
                <a:ea typeface="Times New Roman Bold"/>
                <a:cs typeface="Times New Roman Bold"/>
                <a:sym typeface="Times New Roman Bold"/>
              </a:rPr>
              <a:t>забарвлення</a:t>
            </a:r>
            <a:r>
              <a:rPr lang="en-US" sz="3600" b="1" dirty="0">
                <a:solidFill>
                  <a:srgbClr val="000000"/>
                </a:solidFill>
                <a:latin typeface="Times New Roman Bold"/>
                <a:ea typeface="Times New Roman Bold"/>
                <a:cs typeface="Times New Roman Bold"/>
                <a:sym typeface="Times New Roman Bold"/>
              </a:rPr>
              <a:t>:</a:t>
            </a:r>
          </a:p>
          <a:p>
            <a:pPr algn="ctr">
              <a:lnSpc>
                <a:spcPts val="5040"/>
              </a:lnSpc>
            </a:pPr>
            <a:endParaRPr lang="en-US" sz="3600" b="1" dirty="0">
              <a:solidFill>
                <a:srgbClr val="000000"/>
              </a:solidFill>
              <a:latin typeface="Times New Roman Bold"/>
              <a:ea typeface="Times New Roman Bold"/>
              <a:cs typeface="Times New Roman Bold"/>
              <a:sym typeface="Times New Roman Bold"/>
            </a:endParaRPr>
          </a:p>
          <a:p>
            <a:pPr algn="ctr">
              <a:lnSpc>
                <a:spcPts val="5040"/>
              </a:lnSpc>
            </a:pPr>
            <a:endParaRPr lang="en-US" sz="3600" b="1" dirty="0">
              <a:solidFill>
                <a:srgbClr val="000000"/>
              </a:solidFill>
              <a:latin typeface="Times New Roman Bold"/>
              <a:ea typeface="Times New Roman Bold"/>
              <a:cs typeface="Times New Roman Bold"/>
              <a:sym typeface="Times New Roman Bold"/>
            </a:endParaRPr>
          </a:p>
        </p:txBody>
      </p:sp>
      <p:sp>
        <p:nvSpPr>
          <p:cNvPr id="31" name="TextBox 31"/>
          <p:cNvSpPr txBox="1"/>
          <p:nvPr/>
        </p:nvSpPr>
        <p:spPr>
          <a:xfrm>
            <a:off x="12615881" y="7623074"/>
            <a:ext cx="5792986" cy="1918335"/>
          </a:xfrm>
          <a:prstGeom prst="rect">
            <a:avLst/>
          </a:prstGeom>
        </p:spPr>
        <p:txBody>
          <a:bodyPr lIns="0" tIns="0" rIns="0" bIns="0" rtlCol="0" anchor="t">
            <a:spAutoFit/>
          </a:bodyPr>
          <a:lstStyle/>
          <a:p>
            <a:pPr algn="ctr">
              <a:lnSpc>
                <a:spcPts val="5040"/>
              </a:lnSpc>
            </a:pPr>
            <a:r>
              <a:rPr lang="en-US" sz="3200" b="1" dirty="0" err="1">
                <a:solidFill>
                  <a:srgbClr val="000000"/>
                </a:solidFill>
                <a:latin typeface="Times New Roman Bold"/>
                <a:ea typeface="Times New Roman Bold"/>
                <a:cs typeface="Times New Roman Bold"/>
                <a:sym typeface="Times New Roman Bold"/>
              </a:rPr>
              <a:t>Волохатість</a:t>
            </a:r>
            <a:r>
              <a:rPr lang="en-US" sz="3200" b="1" dirty="0">
                <a:solidFill>
                  <a:srgbClr val="000000"/>
                </a:solidFill>
                <a:latin typeface="Times New Roman Bold"/>
                <a:ea typeface="Times New Roman Bold"/>
                <a:cs typeface="Times New Roman Bold"/>
                <a:sym typeface="Times New Roman Bold"/>
              </a:rPr>
              <a:t> </a:t>
            </a:r>
            <a:r>
              <a:rPr lang="en-US" sz="3200" b="1" dirty="0" err="1">
                <a:solidFill>
                  <a:srgbClr val="000000"/>
                </a:solidFill>
                <a:latin typeface="Times New Roman Bold"/>
                <a:ea typeface="Times New Roman Bold"/>
                <a:cs typeface="Times New Roman Bold"/>
                <a:sym typeface="Times New Roman Bold"/>
              </a:rPr>
              <a:t>тіла</a:t>
            </a:r>
            <a:r>
              <a:rPr lang="en-US" sz="3200" b="1" dirty="0">
                <a:solidFill>
                  <a:srgbClr val="000000"/>
                </a:solidFill>
                <a:latin typeface="Times New Roman Bold"/>
                <a:ea typeface="Times New Roman Bold"/>
                <a:cs typeface="Times New Roman Bold"/>
                <a:sym typeface="Times New Roman Bold"/>
              </a:rPr>
              <a:t> </a:t>
            </a:r>
            <a:r>
              <a:rPr lang="en-US" sz="3200" b="1" dirty="0" err="1">
                <a:solidFill>
                  <a:srgbClr val="000000"/>
                </a:solidFill>
                <a:latin typeface="Times New Roman Bold"/>
                <a:ea typeface="Times New Roman Bold"/>
                <a:cs typeface="Times New Roman Bold"/>
                <a:sym typeface="Times New Roman Bold"/>
              </a:rPr>
              <a:t>допомагає</a:t>
            </a:r>
            <a:r>
              <a:rPr lang="en-US" sz="3200" b="1" dirty="0">
                <a:solidFill>
                  <a:srgbClr val="000000"/>
                </a:solidFill>
                <a:latin typeface="Times New Roman Bold"/>
                <a:ea typeface="Times New Roman Bold"/>
                <a:cs typeface="Times New Roman Bold"/>
                <a:sym typeface="Times New Roman Bold"/>
              </a:rPr>
              <a:t>:</a:t>
            </a:r>
          </a:p>
          <a:p>
            <a:pPr algn="ctr">
              <a:lnSpc>
                <a:spcPts val="5040"/>
              </a:lnSpc>
            </a:pPr>
            <a:endParaRPr lang="en-US" sz="3200" b="1" dirty="0">
              <a:solidFill>
                <a:srgbClr val="000000"/>
              </a:solidFill>
              <a:latin typeface="Times New Roman Bold"/>
              <a:ea typeface="Times New Roman Bold"/>
              <a:cs typeface="Times New Roman Bold"/>
              <a:sym typeface="Times New Roman Bold"/>
            </a:endParaRPr>
          </a:p>
          <a:p>
            <a:pPr algn="ctr">
              <a:lnSpc>
                <a:spcPts val="5040"/>
              </a:lnSpc>
            </a:pPr>
            <a:endParaRPr lang="en-US" sz="3200" b="1" dirty="0">
              <a:solidFill>
                <a:srgbClr val="000000"/>
              </a:solidFill>
              <a:latin typeface="Times New Roman Bold"/>
              <a:ea typeface="Times New Roman Bold"/>
              <a:cs typeface="Times New Roman Bold"/>
              <a:sym typeface="Times New Roman Bold"/>
            </a:endParaRPr>
          </a:p>
        </p:txBody>
      </p:sp>
      <p:sp>
        <p:nvSpPr>
          <p:cNvPr id="32" name="TextBox 32"/>
          <p:cNvSpPr txBox="1"/>
          <p:nvPr/>
        </p:nvSpPr>
        <p:spPr>
          <a:xfrm>
            <a:off x="13296775" y="7604554"/>
            <a:ext cx="6292796" cy="3093796"/>
          </a:xfrm>
          <a:prstGeom prst="rect">
            <a:avLst/>
          </a:prstGeom>
        </p:spPr>
        <p:txBody>
          <a:bodyPr lIns="0" tIns="0" rIns="0" bIns="0" rtlCol="0" anchor="t">
            <a:spAutoFit/>
          </a:bodyPr>
          <a:lstStyle/>
          <a:p>
            <a:pPr algn="l">
              <a:lnSpc>
                <a:spcPts val="6476"/>
              </a:lnSpc>
            </a:pPr>
            <a:endParaRPr dirty="0"/>
          </a:p>
          <a:p>
            <a:pPr marL="690881" lvl="1" indent="-345440" algn="l">
              <a:lnSpc>
                <a:spcPts val="4480"/>
              </a:lnSpc>
              <a:buFont typeface="Arial"/>
              <a:buChar char="•"/>
            </a:pPr>
            <a:r>
              <a:rPr lang="en-US" sz="2800" dirty="0" err="1">
                <a:solidFill>
                  <a:srgbClr val="000000"/>
                </a:solidFill>
                <a:latin typeface="Times New Roman"/>
                <a:ea typeface="Times New Roman"/>
                <a:cs typeface="Times New Roman"/>
                <a:sym typeface="Times New Roman"/>
              </a:rPr>
              <a:t>зберігати</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тепло</a:t>
            </a:r>
            <a:r>
              <a:rPr lang="en-US" sz="2800" dirty="0">
                <a:solidFill>
                  <a:srgbClr val="000000"/>
                </a:solidFill>
                <a:latin typeface="Times New Roman"/>
                <a:ea typeface="Times New Roman"/>
                <a:cs typeface="Times New Roman"/>
                <a:sym typeface="Times New Roman"/>
              </a:rPr>
              <a:t> </a:t>
            </a:r>
          </a:p>
          <a:p>
            <a:pPr marL="690881" lvl="1" indent="-345440" algn="l">
              <a:lnSpc>
                <a:spcPts val="4480"/>
              </a:lnSpc>
              <a:buFont typeface="Arial"/>
              <a:buChar char="•"/>
            </a:pPr>
            <a:r>
              <a:rPr lang="en-US" sz="2800" dirty="0" err="1">
                <a:solidFill>
                  <a:srgbClr val="000000"/>
                </a:solidFill>
                <a:latin typeface="Times New Roman"/>
                <a:ea typeface="Times New Roman"/>
                <a:cs typeface="Times New Roman"/>
                <a:sym typeface="Times New Roman"/>
              </a:rPr>
              <a:t>підвищувати</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виживання</a:t>
            </a:r>
            <a:r>
              <a:rPr lang="en-US" sz="2800" dirty="0">
                <a:solidFill>
                  <a:srgbClr val="000000"/>
                </a:solidFill>
                <a:latin typeface="Times New Roman"/>
                <a:ea typeface="Times New Roman"/>
                <a:cs typeface="Times New Roman"/>
                <a:sym typeface="Times New Roman"/>
              </a:rPr>
              <a:t> у </a:t>
            </a:r>
            <a:r>
              <a:rPr lang="en-US" sz="2800" dirty="0" err="1">
                <a:solidFill>
                  <a:srgbClr val="000000"/>
                </a:solidFill>
                <a:latin typeface="Times New Roman"/>
                <a:ea typeface="Times New Roman"/>
                <a:cs typeface="Times New Roman"/>
                <a:sym typeface="Times New Roman"/>
              </a:rPr>
              <a:t>прохолодних</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умовах</a:t>
            </a:r>
            <a:endParaRPr lang="en-US" sz="2800" dirty="0">
              <a:solidFill>
                <a:srgbClr val="000000"/>
              </a:solidFill>
              <a:latin typeface="Times New Roman"/>
              <a:ea typeface="Times New Roman"/>
              <a:cs typeface="Times New Roman"/>
              <a:sym typeface="Times New Roman"/>
            </a:endParaRPr>
          </a:p>
          <a:p>
            <a:pPr algn="l">
              <a:lnSpc>
                <a:spcPts val="4480"/>
              </a:lnSpc>
            </a:pPr>
            <a:endParaRPr lang="en-US" sz="3200" dirty="0">
              <a:solidFill>
                <a:srgbClr val="000000"/>
              </a:solidFill>
              <a:latin typeface="Times New Roman"/>
              <a:ea typeface="Times New Roman"/>
              <a:cs typeface="Times New Roman"/>
              <a:sym typeface="Times New Roman"/>
            </a:endParaRPr>
          </a:p>
        </p:txBody>
      </p:sp>
      <p:sp>
        <p:nvSpPr>
          <p:cNvPr id="33" name="TextBox 33"/>
          <p:cNvSpPr txBox="1"/>
          <p:nvPr/>
        </p:nvSpPr>
        <p:spPr>
          <a:xfrm>
            <a:off x="6316429" y="7809237"/>
            <a:ext cx="6788811" cy="2252400"/>
          </a:xfrm>
          <a:prstGeom prst="rect">
            <a:avLst/>
          </a:prstGeom>
        </p:spPr>
        <p:txBody>
          <a:bodyPr wrap="square" lIns="0" tIns="0" rIns="0" bIns="0" rtlCol="0" anchor="t">
            <a:spAutoFit/>
          </a:bodyPr>
          <a:lstStyle/>
          <a:p>
            <a:pPr algn="l">
              <a:lnSpc>
                <a:spcPts val="4476"/>
              </a:lnSpc>
            </a:pPr>
            <a:endParaRPr dirty="0"/>
          </a:p>
          <a:p>
            <a:pPr marL="690413" lvl="1" indent="-345206" algn="l">
              <a:lnSpc>
                <a:spcPts val="4476"/>
              </a:lnSpc>
              <a:buFont typeface="Arial"/>
              <a:buChar char="•"/>
            </a:pPr>
            <a:r>
              <a:rPr lang="en-US" sz="2800" dirty="0" err="1">
                <a:solidFill>
                  <a:srgbClr val="000000"/>
                </a:solidFill>
                <a:latin typeface="Times New Roman"/>
                <a:ea typeface="Times New Roman"/>
                <a:cs typeface="Times New Roman"/>
                <a:sym typeface="Times New Roman"/>
              </a:rPr>
              <a:t>допомагає</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зливатися</a:t>
            </a:r>
            <a:r>
              <a:rPr lang="en-US" sz="2800" dirty="0">
                <a:solidFill>
                  <a:srgbClr val="000000"/>
                </a:solidFill>
                <a:latin typeface="Times New Roman"/>
                <a:ea typeface="Times New Roman"/>
                <a:cs typeface="Times New Roman"/>
                <a:sym typeface="Times New Roman"/>
              </a:rPr>
              <a:t> з </a:t>
            </a:r>
            <a:r>
              <a:rPr lang="en-US" sz="2800" dirty="0" err="1">
                <a:solidFill>
                  <a:srgbClr val="000000"/>
                </a:solidFill>
                <a:latin typeface="Times New Roman"/>
                <a:ea typeface="Times New Roman"/>
                <a:cs typeface="Times New Roman"/>
                <a:sym typeface="Times New Roman"/>
              </a:rPr>
              <a:t>неоднорідним</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фоном</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листя</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тінь</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рослинна</a:t>
            </a:r>
            <a:r>
              <a:rPr lang="en-US" sz="2800" dirty="0">
                <a:solidFill>
                  <a:srgbClr val="000000"/>
                </a:solidFill>
                <a:latin typeface="Times New Roman"/>
                <a:ea typeface="Times New Roman"/>
                <a:cs typeface="Times New Roman"/>
                <a:sym typeface="Times New Roman"/>
              </a:rPr>
              <a:t> </a:t>
            </a:r>
            <a:r>
              <a:rPr lang="en-US" sz="2800" dirty="0" err="1">
                <a:solidFill>
                  <a:srgbClr val="000000"/>
                </a:solidFill>
                <a:latin typeface="Times New Roman"/>
                <a:ea typeface="Times New Roman"/>
                <a:cs typeface="Times New Roman"/>
                <a:sym typeface="Times New Roman"/>
              </a:rPr>
              <a:t>підстилка</a:t>
            </a:r>
            <a:r>
              <a:rPr lang="en-US" sz="2800" dirty="0">
                <a:solidFill>
                  <a:srgbClr val="000000"/>
                </a:solidFill>
                <a:latin typeface="Times New Roman"/>
                <a:ea typeface="Times New Roman"/>
                <a:cs typeface="Times New Roman"/>
                <a:sym typeface="Times New Roman"/>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10559419" y="48027"/>
            <a:ext cx="1146909" cy="1283255"/>
          </a:xfrm>
          <a:custGeom>
            <a:avLst/>
            <a:gdLst/>
            <a:ahLst/>
            <a:cxnLst/>
            <a:rect l="l" t="t" r="r" b="b"/>
            <a:pathLst>
              <a:path w="1146909" h="1283255">
                <a:moveTo>
                  <a:pt x="0" y="0"/>
                </a:moveTo>
                <a:lnTo>
                  <a:pt x="1146910" y="0"/>
                </a:lnTo>
                <a:lnTo>
                  <a:pt x="1146910" y="1283255"/>
                </a:lnTo>
                <a:lnTo>
                  <a:pt x="0" y="12832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9872348" y="2793767"/>
            <a:ext cx="9733372" cy="4477351"/>
          </a:xfrm>
          <a:custGeom>
            <a:avLst/>
            <a:gdLst/>
            <a:ahLst/>
            <a:cxnLst/>
            <a:rect l="l" t="t" r="r" b="b"/>
            <a:pathLst>
              <a:path w="9733372" h="4477351">
                <a:moveTo>
                  <a:pt x="0" y="0"/>
                </a:moveTo>
                <a:lnTo>
                  <a:pt x="9733372" y="0"/>
                </a:lnTo>
                <a:lnTo>
                  <a:pt x="9733372" y="4477351"/>
                </a:lnTo>
                <a:lnTo>
                  <a:pt x="0" y="4477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0555194" y="2099181"/>
            <a:ext cx="6291200" cy="1213677"/>
          </a:xfrm>
          <a:custGeom>
            <a:avLst/>
            <a:gdLst/>
            <a:ahLst/>
            <a:cxnLst/>
            <a:rect l="l" t="t" r="r" b="b"/>
            <a:pathLst>
              <a:path w="6291200" h="1213677">
                <a:moveTo>
                  <a:pt x="0" y="0"/>
                </a:moveTo>
                <a:lnTo>
                  <a:pt x="6291199" y="0"/>
                </a:lnTo>
                <a:lnTo>
                  <a:pt x="6291199" y="1213677"/>
                </a:lnTo>
                <a:lnTo>
                  <a:pt x="0" y="121367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6" name="Group 6"/>
          <p:cNvGrpSpPr/>
          <p:nvPr/>
        </p:nvGrpSpPr>
        <p:grpSpPr>
          <a:xfrm>
            <a:off x="9602617" y="7433043"/>
            <a:ext cx="4055447" cy="2727900"/>
            <a:chOff x="0" y="0"/>
            <a:chExt cx="821086" cy="552304"/>
          </a:xfrm>
        </p:grpSpPr>
        <p:sp>
          <p:nvSpPr>
            <p:cNvPr id="7" name="Freeform 7"/>
            <p:cNvSpPr/>
            <p:nvPr/>
          </p:nvSpPr>
          <p:spPr>
            <a:xfrm>
              <a:off x="0" y="0"/>
              <a:ext cx="821086" cy="552304"/>
            </a:xfrm>
            <a:custGeom>
              <a:avLst/>
              <a:gdLst/>
              <a:ahLst/>
              <a:cxnLst/>
              <a:rect l="l" t="t" r="r" b="b"/>
              <a:pathLst>
                <a:path w="821086" h="552304">
                  <a:moveTo>
                    <a:pt x="0" y="0"/>
                  </a:moveTo>
                  <a:lnTo>
                    <a:pt x="821086" y="0"/>
                  </a:lnTo>
                  <a:lnTo>
                    <a:pt x="821086" y="552304"/>
                  </a:lnTo>
                  <a:lnTo>
                    <a:pt x="0" y="552304"/>
                  </a:lnTo>
                  <a:close/>
                </a:path>
              </a:pathLst>
            </a:custGeom>
            <a:blipFill>
              <a:blip r:embed="rId9"/>
              <a:stretch>
                <a:fillRect l="-30316" r="-30316"/>
              </a:stretch>
            </a:blipFill>
          </p:spPr>
        </p:sp>
      </p:grpSp>
      <p:sp>
        <p:nvSpPr>
          <p:cNvPr id="8" name="Freeform 8"/>
          <p:cNvSpPr/>
          <p:nvPr/>
        </p:nvSpPr>
        <p:spPr>
          <a:xfrm rot="-5035753">
            <a:off x="16194130" y="2268866"/>
            <a:ext cx="1304526" cy="2026807"/>
          </a:xfrm>
          <a:custGeom>
            <a:avLst/>
            <a:gdLst/>
            <a:ahLst/>
            <a:cxnLst/>
            <a:rect l="l" t="t" r="r" b="b"/>
            <a:pathLst>
              <a:path w="1304526" h="2026807">
                <a:moveTo>
                  <a:pt x="0" y="0"/>
                </a:moveTo>
                <a:lnTo>
                  <a:pt x="1304527" y="0"/>
                </a:lnTo>
                <a:lnTo>
                  <a:pt x="1304527" y="2026806"/>
                </a:lnTo>
                <a:lnTo>
                  <a:pt x="0" y="20268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9" name="Group 9"/>
          <p:cNvGrpSpPr/>
          <p:nvPr/>
        </p:nvGrpSpPr>
        <p:grpSpPr>
          <a:xfrm>
            <a:off x="4725054" y="6105792"/>
            <a:ext cx="4494938" cy="2995205"/>
            <a:chOff x="0" y="0"/>
            <a:chExt cx="828849" cy="552304"/>
          </a:xfrm>
        </p:grpSpPr>
        <p:sp>
          <p:nvSpPr>
            <p:cNvPr id="10" name="Freeform 10"/>
            <p:cNvSpPr/>
            <p:nvPr/>
          </p:nvSpPr>
          <p:spPr>
            <a:xfrm>
              <a:off x="0" y="0"/>
              <a:ext cx="828849" cy="552304"/>
            </a:xfrm>
            <a:custGeom>
              <a:avLst/>
              <a:gdLst/>
              <a:ahLst/>
              <a:cxnLst/>
              <a:rect l="l" t="t" r="r" b="b"/>
              <a:pathLst>
                <a:path w="828849" h="552304">
                  <a:moveTo>
                    <a:pt x="0" y="0"/>
                  </a:moveTo>
                  <a:lnTo>
                    <a:pt x="828849" y="0"/>
                  </a:lnTo>
                  <a:lnTo>
                    <a:pt x="828849" y="552304"/>
                  </a:lnTo>
                  <a:lnTo>
                    <a:pt x="0" y="552304"/>
                  </a:lnTo>
                  <a:close/>
                </a:path>
              </a:pathLst>
            </a:custGeom>
            <a:blipFill>
              <a:blip r:embed="rId12"/>
              <a:stretch>
                <a:fillRect t="-6276" b="-6276"/>
              </a:stretch>
            </a:blipFill>
          </p:spPr>
        </p:sp>
      </p:grpSp>
      <p:grpSp>
        <p:nvGrpSpPr>
          <p:cNvPr id="11" name="Group 11"/>
          <p:cNvGrpSpPr/>
          <p:nvPr/>
        </p:nvGrpSpPr>
        <p:grpSpPr>
          <a:xfrm>
            <a:off x="0" y="7271118"/>
            <a:ext cx="4458031" cy="2970613"/>
            <a:chOff x="0" y="0"/>
            <a:chExt cx="828849" cy="552304"/>
          </a:xfrm>
        </p:grpSpPr>
        <p:sp>
          <p:nvSpPr>
            <p:cNvPr id="12" name="Freeform 12"/>
            <p:cNvSpPr/>
            <p:nvPr/>
          </p:nvSpPr>
          <p:spPr>
            <a:xfrm>
              <a:off x="0" y="0"/>
              <a:ext cx="828849" cy="552304"/>
            </a:xfrm>
            <a:custGeom>
              <a:avLst/>
              <a:gdLst/>
              <a:ahLst/>
              <a:cxnLst/>
              <a:rect l="l" t="t" r="r" b="b"/>
              <a:pathLst>
                <a:path w="828849" h="552304">
                  <a:moveTo>
                    <a:pt x="0" y="0"/>
                  </a:moveTo>
                  <a:lnTo>
                    <a:pt x="828849" y="0"/>
                  </a:lnTo>
                  <a:lnTo>
                    <a:pt x="828849" y="552304"/>
                  </a:lnTo>
                  <a:lnTo>
                    <a:pt x="0" y="552304"/>
                  </a:lnTo>
                  <a:close/>
                </a:path>
              </a:pathLst>
            </a:custGeom>
            <a:blipFill>
              <a:blip r:embed="rId13"/>
              <a:stretch>
                <a:fillRect t="-50047" b="-50047"/>
              </a:stretch>
            </a:blipFill>
          </p:spPr>
        </p:sp>
      </p:grpSp>
      <p:sp>
        <p:nvSpPr>
          <p:cNvPr id="13" name="Freeform 13"/>
          <p:cNvSpPr/>
          <p:nvPr/>
        </p:nvSpPr>
        <p:spPr>
          <a:xfrm>
            <a:off x="-1960284" y="1545523"/>
            <a:ext cx="11562901" cy="4367395"/>
          </a:xfrm>
          <a:custGeom>
            <a:avLst/>
            <a:gdLst/>
            <a:ahLst/>
            <a:cxnLst/>
            <a:rect l="l" t="t" r="r" b="b"/>
            <a:pathLst>
              <a:path w="11562901" h="4367395">
                <a:moveTo>
                  <a:pt x="0" y="0"/>
                </a:moveTo>
                <a:lnTo>
                  <a:pt x="11562901" y="0"/>
                </a:lnTo>
                <a:lnTo>
                  <a:pt x="11562901" y="4367395"/>
                </a:lnTo>
                <a:lnTo>
                  <a:pt x="0" y="436739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4" name="TextBox 14"/>
          <p:cNvSpPr txBox="1"/>
          <p:nvPr/>
        </p:nvSpPr>
        <p:spPr>
          <a:xfrm>
            <a:off x="10100191" y="2031154"/>
            <a:ext cx="6378012" cy="810928"/>
          </a:xfrm>
          <a:prstGeom prst="rect">
            <a:avLst/>
          </a:prstGeom>
        </p:spPr>
        <p:txBody>
          <a:bodyPr wrap="square" lIns="0" tIns="0" rIns="0" bIns="0" rtlCol="0" anchor="t">
            <a:spAutoFit/>
          </a:bodyPr>
          <a:lstStyle/>
          <a:p>
            <a:pPr algn="ctr">
              <a:lnSpc>
                <a:spcPts val="6860"/>
              </a:lnSpc>
            </a:pPr>
            <a:r>
              <a:rPr lang="en-US" sz="4900" b="1" dirty="0" err="1">
                <a:solidFill>
                  <a:srgbClr val="000000"/>
                </a:solidFill>
                <a:latin typeface="Times New Roman Bold"/>
                <a:ea typeface="Times New Roman Bold"/>
                <a:cs typeface="Times New Roman Bold"/>
                <a:sym typeface="Times New Roman Bold"/>
              </a:rPr>
              <a:t>Використані</a:t>
            </a:r>
            <a:r>
              <a:rPr lang="en-US" sz="4900" b="1" dirty="0">
                <a:solidFill>
                  <a:srgbClr val="000000"/>
                </a:solidFill>
                <a:latin typeface="Times New Roman Bold"/>
                <a:ea typeface="Times New Roman Bold"/>
                <a:cs typeface="Times New Roman Bold"/>
                <a:sym typeface="Times New Roman Bold"/>
              </a:rPr>
              <a:t> </a:t>
            </a:r>
            <a:r>
              <a:rPr lang="en-US" sz="4900" b="1" dirty="0" err="1">
                <a:solidFill>
                  <a:srgbClr val="000000"/>
                </a:solidFill>
                <a:latin typeface="Times New Roman Bold"/>
                <a:ea typeface="Times New Roman Bold"/>
                <a:cs typeface="Times New Roman Bold"/>
                <a:sym typeface="Times New Roman Bold"/>
              </a:rPr>
              <a:t>методи</a:t>
            </a:r>
            <a:r>
              <a:rPr lang="en-US" sz="4900" b="1" dirty="0">
                <a:solidFill>
                  <a:srgbClr val="000000"/>
                </a:solidFill>
                <a:latin typeface="Times New Roman Bold"/>
                <a:ea typeface="Times New Roman Bold"/>
                <a:cs typeface="Times New Roman Bold"/>
                <a:sym typeface="Times New Roman Bold"/>
              </a:rPr>
              <a:t>:</a:t>
            </a:r>
          </a:p>
        </p:txBody>
      </p:sp>
      <p:sp>
        <p:nvSpPr>
          <p:cNvPr id="15" name="TextBox 15"/>
          <p:cNvSpPr txBox="1"/>
          <p:nvPr/>
        </p:nvSpPr>
        <p:spPr>
          <a:xfrm>
            <a:off x="10559419" y="2971158"/>
            <a:ext cx="7728581" cy="4109084"/>
          </a:xfrm>
          <a:prstGeom prst="rect">
            <a:avLst/>
          </a:prstGeom>
        </p:spPr>
        <p:txBody>
          <a:bodyPr lIns="0" tIns="0" rIns="0" bIns="0" rtlCol="0" anchor="t">
            <a:spAutoFit/>
          </a:bodyPr>
          <a:lstStyle/>
          <a:p>
            <a:pPr marL="712472" lvl="1" indent="-356236" algn="l">
              <a:lnSpc>
                <a:spcPts val="4620"/>
              </a:lnSpc>
              <a:buAutoNum type="arabicPeriod"/>
            </a:pPr>
            <a:r>
              <a:rPr lang="en-US" sz="3300">
                <a:solidFill>
                  <a:srgbClr val="000000"/>
                </a:solidFill>
                <a:latin typeface="Times New Roman"/>
                <a:ea typeface="Times New Roman"/>
                <a:cs typeface="Times New Roman"/>
                <a:sym typeface="Times New Roman"/>
              </a:rPr>
              <a:t>Спостереження.</a:t>
            </a:r>
          </a:p>
          <a:p>
            <a:pPr marL="712472" lvl="1" indent="-356236" algn="l">
              <a:lnSpc>
                <a:spcPts val="4620"/>
              </a:lnSpc>
              <a:buAutoNum type="arabicPeriod"/>
            </a:pPr>
            <a:r>
              <a:rPr lang="en-US" sz="3300">
                <a:solidFill>
                  <a:srgbClr val="000000"/>
                </a:solidFill>
                <a:latin typeface="Times New Roman"/>
                <a:ea typeface="Times New Roman"/>
                <a:cs typeface="Times New Roman"/>
                <a:sym typeface="Times New Roman"/>
              </a:rPr>
              <a:t>Фотографування комах та субстрату.</a:t>
            </a:r>
          </a:p>
          <a:p>
            <a:pPr marL="712472" lvl="1" indent="-356236" algn="l">
              <a:lnSpc>
                <a:spcPts val="4620"/>
              </a:lnSpc>
              <a:buAutoNum type="arabicPeriod"/>
            </a:pPr>
            <a:r>
              <a:rPr lang="en-US" sz="3300">
                <a:solidFill>
                  <a:srgbClr val="000000"/>
                </a:solidFill>
                <a:latin typeface="Times New Roman"/>
                <a:ea typeface="Times New Roman"/>
                <a:cs typeface="Times New Roman"/>
                <a:sym typeface="Times New Roman"/>
              </a:rPr>
              <a:t>Морфологічний опис забарвлення.</a:t>
            </a:r>
          </a:p>
          <a:p>
            <a:pPr marL="712472" lvl="1" indent="-356236" algn="l">
              <a:lnSpc>
                <a:spcPts val="4620"/>
              </a:lnSpc>
              <a:buAutoNum type="arabicPeriod"/>
            </a:pPr>
            <a:r>
              <a:rPr lang="en-US" sz="3300">
                <a:solidFill>
                  <a:srgbClr val="000000"/>
                </a:solidFill>
                <a:latin typeface="Times New Roman"/>
                <a:ea typeface="Times New Roman"/>
                <a:cs typeface="Times New Roman"/>
                <a:sym typeface="Times New Roman"/>
              </a:rPr>
              <a:t>Порівняльний аналіз кольору комах та</a:t>
            </a:r>
          </a:p>
          <a:p>
            <a:pPr algn="l">
              <a:lnSpc>
                <a:spcPts val="4620"/>
              </a:lnSpc>
            </a:pPr>
            <a:r>
              <a:rPr lang="en-US" sz="3300">
                <a:solidFill>
                  <a:srgbClr val="000000"/>
                </a:solidFill>
                <a:latin typeface="Times New Roman"/>
                <a:ea typeface="Times New Roman"/>
                <a:cs typeface="Times New Roman"/>
                <a:sym typeface="Times New Roman"/>
              </a:rPr>
              <a:t>       субстрату.</a:t>
            </a:r>
          </a:p>
          <a:p>
            <a:pPr marL="712472" lvl="1" indent="-356236" algn="l">
              <a:lnSpc>
                <a:spcPts val="4620"/>
              </a:lnSpc>
              <a:buAutoNum type="arabicPeriod"/>
            </a:pPr>
            <a:r>
              <a:rPr lang="en-US" sz="3300">
                <a:solidFill>
                  <a:srgbClr val="000000"/>
                </a:solidFill>
                <a:latin typeface="Times New Roman"/>
                <a:ea typeface="Times New Roman"/>
                <a:cs typeface="Times New Roman"/>
                <a:sym typeface="Times New Roman"/>
              </a:rPr>
              <a:t>Підрахунок частоти та статистичний</a:t>
            </a:r>
          </a:p>
          <a:p>
            <a:pPr algn="l">
              <a:lnSpc>
                <a:spcPts val="4620"/>
              </a:lnSpc>
            </a:pPr>
            <a:r>
              <a:rPr lang="en-US" sz="3300">
                <a:solidFill>
                  <a:srgbClr val="000000"/>
                </a:solidFill>
                <a:latin typeface="Times New Roman"/>
                <a:ea typeface="Times New Roman"/>
                <a:cs typeface="Times New Roman"/>
                <a:sym typeface="Times New Roman"/>
              </a:rPr>
              <a:t>       аналіз.</a:t>
            </a:r>
          </a:p>
        </p:txBody>
      </p:sp>
      <p:sp>
        <p:nvSpPr>
          <p:cNvPr id="16" name="TextBox 16"/>
          <p:cNvSpPr txBox="1"/>
          <p:nvPr/>
        </p:nvSpPr>
        <p:spPr>
          <a:xfrm>
            <a:off x="92527" y="1641150"/>
            <a:ext cx="9542528" cy="5130980"/>
          </a:xfrm>
          <a:prstGeom prst="rect">
            <a:avLst/>
          </a:prstGeom>
        </p:spPr>
        <p:txBody>
          <a:bodyPr lIns="0" tIns="0" rIns="0" bIns="0" rtlCol="0" anchor="t">
            <a:spAutoFit/>
          </a:bodyPr>
          <a:lstStyle/>
          <a:p>
            <a:pPr algn="l">
              <a:lnSpc>
                <a:spcPts val="4485"/>
              </a:lnSpc>
            </a:pPr>
            <a:r>
              <a:rPr lang="en-US" sz="3203">
                <a:solidFill>
                  <a:srgbClr val="000000"/>
                </a:solidFill>
                <a:latin typeface="Times New Roman"/>
                <a:ea typeface="Times New Roman"/>
                <a:cs typeface="Times New Roman"/>
                <a:sym typeface="Times New Roman"/>
              </a:rPr>
              <a:t>Під час дослідження було проведено збір комах на трьох різних ділянках: березова роща, яблуневий сад, ріпакове поле. Протягом тижня, 5 разів обиралися дослідні площі протяжністю 100 метрів, в межах яких здійснювався пошук і фіксація виявлених видів комах. Це дозволило отримати порівняльні дані щодо їх різноманіття в різних біотопах.</a:t>
            </a:r>
          </a:p>
          <a:p>
            <a:pPr algn="l">
              <a:lnSpc>
                <a:spcPts val="4485"/>
              </a:lnSpc>
            </a:pPr>
            <a:endParaRPr lang="en-US" sz="3203">
              <a:solidFill>
                <a:srgbClr val="000000"/>
              </a:solidFill>
              <a:latin typeface="Times New Roman"/>
              <a:ea typeface="Times New Roman"/>
              <a:cs typeface="Times New Roman"/>
              <a:sym typeface="Times New Roman"/>
            </a:endParaRPr>
          </a:p>
          <a:p>
            <a:pPr algn="ctr">
              <a:lnSpc>
                <a:spcPts val="4485"/>
              </a:lnSpc>
            </a:pPr>
            <a:endParaRPr lang="en-US" sz="3203">
              <a:solidFill>
                <a:srgbClr val="000000"/>
              </a:solidFill>
              <a:latin typeface="Times New Roman"/>
              <a:ea typeface="Times New Roman"/>
              <a:cs typeface="Times New Roman"/>
              <a:sym typeface="Times New Roman"/>
            </a:endParaRPr>
          </a:p>
        </p:txBody>
      </p:sp>
      <p:sp>
        <p:nvSpPr>
          <p:cNvPr id="17" name="Freeform 17"/>
          <p:cNvSpPr/>
          <p:nvPr/>
        </p:nvSpPr>
        <p:spPr>
          <a:xfrm rot="2425605">
            <a:off x="8531226" y="5031487"/>
            <a:ext cx="2201574" cy="1473053"/>
          </a:xfrm>
          <a:custGeom>
            <a:avLst/>
            <a:gdLst/>
            <a:ahLst/>
            <a:cxnLst/>
            <a:rect l="l" t="t" r="r" b="b"/>
            <a:pathLst>
              <a:path w="2201574" h="1473053">
                <a:moveTo>
                  <a:pt x="0" y="0"/>
                </a:moveTo>
                <a:lnTo>
                  <a:pt x="2201574" y="0"/>
                </a:lnTo>
                <a:lnTo>
                  <a:pt x="2201574" y="1473053"/>
                </a:lnTo>
                <a:lnTo>
                  <a:pt x="0" y="147305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TextBox 18"/>
          <p:cNvSpPr txBox="1"/>
          <p:nvPr/>
        </p:nvSpPr>
        <p:spPr>
          <a:xfrm>
            <a:off x="1028700" y="116832"/>
            <a:ext cx="12243048" cy="3067685"/>
          </a:xfrm>
          <a:prstGeom prst="rect">
            <a:avLst/>
          </a:prstGeom>
        </p:spPr>
        <p:txBody>
          <a:bodyPr lIns="0" tIns="0" rIns="0" bIns="0" rtlCol="0" anchor="t">
            <a:spAutoFit/>
          </a:bodyPr>
          <a:lstStyle/>
          <a:p>
            <a:pPr algn="ctr">
              <a:lnSpc>
                <a:spcPts val="8400"/>
              </a:lnSpc>
            </a:pPr>
            <a:r>
              <a:rPr lang="en-US" sz="6000" b="1">
                <a:solidFill>
                  <a:srgbClr val="000000"/>
                </a:solidFill>
                <a:latin typeface="Times New Roman Bold"/>
                <a:ea typeface="Times New Roman Bold"/>
                <a:cs typeface="Times New Roman Bold"/>
                <a:sym typeface="Times New Roman Bold"/>
              </a:rPr>
              <a:t>ВИКОНАННЯ </a:t>
            </a:r>
          </a:p>
          <a:p>
            <a:pPr algn="ctr">
              <a:lnSpc>
                <a:spcPts val="8400"/>
              </a:lnSpc>
            </a:pPr>
            <a:r>
              <a:rPr lang="en-US" sz="6000" b="1">
                <a:solidFill>
                  <a:srgbClr val="000000"/>
                </a:solidFill>
                <a:latin typeface="Times New Roman Bold"/>
                <a:ea typeface="Times New Roman Bold"/>
                <a:cs typeface="Times New Roman Bold"/>
                <a:sym typeface="Times New Roman Bold"/>
              </a:rPr>
              <a:t>                                          ЗАВДАННЯ</a:t>
            </a:r>
          </a:p>
          <a:p>
            <a:pPr algn="ctr">
              <a:lnSpc>
                <a:spcPts val="7279"/>
              </a:lnSpc>
            </a:pPr>
            <a:endParaRPr lang="en-US" sz="6000" b="1">
              <a:solidFill>
                <a:srgbClr val="000000"/>
              </a:solidFill>
              <a:latin typeface="Times New Roman Bold"/>
              <a:ea typeface="Times New Roman Bold"/>
              <a:cs typeface="Times New Roman Bold"/>
              <a:sym typeface="Times New Roman Bold"/>
            </a:endParaRPr>
          </a:p>
        </p:txBody>
      </p:sp>
      <p:sp>
        <p:nvSpPr>
          <p:cNvPr id="19" name="Freeform 19"/>
          <p:cNvSpPr/>
          <p:nvPr/>
        </p:nvSpPr>
        <p:spPr>
          <a:xfrm rot="4628939">
            <a:off x="1836128" y="-267868"/>
            <a:ext cx="2114954" cy="2277800"/>
          </a:xfrm>
          <a:custGeom>
            <a:avLst/>
            <a:gdLst/>
            <a:ahLst/>
            <a:cxnLst/>
            <a:rect l="l" t="t" r="r" b="b"/>
            <a:pathLst>
              <a:path w="2114954" h="2277800">
                <a:moveTo>
                  <a:pt x="0" y="0"/>
                </a:moveTo>
                <a:lnTo>
                  <a:pt x="2114954" y="0"/>
                </a:lnTo>
                <a:lnTo>
                  <a:pt x="2114954" y="2277800"/>
                </a:lnTo>
                <a:lnTo>
                  <a:pt x="0" y="2277800"/>
                </a:lnTo>
                <a:lnTo>
                  <a:pt x="0" y="0"/>
                </a:lnTo>
                <a:close/>
              </a:path>
            </a:pathLst>
          </a:custGeom>
          <a:blipFill>
            <a:blip r:embed="rId18"/>
            <a:stretch>
              <a:fillRect l="-551" r="-551"/>
            </a:stretch>
          </a:blipFill>
        </p:spPr>
      </p:sp>
      <p:grpSp>
        <p:nvGrpSpPr>
          <p:cNvPr id="20" name="Group 20"/>
          <p:cNvGrpSpPr/>
          <p:nvPr/>
        </p:nvGrpSpPr>
        <p:grpSpPr>
          <a:xfrm rot="-2455132">
            <a:off x="15454256" y="-524740"/>
            <a:ext cx="2680431" cy="268043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885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rot="-2985731">
            <a:off x="15606563" y="-388374"/>
            <a:ext cx="2407708" cy="2407699"/>
            <a:chOff x="0" y="0"/>
            <a:chExt cx="6350000" cy="6349975"/>
          </a:xfrm>
        </p:grpSpPr>
        <p:sp>
          <p:nvSpPr>
            <p:cNvPr id="24" name="Freeform 24"/>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9"/>
              <a:stretch>
                <a:fillRect t="-7637" b="-7637"/>
              </a:stretch>
            </a:blipFill>
          </p:spPr>
        </p:sp>
      </p:grpSp>
      <p:grpSp>
        <p:nvGrpSpPr>
          <p:cNvPr id="25" name="Group 25"/>
          <p:cNvGrpSpPr/>
          <p:nvPr/>
        </p:nvGrpSpPr>
        <p:grpSpPr>
          <a:xfrm rot="-2455132">
            <a:off x="16896608" y="547179"/>
            <a:ext cx="2431168" cy="243116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D6C3"/>
            </a:solidFill>
          </p:spPr>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rot="-4254504">
            <a:off x="16938101" y="552789"/>
            <a:ext cx="2348181" cy="2348172"/>
            <a:chOff x="0" y="0"/>
            <a:chExt cx="6350000" cy="6349975"/>
          </a:xfrm>
        </p:grpSpPr>
        <p:sp>
          <p:nvSpPr>
            <p:cNvPr id="29" name="Freeform 29"/>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0"/>
              <a:stretch>
                <a:fillRect t="-16666" b="-16666"/>
              </a:stretch>
            </a:blipFill>
          </p:spPr>
        </p:sp>
      </p:grpSp>
      <p:grpSp>
        <p:nvGrpSpPr>
          <p:cNvPr id="30" name="Group 30"/>
          <p:cNvGrpSpPr/>
          <p:nvPr/>
        </p:nvGrpSpPr>
        <p:grpSpPr>
          <a:xfrm>
            <a:off x="14903927" y="6609765"/>
            <a:ext cx="3379974" cy="3677235"/>
            <a:chOff x="0" y="0"/>
            <a:chExt cx="1002548" cy="1090720"/>
          </a:xfrm>
        </p:grpSpPr>
        <p:sp>
          <p:nvSpPr>
            <p:cNvPr id="31" name="Freeform 31"/>
            <p:cNvSpPr/>
            <p:nvPr/>
          </p:nvSpPr>
          <p:spPr>
            <a:xfrm>
              <a:off x="0" y="0"/>
              <a:ext cx="1002548" cy="1090720"/>
            </a:xfrm>
            <a:custGeom>
              <a:avLst/>
              <a:gdLst/>
              <a:ahLst/>
              <a:cxnLst/>
              <a:rect l="l" t="t" r="r" b="b"/>
              <a:pathLst>
                <a:path w="1002548" h="1090720">
                  <a:moveTo>
                    <a:pt x="0" y="0"/>
                  </a:moveTo>
                  <a:lnTo>
                    <a:pt x="1002548" y="0"/>
                  </a:lnTo>
                  <a:lnTo>
                    <a:pt x="1002548" y="1090720"/>
                  </a:lnTo>
                  <a:lnTo>
                    <a:pt x="0" y="1090720"/>
                  </a:lnTo>
                  <a:close/>
                </a:path>
              </a:pathLst>
            </a:custGeom>
            <a:blipFill>
              <a:blip r:embed="rId21"/>
              <a:stretch>
                <a:fillRect t="-11277" b="-11277"/>
              </a:stretch>
            </a:blipFill>
            <a:ln w="38100" cap="sq">
              <a:solidFill>
                <a:srgbClr val="000000"/>
              </a:solidFill>
              <a:prstDash val="solid"/>
              <a:miter/>
            </a:ln>
          </p:spPr>
        </p:sp>
      </p:grpSp>
      <p:sp>
        <p:nvSpPr>
          <p:cNvPr id="32" name="TextBox 32"/>
          <p:cNvSpPr txBox="1"/>
          <p:nvPr/>
        </p:nvSpPr>
        <p:spPr>
          <a:xfrm>
            <a:off x="9872348" y="6902501"/>
            <a:ext cx="3320367" cy="641984"/>
          </a:xfrm>
          <a:prstGeom prst="rect">
            <a:avLst/>
          </a:prstGeom>
        </p:spPr>
        <p:txBody>
          <a:bodyPr lIns="0" tIns="0" rIns="0" bIns="0" rtlCol="0" anchor="t">
            <a:spAutoFit/>
          </a:bodyPr>
          <a:lstStyle/>
          <a:p>
            <a:pPr algn="ctr">
              <a:lnSpc>
                <a:spcPts val="5040"/>
              </a:lnSpc>
            </a:pPr>
            <a:r>
              <a:rPr lang="en-US" sz="3600" b="1">
                <a:solidFill>
                  <a:srgbClr val="000000"/>
                </a:solidFill>
                <a:latin typeface="Times New Roman Bold"/>
                <a:ea typeface="Times New Roman Bold"/>
                <a:cs typeface="Times New Roman Bold"/>
                <a:sym typeface="Times New Roman Bold"/>
              </a:rPr>
              <a:t>Ріпакове поле</a:t>
            </a:r>
          </a:p>
        </p:txBody>
      </p:sp>
      <p:sp>
        <p:nvSpPr>
          <p:cNvPr id="33" name="TextBox 33"/>
          <p:cNvSpPr txBox="1"/>
          <p:nvPr/>
        </p:nvSpPr>
        <p:spPr>
          <a:xfrm>
            <a:off x="334029" y="6676880"/>
            <a:ext cx="3162300" cy="641985"/>
          </a:xfrm>
          <a:prstGeom prst="rect">
            <a:avLst/>
          </a:prstGeom>
        </p:spPr>
        <p:txBody>
          <a:bodyPr lIns="0" tIns="0" rIns="0" bIns="0" rtlCol="0" anchor="t">
            <a:spAutoFit/>
          </a:bodyPr>
          <a:lstStyle/>
          <a:p>
            <a:pPr algn="ctr">
              <a:lnSpc>
                <a:spcPts val="5040"/>
              </a:lnSpc>
              <a:spcBef>
                <a:spcPct val="0"/>
              </a:spcBef>
            </a:pPr>
            <a:r>
              <a:rPr lang="en-US" sz="3600" b="1">
                <a:solidFill>
                  <a:srgbClr val="000000"/>
                </a:solidFill>
                <a:latin typeface="Times New Roman Bold"/>
                <a:ea typeface="Times New Roman Bold"/>
                <a:cs typeface="Times New Roman Bold"/>
                <a:sym typeface="Times New Roman Bold"/>
              </a:rPr>
              <a:t>Березова роща </a:t>
            </a:r>
          </a:p>
        </p:txBody>
      </p:sp>
      <p:sp>
        <p:nvSpPr>
          <p:cNvPr id="34" name="TextBox 34"/>
          <p:cNvSpPr txBox="1"/>
          <p:nvPr/>
        </p:nvSpPr>
        <p:spPr>
          <a:xfrm>
            <a:off x="5284258" y="8413292"/>
            <a:ext cx="3055293" cy="1280160"/>
          </a:xfrm>
          <a:prstGeom prst="rect">
            <a:avLst/>
          </a:prstGeom>
        </p:spPr>
        <p:txBody>
          <a:bodyPr lIns="0" tIns="0" rIns="0" bIns="0" rtlCol="0" anchor="t">
            <a:spAutoFit/>
          </a:bodyPr>
          <a:lstStyle/>
          <a:p>
            <a:pPr algn="ctr">
              <a:lnSpc>
                <a:spcPts val="5040"/>
              </a:lnSpc>
            </a:pPr>
            <a:endParaRPr/>
          </a:p>
          <a:p>
            <a:pPr algn="ctr">
              <a:lnSpc>
                <a:spcPts val="5040"/>
              </a:lnSpc>
              <a:spcBef>
                <a:spcPct val="0"/>
              </a:spcBef>
            </a:pPr>
            <a:r>
              <a:rPr lang="en-US" sz="3600" b="1">
                <a:solidFill>
                  <a:srgbClr val="000000"/>
                </a:solidFill>
                <a:latin typeface="Times New Roman Bold"/>
                <a:ea typeface="Times New Roman Bold"/>
                <a:cs typeface="Times New Roman Bold"/>
                <a:sym typeface="Times New Roman Bold"/>
              </a:rPr>
              <a:t>Яблуневий сад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p:nvPr/>
        </p:nvGrpSpPr>
        <p:grpSpPr>
          <a:xfrm rot="-5400000">
            <a:off x="2787560" y="-1479335"/>
            <a:ext cx="6577215" cy="12471903"/>
            <a:chOff x="0" y="0"/>
            <a:chExt cx="1172225" cy="2222808"/>
          </a:xfrm>
        </p:grpSpPr>
        <p:sp>
          <p:nvSpPr>
            <p:cNvPr id="4" name="Freeform 4"/>
            <p:cNvSpPr/>
            <p:nvPr/>
          </p:nvSpPr>
          <p:spPr>
            <a:xfrm>
              <a:off x="0" y="0"/>
              <a:ext cx="1172225" cy="2222808"/>
            </a:xfrm>
            <a:custGeom>
              <a:avLst/>
              <a:gdLst/>
              <a:ahLst/>
              <a:cxnLst/>
              <a:rect l="l" t="t" r="r" b="b"/>
              <a:pathLst>
                <a:path w="1172225" h="2222808">
                  <a:moveTo>
                    <a:pt x="11771" y="0"/>
                  </a:moveTo>
                  <a:lnTo>
                    <a:pt x="1160455" y="0"/>
                  </a:lnTo>
                  <a:cubicBezTo>
                    <a:pt x="1163576" y="0"/>
                    <a:pt x="1166570" y="1240"/>
                    <a:pt x="1168778" y="3448"/>
                  </a:cubicBezTo>
                  <a:cubicBezTo>
                    <a:pt x="1170985" y="5655"/>
                    <a:pt x="1172225" y="8649"/>
                    <a:pt x="1172225" y="11771"/>
                  </a:cubicBezTo>
                  <a:lnTo>
                    <a:pt x="1172225" y="2211037"/>
                  </a:lnTo>
                  <a:cubicBezTo>
                    <a:pt x="1172225" y="2214158"/>
                    <a:pt x="1170985" y="2217152"/>
                    <a:pt x="1168778" y="2219360"/>
                  </a:cubicBezTo>
                  <a:cubicBezTo>
                    <a:pt x="1166570" y="2221567"/>
                    <a:pt x="1163576" y="2222808"/>
                    <a:pt x="1160455" y="2222808"/>
                  </a:cubicBezTo>
                  <a:lnTo>
                    <a:pt x="11771" y="2222808"/>
                  </a:lnTo>
                  <a:cubicBezTo>
                    <a:pt x="8649" y="2222808"/>
                    <a:pt x="5655" y="2221567"/>
                    <a:pt x="3448" y="2219360"/>
                  </a:cubicBezTo>
                  <a:cubicBezTo>
                    <a:pt x="1240" y="2217152"/>
                    <a:pt x="0" y="2214158"/>
                    <a:pt x="0" y="2211037"/>
                  </a:cubicBezTo>
                  <a:lnTo>
                    <a:pt x="0" y="11771"/>
                  </a:lnTo>
                  <a:cubicBezTo>
                    <a:pt x="0" y="8649"/>
                    <a:pt x="1240" y="5655"/>
                    <a:pt x="3448" y="3448"/>
                  </a:cubicBezTo>
                  <a:cubicBezTo>
                    <a:pt x="5655" y="1240"/>
                    <a:pt x="8649" y="0"/>
                    <a:pt x="11771" y="0"/>
                  </a:cubicBezTo>
                  <a:close/>
                </a:path>
              </a:pathLst>
            </a:custGeom>
            <a:solidFill>
              <a:srgbClr val="FFFFFF">
                <a:alpha val="89804"/>
              </a:srgbClr>
            </a:solidFill>
          </p:spPr>
        </p:sp>
        <p:sp>
          <p:nvSpPr>
            <p:cNvPr id="5" name="TextBox 5"/>
            <p:cNvSpPr txBox="1"/>
            <p:nvPr/>
          </p:nvSpPr>
          <p:spPr>
            <a:xfrm>
              <a:off x="0" y="-38100"/>
              <a:ext cx="1172225" cy="2260908"/>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248056">
            <a:off x="10095099" y="-31140"/>
            <a:ext cx="918826" cy="1028057"/>
          </a:xfrm>
          <a:custGeom>
            <a:avLst/>
            <a:gdLst/>
            <a:ahLst/>
            <a:cxnLst/>
            <a:rect l="l" t="t" r="r" b="b"/>
            <a:pathLst>
              <a:path w="918826" h="1028057">
                <a:moveTo>
                  <a:pt x="0" y="0"/>
                </a:moveTo>
                <a:lnTo>
                  <a:pt x="918826" y="0"/>
                </a:lnTo>
                <a:lnTo>
                  <a:pt x="918826" y="1028057"/>
                </a:lnTo>
                <a:lnTo>
                  <a:pt x="0" y="102805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13404423" y="1771850"/>
            <a:ext cx="2299663" cy="1323340"/>
            <a:chOff x="0" y="0"/>
            <a:chExt cx="681168" cy="391978"/>
          </a:xfrm>
        </p:grpSpPr>
        <p:sp>
          <p:nvSpPr>
            <p:cNvPr id="8" name="Freeform 8"/>
            <p:cNvSpPr/>
            <p:nvPr/>
          </p:nvSpPr>
          <p:spPr>
            <a:xfrm>
              <a:off x="0" y="0"/>
              <a:ext cx="681168" cy="391978"/>
            </a:xfrm>
            <a:custGeom>
              <a:avLst/>
              <a:gdLst/>
              <a:ahLst/>
              <a:cxnLst/>
              <a:rect l="l" t="t" r="r" b="b"/>
              <a:pathLst>
                <a:path w="681168" h="391978">
                  <a:moveTo>
                    <a:pt x="0" y="0"/>
                  </a:moveTo>
                  <a:lnTo>
                    <a:pt x="681168" y="0"/>
                  </a:lnTo>
                  <a:lnTo>
                    <a:pt x="681168" y="391978"/>
                  </a:lnTo>
                  <a:lnTo>
                    <a:pt x="0" y="391978"/>
                  </a:lnTo>
                  <a:close/>
                </a:path>
              </a:pathLst>
            </a:custGeom>
            <a:blipFill>
              <a:blip r:embed="rId5"/>
              <a:stretch>
                <a:fillRect l="-44182" t="-29143" r="-18946" b="-122445"/>
              </a:stretch>
            </a:blipFill>
            <a:ln w="38100" cap="sq">
              <a:solidFill>
                <a:srgbClr val="000000"/>
              </a:solidFill>
              <a:prstDash val="lgDash"/>
              <a:miter/>
            </a:ln>
          </p:spPr>
        </p:sp>
      </p:grpSp>
      <p:grpSp>
        <p:nvGrpSpPr>
          <p:cNvPr id="9" name="Group 9"/>
          <p:cNvGrpSpPr/>
          <p:nvPr/>
        </p:nvGrpSpPr>
        <p:grpSpPr>
          <a:xfrm>
            <a:off x="15914764" y="5143500"/>
            <a:ext cx="2226091" cy="1319701"/>
            <a:chOff x="0" y="0"/>
            <a:chExt cx="659375" cy="390900"/>
          </a:xfrm>
        </p:grpSpPr>
        <p:sp>
          <p:nvSpPr>
            <p:cNvPr id="10" name="Freeform 10"/>
            <p:cNvSpPr/>
            <p:nvPr/>
          </p:nvSpPr>
          <p:spPr>
            <a:xfrm>
              <a:off x="0" y="0"/>
              <a:ext cx="659375" cy="390900"/>
            </a:xfrm>
            <a:custGeom>
              <a:avLst/>
              <a:gdLst/>
              <a:ahLst/>
              <a:cxnLst/>
              <a:rect l="l" t="t" r="r" b="b"/>
              <a:pathLst>
                <a:path w="659375" h="390900">
                  <a:moveTo>
                    <a:pt x="0" y="0"/>
                  </a:moveTo>
                  <a:lnTo>
                    <a:pt x="659375" y="0"/>
                  </a:lnTo>
                  <a:lnTo>
                    <a:pt x="659375" y="390900"/>
                  </a:lnTo>
                  <a:lnTo>
                    <a:pt x="0" y="390900"/>
                  </a:lnTo>
                  <a:close/>
                </a:path>
              </a:pathLst>
            </a:custGeom>
            <a:blipFill>
              <a:blip r:embed="rId6"/>
              <a:stretch>
                <a:fillRect t="-30636" b="-30636"/>
              </a:stretch>
            </a:blipFill>
            <a:ln w="38100" cap="sq">
              <a:solidFill>
                <a:srgbClr val="000000"/>
              </a:solidFill>
              <a:prstDash val="dash"/>
              <a:miter/>
            </a:ln>
          </p:spPr>
        </p:sp>
      </p:grpSp>
      <p:grpSp>
        <p:nvGrpSpPr>
          <p:cNvPr id="11" name="Group 11"/>
          <p:cNvGrpSpPr/>
          <p:nvPr/>
        </p:nvGrpSpPr>
        <p:grpSpPr>
          <a:xfrm>
            <a:off x="13404423" y="5175450"/>
            <a:ext cx="2209953" cy="1316326"/>
            <a:chOff x="0" y="0"/>
            <a:chExt cx="654595" cy="389900"/>
          </a:xfrm>
        </p:grpSpPr>
        <p:sp>
          <p:nvSpPr>
            <p:cNvPr id="12" name="Freeform 12"/>
            <p:cNvSpPr/>
            <p:nvPr/>
          </p:nvSpPr>
          <p:spPr>
            <a:xfrm>
              <a:off x="0" y="0"/>
              <a:ext cx="654596" cy="389900"/>
            </a:xfrm>
            <a:custGeom>
              <a:avLst/>
              <a:gdLst/>
              <a:ahLst/>
              <a:cxnLst/>
              <a:rect l="l" t="t" r="r" b="b"/>
              <a:pathLst>
                <a:path w="654596" h="389900">
                  <a:moveTo>
                    <a:pt x="0" y="0"/>
                  </a:moveTo>
                  <a:lnTo>
                    <a:pt x="654596" y="0"/>
                  </a:lnTo>
                  <a:lnTo>
                    <a:pt x="654596" y="389900"/>
                  </a:lnTo>
                  <a:lnTo>
                    <a:pt x="0" y="389900"/>
                  </a:lnTo>
                  <a:close/>
                </a:path>
              </a:pathLst>
            </a:custGeom>
            <a:blipFill>
              <a:blip r:embed="rId7"/>
              <a:stretch>
                <a:fillRect t="-34064" b="-34064"/>
              </a:stretch>
            </a:blipFill>
            <a:ln w="38100" cap="sq">
              <a:solidFill>
                <a:srgbClr val="000000"/>
              </a:solidFill>
              <a:prstDash val="dash"/>
              <a:miter/>
            </a:ln>
          </p:spPr>
        </p:sp>
      </p:grpSp>
      <p:grpSp>
        <p:nvGrpSpPr>
          <p:cNvPr id="13" name="Group 13"/>
          <p:cNvGrpSpPr/>
          <p:nvPr/>
        </p:nvGrpSpPr>
        <p:grpSpPr>
          <a:xfrm>
            <a:off x="15717353" y="3412675"/>
            <a:ext cx="2214175" cy="1385726"/>
            <a:chOff x="0" y="0"/>
            <a:chExt cx="659474" cy="412728"/>
          </a:xfrm>
        </p:grpSpPr>
        <p:sp>
          <p:nvSpPr>
            <p:cNvPr id="14" name="Freeform 14"/>
            <p:cNvSpPr/>
            <p:nvPr/>
          </p:nvSpPr>
          <p:spPr>
            <a:xfrm>
              <a:off x="0" y="0"/>
              <a:ext cx="659474" cy="412728"/>
            </a:xfrm>
            <a:custGeom>
              <a:avLst/>
              <a:gdLst/>
              <a:ahLst/>
              <a:cxnLst/>
              <a:rect l="l" t="t" r="r" b="b"/>
              <a:pathLst>
                <a:path w="659474" h="412728">
                  <a:moveTo>
                    <a:pt x="0" y="0"/>
                  </a:moveTo>
                  <a:lnTo>
                    <a:pt x="659474" y="0"/>
                  </a:lnTo>
                  <a:lnTo>
                    <a:pt x="659474" y="412728"/>
                  </a:lnTo>
                  <a:lnTo>
                    <a:pt x="0" y="412728"/>
                  </a:lnTo>
                  <a:close/>
                </a:path>
              </a:pathLst>
            </a:custGeom>
            <a:blipFill>
              <a:blip r:embed="rId8"/>
              <a:stretch>
                <a:fillRect t="-25298" b="-25298"/>
              </a:stretch>
            </a:blipFill>
            <a:ln w="38100" cap="sq">
              <a:solidFill>
                <a:srgbClr val="000000"/>
              </a:solidFill>
              <a:prstDash val="dash"/>
              <a:miter/>
            </a:ln>
          </p:spPr>
        </p:sp>
      </p:grpSp>
      <p:grpSp>
        <p:nvGrpSpPr>
          <p:cNvPr id="15" name="Group 15"/>
          <p:cNvGrpSpPr/>
          <p:nvPr/>
        </p:nvGrpSpPr>
        <p:grpSpPr>
          <a:xfrm>
            <a:off x="12995204" y="3412675"/>
            <a:ext cx="2299663" cy="1404776"/>
            <a:chOff x="0" y="0"/>
            <a:chExt cx="681168" cy="416099"/>
          </a:xfrm>
        </p:grpSpPr>
        <p:sp>
          <p:nvSpPr>
            <p:cNvPr id="16" name="Freeform 16"/>
            <p:cNvSpPr/>
            <p:nvPr/>
          </p:nvSpPr>
          <p:spPr>
            <a:xfrm>
              <a:off x="0" y="0"/>
              <a:ext cx="681168" cy="416099"/>
            </a:xfrm>
            <a:custGeom>
              <a:avLst/>
              <a:gdLst/>
              <a:ahLst/>
              <a:cxnLst/>
              <a:rect l="l" t="t" r="r" b="b"/>
              <a:pathLst>
                <a:path w="681168" h="416099">
                  <a:moveTo>
                    <a:pt x="0" y="0"/>
                  </a:moveTo>
                  <a:lnTo>
                    <a:pt x="681168" y="0"/>
                  </a:lnTo>
                  <a:lnTo>
                    <a:pt x="681168" y="416099"/>
                  </a:lnTo>
                  <a:lnTo>
                    <a:pt x="0" y="416099"/>
                  </a:lnTo>
                  <a:close/>
                </a:path>
              </a:pathLst>
            </a:custGeom>
            <a:blipFill>
              <a:blip r:embed="rId9"/>
              <a:stretch>
                <a:fillRect t="-31851" b="-31851"/>
              </a:stretch>
            </a:blipFill>
            <a:ln w="38100" cap="sq">
              <a:solidFill>
                <a:srgbClr val="000000"/>
              </a:solidFill>
              <a:prstDash val="dash"/>
              <a:miter/>
            </a:ln>
          </p:spPr>
        </p:sp>
      </p:grpSp>
      <p:grpSp>
        <p:nvGrpSpPr>
          <p:cNvPr id="17" name="Group 17"/>
          <p:cNvGrpSpPr/>
          <p:nvPr/>
        </p:nvGrpSpPr>
        <p:grpSpPr>
          <a:xfrm>
            <a:off x="15988337" y="1771850"/>
            <a:ext cx="2152518" cy="1266190"/>
            <a:chOff x="0" y="0"/>
            <a:chExt cx="681168" cy="400688"/>
          </a:xfrm>
        </p:grpSpPr>
        <p:sp>
          <p:nvSpPr>
            <p:cNvPr id="18" name="Freeform 18"/>
            <p:cNvSpPr/>
            <p:nvPr/>
          </p:nvSpPr>
          <p:spPr>
            <a:xfrm>
              <a:off x="0" y="0"/>
              <a:ext cx="681168" cy="400688"/>
            </a:xfrm>
            <a:custGeom>
              <a:avLst/>
              <a:gdLst/>
              <a:ahLst/>
              <a:cxnLst/>
              <a:rect l="l" t="t" r="r" b="b"/>
              <a:pathLst>
                <a:path w="681168" h="400688">
                  <a:moveTo>
                    <a:pt x="0" y="0"/>
                  </a:moveTo>
                  <a:lnTo>
                    <a:pt x="681168" y="0"/>
                  </a:lnTo>
                  <a:lnTo>
                    <a:pt x="681168" y="400688"/>
                  </a:lnTo>
                  <a:lnTo>
                    <a:pt x="0" y="400688"/>
                  </a:lnTo>
                  <a:close/>
                </a:path>
              </a:pathLst>
            </a:custGeom>
            <a:blipFill>
              <a:blip r:embed="rId10"/>
              <a:stretch>
                <a:fillRect t="-38787" b="-31211"/>
              </a:stretch>
            </a:blipFill>
            <a:ln w="38100" cap="sq">
              <a:solidFill>
                <a:srgbClr val="000000"/>
              </a:solidFill>
              <a:prstDash val="dash"/>
              <a:miter/>
            </a:ln>
          </p:spPr>
        </p:sp>
      </p:grpSp>
      <p:grpSp>
        <p:nvGrpSpPr>
          <p:cNvPr id="19" name="Group 19"/>
          <p:cNvGrpSpPr/>
          <p:nvPr/>
        </p:nvGrpSpPr>
        <p:grpSpPr>
          <a:xfrm>
            <a:off x="15704086" y="-5298"/>
            <a:ext cx="2227443" cy="1441868"/>
            <a:chOff x="0" y="0"/>
            <a:chExt cx="737506" cy="477402"/>
          </a:xfrm>
        </p:grpSpPr>
        <p:sp>
          <p:nvSpPr>
            <p:cNvPr id="20" name="Freeform 20"/>
            <p:cNvSpPr/>
            <p:nvPr/>
          </p:nvSpPr>
          <p:spPr>
            <a:xfrm>
              <a:off x="0" y="0"/>
              <a:ext cx="737506" cy="477402"/>
            </a:xfrm>
            <a:custGeom>
              <a:avLst/>
              <a:gdLst/>
              <a:ahLst/>
              <a:cxnLst/>
              <a:rect l="l" t="t" r="r" b="b"/>
              <a:pathLst>
                <a:path w="737506" h="477402">
                  <a:moveTo>
                    <a:pt x="0" y="0"/>
                  </a:moveTo>
                  <a:lnTo>
                    <a:pt x="737506" y="0"/>
                  </a:lnTo>
                  <a:lnTo>
                    <a:pt x="737506" y="477402"/>
                  </a:lnTo>
                  <a:lnTo>
                    <a:pt x="0" y="477402"/>
                  </a:lnTo>
                  <a:close/>
                </a:path>
              </a:pathLst>
            </a:custGeom>
            <a:blipFill>
              <a:blip r:embed="rId11"/>
              <a:stretch>
                <a:fillRect l="-7074" t="-62939" r="-11006" b="-37792"/>
              </a:stretch>
            </a:blipFill>
            <a:ln w="38100" cap="sq">
              <a:solidFill>
                <a:srgbClr val="000000"/>
              </a:solidFill>
              <a:prstDash val="dash"/>
              <a:miter/>
            </a:ln>
          </p:spPr>
        </p:sp>
      </p:grpSp>
      <p:grpSp>
        <p:nvGrpSpPr>
          <p:cNvPr id="21" name="Group 21"/>
          <p:cNvGrpSpPr/>
          <p:nvPr/>
        </p:nvGrpSpPr>
        <p:grpSpPr>
          <a:xfrm>
            <a:off x="12995204" y="-5298"/>
            <a:ext cx="2338557" cy="1472165"/>
            <a:chOff x="0" y="0"/>
            <a:chExt cx="774574" cy="487609"/>
          </a:xfrm>
        </p:grpSpPr>
        <p:sp>
          <p:nvSpPr>
            <p:cNvPr id="22" name="Freeform 22"/>
            <p:cNvSpPr/>
            <p:nvPr/>
          </p:nvSpPr>
          <p:spPr>
            <a:xfrm>
              <a:off x="0" y="0"/>
              <a:ext cx="774574" cy="487609"/>
            </a:xfrm>
            <a:custGeom>
              <a:avLst/>
              <a:gdLst/>
              <a:ahLst/>
              <a:cxnLst/>
              <a:rect l="l" t="t" r="r" b="b"/>
              <a:pathLst>
                <a:path w="774574" h="487609">
                  <a:moveTo>
                    <a:pt x="0" y="0"/>
                  </a:moveTo>
                  <a:lnTo>
                    <a:pt x="774574" y="0"/>
                  </a:lnTo>
                  <a:lnTo>
                    <a:pt x="774574" y="487609"/>
                  </a:lnTo>
                  <a:lnTo>
                    <a:pt x="0" y="487609"/>
                  </a:lnTo>
                  <a:close/>
                </a:path>
              </a:pathLst>
            </a:custGeom>
            <a:blipFill>
              <a:blip r:embed="rId12"/>
              <a:stretch>
                <a:fillRect t="-29425" b="-29425"/>
              </a:stretch>
            </a:blipFill>
            <a:ln w="38100" cap="sq">
              <a:solidFill>
                <a:srgbClr val="000000"/>
              </a:solidFill>
              <a:prstDash val="lgDash"/>
              <a:miter/>
            </a:ln>
          </p:spPr>
        </p:sp>
      </p:grpSp>
      <p:grpSp>
        <p:nvGrpSpPr>
          <p:cNvPr id="23" name="Group 23"/>
          <p:cNvGrpSpPr/>
          <p:nvPr/>
        </p:nvGrpSpPr>
        <p:grpSpPr>
          <a:xfrm rot="-1464144">
            <a:off x="-1098953" y="-1325769"/>
            <a:ext cx="3280871" cy="328087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8850"/>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15631865" y="6760381"/>
            <a:ext cx="2299663" cy="1518962"/>
            <a:chOff x="0" y="0"/>
            <a:chExt cx="681168" cy="449922"/>
          </a:xfrm>
        </p:grpSpPr>
        <p:sp>
          <p:nvSpPr>
            <p:cNvPr id="27" name="Freeform 27"/>
            <p:cNvSpPr/>
            <p:nvPr/>
          </p:nvSpPr>
          <p:spPr>
            <a:xfrm rot="-894324">
              <a:off x="-46405" y="-80037"/>
              <a:ext cx="773978" cy="609995"/>
            </a:xfrm>
            <a:custGeom>
              <a:avLst/>
              <a:gdLst/>
              <a:ahLst/>
              <a:cxnLst/>
              <a:rect l="l" t="t" r="r" b="b"/>
              <a:pathLst>
                <a:path w="773978" h="609995">
                  <a:moveTo>
                    <a:pt x="115730" y="0"/>
                  </a:moveTo>
                  <a:lnTo>
                    <a:pt x="773978" y="175213"/>
                  </a:lnTo>
                  <a:lnTo>
                    <a:pt x="658247" y="609995"/>
                  </a:lnTo>
                  <a:lnTo>
                    <a:pt x="0" y="434783"/>
                  </a:lnTo>
                  <a:close/>
                </a:path>
              </a:pathLst>
            </a:custGeom>
            <a:blipFill>
              <a:blip r:embed="rId13"/>
              <a:stretch>
                <a:fillRect l="-6288" t="-13947" b="-20914"/>
              </a:stretch>
            </a:blipFill>
            <a:ln w="38100" cap="sq">
              <a:solidFill>
                <a:srgbClr val="000000"/>
              </a:solidFill>
              <a:prstDash val="dash"/>
              <a:miter/>
            </a:ln>
          </p:spPr>
        </p:sp>
      </p:grpSp>
      <p:grpSp>
        <p:nvGrpSpPr>
          <p:cNvPr id="28" name="Group 28"/>
          <p:cNvGrpSpPr/>
          <p:nvPr/>
        </p:nvGrpSpPr>
        <p:grpSpPr>
          <a:xfrm>
            <a:off x="4147545" y="6249555"/>
            <a:ext cx="3974621" cy="3591337"/>
            <a:chOff x="0" y="0"/>
            <a:chExt cx="615773" cy="556392"/>
          </a:xfrm>
        </p:grpSpPr>
        <p:sp>
          <p:nvSpPr>
            <p:cNvPr id="29" name="Freeform 29"/>
            <p:cNvSpPr/>
            <p:nvPr/>
          </p:nvSpPr>
          <p:spPr>
            <a:xfrm>
              <a:off x="0" y="0"/>
              <a:ext cx="615773" cy="556392"/>
            </a:xfrm>
            <a:custGeom>
              <a:avLst/>
              <a:gdLst/>
              <a:ahLst/>
              <a:cxnLst/>
              <a:rect l="l" t="t" r="r" b="b"/>
              <a:pathLst>
                <a:path w="615773" h="556392">
                  <a:moveTo>
                    <a:pt x="0" y="0"/>
                  </a:moveTo>
                  <a:lnTo>
                    <a:pt x="615773" y="0"/>
                  </a:lnTo>
                  <a:lnTo>
                    <a:pt x="615773" y="556392"/>
                  </a:lnTo>
                  <a:lnTo>
                    <a:pt x="0" y="556392"/>
                  </a:lnTo>
                  <a:close/>
                </a:path>
              </a:pathLst>
            </a:custGeom>
            <a:blipFill>
              <a:blip r:embed="rId14"/>
              <a:stretch>
                <a:fillRect t="-23781" b="-23781"/>
              </a:stretch>
            </a:blipFill>
          </p:spPr>
        </p:sp>
      </p:grpSp>
      <p:grpSp>
        <p:nvGrpSpPr>
          <p:cNvPr id="30" name="Group 30"/>
          <p:cNvGrpSpPr/>
          <p:nvPr/>
        </p:nvGrpSpPr>
        <p:grpSpPr>
          <a:xfrm>
            <a:off x="8295090" y="6229422"/>
            <a:ext cx="4279421" cy="3591337"/>
            <a:chOff x="0" y="0"/>
            <a:chExt cx="662994" cy="556392"/>
          </a:xfrm>
        </p:grpSpPr>
        <p:sp>
          <p:nvSpPr>
            <p:cNvPr id="31" name="Freeform 31"/>
            <p:cNvSpPr/>
            <p:nvPr/>
          </p:nvSpPr>
          <p:spPr>
            <a:xfrm>
              <a:off x="0" y="0"/>
              <a:ext cx="662994" cy="556392"/>
            </a:xfrm>
            <a:custGeom>
              <a:avLst/>
              <a:gdLst/>
              <a:ahLst/>
              <a:cxnLst/>
              <a:rect l="l" t="t" r="r" b="b"/>
              <a:pathLst>
                <a:path w="662994" h="556392">
                  <a:moveTo>
                    <a:pt x="0" y="0"/>
                  </a:moveTo>
                  <a:lnTo>
                    <a:pt x="662994" y="0"/>
                  </a:lnTo>
                  <a:lnTo>
                    <a:pt x="662994" y="556392"/>
                  </a:lnTo>
                  <a:lnTo>
                    <a:pt x="0" y="556392"/>
                  </a:lnTo>
                  <a:close/>
                </a:path>
              </a:pathLst>
            </a:custGeom>
            <a:blipFill>
              <a:blip r:embed="rId15"/>
              <a:stretch>
                <a:fillRect l="-5947" r="-5947"/>
              </a:stretch>
            </a:blipFill>
          </p:spPr>
        </p:sp>
      </p:grpSp>
      <p:grpSp>
        <p:nvGrpSpPr>
          <p:cNvPr id="32" name="Group 32"/>
          <p:cNvGrpSpPr/>
          <p:nvPr/>
        </p:nvGrpSpPr>
        <p:grpSpPr>
          <a:xfrm>
            <a:off x="12995204" y="6779431"/>
            <a:ext cx="2126620" cy="1518962"/>
            <a:chOff x="0" y="0"/>
            <a:chExt cx="629912" cy="449922"/>
          </a:xfrm>
        </p:grpSpPr>
        <p:sp>
          <p:nvSpPr>
            <p:cNvPr id="33" name="Freeform 33"/>
            <p:cNvSpPr/>
            <p:nvPr/>
          </p:nvSpPr>
          <p:spPr>
            <a:xfrm>
              <a:off x="0" y="0"/>
              <a:ext cx="629912" cy="449922"/>
            </a:xfrm>
            <a:custGeom>
              <a:avLst/>
              <a:gdLst/>
              <a:ahLst/>
              <a:cxnLst/>
              <a:rect l="l" t="t" r="r" b="b"/>
              <a:pathLst>
                <a:path w="629912" h="449922">
                  <a:moveTo>
                    <a:pt x="0" y="0"/>
                  </a:moveTo>
                  <a:lnTo>
                    <a:pt x="629912" y="0"/>
                  </a:lnTo>
                  <a:lnTo>
                    <a:pt x="629912" y="449922"/>
                  </a:lnTo>
                  <a:lnTo>
                    <a:pt x="0" y="449922"/>
                  </a:lnTo>
                  <a:close/>
                </a:path>
              </a:pathLst>
            </a:custGeom>
            <a:blipFill>
              <a:blip r:embed="rId16"/>
              <a:stretch>
                <a:fillRect l="-1401" t="-43927" r="-1401"/>
              </a:stretch>
            </a:blipFill>
            <a:ln w="38100" cap="sq">
              <a:solidFill>
                <a:srgbClr val="000000"/>
              </a:solidFill>
              <a:prstDash val="dash"/>
              <a:miter/>
            </a:ln>
          </p:spPr>
        </p:sp>
      </p:grpSp>
      <p:sp>
        <p:nvSpPr>
          <p:cNvPr id="34" name="TextBox 34"/>
          <p:cNvSpPr txBox="1"/>
          <p:nvPr/>
        </p:nvSpPr>
        <p:spPr>
          <a:xfrm>
            <a:off x="15673595" y="8222194"/>
            <a:ext cx="2118271" cy="325755"/>
          </a:xfrm>
          <a:prstGeom prst="rect">
            <a:avLst/>
          </a:prstGeom>
        </p:spPr>
        <p:txBody>
          <a:bodyPr lIns="0" tIns="0" rIns="0" bIns="0" rtlCol="0" anchor="t">
            <a:spAutoFit/>
          </a:bodyPr>
          <a:lstStyle/>
          <a:p>
            <a:pPr algn="ctr">
              <a:lnSpc>
                <a:spcPts val="2520"/>
              </a:lnSpc>
            </a:pPr>
            <a:r>
              <a:rPr lang="en-US" sz="1800" b="1">
                <a:solidFill>
                  <a:srgbClr val="000000"/>
                </a:solidFill>
                <a:latin typeface="Times New Roman Bold"/>
                <a:ea typeface="Times New Roman Bold"/>
                <a:cs typeface="Times New Roman Bold"/>
                <a:sym typeface="Times New Roman Bold"/>
              </a:rPr>
              <a:t>звичайна лусочниця</a:t>
            </a:r>
          </a:p>
        </p:txBody>
      </p:sp>
      <p:sp>
        <p:nvSpPr>
          <p:cNvPr id="35" name="TextBox 35"/>
          <p:cNvSpPr txBox="1"/>
          <p:nvPr/>
        </p:nvSpPr>
        <p:spPr>
          <a:xfrm>
            <a:off x="13692635" y="8241244"/>
            <a:ext cx="561231" cy="325755"/>
          </a:xfrm>
          <a:prstGeom prst="rect">
            <a:avLst/>
          </a:prstGeom>
        </p:spPr>
        <p:txBody>
          <a:bodyPr lIns="0" tIns="0" rIns="0" bIns="0" rtlCol="0" anchor="t">
            <a:spAutoFit/>
          </a:bodyPr>
          <a:lstStyle/>
          <a:p>
            <a:pPr algn="ctr">
              <a:lnSpc>
                <a:spcPts val="2520"/>
              </a:lnSpc>
            </a:pPr>
            <a:r>
              <a:rPr lang="en-US" sz="1800" b="1">
                <a:solidFill>
                  <a:srgbClr val="000000"/>
                </a:solidFill>
                <a:latin typeface="Times New Roman Bold"/>
                <a:ea typeface="Times New Roman Bold"/>
                <a:cs typeface="Times New Roman Bold"/>
                <a:sym typeface="Times New Roman Bold"/>
              </a:rPr>
              <a:t>вусач</a:t>
            </a:r>
          </a:p>
        </p:txBody>
      </p:sp>
      <p:grpSp>
        <p:nvGrpSpPr>
          <p:cNvPr id="36" name="Group 36"/>
          <p:cNvGrpSpPr/>
          <p:nvPr/>
        </p:nvGrpSpPr>
        <p:grpSpPr>
          <a:xfrm>
            <a:off x="14183929" y="8546044"/>
            <a:ext cx="2299663" cy="1369478"/>
            <a:chOff x="0" y="0"/>
            <a:chExt cx="681168" cy="405644"/>
          </a:xfrm>
        </p:grpSpPr>
        <p:sp>
          <p:nvSpPr>
            <p:cNvPr id="37" name="Freeform 37"/>
            <p:cNvSpPr/>
            <p:nvPr/>
          </p:nvSpPr>
          <p:spPr>
            <a:xfrm>
              <a:off x="0" y="0"/>
              <a:ext cx="681168" cy="405644"/>
            </a:xfrm>
            <a:custGeom>
              <a:avLst/>
              <a:gdLst/>
              <a:ahLst/>
              <a:cxnLst/>
              <a:rect l="l" t="t" r="r" b="b"/>
              <a:pathLst>
                <a:path w="681168" h="405644">
                  <a:moveTo>
                    <a:pt x="0" y="0"/>
                  </a:moveTo>
                  <a:lnTo>
                    <a:pt x="681168" y="0"/>
                  </a:lnTo>
                  <a:lnTo>
                    <a:pt x="681168" y="405644"/>
                  </a:lnTo>
                  <a:lnTo>
                    <a:pt x="0" y="405644"/>
                  </a:lnTo>
                  <a:close/>
                </a:path>
              </a:pathLst>
            </a:custGeom>
            <a:blipFill>
              <a:blip r:embed="rId17"/>
              <a:stretch>
                <a:fillRect l="-6300" t="-109613" r="-27127" b="-89126"/>
              </a:stretch>
            </a:blipFill>
            <a:ln w="38100" cap="sq">
              <a:solidFill>
                <a:srgbClr val="000000"/>
              </a:solidFill>
              <a:prstDash val="dash"/>
              <a:miter/>
            </a:ln>
          </p:spPr>
        </p:sp>
      </p:grpSp>
      <p:grpSp>
        <p:nvGrpSpPr>
          <p:cNvPr id="38" name="Group 38"/>
          <p:cNvGrpSpPr/>
          <p:nvPr/>
        </p:nvGrpSpPr>
        <p:grpSpPr>
          <a:xfrm>
            <a:off x="0" y="6229422"/>
            <a:ext cx="3974621" cy="3591337"/>
            <a:chOff x="0" y="0"/>
            <a:chExt cx="615773" cy="556392"/>
          </a:xfrm>
        </p:grpSpPr>
        <p:sp>
          <p:nvSpPr>
            <p:cNvPr id="39" name="Freeform 39"/>
            <p:cNvSpPr/>
            <p:nvPr/>
          </p:nvSpPr>
          <p:spPr>
            <a:xfrm>
              <a:off x="0" y="0"/>
              <a:ext cx="615773" cy="556392"/>
            </a:xfrm>
            <a:custGeom>
              <a:avLst/>
              <a:gdLst/>
              <a:ahLst/>
              <a:cxnLst/>
              <a:rect l="l" t="t" r="r" b="b"/>
              <a:pathLst>
                <a:path w="615773" h="556392">
                  <a:moveTo>
                    <a:pt x="0" y="0"/>
                  </a:moveTo>
                  <a:lnTo>
                    <a:pt x="615773" y="0"/>
                  </a:lnTo>
                  <a:lnTo>
                    <a:pt x="615773" y="556392"/>
                  </a:lnTo>
                  <a:lnTo>
                    <a:pt x="0" y="556392"/>
                  </a:lnTo>
                  <a:close/>
                </a:path>
              </a:pathLst>
            </a:custGeom>
            <a:blipFill>
              <a:blip r:embed="rId18"/>
              <a:stretch>
                <a:fillRect t="-23781" b="-23781"/>
              </a:stretch>
            </a:blipFill>
          </p:spPr>
        </p:sp>
      </p:grpSp>
      <p:sp>
        <p:nvSpPr>
          <p:cNvPr id="40" name="Freeform 40"/>
          <p:cNvSpPr/>
          <p:nvPr/>
        </p:nvSpPr>
        <p:spPr>
          <a:xfrm>
            <a:off x="1028700" y="1275493"/>
            <a:ext cx="9406100" cy="1826351"/>
          </a:xfrm>
          <a:custGeom>
            <a:avLst/>
            <a:gdLst/>
            <a:ahLst/>
            <a:cxnLst/>
            <a:rect l="l" t="t" r="r" b="b"/>
            <a:pathLst>
              <a:path w="9406100" h="1826351">
                <a:moveTo>
                  <a:pt x="0" y="0"/>
                </a:moveTo>
                <a:lnTo>
                  <a:pt x="9406100" y="0"/>
                </a:lnTo>
                <a:lnTo>
                  <a:pt x="9406100" y="1826352"/>
                </a:lnTo>
                <a:lnTo>
                  <a:pt x="0" y="182635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41" name="Freeform 41"/>
          <p:cNvSpPr/>
          <p:nvPr/>
        </p:nvSpPr>
        <p:spPr>
          <a:xfrm>
            <a:off x="0" y="3038040"/>
            <a:ext cx="12517048" cy="3082323"/>
          </a:xfrm>
          <a:custGeom>
            <a:avLst/>
            <a:gdLst/>
            <a:ahLst/>
            <a:cxnLst/>
            <a:rect l="l" t="t" r="r" b="b"/>
            <a:pathLst>
              <a:path w="12517048" h="3082323">
                <a:moveTo>
                  <a:pt x="0" y="0"/>
                </a:moveTo>
                <a:lnTo>
                  <a:pt x="12517048" y="0"/>
                </a:lnTo>
                <a:lnTo>
                  <a:pt x="12517048" y="3082323"/>
                </a:lnTo>
                <a:lnTo>
                  <a:pt x="0" y="3082323"/>
                </a:lnTo>
                <a:lnTo>
                  <a:pt x="0" y="0"/>
                </a:lnTo>
                <a:close/>
              </a:path>
            </a:pathLst>
          </a:custGeom>
          <a:blipFill>
            <a:blip r:embed="rId21"/>
            <a:stretch>
              <a:fillRect/>
            </a:stretch>
          </a:blipFill>
          <a:ln w="38100" cap="sq">
            <a:solidFill>
              <a:srgbClr val="321913"/>
            </a:solidFill>
            <a:prstDash val="lgDash"/>
            <a:miter/>
          </a:ln>
        </p:spPr>
      </p:sp>
      <p:sp>
        <p:nvSpPr>
          <p:cNvPr id="42" name="Freeform 42"/>
          <p:cNvSpPr/>
          <p:nvPr/>
        </p:nvSpPr>
        <p:spPr>
          <a:xfrm rot="-3167174">
            <a:off x="10742400" y="2013202"/>
            <a:ext cx="1095029" cy="1515301"/>
          </a:xfrm>
          <a:custGeom>
            <a:avLst/>
            <a:gdLst/>
            <a:ahLst/>
            <a:cxnLst/>
            <a:rect l="l" t="t" r="r" b="b"/>
            <a:pathLst>
              <a:path w="1095029" h="1515301">
                <a:moveTo>
                  <a:pt x="0" y="0"/>
                </a:moveTo>
                <a:lnTo>
                  <a:pt x="1095030" y="0"/>
                </a:lnTo>
                <a:lnTo>
                  <a:pt x="1095030" y="1515301"/>
                </a:lnTo>
                <a:lnTo>
                  <a:pt x="0" y="1515301"/>
                </a:lnTo>
                <a:lnTo>
                  <a:pt x="0" y="0"/>
                </a:lnTo>
                <a:close/>
              </a:path>
            </a:pathLst>
          </a:custGeom>
          <a:blipFill>
            <a:blip r:embed="rId22"/>
            <a:stretch>
              <a:fillRect l="-24497" r="-24497"/>
            </a:stretch>
          </a:blipFill>
        </p:spPr>
      </p:sp>
      <p:grpSp>
        <p:nvGrpSpPr>
          <p:cNvPr id="43" name="Group 43"/>
          <p:cNvGrpSpPr/>
          <p:nvPr/>
        </p:nvGrpSpPr>
        <p:grpSpPr>
          <a:xfrm rot="8536839">
            <a:off x="-789570" y="-614703"/>
            <a:ext cx="3111732" cy="2340965"/>
            <a:chOff x="0" y="0"/>
            <a:chExt cx="812800" cy="611472"/>
          </a:xfrm>
        </p:grpSpPr>
        <p:sp>
          <p:nvSpPr>
            <p:cNvPr id="44" name="Freeform 44"/>
            <p:cNvSpPr/>
            <p:nvPr/>
          </p:nvSpPr>
          <p:spPr>
            <a:xfrm>
              <a:off x="0" y="0"/>
              <a:ext cx="812800" cy="611472"/>
            </a:xfrm>
            <a:custGeom>
              <a:avLst/>
              <a:gdLst/>
              <a:ahLst/>
              <a:cxnLst/>
              <a:rect l="l" t="t" r="r" b="b"/>
              <a:pathLst>
                <a:path w="812800" h="611472">
                  <a:moveTo>
                    <a:pt x="406400" y="0"/>
                  </a:moveTo>
                  <a:cubicBezTo>
                    <a:pt x="181951" y="0"/>
                    <a:pt x="0" y="136883"/>
                    <a:pt x="0" y="305736"/>
                  </a:cubicBezTo>
                  <a:cubicBezTo>
                    <a:pt x="0" y="474589"/>
                    <a:pt x="181951" y="611472"/>
                    <a:pt x="406400" y="611472"/>
                  </a:cubicBezTo>
                  <a:cubicBezTo>
                    <a:pt x="630849" y="611472"/>
                    <a:pt x="812800" y="474589"/>
                    <a:pt x="812800" y="305736"/>
                  </a:cubicBezTo>
                  <a:cubicBezTo>
                    <a:pt x="812800" y="136883"/>
                    <a:pt x="630849" y="0"/>
                    <a:pt x="406400" y="0"/>
                  </a:cubicBezTo>
                  <a:close/>
                </a:path>
              </a:pathLst>
            </a:custGeom>
            <a:blipFill>
              <a:blip r:embed="rId23"/>
              <a:stretch>
                <a:fillRect t="-38616" b="-38616"/>
              </a:stretch>
            </a:blipFill>
          </p:spPr>
        </p:sp>
      </p:grpSp>
      <p:sp>
        <p:nvSpPr>
          <p:cNvPr id="45" name="TextBox 45"/>
          <p:cNvSpPr txBox="1"/>
          <p:nvPr/>
        </p:nvSpPr>
        <p:spPr>
          <a:xfrm>
            <a:off x="1642788" y="1401334"/>
            <a:ext cx="8603735" cy="1608381"/>
          </a:xfrm>
          <a:prstGeom prst="rect">
            <a:avLst/>
          </a:prstGeom>
        </p:spPr>
        <p:txBody>
          <a:bodyPr lIns="0" tIns="0" rIns="0" bIns="0" rtlCol="0" anchor="t">
            <a:spAutoFit/>
          </a:bodyPr>
          <a:lstStyle/>
          <a:p>
            <a:pPr algn="l">
              <a:lnSpc>
                <a:spcPts val="3224"/>
              </a:lnSpc>
            </a:pPr>
            <a:r>
              <a:rPr lang="en-US" sz="2302">
                <a:solidFill>
                  <a:srgbClr val="000000"/>
                </a:solidFill>
                <a:latin typeface="Times New Roman"/>
                <a:ea typeface="Times New Roman"/>
                <a:cs typeface="Times New Roman"/>
                <a:sym typeface="Times New Roman"/>
              </a:rPr>
              <a:t>У ході дослідження на трьох різних ділянках було виявлено 12 </a:t>
            </a:r>
          </a:p>
          <a:p>
            <a:pPr algn="l">
              <a:lnSpc>
                <a:spcPts val="3224"/>
              </a:lnSpc>
            </a:pPr>
            <a:r>
              <a:rPr lang="en-US" sz="2302">
                <a:solidFill>
                  <a:srgbClr val="000000"/>
                </a:solidFill>
                <a:latin typeface="Times New Roman"/>
                <a:ea typeface="Times New Roman"/>
                <a:cs typeface="Times New Roman"/>
                <a:sym typeface="Times New Roman"/>
              </a:rPr>
              <a:t>видів комах. Зібрані зразки були детально вивчені за допомогою мікроскопа, що дозволило проаналізувати морфологічну структуру, оцінити структуру, колір та та тип забарвлення.</a:t>
            </a:r>
          </a:p>
        </p:txBody>
      </p:sp>
      <p:sp>
        <p:nvSpPr>
          <p:cNvPr id="46" name="TextBox 46"/>
          <p:cNvSpPr txBox="1"/>
          <p:nvPr/>
        </p:nvSpPr>
        <p:spPr>
          <a:xfrm>
            <a:off x="16102282" y="6406051"/>
            <a:ext cx="1935956" cy="325755"/>
          </a:xfrm>
          <a:prstGeom prst="rect">
            <a:avLst/>
          </a:prstGeom>
        </p:spPr>
        <p:txBody>
          <a:bodyPr lIns="0" tIns="0" rIns="0" bIns="0" rtlCol="0" anchor="t">
            <a:spAutoFit/>
          </a:bodyPr>
          <a:lstStyle/>
          <a:p>
            <a:pPr algn="ctr">
              <a:lnSpc>
                <a:spcPts val="2520"/>
              </a:lnSpc>
              <a:spcBef>
                <a:spcPct val="0"/>
              </a:spcBef>
            </a:pPr>
            <a:r>
              <a:rPr lang="en-US" sz="1800" b="1">
                <a:solidFill>
                  <a:srgbClr val="000000"/>
                </a:solidFill>
                <a:latin typeface="Times New Roman Bold"/>
                <a:ea typeface="Times New Roman Bold"/>
                <a:cs typeface="Times New Roman Bold"/>
                <a:sym typeface="Times New Roman Bold"/>
              </a:rPr>
              <a:t>Турун ( жежелиця)</a:t>
            </a:r>
          </a:p>
        </p:txBody>
      </p:sp>
      <p:sp>
        <p:nvSpPr>
          <p:cNvPr id="47" name="TextBox 47"/>
          <p:cNvSpPr txBox="1"/>
          <p:nvPr/>
        </p:nvSpPr>
        <p:spPr>
          <a:xfrm>
            <a:off x="14086264" y="6406051"/>
            <a:ext cx="935980" cy="325755"/>
          </a:xfrm>
          <a:prstGeom prst="rect">
            <a:avLst/>
          </a:prstGeom>
        </p:spPr>
        <p:txBody>
          <a:bodyPr lIns="0" tIns="0" rIns="0" bIns="0" rtlCol="0" anchor="t">
            <a:spAutoFit/>
          </a:bodyPr>
          <a:lstStyle/>
          <a:p>
            <a:pPr algn="ctr">
              <a:lnSpc>
                <a:spcPts val="2520"/>
              </a:lnSpc>
            </a:pPr>
            <a:r>
              <a:rPr lang="en-US" sz="1800" b="1">
                <a:solidFill>
                  <a:srgbClr val="000000"/>
                </a:solidFill>
                <a:latin typeface="Times New Roman Bold"/>
                <a:ea typeface="Times New Roman Bold"/>
                <a:cs typeface="Times New Roman Bold"/>
                <a:sym typeface="Times New Roman Bold"/>
              </a:rPr>
              <a:t>Сонечко </a:t>
            </a:r>
          </a:p>
        </p:txBody>
      </p:sp>
      <p:sp>
        <p:nvSpPr>
          <p:cNvPr id="48" name="TextBox 48"/>
          <p:cNvSpPr txBox="1"/>
          <p:nvPr/>
        </p:nvSpPr>
        <p:spPr>
          <a:xfrm>
            <a:off x="15673595" y="3038040"/>
            <a:ext cx="2721021" cy="325755"/>
          </a:xfrm>
          <a:prstGeom prst="rect">
            <a:avLst/>
          </a:prstGeom>
        </p:spPr>
        <p:txBody>
          <a:bodyPr lIns="0" tIns="0" rIns="0" bIns="0" rtlCol="0" anchor="t">
            <a:spAutoFit/>
          </a:bodyPr>
          <a:lstStyle/>
          <a:p>
            <a:pPr algn="ctr">
              <a:lnSpc>
                <a:spcPts val="2519"/>
              </a:lnSpc>
              <a:spcBef>
                <a:spcPct val="0"/>
              </a:spcBef>
            </a:pPr>
            <a:r>
              <a:rPr lang="en-US" sz="1799" b="1">
                <a:solidFill>
                  <a:srgbClr val="000000"/>
                </a:solidFill>
                <a:latin typeface="Times New Roman Bold"/>
                <a:ea typeface="Times New Roman Bold"/>
                <a:cs typeface="Times New Roman Bold"/>
                <a:sym typeface="Times New Roman Bold"/>
              </a:rPr>
              <a:t>Крайовик щавлевий</a:t>
            </a:r>
          </a:p>
        </p:txBody>
      </p:sp>
      <p:sp>
        <p:nvSpPr>
          <p:cNvPr id="49" name="TextBox 49"/>
          <p:cNvSpPr txBox="1"/>
          <p:nvPr/>
        </p:nvSpPr>
        <p:spPr>
          <a:xfrm>
            <a:off x="12784525" y="4760301"/>
            <a:ext cx="2721021" cy="325755"/>
          </a:xfrm>
          <a:prstGeom prst="rect">
            <a:avLst/>
          </a:prstGeom>
        </p:spPr>
        <p:txBody>
          <a:bodyPr lIns="0" tIns="0" rIns="0" bIns="0" rtlCol="0" anchor="t">
            <a:spAutoFit/>
          </a:bodyPr>
          <a:lstStyle/>
          <a:p>
            <a:pPr algn="ctr">
              <a:lnSpc>
                <a:spcPts val="2519"/>
              </a:lnSpc>
              <a:spcBef>
                <a:spcPct val="0"/>
              </a:spcBef>
            </a:pPr>
            <a:r>
              <a:rPr lang="en-US" sz="1799" b="1">
                <a:solidFill>
                  <a:srgbClr val="000000"/>
                </a:solidFill>
                <a:latin typeface="Times New Roman Bold"/>
                <a:ea typeface="Times New Roman Bold"/>
                <a:cs typeface="Times New Roman Bold"/>
                <a:sym typeface="Times New Roman Bold"/>
              </a:rPr>
              <a:t>Червоноклоп безкрилий</a:t>
            </a:r>
          </a:p>
        </p:txBody>
      </p:sp>
      <p:sp>
        <p:nvSpPr>
          <p:cNvPr id="50" name="TextBox 50"/>
          <p:cNvSpPr txBox="1"/>
          <p:nvPr/>
        </p:nvSpPr>
        <p:spPr>
          <a:xfrm>
            <a:off x="13292934" y="1409717"/>
            <a:ext cx="1832372" cy="325755"/>
          </a:xfrm>
          <a:prstGeom prst="rect">
            <a:avLst/>
          </a:prstGeom>
        </p:spPr>
        <p:txBody>
          <a:bodyPr lIns="0" tIns="0" rIns="0" bIns="0" rtlCol="0" anchor="t">
            <a:spAutoFit/>
          </a:bodyPr>
          <a:lstStyle/>
          <a:p>
            <a:pPr algn="ctr">
              <a:lnSpc>
                <a:spcPts val="2519"/>
              </a:lnSpc>
            </a:pPr>
            <a:r>
              <a:rPr lang="en-US" sz="1799" b="1">
                <a:solidFill>
                  <a:srgbClr val="000000"/>
                </a:solidFill>
                <a:latin typeface="Times New Roman Bold"/>
                <a:ea typeface="Times New Roman Bold"/>
                <a:cs typeface="Times New Roman Bold"/>
                <a:sym typeface="Times New Roman Bold"/>
              </a:rPr>
              <a:t>Кравчик головач </a:t>
            </a:r>
          </a:p>
        </p:txBody>
      </p:sp>
      <p:sp>
        <p:nvSpPr>
          <p:cNvPr id="51" name="TextBox 51"/>
          <p:cNvSpPr txBox="1"/>
          <p:nvPr/>
        </p:nvSpPr>
        <p:spPr>
          <a:xfrm>
            <a:off x="15988337" y="1379420"/>
            <a:ext cx="1624608" cy="325755"/>
          </a:xfrm>
          <a:prstGeom prst="rect">
            <a:avLst/>
          </a:prstGeom>
        </p:spPr>
        <p:txBody>
          <a:bodyPr lIns="0" tIns="0" rIns="0" bIns="0" rtlCol="0" anchor="t">
            <a:spAutoFit/>
          </a:bodyPr>
          <a:lstStyle/>
          <a:p>
            <a:pPr algn="ctr">
              <a:lnSpc>
                <a:spcPts val="2519"/>
              </a:lnSpc>
              <a:spcBef>
                <a:spcPct val="0"/>
              </a:spcBef>
            </a:pPr>
            <a:r>
              <a:rPr lang="en-US" sz="1799" b="1">
                <a:solidFill>
                  <a:srgbClr val="000000"/>
                </a:solidFill>
                <a:latin typeface="Times New Roman Bold"/>
                <a:ea typeface="Times New Roman Bold"/>
                <a:cs typeface="Times New Roman Bold"/>
                <a:sym typeface="Times New Roman Bold"/>
              </a:rPr>
              <a:t>Клоп березовий</a:t>
            </a:r>
          </a:p>
        </p:txBody>
      </p:sp>
      <p:sp>
        <p:nvSpPr>
          <p:cNvPr id="52" name="TextBox 52"/>
          <p:cNvSpPr txBox="1"/>
          <p:nvPr/>
        </p:nvSpPr>
        <p:spPr>
          <a:xfrm>
            <a:off x="13673876" y="3039295"/>
            <a:ext cx="1597591" cy="325755"/>
          </a:xfrm>
          <a:prstGeom prst="rect">
            <a:avLst/>
          </a:prstGeom>
        </p:spPr>
        <p:txBody>
          <a:bodyPr lIns="0" tIns="0" rIns="0" bIns="0" rtlCol="0" anchor="t">
            <a:spAutoFit/>
          </a:bodyPr>
          <a:lstStyle/>
          <a:p>
            <a:pPr algn="ctr">
              <a:lnSpc>
                <a:spcPts val="2519"/>
              </a:lnSpc>
            </a:pPr>
            <a:r>
              <a:rPr lang="en-US" sz="1799" b="1">
                <a:solidFill>
                  <a:srgbClr val="000000"/>
                </a:solidFill>
                <a:latin typeface="Times New Roman Bold"/>
                <a:ea typeface="Times New Roman Bold"/>
                <a:cs typeface="Times New Roman Bold"/>
                <a:sym typeface="Times New Roman Bold"/>
              </a:rPr>
              <a:t>Павук - вовк</a:t>
            </a:r>
          </a:p>
        </p:txBody>
      </p:sp>
      <p:sp>
        <p:nvSpPr>
          <p:cNvPr id="53" name="TextBox 53"/>
          <p:cNvSpPr txBox="1"/>
          <p:nvPr/>
        </p:nvSpPr>
        <p:spPr>
          <a:xfrm>
            <a:off x="15988337" y="4741251"/>
            <a:ext cx="1517154" cy="325755"/>
          </a:xfrm>
          <a:prstGeom prst="rect">
            <a:avLst/>
          </a:prstGeom>
        </p:spPr>
        <p:txBody>
          <a:bodyPr lIns="0" tIns="0" rIns="0" bIns="0" rtlCol="0" anchor="t">
            <a:spAutoFit/>
          </a:bodyPr>
          <a:lstStyle/>
          <a:p>
            <a:pPr algn="ctr">
              <a:lnSpc>
                <a:spcPts val="2520"/>
              </a:lnSpc>
            </a:pPr>
            <a:r>
              <a:rPr lang="en-US" sz="1800" b="1">
                <a:solidFill>
                  <a:srgbClr val="000000"/>
                </a:solidFill>
                <a:latin typeface="Times New Roman Bold"/>
                <a:ea typeface="Times New Roman Bold"/>
                <a:cs typeface="Times New Roman Bold"/>
                <a:sym typeface="Times New Roman Bold"/>
              </a:rPr>
              <a:t>Хлібний турун</a:t>
            </a:r>
          </a:p>
        </p:txBody>
      </p:sp>
      <p:sp>
        <p:nvSpPr>
          <p:cNvPr id="54" name="TextBox 54"/>
          <p:cNvSpPr txBox="1"/>
          <p:nvPr/>
        </p:nvSpPr>
        <p:spPr>
          <a:xfrm>
            <a:off x="2444395" y="9735034"/>
            <a:ext cx="8423086" cy="583828"/>
          </a:xfrm>
          <a:prstGeom prst="rect">
            <a:avLst/>
          </a:prstGeom>
        </p:spPr>
        <p:txBody>
          <a:bodyPr lIns="0" tIns="0" rIns="0" bIns="0" rtlCol="0" anchor="t">
            <a:spAutoFit/>
          </a:bodyPr>
          <a:lstStyle/>
          <a:p>
            <a:pPr algn="ctr">
              <a:lnSpc>
                <a:spcPts val="4544"/>
              </a:lnSpc>
            </a:pPr>
            <a:r>
              <a:rPr lang="en-US" sz="3245" b="1">
                <a:solidFill>
                  <a:srgbClr val="000000"/>
                </a:solidFill>
                <a:latin typeface="Times New Roman Bold"/>
                <a:ea typeface="Times New Roman Bold"/>
                <a:cs typeface="Times New Roman Bold"/>
                <a:sym typeface="Times New Roman Bold"/>
              </a:rPr>
              <a:t>Дослідження членистоногих під мікроскопом</a:t>
            </a:r>
          </a:p>
        </p:txBody>
      </p:sp>
      <p:sp>
        <p:nvSpPr>
          <p:cNvPr id="55" name="TextBox 55"/>
          <p:cNvSpPr txBox="1"/>
          <p:nvPr/>
        </p:nvSpPr>
        <p:spPr>
          <a:xfrm>
            <a:off x="14638361" y="9877422"/>
            <a:ext cx="1390799" cy="325755"/>
          </a:xfrm>
          <a:prstGeom prst="rect">
            <a:avLst/>
          </a:prstGeom>
        </p:spPr>
        <p:txBody>
          <a:bodyPr lIns="0" tIns="0" rIns="0" bIns="0" rtlCol="0" anchor="t">
            <a:spAutoFit/>
          </a:bodyPr>
          <a:lstStyle/>
          <a:p>
            <a:pPr algn="ctr">
              <a:lnSpc>
                <a:spcPts val="2520"/>
              </a:lnSpc>
            </a:pPr>
            <a:r>
              <a:rPr lang="en-US" sz="1800" b="1">
                <a:solidFill>
                  <a:srgbClr val="000000"/>
                </a:solidFill>
                <a:latin typeface="Times New Roman Bold"/>
                <a:ea typeface="Times New Roman Bold"/>
                <a:cs typeface="Times New Roman Bold"/>
                <a:sym typeface="Times New Roman Bold"/>
              </a:rPr>
              <a:t>Бджола осмія</a:t>
            </a:r>
          </a:p>
        </p:txBody>
      </p:sp>
      <p:sp>
        <p:nvSpPr>
          <p:cNvPr id="56" name="TextBox 56"/>
          <p:cNvSpPr txBox="1"/>
          <p:nvPr/>
        </p:nvSpPr>
        <p:spPr>
          <a:xfrm>
            <a:off x="1987310" y="-204425"/>
            <a:ext cx="11190289" cy="2690715"/>
          </a:xfrm>
          <a:prstGeom prst="rect">
            <a:avLst/>
          </a:prstGeom>
        </p:spPr>
        <p:txBody>
          <a:bodyPr lIns="0" tIns="0" rIns="0" bIns="0" rtlCol="0" anchor="t">
            <a:spAutoFit/>
          </a:bodyPr>
          <a:lstStyle/>
          <a:p>
            <a:pPr algn="ctr">
              <a:lnSpc>
                <a:spcPts val="7396"/>
              </a:lnSpc>
            </a:pPr>
            <a:r>
              <a:rPr lang="en-US" sz="5282" b="1">
                <a:solidFill>
                  <a:srgbClr val="000000"/>
                </a:solidFill>
                <a:latin typeface="Times New Roman Bold"/>
                <a:ea typeface="Times New Roman Bold"/>
                <a:cs typeface="Times New Roman Bold"/>
                <a:sym typeface="Times New Roman Bold"/>
              </a:rPr>
              <a:t>ВИКОНАННЯ </a:t>
            </a:r>
          </a:p>
          <a:p>
            <a:pPr algn="ctr">
              <a:lnSpc>
                <a:spcPts val="7396"/>
              </a:lnSpc>
            </a:pPr>
            <a:r>
              <a:rPr lang="en-US" sz="5282" b="1">
                <a:solidFill>
                  <a:srgbClr val="000000"/>
                </a:solidFill>
                <a:latin typeface="Times New Roman Bold"/>
                <a:ea typeface="Times New Roman Bold"/>
                <a:cs typeface="Times New Roman Bold"/>
                <a:sym typeface="Times New Roman Bold"/>
              </a:rPr>
              <a:t>                                          ЗАВДАННЯ</a:t>
            </a:r>
          </a:p>
          <a:p>
            <a:pPr algn="ctr">
              <a:lnSpc>
                <a:spcPts val="6409"/>
              </a:lnSpc>
            </a:pPr>
            <a:endParaRPr lang="en-US" sz="5282" b="1">
              <a:solidFill>
                <a:srgbClr val="000000"/>
              </a:solidFill>
              <a:latin typeface="Times New Roman Bold"/>
              <a:ea typeface="Times New Roman Bold"/>
              <a:cs typeface="Times New Roman Bold"/>
              <a:sym typeface="Times New Roman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1240239" y="840853"/>
            <a:ext cx="11841112" cy="2284348"/>
          </a:xfrm>
          <a:custGeom>
            <a:avLst/>
            <a:gdLst/>
            <a:ahLst/>
            <a:cxnLst/>
            <a:rect l="l" t="t" r="r" b="b"/>
            <a:pathLst>
              <a:path w="11841112" h="2284348">
                <a:moveTo>
                  <a:pt x="0" y="0"/>
                </a:moveTo>
                <a:lnTo>
                  <a:pt x="11841111" y="0"/>
                </a:lnTo>
                <a:lnTo>
                  <a:pt x="11841111" y="2284348"/>
                </a:lnTo>
                <a:lnTo>
                  <a:pt x="0" y="22843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191496" y="971550"/>
            <a:ext cx="10170136" cy="1965803"/>
          </a:xfrm>
          <a:prstGeom prst="rect">
            <a:avLst/>
          </a:prstGeom>
        </p:spPr>
        <p:txBody>
          <a:bodyPr lIns="0" tIns="0" rIns="0" bIns="0" rtlCol="0" anchor="t">
            <a:spAutoFit/>
          </a:bodyPr>
          <a:lstStyle/>
          <a:p>
            <a:pPr algn="l">
              <a:lnSpc>
                <a:spcPts val="2581"/>
              </a:lnSpc>
            </a:pPr>
            <a:r>
              <a:rPr lang="en-US" sz="1844">
                <a:solidFill>
                  <a:srgbClr val="000000"/>
                </a:solidFill>
                <a:latin typeface="Times New Roman"/>
                <a:ea typeface="Times New Roman"/>
                <a:cs typeface="Times New Roman"/>
                <a:sym typeface="Times New Roman"/>
              </a:rPr>
              <a:t>На наступному етапі дані систематизували до узагальненої таблиці, внесли інформацію щодо типів маскування досліджуваних комах, а також механізми за допомогою яких це маскування реалізується. Встановили взаємозвʼязок між особливостями забарвлення, поведінковими адаптаціями та типом субстрату на яких виявлено кожен із досліджуваних видів. що дало змогу простежити зв’язок між умовами середовища існування та характером їхніх маскувальних пристосувань.</a:t>
            </a:r>
          </a:p>
          <a:p>
            <a:pPr algn="l">
              <a:lnSpc>
                <a:spcPts val="2581"/>
              </a:lnSpc>
            </a:pPr>
            <a:endParaRPr lang="en-US" sz="1844">
              <a:solidFill>
                <a:srgbClr val="000000"/>
              </a:solidFill>
              <a:latin typeface="Times New Roman"/>
              <a:ea typeface="Times New Roman"/>
              <a:cs typeface="Times New Roman"/>
              <a:sym typeface="Times New Roman"/>
            </a:endParaRPr>
          </a:p>
        </p:txBody>
      </p:sp>
      <p:sp>
        <p:nvSpPr>
          <p:cNvPr id="5" name="TextBox 5"/>
          <p:cNvSpPr txBox="1"/>
          <p:nvPr/>
        </p:nvSpPr>
        <p:spPr>
          <a:xfrm>
            <a:off x="3145430" y="-2965"/>
            <a:ext cx="11190289" cy="2690715"/>
          </a:xfrm>
          <a:prstGeom prst="rect">
            <a:avLst/>
          </a:prstGeom>
        </p:spPr>
        <p:txBody>
          <a:bodyPr lIns="0" tIns="0" rIns="0" bIns="0" rtlCol="0" anchor="t">
            <a:spAutoFit/>
          </a:bodyPr>
          <a:lstStyle/>
          <a:p>
            <a:pPr algn="ctr">
              <a:lnSpc>
                <a:spcPts val="7396"/>
              </a:lnSpc>
            </a:pPr>
            <a:r>
              <a:rPr lang="en-US" sz="5282" b="1">
                <a:solidFill>
                  <a:srgbClr val="000000"/>
                </a:solidFill>
                <a:latin typeface="Times New Roman Bold"/>
                <a:ea typeface="Times New Roman Bold"/>
                <a:cs typeface="Times New Roman Bold"/>
                <a:sym typeface="Times New Roman Bold"/>
              </a:rPr>
              <a:t>ВИКОНАННЯ </a:t>
            </a:r>
          </a:p>
          <a:p>
            <a:pPr algn="ctr">
              <a:lnSpc>
                <a:spcPts val="7396"/>
              </a:lnSpc>
            </a:pPr>
            <a:r>
              <a:rPr lang="en-US" sz="5282" b="1">
                <a:solidFill>
                  <a:srgbClr val="000000"/>
                </a:solidFill>
                <a:latin typeface="Times New Roman Bold"/>
                <a:ea typeface="Times New Roman Bold"/>
                <a:cs typeface="Times New Roman Bold"/>
                <a:sym typeface="Times New Roman Bold"/>
              </a:rPr>
              <a:t>                                          ЗАВДАННЯ</a:t>
            </a:r>
          </a:p>
          <a:p>
            <a:pPr algn="ctr">
              <a:lnSpc>
                <a:spcPts val="6409"/>
              </a:lnSpc>
            </a:pPr>
            <a:endParaRPr lang="en-US" sz="5282" b="1">
              <a:solidFill>
                <a:srgbClr val="000000"/>
              </a:solidFill>
              <a:latin typeface="Times New Roman Bold"/>
              <a:ea typeface="Times New Roman Bold"/>
              <a:cs typeface="Times New Roman Bold"/>
              <a:sym typeface="Times New Roman Bold"/>
            </a:endParaRPr>
          </a:p>
        </p:txBody>
      </p:sp>
      <p:sp>
        <p:nvSpPr>
          <p:cNvPr id="6" name="Freeform 6"/>
          <p:cNvSpPr/>
          <p:nvPr/>
        </p:nvSpPr>
        <p:spPr>
          <a:xfrm>
            <a:off x="0" y="2937353"/>
            <a:ext cx="13684521" cy="3575081"/>
          </a:xfrm>
          <a:custGeom>
            <a:avLst/>
            <a:gdLst/>
            <a:ahLst/>
            <a:cxnLst/>
            <a:rect l="l" t="t" r="r" b="b"/>
            <a:pathLst>
              <a:path w="13684521" h="3575081">
                <a:moveTo>
                  <a:pt x="0" y="0"/>
                </a:moveTo>
                <a:lnTo>
                  <a:pt x="13684521" y="0"/>
                </a:lnTo>
                <a:lnTo>
                  <a:pt x="13684521" y="3575082"/>
                </a:lnTo>
                <a:lnTo>
                  <a:pt x="0" y="3575082"/>
                </a:lnTo>
                <a:lnTo>
                  <a:pt x="0" y="0"/>
                </a:lnTo>
                <a:close/>
              </a:path>
            </a:pathLst>
          </a:custGeom>
          <a:blipFill>
            <a:blip r:embed="rId5"/>
            <a:stretch>
              <a:fillRect/>
            </a:stretch>
          </a:blipFill>
          <a:ln w="38100" cap="sq">
            <a:solidFill>
              <a:srgbClr val="000000"/>
            </a:solidFill>
            <a:prstDash val="dash"/>
            <a:miter/>
          </a:ln>
        </p:spPr>
      </p:sp>
      <p:grpSp>
        <p:nvGrpSpPr>
          <p:cNvPr id="7" name="Group 7"/>
          <p:cNvGrpSpPr/>
          <p:nvPr/>
        </p:nvGrpSpPr>
        <p:grpSpPr>
          <a:xfrm>
            <a:off x="37234" y="6598002"/>
            <a:ext cx="4446406" cy="3241590"/>
            <a:chOff x="0" y="0"/>
            <a:chExt cx="1114897" cy="812800"/>
          </a:xfrm>
        </p:grpSpPr>
        <p:sp>
          <p:nvSpPr>
            <p:cNvPr id="8" name="Freeform 8"/>
            <p:cNvSpPr/>
            <p:nvPr/>
          </p:nvSpPr>
          <p:spPr>
            <a:xfrm>
              <a:off x="0" y="0"/>
              <a:ext cx="1114897" cy="812800"/>
            </a:xfrm>
            <a:custGeom>
              <a:avLst/>
              <a:gdLst/>
              <a:ahLst/>
              <a:cxnLst/>
              <a:rect l="l" t="t" r="r" b="b"/>
              <a:pathLst>
                <a:path w="1114897" h="812800">
                  <a:moveTo>
                    <a:pt x="0" y="0"/>
                  </a:moveTo>
                  <a:lnTo>
                    <a:pt x="1114897" y="0"/>
                  </a:lnTo>
                  <a:lnTo>
                    <a:pt x="1114897" y="812800"/>
                  </a:lnTo>
                  <a:lnTo>
                    <a:pt x="0" y="812800"/>
                  </a:lnTo>
                  <a:close/>
                </a:path>
              </a:pathLst>
            </a:custGeom>
            <a:blipFill>
              <a:blip r:embed="rId6"/>
              <a:stretch>
                <a:fillRect t="-41444" b="-41444"/>
              </a:stretch>
            </a:blipFill>
          </p:spPr>
        </p:sp>
      </p:grpSp>
      <p:grpSp>
        <p:nvGrpSpPr>
          <p:cNvPr id="9" name="Group 9"/>
          <p:cNvGrpSpPr/>
          <p:nvPr/>
        </p:nvGrpSpPr>
        <p:grpSpPr>
          <a:xfrm>
            <a:off x="4680316" y="6598002"/>
            <a:ext cx="4649780" cy="3241590"/>
            <a:chOff x="0" y="0"/>
            <a:chExt cx="1165891" cy="812800"/>
          </a:xfrm>
        </p:grpSpPr>
        <p:sp>
          <p:nvSpPr>
            <p:cNvPr id="10" name="Freeform 10"/>
            <p:cNvSpPr/>
            <p:nvPr/>
          </p:nvSpPr>
          <p:spPr>
            <a:xfrm>
              <a:off x="0" y="0"/>
              <a:ext cx="1165891" cy="812800"/>
            </a:xfrm>
            <a:custGeom>
              <a:avLst/>
              <a:gdLst/>
              <a:ahLst/>
              <a:cxnLst/>
              <a:rect l="l" t="t" r="r" b="b"/>
              <a:pathLst>
                <a:path w="1165891" h="812800">
                  <a:moveTo>
                    <a:pt x="0" y="0"/>
                  </a:moveTo>
                  <a:lnTo>
                    <a:pt x="1165891" y="0"/>
                  </a:lnTo>
                  <a:lnTo>
                    <a:pt x="1165891" y="812800"/>
                  </a:lnTo>
                  <a:lnTo>
                    <a:pt x="0" y="812800"/>
                  </a:lnTo>
                  <a:close/>
                </a:path>
              </a:pathLst>
            </a:custGeom>
            <a:blipFill>
              <a:blip r:embed="rId7"/>
              <a:stretch>
                <a:fillRect t="-45627" b="-45627"/>
              </a:stretch>
            </a:blipFill>
          </p:spPr>
        </p:sp>
      </p:grpSp>
      <p:grpSp>
        <p:nvGrpSpPr>
          <p:cNvPr id="11" name="Group 11"/>
          <p:cNvGrpSpPr/>
          <p:nvPr/>
        </p:nvGrpSpPr>
        <p:grpSpPr>
          <a:xfrm>
            <a:off x="9563687" y="6598002"/>
            <a:ext cx="4446406" cy="3241590"/>
            <a:chOff x="0" y="0"/>
            <a:chExt cx="1114897" cy="812800"/>
          </a:xfrm>
        </p:grpSpPr>
        <p:sp>
          <p:nvSpPr>
            <p:cNvPr id="12" name="Freeform 12"/>
            <p:cNvSpPr/>
            <p:nvPr/>
          </p:nvSpPr>
          <p:spPr>
            <a:xfrm>
              <a:off x="0" y="0"/>
              <a:ext cx="1114897" cy="812800"/>
            </a:xfrm>
            <a:custGeom>
              <a:avLst/>
              <a:gdLst/>
              <a:ahLst/>
              <a:cxnLst/>
              <a:rect l="l" t="t" r="r" b="b"/>
              <a:pathLst>
                <a:path w="1114897" h="812800">
                  <a:moveTo>
                    <a:pt x="0" y="0"/>
                  </a:moveTo>
                  <a:lnTo>
                    <a:pt x="1114897" y="0"/>
                  </a:lnTo>
                  <a:lnTo>
                    <a:pt x="1114897" y="812800"/>
                  </a:lnTo>
                  <a:lnTo>
                    <a:pt x="0" y="812800"/>
                  </a:lnTo>
                  <a:close/>
                </a:path>
              </a:pathLst>
            </a:custGeom>
            <a:blipFill>
              <a:blip r:embed="rId8"/>
              <a:stretch>
                <a:fillRect t="-41444" b="-41444"/>
              </a:stretch>
            </a:blipFill>
          </p:spPr>
        </p:sp>
      </p:grpSp>
      <p:grpSp>
        <p:nvGrpSpPr>
          <p:cNvPr id="13" name="Group 13"/>
          <p:cNvGrpSpPr/>
          <p:nvPr/>
        </p:nvGrpSpPr>
        <p:grpSpPr>
          <a:xfrm>
            <a:off x="14555106" y="795459"/>
            <a:ext cx="3245990" cy="2376699"/>
            <a:chOff x="0" y="0"/>
            <a:chExt cx="812800" cy="595128"/>
          </a:xfrm>
        </p:grpSpPr>
        <p:sp>
          <p:nvSpPr>
            <p:cNvPr id="14" name="Freeform 14"/>
            <p:cNvSpPr/>
            <p:nvPr/>
          </p:nvSpPr>
          <p:spPr>
            <a:xfrm>
              <a:off x="0" y="0"/>
              <a:ext cx="812800" cy="595128"/>
            </a:xfrm>
            <a:custGeom>
              <a:avLst/>
              <a:gdLst/>
              <a:ahLst/>
              <a:cxnLst/>
              <a:rect l="l" t="t" r="r" b="b"/>
              <a:pathLst>
                <a:path w="812800" h="595128">
                  <a:moveTo>
                    <a:pt x="0" y="0"/>
                  </a:moveTo>
                  <a:lnTo>
                    <a:pt x="812800" y="0"/>
                  </a:lnTo>
                  <a:lnTo>
                    <a:pt x="812800" y="595128"/>
                  </a:lnTo>
                  <a:lnTo>
                    <a:pt x="0" y="595128"/>
                  </a:lnTo>
                  <a:close/>
                </a:path>
              </a:pathLst>
            </a:custGeom>
            <a:blipFill>
              <a:blip r:embed="rId9"/>
              <a:stretch>
                <a:fillRect l="-7995" r="-7995"/>
              </a:stretch>
            </a:blipFill>
            <a:ln w="38100" cap="sq">
              <a:solidFill>
                <a:srgbClr val="000000"/>
              </a:solidFill>
              <a:prstDash val="solid"/>
              <a:miter/>
            </a:ln>
          </p:spPr>
        </p:sp>
      </p:grpSp>
      <p:grpSp>
        <p:nvGrpSpPr>
          <p:cNvPr id="15" name="Group 15"/>
          <p:cNvGrpSpPr/>
          <p:nvPr/>
        </p:nvGrpSpPr>
        <p:grpSpPr>
          <a:xfrm>
            <a:off x="14498795" y="3686815"/>
            <a:ext cx="3183614" cy="2911187"/>
            <a:chOff x="0" y="0"/>
            <a:chExt cx="812800" cy="743247"/>
          </a:xfrm>
        </p:grpSpPr>
        <p:sp>
          <p:nvSpPr>
            <p:cNvPr id="16" name="Freeform 16"/>
            <p:cNvSpPr/>
            <p:nvPr/>
          </p:nvSpPr>
          <p:spPr>
            <a:xfrm>
              <a:off x="0" y="0"/>
              <a:ext cx="812800" cy="743247"/>
            </a:xfrm>
            <a:custGeom>
              <a:avLst/>
              <a:gdLst/>
              <a:ahLst/>
              <a:cxnLst/>
              <a:rect l="l" t="t" r="r" b="b"/>
              <a:pathLst>
                <a:path w="812800" h="743247">
                  <a:moveTo>
                    <a:pt x="0" y="0"/>
                  </a:moveTo>
                  <a:lnTo>
                    <a:pt x="812800" y="0"/>
                  </a:lnTo>
                  <a:lnTo>
                    <a:pt x="812800" y="743247"/>
                  </a:lnTo>
                  <a:lnTo>
                    <a:pt x="0" y="743247"/>
                  </a:lnTo>
                  <a:close/>
                </a:path>
              </a:pathLst>
            </a:custGeom>
            <a:blipFill>
              <a:blip r:embed="rId10"/>
              <a:stretch>
                <a:fillRect l="-19237" r="-19237"/>
              </a:stretch>
            </a:blipFill>
            <a:ln w="38100" cap="sq">
              <a:solidFill>
                <a:srgbClr val="000000"/>
              </a:solidFill>
              <a:prstDash val="solid"/>
              <a:miter/>
            </a:ln>
          </p:spPr>
        </p:sp>
      </p:grpSp>
      <p:grpSp>
        <p:nvGrpSpPr>
          <p:cNvPr id="17" name="Group 17"/>
          <p:cNvGrpSpPr/>
          <p:nvPr/>
        </p:nvGrpSpPr>
        <p:grpSpPr>
          <a:xfrm>
            <a:off x="14498795" y="7185635"/>
            <a:ext cx="3183614" cy="2636508"/>
            <a:chOff x="0" y="0"/>
            <a:chExt cx="812800" cy="673120"/>
          </a:xfrm>
        </p:grpSpPr>
        <p:sp>
          <p:nvSpPr>
            <p:cNvPr id="18" name="Freeform 18"/>
            <p:cNvSpPr/>
            <p:nvPr/>
          </p:nvSpPr>
          <p:spPr>
            <a:xfrm>
              <a:off x="0" y="0"/>
              <a:ext cx="812800" cy="673120"/>
            </a:xfrm>
            <a:custGeom>
              <a:avLst/>
              <a:gdLst/>
              <a:ahLst/>
              <a:cxnLst/>
              <a:rect l="l" t="t" r="r" b="b"/>
              <a:pathLst>
                <a:path w="812800" h="673120">
                  <a:moveTo>
                    <a:pt x="0" y="0"/>
                  </a:moveTo>
                  <a:lnTo>
                    <a:pt x="812800" y="0"/>
                  </a:lnTo>
                  <a:lnTo>
                    <a:pt x="812800" y="673120"/>
                  </a:lnTo>
                  <a:lnTo>
                    <a:pt x="0" y="673120"/>
                  </a:lnTo>
                  <a:close/>
                </a:path>
              </a:pathLst>
            </a:custGeom>
            <a:blipFill>
              <a:blip r:embed="rId11"/>
              <a:stretch>
                <a:fillRect t="-30500" b="-30500"/>
              </a:stretch>
            </a:blipFill>
            <a:ln w="38100" cap="sq">
              <a:solidFill>
                <a:srgbClr val="000000"/>
              </a:solidFill>
              <a:prstDash val="solid"/>
              <a:miter/>
            </a:ln>
          </p:spPr>
        </p:sp>
      </p:grpSp>
      <p:sp>
        <p:nvSpPr>
          <p:cNvPr id="19" name="Freeform 19"/>
          <p:cNvSpPr/>
          <p:nvPr/>
        </p:nvSpPr>
        <p:spPr>
          <a:xfrm>
            <a:off x="13602854" y="-1018616"/>
            <a:ext cx="4923773" cy="1859747"/>
          </a:xfrm>
          <a:custGeom>
            <a:avLst/>
            <a:gdLst/>
            <a:ahLst/>
            <a:cxnLst/>
            <a:rect l="l" t="t" r="r" b="b"/>
            <a:pathLst>
              <a:path w="4923773" h="1859747">
                <a:moveTo>
                  <a:pt x="0" y="0"/>
                </a:moveTo>
                <a:lnTo>
                  <a:pt x="4923773" y="0"/>
                </a:lnTo>
                <a:lnTo>
                  <a:pt x="4923773" y="1859747"/>
                </a:lnTo>
                <a:lnTo>
                  <a:pt x="0" y="185974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20" name="Group 20"/>
          <p:cNvGrpSpPr/>
          <p:nvPr/>
        </p:nvGrpSpPr>
        <p:grpSpPr>
          <a:xfrm>
            <a:off x="14010093" y="3172158"/>
            <a:ext cx="4161017" cy="528200"/>
            <a:chOff x="0" y="0"/>
            <a:chExt cx="1040930" cy="132136"/>
          </a:xfrm>
        </p:grpSpPr>
        <p:sp>
          <p:nvSpPr>
            <p:cNvPr id="21" name="Freeform 21"/>
            <p:cNvSpPr/>
            <p:nvPr/>
          </p:nvSpPr>
          <p:spPr>
            <a:xfrm>
              <a:off x="0" y="0"/>
              <a:ext cx="1040930" cy="132136"/>
            </a:xfrm>
            <a:custGeom>
              <a:avLst/>
              <a:gdLst/>
              <a:ahLst/>
              <a:cxnLst/>
              <a:rect l="l" t="t" r="r" b="b"/>
              <a:pathLst>
                <a:path w="1040930" h="132136">
                  <a:moveTo>
                    <a:pt x="1040930" y="0"/>
                  </a:moveTo>
                  <a:lnTo>
                    <a:pt x="0" y="0"/>
                  </a:lnTo>
                  <a:lnTo>
                    <a:pt x="101600" y="66068"/>
                  </a:lnTo>
                  <a:lnTo>
                    <a:pt x="0" y="132136"/>
                  </a:lnTo>
                  <a:lnTo>
                    <a:pt x="1040930" y="132136"/>
                  </a:lnTo>
                  <a:lnTo>
                    <a:pt x="939330" y="66068"/>
                  </a:lnTo>
                  <a:lnTo>
                    <a:pt x="1040930" y="0"/>
                  </a:lnTo>
                  <a:close/>
                </a:path>
              </a:pathLst>
            </a:custGeom>
            <a:solidFill>
              <a:srgbClr val="8F8850"/>
            </a:solidFill>
          </p:spPr>
        </p:sp>
        <p:sp>
          <p:nvSpPr>
            <p:cNvPr id="22" name="TextBox 22"/>
            <p:cNvSpPr txBox="1"/>
            <p:nvPr/>
          </p:nvSpPr>
          <p:spPr>
            <a:xfrm>
              <a:off x="88900" y="-57150"/>
              <a:ext cx="863130" cy="189286"/>
            </a:xfrm>
            <a:prstGeom prst="rect">
              <a:avLst/>
            </a:prstGeom>
          </p:spPr>
          <p:txBody>
            <a:bodyPr lIns="50800" tIns="50800" rIns="50800" bIns="50800" rtlCol="0" anchor="ctr"/>
            <a:lstStyle/>
            <a:p>
              <a:pPr algn="ctr">
                <a:lnSpc>
                  <a:spcPts val="2520"/>
                </a:lnSpc>
              </a:pPr>
              <a:endParaRPr/>
            </a:p>
          </p:txBody>
        </p:sp>
      </p:grpSp>
      <p:grpSp>
        <p:nvGrpSpPr>
          <p:cNvPr id="23" name="Group 23"/>
          <p:cNvGrpSpPr/>
          <p:nvPr/>
        </p:nvGrpSpPr>
        <p:grpSpPr>
          <a:xfrm>
            <a:off x="14335719" y="6583865"/>
            <a:ext cx="3952281" cy="601770"/>
            <a:chOff x="0" y="0"/>
            <a:chExt cx="1040930" cy="158491"/>
          </a:xfrm>
        </p:grpSpPr>
        <p:sp>
          <p:nvSpPr>
            <p:cNvPr id="24" name="Freeform 24"/>
            <p:cNvSpPr/>
            <p:nvPr/>
          </p:nvSpPr>
          <p:spPr>
            <a:xfrm>
              <a:off x="0" y="0"/>
              <a:ext cx="1040930" cy="158491"/>
            </a:xfrm>
            <a:custGeom>
              <a:avLst/>
              <a:gdLst/>
              <a:ahLst/>
              <a:cxnLst/>
              <a:rect l="l" t="t" r="r" b="b"/>
              <a:pathLst>
                <a:path w="1040930" h="158491">
                  <a:moveTo>
                    <a:pt x="1040930" y="0"/>
                  </a:moveTo>
                  <a:lnTo>
                    <a:pt x="0" y="0"/>
                  </a:lnTo>
                  <a:lnTo>
                    <a:pt x="101600" y="79245"/>
                  </a:lnTo>
                  <a:lnTo>
                    <a:pt x="0" y="158491"/>
                  </a:lnTo>
                  <a:lnTo>
                    <a:pt x="1040930" y="158491"/>
                  </a:lnTo>
                  <a:lnTo>
                    <a:pt x="939330" y="79245"/>
                  </a:lnTo>
                  <a:lnTo>
                    <a:pt x="1040930" y="0"/>
                  </a:lnTo>
                  <a:close/>
                </a:path>
              </a:pathLst>
            </a:custGeom>
            <a:solidFill>
              <a:srgbClr val="8F8850"/>
            </a:solidFill>
          </p:spPr>
        </p:sp>
        <p:sp>
          <p:nvSpPr>
            <p:cNvPr id="25" name="TextBox 25"/>
            <p:cNvSpPr txBox="1"/>
            <p:nvPr/>
          </p:nvSpPr>
          <p:spPr>
            <a:xfrm>
              <a:off x="88900" y="-57150"/>
              <a:ext cx="863130" cy="215641"/>
            </a:xfrm>
            <a:prstGeom prst="rect">
              <a:avLst/>
            </a:prstGeom>
          </p:spPr>
          <p:txBody>
            <a:bodyPr lIns="50800" tIns="50800" rIns="50800" bIns="50800" rtlCol="0" anchor="ctr"/>
            <a:lstStyle/>
            <a:p>
              <a:pPr algn="ctr">
                <a:lnSpc>
                  <a:spcPts val="2520"/>
                </a:lnSpc>
              </a:pPr>
              <a:endParaRPr/>
            </a:p>
          </p:txBody>
        </p:sp>
      </p:grpSp>
      <p:grpSp>
        <p:nvGrpSpPr>
          <p:cNvPr id="26" name="Group 26"/>
          <p:cNvGrpSpPr/>
          <p:nvPr/>
        </p:nvGrpSpPr>
        <p:grpSpPr>
          <a:xfrm>
            <a:off x="13865590" y="9761152"/>
            <a:ext cx="4562647" cy="694704"/>
            <a:chOff x="0" y="0"/>
            <a:chExt cx="1040930" cy="158491"/>
          </a:xfrm>
        </p:grpSpPr>
        <p:sp>
          <p:nvSpPr>
            <p:cNvPr id="27" name="Freeform 27"/>
            <p:cNvSpPr/>
            <p:nvPr/>
          </p:nvSpPr>
          <p:spPr>
            <a:xfrm>
              <a:off x="0" y="0"/>
              <a:ext cx="1040930" cy="158491"/>
            </a:xfrm>
            <a:custGeom>
              <a:avLst/>
              <a:gdLst/>
              <a:ahLst/>
              <a:cxnLst/>
              <a:rect l="l" t="t" r="r" b="b"/>
              <a:pathLst>
                <a:path w="1040930" h="158491">
                  <a:moveTo>
                    <a:pt x="1040930" y="0"/>
                  </a:moveTo>
                  <a:lnTo>
                    <a:pt x="0" y="0"/>
                  </a:lnTo>
                  <a:lnTo>
                    <a:pt x="101600" y="79245"/>
                  </a:lnTo>
                  <a:lnTo>
                    <a:pt x="0" y="158491"/>
                  </a:lnTo>
                  <a:lnTo>
                    <a:pt x="1040930" y="158491"/>
                  </a:lnTo>
                  <a:lnTo>
                    <a:pt x="939330" y="79245"/>
                  </a:lnTo>
                  <a:lnTo>
                    <a:pt x="1040930" y="0"/>
                  </a:lnTo>
                  <a:close/>
                </a:path>
              </a:pathLst>
            </a:custGeom>
            <a:solidFill>
              <a:srgbClr val="8F8850"/>
            </a:solidFill>
          </p:spPr>
        </p:sp>
        <p:sp>
          <p:nvSpPr>
            <p:cNvPr id="28" name="TextBox 28"/>
            <p:cNvSpPr txBox="1"/>
            <p:nvPr/>
          </p:nvSpPr>
          <p:spPr>
            <a:xfrm>
              <a:off x="88900" y="-57150"/>
              <a:ext cx="863130" cy="215641"/>
            </a:xfrm>
            <a:prstGeom prst="rect">
              <a:avLst/>
            </a:prstGeom>
          </p:spPr>
          <p:txBody>
            <a:bodyPr lIns="50800" tIns="50800" rIns="50800" bIns="50800" rtlCol="0" anchor="ctr"/>
            <a:lstStyle/>
            <a:p>
              <a:pPr algn="ctr">
                <a:lnSpc>
                  <a:spcPts val="2520"/>
                </a:lnSpc>
              </a:pPr>
              <a:endParaRPr/>
            </a:p>
          </p:txBody>
        </p:sp>
      </p:grpSp>
      <p:sp>
        <p:nvSpPr>
          <p:cNvPr id="29" name="Freeform 29"/>
          <p:cNvSpPr/>
          <p:nvPr/>
        </p:nvSpPr>
        <p:spPr>
          <a:xfrm>
            <a:off x="11167555" y="0"/>
            <a:ext cx="999864" cy="1149820"/>
          </a:xfrm>
          <a:custGeom>
            <a:avLst/>
            <a:gdLst/>
            <a:ahLst/>
            <a:cxnLst/>
            <a:rect l="l" t="t" r="r" b="b"/>
            <a:pathLst>
              <a:path w="999864" h="1149820">
                <a:moveTo>
                  <a:pt x="0" y="0"/>
                </a:moveTo>
                <a:lnTo>
                  <a:pt x="999864" y="0"/>
                </a:lnTo>
                <a:lnTo>
                  <a:pt x="999864" y="1149820"/>
                </a:lnTo>
                <a:lnTo>
                  <a:pt x="0" y="114982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0" name="Freeform 30"/>
          <p:cNvSpPr/>
          <p:nvPr/>
        </p:nvSpPr>
        <p:spPr>
          <a:xfrm rot="5950237">
            <a:off x="3583557" y="-126479"/>
            <a:ext cx="1274038" cy="1183263"/>
          </a:xfrm>
          <a:custGeom>
            <a:avLst/>
            <a:gdLst/>
            <a:ahLst/>
            <a:cxnLst/>
            <a:rect l="l" t="t" r="r" b="b"/>
            <a:pathLst>
              <a:path w="1274038" h="1183263">
                <a:moveTo>
                  <a:pt x="0" y="0"/>
                </a:moveTo>
                <a:lnTo>
                  <a:pt x="1274038" y="0"/>
                </a:lnTo>
                <a:lnTo>
                  <a:pt x="1274038" y="1183263"/>
                </a:lnTo>
                <a:lnTo>
                  <a:pt x="0" y="1183263"/>
                </a:lnTo>
                <a:lnTo>
                  <a:pt x="0" y="0"/>
                </a:lnTo>
                <a:close/>
              </a:path>
            </a:pathLst>
          </a:custGeom>
          <a:blipFill>
            <a:blip r:embed="rId16"/>
            <a:stretch>
              <a:fillRect/>
            </a:stretch>
          </a:blipFill>
        </p:spPr>
      </p:sp>
      <p:sp>
        <p:nvSpPr>
          <p:cNvPr id="31" name="Freeform 31"/>
          <p:cNvSpPr/>
          <p:nvPr/>
        </p:nvSpPr>
        <p:spPr>
          <a:xfrm rot="-3701841">
            <a:off x="11283045" y="1514235"/>
            <a:ext cx="993854" cy="1785367"/>
          </a:xfrm>
          <a:custGeom>
            <a:avLst/>
            <a:gdLst/>
            <a:ahLst/>
            <a:cxnLst/>
            <a:rect l="l" t="t" r="r" b="b"/>
            <a:pathLst>
              <a:path w="993854" h="1785367">
                <a:moveTo>
                  <a:pt x="0" y="0"/>
                </a:moveTo>
                <a:lnTo>
                  <a:pt x="993854" y="0"/>
                </a:lnTo>
                <a:lnTo>
                  <a:pt x="993854" y="1785367"/>
                </a:lnTo>
                <a:lnTo>
                  <a:pt x="0" y="1785367"/>
                </a:lnTo>
                <a:lnTo>
                  <a:pt x="0" y="0"/>
                </a:lnTo>
                <a:close/>
              </a:path>
            </a:pathLst>
          </a:custGeom>
          <a:blipFill>
            <a:blip r:embed="rId17"/>
            <a:stretch>
              <a:fillRect/>
            </a:stretch>
          </a:blipFill>
        </p:spPr>
      </p:sp>
      <p:sp>
        <p:nvSpPr>
          <p:cNvPr id="32" name="TextBox 32"/>
          <p:cNvSpPr txBox="1"/>
          <p:nvPr/>
        </p:nvSpPr>
        <p:spPr>
          <a:xfrm>
            <a:off x="14525363" y="73235"/>
            <a:ext cx="2810469" cy="729912"/>
          </a:xfrm>
          <a:prstGeom prst="rect">
            <a:avLst/>
          </a:prstGeom>
        </p:spPr>
        <p:txBody>
          <a:bodyPr wrap="square" lIns="0" tIns="0" rIns="0" bIns="0" rtlCol="0" anchor="t">
            <a:spAutoFit/>
          </a:bodyPr>
          <a:lstStyle/>
          <a:p>
            <a:pPr algn="ctr">
              <a:lnSpc>
                <a:spcPts val="2894"/>
              </a:lnSpc>
            </a:pPr>
            <a:r>
              <a:rPr lang="en-US" sz="2067" b="1" dirty="0" err="1">
                <a:solidFill>
                  <a:srgbClr val="000000"/>
                </a:solidFill>
                <a:latin typeface="Times New Roman Bold"/>
                <a:ea typeface="Times New Roman Bold"/>
                <a:cs typeface="Times New Roman Bold"/>
                <a:sym typeface="Times New Roman Bold"/>
              </a:rPr>
              <a:t>Приклад</a:t>
            </a:r>
            <a:r>
              <a:rPr lang="en-US" sz="2067" b="1" dirty="0">
                <a:solidFill>
                  <a:srgbClr val="000000"/>
                </a:solidFill>
                <a:latin typeface="Times New Roman Bold"/>
                <a:ea typeface="Times New Roman Bold"/>
                <a:cs typeface="Times New Roman Bold"/>
                <a:sym typeface="Times New Roman Bold"/>
              </a:rPr>
              <a:t> </a:t>
            </a:r>
            <a:r>
              <a:rPr lang="en-US" sz="2067" b="1" dirty="0" err="1">
                <a:solidFill>
                  <a:srgbClr val="000000"/>
                </a:solidFill>
                <a:latin typeface="Times New Roman Bold"/>
                <a:ea typeface="Times New Roman Bold"/>
                <a:cs typeface="Times New Roman Bold"/>
                <a:sym typeface="Times New Roman Bold"/>
              </a:rPr>
              <a:t>мімікрії</a:t>
            </a:r>
            <a:r>
              <a:rPr lang="en-US" sz="2067" b="1" dirty="0">
                <a:solidFill>
                  <a:srgbClr val="000000"/>
                </a:solidFill>
                <a:latin typeface="Times New Roman Bold"/>
                <a:ea typeface="Times New Roman Bold"/>
                <a:cs typeface="Times New Roman Bold"/>
                <a:sym typeface="Times New Roman Bold"/>
              </a:rPr>
              <a:t> </a:t>
            </a:r>
          </a:p>
          <a:p>
            <a:pPr algn="ctr">
              <a:lnSpc>
                <a:spcPts val="2894"/>
              </a:lnSpc>
            </a:pPr>
            <a:r>
              <a:rPr lang="en-US" sz="2067" b="1" dirty="0" err="1">
                <a:solidFill>
                  <a:srgbClr val="000000"/>
                </a:solidFill>
                <a:latin typeface="Times New Roman Bold"/>
                <a:ea typeface="Times New Roman Bold"/>
                <a:cs typeface="Times New Roman Bold"/>
                <a:sym typeface="Times New Roman Bold"/>
              </a:rPr>
              <a:t>досліджуваних</a:t>
            </a:r>
            <a:r>
              <a:rPr lang="en-US" sz="2067" b="1" dirty="0">
                <a:solidFill>
                  <a:srgbClr val="000000"/>
                </a:solidFill>
                <a:latin typeface="Times New Roman Bold"/>
                <a:ea typeface="Times New Roman Bold"/>
                <a:cs typeface="Times New Roman Bold"/>
                <a:sym typeface="Times New Roman Bold"/>
              </a:rPr>
              <a:t> </a:t>
            </a:r>
            <a:r>
              <a:rPr lang="en-US" sz="2067" b="1" dirty="0" err="1">
                <a:solidFill>
                  <a:srgbClr val="000000"/>
                </a:solidFill>
                <a:latin typeface="Times New Roman Bold"/>
                <a:ea typeface="Times New Roman Bold"/>
                <a:cs typeface="Times New Roman Bold"/>
                <a:sym typeface="Times New Roman Bold"/>
              </a:rPr>
              <a:t>комах</a:t>
            </a:r>
            <a:endParaRPr lang="en-US" sz="2067" b="1" dirty="0">
              <a:solidFill>
                <a:srgbClr val="000000"/>
              </a:solidFill>
              <a:latin typeface="Times New Roman Bold"/>
              <a:ea typeface="Times New Roman Bold"/>
              <a:cs typeface="Times New Roman Bold"/>
              <a:sym typeface="Times New Roman Bold"/>
            </a:endParaRPr>
          </a:p>
        </p:txBody>
      </p:sp>
      <p:sp>
        <p:nvSpPr>
          <p:cNvPr id="33" name="TextBox 33"/>
          <p:cNvSpPr txBox="1"/>
          <p:nvPr/>
        </p:nvSpPr>
        <p:spPr>
          <a:xfrm>
            <a:off x="14351377" y="3105363"/>
            <a:ext cx="3426726" cy="594995"/>
          </a:xfrm>
          <a:prstGeom prst="rect">
            <a:avLst/>
          </a:prstGeom>
        </p:spPr>
        <p:txBody>
          <a:bodyPr lIns="0" tIns="0" rIns="0" bIns="0" rtlCol="0" anchor="t">
            <a:spAutoFit/>
          </a:bodyPr>
          <a:lstStyle/>
          <a:p>
            <a:pPr algn="ctr">
              <a:lnSpc>
                <a:spcPts val="2379"/>
              </a:lnSpc>
            </a:pPr>
            <a:r>
              <a:rPr lang="en-US" sz="1699" b="1">
                <a:solidFill>
                  <a:srgbClr val="000000"/>
                </a:solidFill>
                <a:latin typeface="Times New Roman Bold"/>
                <a:ea typeface="Times New Roman Bold"/>
                <a:cs typeface="Times New Roman Bold"/>
                <a:sym typeface="Times New Roman Bold"/>
              </a:rPr>
              <a:t>Крайовик щавлевий маскується </a:t>
            </a:r>
          </a:p>
          <a:p>
            <a:pPr algn="ctr">
              <a:lnSpc>
                <a:spcPts val="2379"/>
              </a:lnSpc>
            </a:pPr>
            <a:r>
              <a:rPr lang="en-US" sz="1699" b="1">
                <a:solidFill>
                  <a:srgbClr val="000000"/>
                </a:solidFill>
                <a:latin typeface="Times New Roman Bold"/>
                <a:ea typeface="Times New Roman Bold"/>
                <a:cs typeface="Times New Roman Bold"/>
                <a:sym typeface="Times New Roman Bold"/>
              </a:rPr>
              <a:t>на фоні підстилки</a:t>
            </a:r>
          </a:p>
        </p:txBody>
      </p:sp>
      <p:sp>
        <p:nvSpPr>
          <p:cNvPr id="34" name="TextBox 34"/>
          <p:cNvSpPr txBox="1"/>
          <p:nvPr/>
        </p:nvSpPr>
        <p:spPr>
          <a:xfrm>
            <a:off x="14652489" y="6566251"/>
            <a:ext cx="3148608" cy="594995"/>
          </a:xfrm>
          <a:prstGeom prst="rect">
            <a:avLst/>
          </a:prstGeom>
        </p:spPr>
        <p:txBody>
          <a:bodyPr lIns="0" tIns="0" rIns="0" bIns="0" rtlCol="0" anchor="t">
            <a:spAutoFit/>
          </a:bodyPr>
          <a:lstStyle/>
          <a:p>
            <a:pPr algn="ctr">
              <a:lnSpc>
                <a:spcPts val="2379"/>
              </a:lnSpc>
            </a:pPr>
            <a:r>
              <a:rPr lang="en-US" sz="1699" b="1">
                <a:solidFill>
                  <a:srgbClr val="000000"/>
                </a:solidFill>
                <a:latin typeface="Times New Roman Bold"/>
                <a:ea typeface="Times New Roman Bold"/>
                <a:cs typeface="Times New Roman Bold"/>
                <a:sym typeface="Times New Roman Bold"/>
              </a:rPr>
              <a:t>Бджола осмія на фоні ефемерної</a:t>
            </a:r>
          </a:p>
          <a:p>
            <a:pPr algn="ctr">
              <a:lnSpc>
                <a:spcPts val="2379"/>
              </a:lnSpc>
            </a:pPr>
            <a:r>
              <a:rPr lang="en-US" sz="1699" b="1">
                <a:solidFill>
                  <a:srgbClr val="000000"/>
                </a:solidFill>
                <a:latin typeface="Times New Roman Bold"/>
                <a:ea typeface="Times New Roman Bold"/>
                <a:cs typeface="Times New Roman Bold"/>
                <a:sym typeface="Times New Roman Bold"/>
              </a:rPr>
              <a:t> рослинності</a:t>
            </a:r>
          </a:p>
        </p:txBody>
      </p:sp>
      <p:sp>
        <p:nvSpPr>
          <p:cNvPr id="35" name="TextBox 35"/>
          <p:cNvSpPr txBox="1"/>
          <p:nvPr/>
        </p:nvSpPr>
        <p:spPr>
          <a:xfrm>
            <a:off x="14421930" y="9818698"/>
            <a:ext cx="3512344" cy="299720"/>
          </a:xfrm>
          <a:prstGeom prst="rect">
            <a:avLst/>
          </a:prstGeom>
        </p:spPr>
        <p:txBody>
          <a:bodyPr lIns="0" tIns="0" rIns="0" bIns="0" rtlCol="0" anchor="t">
            <a:spAutoFit/>
          </a:bodyPr>
          <a:lstStyle/>
          <a:p>
            <a:pPr algn="ctr">
              <a:lnSpc>
                <a:spcPts val="2379"/>
              </a:lnSpc>
            </a:pPr>
            <a:r>
              <a:rPr lang="en-US" sz="1699" b="1">
                <a:solidFill>
                  <a:srgbClr val="000000"/>
                </a:solidFill>
                <a:latin typeface="Times New Roman Bold"/>
                <a:ea typeface="Times New Roman Bold"/>
                <a:cs typeface="Times New Roman Bold"/>
                <a:sym typeface="Times New Roman Bold"/>
              </a:rPr>
              <a:t>Застережне забарвлення солдатиків</a:t>
            </a:r>
          </a:p>
        </p:txBody>
      </p:sp>
      <p:sp>
        <p:nvSpPr>
          <p:cNvPr id="36" name="TextBox 36"/>
          <p:cNvSpPr txBox="1"/>
          <p:nvPr/>
        </p:nvSpPr>
        <p:spPr>
          <a:xfrm>
            <a:off x="3298639" y="9675427"/>
            <a:ext cx="6797651" cy="570087"/>
          </a:xfrm>
          <a:prstGeom prst="rect">
            <a:avLst/>
          </a:prstGeom>
        </p:spPr>
        <p:txBody>
          <a:bodyPr lIns="0" tIns="0" rIns="0" bIns="0" rtlCol="0" anchor="t">
            <a:spAutoFit/>
          </a:bodyPr>
          <a:lstStyle/>
          <a:p>
            <a:pPr algn="ctr">
              <a:lnSpc>
                <a:spcPts val="4544"/>
              </a:lnSpc>
            </a:pPr>
            <a:r>
              <a:rPr lang="en-US" sz="3245" b="1">
                <a:solidFill>
                  <a:srgbClr val="000000"/>
                </a:solidFill>
                <a:latin typeface="Times New Roman Bold"/>
                <a:ea typeface="Times New Roman Bold"/>
                <a:cs typeface="Times New Roman Bold"/>
                <a:sym typeface="Times New Roman Bold"/>
              </a:rPr>
              <a:t>Дослідження комах під мікроскопом</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10386768" y="198779"/>
            <a:ext cx="1272681" cy="1421990"/>
          </a:xfrm>
          <a:custGeom>
            <a:avLst/>
            <a:gdLst/>
            <a:ahLst/>
            <a:cxnLst/>
            <a:rect l="l" t="t" r="r" b="b"/>
            <a:pathLst>
              <a:path w="1272681" h="1421990">
                <a:moveTo>
                  <a:pt x="0" y="0"/>
                </a:moveTo>
                <a:lnTo>
                  <a:pt x="1272681" y="0"/>
                </a:lnTo>
                <a:lnTo>
                  <a:pt x="1272681" y="1421990"/>
                </a:lnTo>
                <a:lnTo>
                  <a:pt x="0" y="142199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3957618" y="3345480"/>
            <a:ext cx="6910052" cy="2882067"/>
          </a:xfrm>
          <a:custGeom>
            <a:avLst/>
            <a:gdLst/>
            <a:ahLst/>
            <a:cxnLst/>
            <a:rect l="l" t="t" r="r" b="b"/>
            <a:pathLst>
              <a:path w="6910052" h="2882067">
                <a:moveTo>
                  <a:pt x="0" y="0"/>
                </a:moveTo>
                <a:lnTo>
                  <a:pt x="6910051" y="0"/>
                </a:lnTo>
                <a:lnTo>
                  <a:pt x="6910051" y="2882067"/>
                </a:lnTo>
                <a:lnTo>
                  <a:pt x="0" y="28820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348895" y="1265738"/>
            <a:ext cx="11910904" cy="4967840"/>
          </a:xfrm>
          <a:custGeom>
            <a:avLst/>
            <a:gdLst/>
            <a:ahLst/>
            <a:cxnLst/>
            <a:rect l="l" t="t" r="r" b="b"/>
            <a:pathLst>
              <a:path w="11910904" h="4967840">
                <a:moveTo>
                  <a:pt x="0" y="0"/>
                </a:moveTo>
                <a:lnTo>
                  <a:pt x="11910904" y="0"/>
                </a:lnTo>
                <a:lnTo>
                  <a:pt x="11910904" y="4967839"/>
                </a:lnTo>
                <a:lnTo>
                  <a:pt x="0" y="496783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6" name="Group 6"/>
          <p:cNvGrpSpPr/>
          <p:nvPr/>
        </p:nvGrpSpPr>
        <p:grpSpPr>
          <a:xfrm>
            <a:off x="10562009" y="2942596"/>
            <a:ext cx="3593494" cy="3110614"/>
            <a:chOff x="0" y="0"/>
            <a:chExt cx="923003" cy="798973"/>
          </a:xfrm>
        </p:grpSpPr>
        <p:sp>
          <p:nvSpPr>
            <p:cNvPr id="7" name="Freeform 7"/>
            <p:cNvSpPr/>
            <p:nvPr/>
          </p:nvSpPr>
          <p:spPr>
            <a:xfrm>
              <a:off x="0" y="0"/>
              <a:ext cx="923003" cy="798973"/>
            </a:xfrm>
            <a:custGeom>
              <a:avLst/>
              <a:gdLst/>
              <a:ahLst/>
              <a:cxnLst/>
              <a:rect l="l" t="t" r="r" b="b"/>
              <a:pathLst>
                <a:path w="923003" h="798973">
                  <a:moveTo>
                    <a:pt x="0" y="0"/>
                  </a:moveTo>
                  <a:lnTo>
                    <a:pt x="923003" y="0"/>
                  </a:lnTo>
                  <a:lnTo>
                    <a:pt x="923003" y="798973"/>
                  </a:lnTo>
                  <a:lnTo>
                    <a:pt x="0" y="798973"/>
                  </a:lnTo>
                  <a:close/>
                </a:path>
              </a:pathLst>
            </a:custGeom>
            <a:blipFill>
              <a:blip r:embed="rId7"/>
              <a:stretch>
                <a:fillRect l="-7708" r="-7708"/>
              </a:stretch>
            </a:blipFill>
            <a:ln w="38100" cap="sq">
              <a:solidFill>
                <a:srgbClr val="000000"/>
              </a:solidFill>
              <a:prstDash val="lgDash"/>
              <a:miter/>
            </a:ln>
          </p:spPr>
        </p:sp>
      </p:grpSp>
      <p:grpSp>
        <p:nvGrpSpPr>
          <p:cNvPr id="8" name="Group 8"/>
          <p:cNvGrpSpPr/>
          <p:nvPr/>
        </p:nvGrpSpPr>
        <p:grpSpPr>
          <a:xfrm>
            <a:off x="6884984" y="4932419"/>
            <a:ext cx="3501783" cy="3057246"/>
            <a:chOff x="0" y="0"/>
            <a:chExt cx="994576" cy="868318"/>
          </a:xfrm>
        </p:grpSpPr>
        <p:sp>
          <p:nvSpPr>
            <p:cNvPr id="9" name="Freeform 9"/>
            <p:cNvSpPr/>
            <p:nvPr/>
          </p:nvSpPr>
          <p:spPr>
            <a:xfrm>
              <a:off x="0" y="0"/>
              <a:ext cx="994576" cy="868318"/>
            </a:xfrm>
            <a:custGeom>
              <a:avLst/>
              <a:gdLst/>
              <a:ahLst/>
              <a:cxnLst/>
              <a:rect l="l" t="t" r="r" b="b"/>
              <a:pathLst>
                <a:path w="994576" h="868318">
                  <a:moveTo>
                    <a:pt x="0" y="0"/>
                  </a:moveTo>
                  <a:lnTo>
                    <a:pt x="994576" y="0"/>
                  </a:lnTo>
                  <a:lnTo>
                    <a:pt x="994576" y="868318"/>
                  </a:lnTo>
                  <a:lnTo>
                    <a:pt x="0" y="868318"/>
                  </a:lnTo>
                  <a:close/>
                </a:path>
              </a:pathLst>
            </a:custGeom>
            <a:blipFill>
              <a:blip r:embed="rId8"/>
              <a:stretch>
                <a:fillRect l="-8203" r="-8203"/>
              </a:stretch>
            </a:blipFill>
            <a:ln w="38100" cap="sq">
              <a:solidFill>
                <a:srgbClr val="000000"/>
              </a:solidFill>
              <a:prstDash val="lgDash"/>
              <a:miter/>
            </a:ln>
          </p:spPr>
        </p:sp>
      </p:grpSp>
      <p:grpSp>
        <p:nvGrpSpPr>
          <p:cNvPr id="10" name="Group 10"/>
          <p:cNvGrpSpPr/>
          <p:nvPr/>
        </p:nvGrpSpPr>
        <p:grpSpPr>
          <a:xfrm>
            <a:off x="14349615" y="198779"/>
            <a:ext cx="3684831" cy="3180269"/>
            <a:chOff x="0" y="0"/>
            <a:chExt cx="812800" cy="701504"/>
          </a:xfrm>
        </p:grpSpPr>
        <p:sp>
          <p:nvSpPr>
            <p:cNvPr id="11" name="Freeform 11"/>
            <p:cNvSpPr/>
            <p:nvPr/>
          </p:nvSpPr>
          <p:spPr>
            <a:xfrm>
              <a:off x="0" y="0"/>
              <a:ext cx="812800" cy="701504"/>
            </a:xfrm>
            <a:custGeom>
              <a:avLst/>
              <a:gdLst/>
              <a:ahLst/>
              <a:cxnLst/>
              <a:rect l="l" t="t" r="r" b="b"/>
              <a:pathLst>
                <a:path w="812800" h="701504">
                  <a:moveTo>
                    <a:pt x="0" y="0"/>
                  </a:moveTo>
                  <a:lnTo>
                    <a:pt x="812800" y="0"/>
                  </a:lnTo>
                  <a:lnTo>
                    <a:pt x="812800" y="701504"/>
                  </a:lnTo>
                  <a:lnTo>
                    <a:pt x="0" y="701504"/>
                  </a:lnTo>
                  <a:close/>
                </a:path>
              </a:pathLst>
            </a:custGeom>
            <a:blipFill>
              <a:blip r:embed="rId9"/>
              <a:stretch>
                <a:fillRect l="-7538" r="-7538"/>
              </a:stretch>
            </a:blipFill>
            <a:ln w="38100" cap="sq">
              <a:solidFill>
                <a:srgbClr val="000000"/>
              </a:solidFill>
              <a:prstDash val="lgDash"/>
              <a:miter/>
            </a:ln>
          </p:spPr>
        </p:sp>
      </p:grpSp>
      <p:sp>
        <p:nvSpPr>
          <p:cNvPr id="12" name="Freeform 12"/>
          <p:cNvSpPr/>
          <p:nvPr/>
        </p:nvSpPr>
        <p:spPr>
          <a:xfrm rot="4017461">
            <a:off x="-186610" y="-807903"/>
            <a:ext cx="2430620" cy="2589209"/>
          </a:xfrm>
          <a:custGeom>
            <a:avLst/>
            <a:gdLst/>
            <a:ahLst/>
            <a:cxnLst/>
            <a:rect l="l" t="t" r="r" b="b"/>
            <a:pathLst>
              <a:path w="2430620" h="2589209">
                <a:moveTo>
                  <a:pt x="0" y="0"/>
                </a:moveTo>
                <a:lnTo>
                  <a:pt x="2430620" y="0"/>
                </a:lnTo>
                <a:lnTo>
                  <a:pt x="2430620" y="2589209"/>
                </a:lnTo>
                <a:lnTo>
                  <a:pt x="0" y="2589209"/>
                </a:lnTo>
                <a:lnTo>
                  <a:pt x="0" y="0"/>
                </a:lnTo>
                <a:close/>
              </a:path>
            </a:pathLst>
          </a:custGeom>
          <a:blipFill>
            <a:blip r:embed="rId10"/>
            <a:stretch>
              <a:fillRect/>
            </a:stretch>
          </a:blipFill>
        </p:spPr>
      </p:sp>
      <p:sp>
        <p:nvSpPr>
          <p:cNvPr id="13" name="Freeform 13"/>
          <p:cNvSpPr/>
          <p:nvPr/>
        </p:nvSpPr>
        <p:spPr>
          <a:xfrm rot="-3953505">
            <a:off x="11754871" y="-459275"/>
            <a:ext cx="1396257" cy="2508245"/>
          </a:xfrm>
          <a:custGeom>
            <a:avLst/>
            <a:gdLst/>
            <a:ahLst/>
            <a:cxnLst/>
            <a:rect l="l" t="t" r="r" b="b"/>
            <a:pathLst>
              <a:path w="1396257" h="2508245">
                <a:moveTo>
                  <a:pt x="0" y="0"/>
                </a:moveTo>
                <a:lnTo>
                  <a:pt x="1396257" y="0"/>
                </a:lnTo>
                <a:lnTo>
                  <a:pt x="1396257" y="2508246"/>
                </a:lnTo>
                <a:lnTo>
                  <a:pt x="0" y="2508246"/>
                </a:lnTo>
                <a:lnTo>
                  <a:pt x="0" y="0"/>
                </a:lnTo>
                <a:close/>
              </a:path>
            </a:pathLst>
          </a:custGeom>
          <a:blipFill>
            <a:blip r:embed="rId11"/>
            <a:stretch>
              <a:fillRect/>
            </a:stretch>
          </a:blipFill>
        </p:spPr>
      </p:sp>
      <p:grpSp>
        <p:nvGrpSpPr>
          <p:cNvPr id="14" name="Group 14"/>
          <p:cNvGrpSpPr/>
          <p:nvPr/>
        </p:nvGrpSpPr>
        <p:grpSpPr>
          <a:xfrm>
            <a:off x="348698" y="5441434"/>
            <a:ext cx="2960284" cy="2039215"/>
            <a:chOff x="0" y="0"/>
            <a:chExt cx="590213" cy="406573"/>
          </a:xfrm>
        </p:grpSpPr>
        <p:sp>
          <p:nvSpPr>
            <p:cNvPr id="15" name="Freeform 15"/>
            <p:cNvSpPr/>
            <p:nvPr/>
          </p:nvSpPr>
          <p:spPr>
            <a:xfrm>
              <a:off x="0" y="0"/>
              <a:ext cx="590213" cy="406573"/>
            </a:xfrm>
            <a:custGeom>
              <a:avLst/>
              <a:gdLst/>
              <a:ahLst/>
              <a:cxnLst/>
              <a:rect l="l" t="t" r="r" b="b"/>
              <a:pathLst>
                <a:path w="590213" h="406573">
                  <a:moveTo>
                    <a:pt x="0" y="0"/>
                  </a:moveTo>
                  <a:lnTo>
                    <a:pt x="590213" y="0"/>
                  </a:lnTo>
                  <a:lnTo>
                    <a:pt x="590213" y="406573"/>
                  </a:lnTo>
                  <a:lnTo>
                    <a:pt x="0" y="406573"/>
                  </a:lnTo>
                  <a:close/>
                </a:path>
              </a:pathLst>
            </a:custGeom>
            <a:blipFill>
              <a:blip r:embed="rId12"/>
              <a:stretch>
                <a:fillRect l="-1793" r="-1793"/>
              </a:stretch>
            </a:blipFill>
            <a:ln w="38100" cap="sq">
              <a:solidFill>
                <a:srgbClr val="000000"/>
              </a:solidFill>
              <a:prstDash val="lgDash"/>
              <a:miter/>
            </a:ln>
          </p:spPr>
        </p:sp>
      </p:grpSp>
      <p:grpSp>
        <p:nvGrpSpPr>
          <p:cNvPr id="16" name="Group 16"/>
          <p:cNvGrpSpPr/>
          <p:nvPr/>
        </p:nvGrpSpPr>
        <p:grpSpPr>
          <a:xfrm>
            <a:off x="3650360" y="5464524"/>
            <a:ext cx="2893245" cy="1993035"/>
            <a:chOff x="0" y="0"/>
            <a:chExt cx="590213" cy="406573"/>
          </a:xfrm>
        </p:grpSpPr>
        <p:sp>
          <p:nvSpPr>
            <p:cNvPr id="17" name="Freeform 17"/>
            <p:cNvSpPr/>
            <p:nvPr/>
          </p:nvSpPr>
          <p:spPr>
            <a:xfrm>
              <a:off x="0" y="0"/>
              <a:ext cx="590213" cy="406573"/>
            </a:xfrm>
            <a:custGeom>
              <a:avLst/>
              <a:gdLst/>
              <a:ahLst/>
              <a:cxnLst/>
              <a:rect l="l" t="t" r="r" b="b"/>
              <a:pathLst>
                <a:path w="590213" h="406573">
                  <a:moveTo>
                    <a:pt x="0" y="0"/>
                  </a:moveTo>
                  <a:lnTo>
                    <a:pt x="590213" y="0"/>
                  </a:lnTo>
                  <a:lnTo>
                    <a:pt x="590213" y="406573"/>
                  </a:lnTo>
                  <a:lnTo>
                    <a:pt x="0" y="406573"/>
                  </a:lnTo>
                  <a:close/>
                </a:path>
              </a:pathLst>
            </a:custGeom>
            <a:blipFill>
              <a:blip r:embed="rId13"/>
              <a:stretch>
                <a:fillRect l="-1696" r="-1696"/>
              </a:stretch>
            </a:blipFill>
            <a:ln w="38100" cap="sq">
              <a:solidFill>
                <a:srgbClr val="000000"/>
              </a:solidFill>
              <a:prstDash val="lgDash"/>
              <a:miter/>
            </a:ln>
          </p:spPr>
        </p:sp>
      </p:grpSp>
      <p:sp>
        <p:nvSpPr>
          <p:cNvPr id="18" name="Freeform 18"/>
          <p:cNvSpPr/>
          <p:nvPr/>
        </p:nvSpPr>
        <p:spPr>
          <a:xfrm>
            <a:off x="172705" y="7990788"/>
            <a:ext cx="11952987" cy="1972243"/>
          </a:xfrm>
          <a:custGeom>
            <a:avLst/>
            <a:gdLst/>
            <a:ahLst/>
            <a:cxnLst/>
            <a:rect l="l" t="t" r="r" b="b"/>
            <a:pathLst>
              <a:path w="11952987" h="1972243">
                <a:moveTo>
                  <a:pt x="0" y="0"/>
                </a:moveTo>
                <a:lnTo>
                  <a:pt x="11952987" y="0"/>
                </a:lnTo>
                <a:lnTo>
                  <a:pt x="11952987" y="1972243"/>
                </a:lnTo>
                <a:lnTo>
                  <a:pt x="0" y="1972243"/>
                </a:lnTo>
                <a:lnTo>
                  <a:pt x="0" y="0"/>
                </a:lnTo>
                <a:close/>
              </a:path>
            </a:pathLst>
          </a:custGeom>
          <a:blipFill>
            <a:blip r:embed="rId14"/>
            <a:stretch>
              <a:fillRect/>
            </a:stretch>
          </a:blipFill>
        </p:spPr>
      </p:sp>
      <p:sp>
        <p:nvSpPr>
          <p:cNvPr id="19" name="Freeform 19"/>
          <p:cNvSpPr/>
          <p:nvPr/>
        </p:nvSpPr>
        <p:spPr>
          <a:xfrm>
            <a:off x="12756419" y="6186560"/>
            <a:ext cx="5531581" cy="3934337"/>
          </a:xfrm>
          <a:custGeom>
            <a:avLst/>
            <a:gdLst/>
            <a:ahLst/>
            <a:cxnLst/>
            <a:rect l="l" t="t" r="r" b="b"/>
            <a:pathLst>
              <a:path w="5531581" h="3934337">
                <a:moveTo>
                  <a:pt x="0" y="0"/>
                </a:moveTo>
                <a:lnTo>
                  <a:pt x="5531581" y="0"/>
                </a:lnTo>
                <a:lnTo>
                  <a:pt x="5531581" y="3934337"/>
                </a:lnTo>
                <a:lnTo>
                  <a:pt x="0" y="3934337"/>
                </a:lnTo>
                <a:lnTo>
                  <a:pt x="0" y="0"/>
                </a:lnTo>
                <a:close/>
              </a:path>
            </a:pathLst>
          </a:custGeom>
          <a:blipFill>
            <a:blip r:embed="rId15"/>
            <a:stretch>
              <a:fillRect/>
            </a:stretch>
          </a:blipFill>
        </p:spPr>
      </p:sp>
      <p:sp>
        <p:nvSpPr>
          <p:cNvPr id="20" name="Freeform 20"/>
          <p:cNvSpPr/>
          <p:nvPr/>
        </p:nvSpPr>
        <p:spPr>
          <a:xfrm rot="-8591811">
            <a:off x="10928512" y="6077294"/>
            <a:ext cx="572151" cy="1478108"/>
          </a:xfrm>
          <a:custGeom>
            <a:avLst/>
            <a:gdLst/>
            <a:ahLst/>
            <a:cxnLst/>
            <a:rect l="l" t="t" r="r" b="b"/>
            <a:pathLst>
              <a:path w="572151" h="1478108">
                <a:moveTo>
                  <a:pt x="0" y="0"/>
                </a:moveTo>
                <a:lnTo>
                  <a:pt x="572151" y="0"/>
                </a:lnTo>
                <a:lnTo>
                  <a:pt x="572151" y="1478108"/>
                </a:lnTo>
                <a:lnTo>
                  <a:pt x="0" y="147810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1" name="Freeform 21"/>
          <p:cNvSpPr/>
          <p:nvPr/>
        </p:nvSpPr>
        <p:spPr>
          <a:xfrm rot="-8675646">
            <a:off x="13567360" y="1848767"/>
            <a:ext cx="631062" cy="1329717"/>
          </a:xfrm>
          <a:custGeom>
            <a:avLst/>
            <a:gdLst/>
            <a:ahLst/>
            <a:cxnLst/>
            <a:rect l="l" t="t" r="r" b="b"/>
            <a:pathLst>
              <a:path w="631062" h="1329717">
                <a:moveTo>
                  <a:pt x="0" y="0"/>
                </a:moveTo>
                <a:lnTo>
                  <a:pt x="631061" y="0"/>
                </a:lnTo>
                <a:lnTo>
                  <a:pt x="631061" y="1329718"/>
                </a:lnTo>
                <a:lnTo>
                  <a:pt x="0" y="132971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22" name="TextBox 22"/>
          <p:cNvSpPr txBox="1"/>
          <p:nvPr/>
        </p:nvSpPr>
        <p:spPr>
          <a:xfrm>
            <a:off x="1444814" y="334301"/>
            <a:ext cx="12243048" cy="3067685"/>
          </a:xfrm>
          <a:prstGeom prst="rect">
            <a:avLst/>
          </a:prstGeom>
        </p:spPr>
        <p:txBody>
          <a:bodyPr lIns="0" tIns="0" rIns="0" bIns="0" rtlCol="0" anchor="t">
            <a:spAutoFit/>
          </a:bodyPr>
          <a:lstStyle/>
          <a:p>
            <a:pPr algn="ctr">
              <a:lnSpc>
                <a:spcPts val="8400"/>
              </a:lnSpc>
            </a:pPr>
            <a:r>
              <a:rPr lang="en-US" sz="6000" b="1">
                <a:solidFill>
                  <a:srgbClr val="000000"/>
                </a:solidFill>
                <a:latin typeface="Times New Roman Bold"/>
                <a:ea typeface="Times New Roman Bold"/>
                <a:cs typeface="Times New Roman Bold"/>
                <a:sym typeface="Times New Roman Bold"/>
              </a:rPr>
              <a:t>ВИКОНАННЯ </a:t>
            </a:r>
          </a:p>
          <a:p>
            <a:pPr algn="ctr">
              <a:lnSpc>
                <a:spcPts val="8400"/>
              </a:lnSpc>
            </a:pPr>
            <a:r>
              <a:rPr lang="en-US" sz="6000" b="1">
                <a:solidFill>
                  <a:srgbClr val="000000"/>
                </a:solidFill>
                <a:latin typeface="Times New Roman Bold"/>
                <a:ea typeface="Times New Roman Bold"/>
                <a:cs typeface="Times New Roman Bold"/>
                <a:sym typeface="Times New Roman Bold"/>
              </a:rPr>
              <a:t>                                          ЗАВДАННЯ</a:t>
            </a:r>
          </a:p>
          <a:p>
            <a:pPr algn="ctr">
              <a:lnSpc>
                <a:spcPts val="7279"/>
              </a:lnSpc>
            </a:pPr>
            <a:endParaRPr lang="en-US" sz="6000" b="1">
              <a:solidFill>
                <a:srgbClr val="000000"/>
              </a:solidFill>
              <a:latin typeface="Times New Roman Bold"/>
              <a:ea typeface="Times New Roman Bold"/>
              <a:cs typeface="Times New Roman Bold"/>
              <a:sym typeface="Times New Roman Bold"/>
            </a:endParaRPr>
          </a:p>
        </p:txBody>
      </p:sp>
      <p:sp>
        <p:nvSpPr>
          <p:cNvPr id="23" name="TextBox 23"/>
          <p:cNvSpPr txBox="1"/>
          <p:nvPr/>
        </p:nvSpPr>
        <p:spPr>
          <a:xfrm>
            <a:off x="172705" y="1417002"/>
            <a:ext cx="9563998" cy="3967480"/>
          </a:xfrm>
          <a:prstGeom prst="rect">
            <a:avLst/>
          </a:prstGeom>
        </p:spPr>
        <p:txBody>
          <a:bodyPr lIns="0" tIns="0" rIns="0" bIns="0" rtlCol="0" anchor="t">
            <a:spAutoFit/>
          </a:bodyPr>
          <a:lstStyle/>
          <a:p>
            <a:pPr algn="l">
              <a:lnSpc>
                <a:spcPts val="3919"/>
              </a:lnSpc>
            </a:pPr>
            <a:r>
              <a:rPr lang="en-US" sz="2799">
                <a:solidFill>
                  <a:srgbClr val="000000"/>
                </a:solidFill>
                <a:latin typeface="Times New Roman"/>
                <a:ea typeface="Times New Roman"/>
                <a:cs typeface="Times New Roman"/>
                <a:sym typeface="Times New Roman"/>
              </a:rPr>
              <a:t>За допомогою компʼютерних програм розмістили декілька  зображень знайдених комах (клоп березовий, крайовик щавлевий та вусач) на фонах, що імітують природнє середовище, а саме сухе листя. І провели експеримент серед учнів: запропонували обстежити ділянкі створених картинок, встановши таймер на 15 секунд. Кількість знайдених комах учнями, вказувала на здатність певних видів проявляти мімікрію та адаптивні властивості.</a:t>
            </a:r>
          </a:p>
        </p:txBody>
      </p:sp>
      <p:sp>
        <p:nvSpPr>
          <p:cNvPr id="24" name="TextBox 24"/>
          <p:cNvSpPr txBox="1"/>
          <p:nvPr/>
        </p:nvSpPr>
        <p:spPr>
          <a:xfrm>
            <a:off x="14403153" y="3456244"/>
            <a:ext cx="3909111" cy="2596966"/>
          </a:xfrm>
          <a:prstGeom prst="rect">
            <a:avLst/>
          </a:prstGeom>
        </p:spPr>
        <p:txBody>
          <a:bodyPr lIns="0" tIns="0" rIns="0" bIns="0" rtlCol="0" anchor="t">
            <a:spAutoFit/>
          </a:bodyPr>
          <a:lstStyle/>
          <a:p>
            <a:pPr algn="l">
              <a:lnSpc>
                <a:spcPts val="2931"/>
              </a:lnSpc>
            </a:pPr>
            <a:r>
              <a:rPr lang="en-US" sz="2094">
                <a:solidFill>
                  <a:srgbClr val="000000"/>
                </a:solidFill>
                <a:latin typeface="Times New Roman"/>
                <a:ea typeface="Times New Roman"/>
                <a:cs typeface="Times New Roman"/>
                <a:sym typeface="Times New Roman"/>
              </a:rPr>
              <a:t>Есперемент був організований у два етапи, кожен з яких проводився на окремих аркушах із різним фоном. Для підвищення достовірності результатів виконання завдання на кожному аркуші повторювалося тричі.</a:t>
            </a:r>
          </a:p>
        </p:txBody>
      </p:sp>
      <p:sp>
        <p:nvSpPr>
          <p:cNvPr id="25" name="TextBox 25"/>
          <p:cNvSpPr txBox="1"/>
          <p:nvPr/>
        </p:nvSpPr>
        <p:spPr>
          <a:xfrm>
            <a:off x="508158" y="7400409"/>
            <a:ext cx="2386514" cy="518627"/>
          </a:xfrm>
          <a:prstGeom prst="rect">
            <a:avLst/>
          </a:prstGeom>
        </p:spPr>
        <p:txBody>
          <a:bodyPr lIns="0" tIns="0" rIns="0" bIns="0" rtlCol="0" anchor="t">
            <a:spAutoFit/>
          </a:bodyPr>
          <a:lstStyle/>
          <a:p>
            <a:pPr algn="ctr">
              <a:lnSpc>
                <a:spcPts val="4242"/>
              </a:lnSpc>
            </a:pPr>
            <a:r>
              <a:rPr lang="en-US" sz="3030" b="1">
                <a:solidFill>
                  <a:srgbClr val="000000"/>
                </a:solidFill>
                <a:latin typeface="Open Sans Bold"/>
                <a:ea typeface="Open Sans Bold"/>
                <a:cs typeface="Open Sans Bold"/>
                <a:sym typeface="Open Sans Bold"/>
              </a:rPr>
              <a:t>Підстилка 1</a:t>
            </a:r>
          </a:p>
        </p:txBody>
      </p:sp>
      <p:sp>
        <p:nvSpPr>
          <p:cNvPr id="26" name="TextBox 26"/>
          <p:cNvSpPr txBox="1"/>
          <p:nvPr/>
        </p:nvSpPr>
        <p:spPr>
          <a:xfrm>
            <a:off x="3761447" y="7373157"/>
            <a:ext cx="2386514" cy="518627"/>
          </a:xfrm>
          <a:prstGeom prst="rect">
            <a:avLst/>
          </a:prstGeom>
        </p:spPr>
        <p:txBody>
          <a:bodyPr lIns="0" tIns="0" rIns="0" bIns="0" rtlCol="0" anchor="t">
            <a:spAutoFit/>
          </a:bodyPr>
          <a:lstStyle/>
          <a:p>
            <a:pPr algn="ctr">
              <a:lnSpc>
                <a:spcPts val="4242"/>
              </a:lnSpc>
            </a:pPr>
            <a:r>
              <a:rPr lang="en-US" sz="3030" b="1">
                <a:solidFill>
                  <a:srgbClr val="000000"/>
                </a:solidFill>
                <a:latin typeface="Open Sans Bold"/>
                <a:ea typeface="Open Sans Bold"/>
                <a:cs typeface="Open Sans Bold"/>
                <a:sym typeface="Open Sans Bold"/>
              </a:rPr>
              <a:t>Підстилка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p:nvPr/>
        </p:nvGrpSpPr>
        <p:grpSpPr>
          <a:xfrm>
            <a:off x="897740" y="1283217"/>
            <a:ext cx="17067819" cy="9042586"/>
            <a:chOff x="0" y="0"/>
            <a:chExt cx="4317120" cy="2287224"/>
          </a:xfrm>
        </p:grpSpPr>
        <p:sp>
          <p:nvSpPr>
            <p:cNvPr id="4" name="Freeform 4"/>
            <p:cNvSpPr/>
            <p:nvPr/>
          </p:nvSpPr>
          <p:spPr>
            <a:xfrm>
              <a:off x="0" y="0"/>
              <a:ext cx="4317119" cy="2287224"/>
            </a:xfrm>
            <a:custGeom>
              <a:avLst/>
              <a:gdLst/>
              <a:ahLst/>
              <a:cxnLst/>
              <a:rect l="l" t="t" r="r" b="b"/>
              <a:pathLst>
                <a:path w="4317119" h="2287224">
                  <a:moveTo>
                    <a:pt x="4536" y="0"/>
                  </a:moveTo>
                  <a:lnTo>
                    <a:pt x="4312583" y="0"/>
                  </a:lnTo>
                  <a:cubicBezTo>
                    <a:pt x="4315089" y="0"/>
                    <a:pt x="4317119" y="2031"/>
                    <a:pt x="4317119" y="4536"/>
                  </a:cubicBezTo>
                  <a:lnTo>
                    <a:pt x="4317119" y="2282688"/>
                  </a:lnTo>
                  <a:cubicBezTo>
                    <a:pt x="4317119" y="2285193"/>
                    <a:pt x="4315089" y="2287224"/>
                    <a:pt x="4312583" y="2287224"/>
                  </a:cubicBezTo>
                  <a:lnTo>
                    <a:pt x="4536" y="2287224"/>
                  </a:lnTo>
                  <a:cubicBezTo>
                    <a:pt x="2031" y="2287224"/>
                    <a:pt x="0" y="2285193"/>
                    <a:pt x="0" y="2282688"/>
                  </a:cubicBezTo>
                  <a:lnTo>
                    <a:pt x="0" y="4536"/>
                  </a:lnTo>
                  <a:cubicBezTo>
                    <a:pt x="0" y="2031"/>
                    <a:pt x="2031" y="0"/>
                    <a:pt x="4536" y="0"/>
                  </a:cubicBezTo>
                  <a:close/>
                </a:path>
              </a:pathLst>
            </a:custGeom>
            <a:solidFill>
              <a:srgbClr val="FFFFFF">
                <a:alpha val="89804"/>
              </a:srgbClr>
            </a:solidFill>
          </p:spPr>
        </p:sp>
        <p:sp>
          <p:nvSpPr>
            <p:cNvPr id="5" name="TextBox 5"/>
            <p:cNvSpPr txBox="1"/>
            <p:nvPr/>
          </p:nvSpPr>
          <p:spPr>
            <a:xfrm>
              <a:off x="0" y="-38100"/>
              <a:ext cx="4317120" cy="232532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753629" y="1283217"/>
            <a:ext cx="1234863" cy="1169421"/>
            <a:chOff x="0" y="0"/>
            <a:chExt cx="812800" cy="769725"/>
          </a:xfrm>
        </p:grpSpPr>
        <p:sp>
          <p:nvSpPr>
            <p:cNvPr id="7" name="Freeform 7"/>
            <p:cNvSpPr/>
            <p:nvPr/>
          </p:nvSpPr>
          <p:spPr>
            <a:xfrm>
              <a:off x="0" y="0"/>
              <a:ext cx="812800" cy="769725"/>
            </a:xfrm>
            <a:custGeom>
              <a:avLst/>
              <a:gdLst/>
              <a:ahLst/>
              <a:cxnLst/>
              <a:rect l="l" t="t" r="r" b="b"/>
              <a:pathLst>
                <a:path w="812800" h="769725">
                  <a:moveTo>
                    <a:pt x="406400" y="0"/>
                  </a:moveTo>
                  <a:cubicBezTo>
                    <a:pt x="181951" y="0"/>
                    <a:pt x="0" y="172309"/>
                    <a:pt x="0" y="384863"/>
                  </a:cubicBezTo>
                  <a:cubicBezTo>
                    <a:pt x="0" y="597416"/>
                    <a:pt x="181951" y="769725"/>
                    <a:pt x="406400" y="769725"/>
                  </a:cubicBezTo>
                  <a:cubicBezTo>
                    <a:pt x="630849" y="769725"/>
                    <a:pt x="812800" y="597416"/>
                    <a:pt x="812800" y="384863"/>
                  </a:cubicBezTo>
                  <a:cubicBezTo>
                    <a:pt x="812800" y="172309"/>
                    <a:pt x="630849" y="0"/>
                    <a:pt x="406400" y="0"/>
                  </a:cubicBezTo>
                  <a:close/>
                </a:path>
              </a:pathLst>
            </a:custGeom>
            <a:solidFill>
              <a:srgbClr val="98B67B"/>
            </a:solidFill>
          </p:spPr>
        </p:sp>
        <p:sp>
          <p:nvSpPr>
            <p:cNvPr id="8" name="TextBox 8"/>
            <p:cNvSpPr txBox="1"/>
            <p:nvPr/>
          </p:nvSpPr>
          <p:spPr>
            <a:xfrm>
              <a:off x="76200" y="15012"/>
              <a:ext cx="660400" cy="682552"/>
            </a:xfrm>
            <a:prstGeom prst="rect">
              <a:avLst/>
            </a:prstGeom>
          </p:spPr>
          <p:txBody>
            <a:bodyPr lIns="50800" tIns="50800" rIns="50800" bIns="50800" rtlCol="0" anchor="ctr"/>
            <a:lstStyle/>
            <a:p>
              <a:pPr algn="ctr">
                <a:lnSpc>
                  <a:spcPts val="2520"/>
                </a:lnSpc>
              </a:pPr>
              <a:endParaRPr/>
            </a:p>
          </p:txBody>
        </p:sp>
      </p:grpSp>
      <p:sp>
        <p:nvSpPr>
          <p:cNvPr id="9" name="Freeform 9"/>
          <p:cNvSpPr/>
          <p:nvPr/>
        </p:nvSpPr>
        <p:spPr>
          <a:xfrm>
            <a:off x="1113422" y="1502219"/>
            <a:ext cx="515277" cy="743187"/>
          </a:xfrm>
          <a:custGeom>
            <a:avLst/>
            <a:gdLst/>
            <a:ahLst/>
            <a:cxnLst/>
            <a:rect l="l" t="t" r="r" b="b"/>
            <a:pathLst>
              <a:path w="515277" h="743187">
                <a:moveTo>
                  <a:pt x="0" y="0"/>
                </a:moveTo>
                <a:lnTo>
                  <a:pt x="515277" y="0"/>
                </a:lnTo>
                <a:lnTo>
                  <a:pt x="515277" y="743187"/>
                </a:lnTo>
                <a:lnTo>
                  <a:pt x="0" y="74318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Freeform 10"/>
          <p:cNvSpPr/>
          <p:nvPr/>
        </p:nvSpPr>
        <p:spPr>
          <a:xfrm rot="-1026798">
            <a:off x="669534" y="1218365"/>
            <a:ext cx="1305336" cy="1354636"/>
          </a:xfrm>
          <a:custGeom>
            <a:avLst/>
            <a:gdLst/>
            <a:ahLst/>
            <a:cxnLst/>
            <a:rect l="l" t="t" r="r" b="b"/>
            <a:pathLst>
              <a:path w="1305336" h="1354636">
                <a:moveTo>
                  <a:pt x="0" y="0"/>
                </a:moveTo>
                <a:lnTo>
                  <a:pt x="1305336" y="0"/>
                </a:lnTo>
                <a:lnTo>
                  <a:pt x="1305336" y="1354636"/>
                </a:lnTo>
                <a:lnTo>
                  <a:pt x="0" y="1354636"/>
                </a:lnTo>
                <a:lnTo>
                  <a:pt x="0" y="0"/>
                </a:lnTo>
                <a:close/>
              </a:path>
            </a:pathLst>
          </a:custGeom>
          <a:blipFill>
            <a:blip r:embed="rId5"/>
            <a:stretch>
              <a:fillRect l="-1575" t="-1661" r="-4411"/>
            </a:stretch>
          </a:blipFill>
        </p:spPr>
      </p:sp>
      <p:sp>
        <p:nvSpPr>
          <p:cNvPr id="11" name="TextBox 11"/>
          <p:cNvSpPr txBox="1"/>
          <p:nvPr/>
        </p:nvSpPr>
        <p:spPr>
          <a:xfrm>
            <a:off x="2065946" y="2534707"/>
            <a:ext cx="15686817" cy="2510789"/>
          </a:xfrm>
          <a:prstGeom prst="rect">
            <a:avLst/>
          </a:prstGeom>
        </p:spPr>
        <p:txBody>
          <a:bodyPr lIns="0" tIns="0" rIns="0" bIns="0" rtlCol="0" anchor="t">
            <a:spAutoFit/>
          </a:bodyPr>
          <a:lstStyle/>
          <a:p>
            <a:pPr algn="l">
              <a:lnSpc>
                <a:spcPts val="3360"/>
              </a:lnSpc>
            </a:pPr>
            <a:r>
              <a:rPr lang="en-US" sz="2400">
                <a:solidFill>
                  <a:srgbClr val="000000"/>
                </a:solidFill>
                <a:latin typeface="Times New Roman"/>
                <a:ea typeface="Times New Roman"/>
                <a:cs typeface="Times New Roman"/>
                <a:sym typeface="Times New Roman"/>
              </a:rPr>
              <a:t>Дослідили динаміку появи та рівень активності різних видів комах у ранньовесняний період. Загалом найсприятливішою для активності комах виявилася сонячна погода. В цей період було знайдено 7 видів із 12. Найбільша кількість комах зафіксована у яблуневому саду, а це свідчить про те, що сад забезпечує найбільш різноманітну кормову базу та сприятливі мікро кліматичні умови. За допомогою мікроскопа встановили, що </a:t>
            </a:r>
          </a:p>
          <a:p>
            <a:pPr algn="l">
              <a:lnSpc>
                <a:spcPts val="3360"/>
              </a:lnSpc>
            </a:pPr>
            <a:r>
              <a:rPr lang="en-US" sz="2400">
                <a:solidFill>
                  <a:srgbClr val="000000"/>
                </a:solidFill>
                <a:latin typeface="Times New Roman"/>
                <a:ea typeface="Times New Roman"/>
                <a:cs typeface="Times New Roman"/>
                <a:sym typeface="Times New Roman"/>
              </a:rPr>
              <a:t>переважна кількість знайдених комах мала темне забарвлення( чорне, буре, темно-коричневе), що допомагає їм краще акумулювати тепло від сонячних променів та маскуватися на поверхні грунту.</a:t>
            </a:r>
          </a:p>
        </p:txBody>
      </p:sp>
      <p:grpSp>
        <p:nvGrpSpPr>
          <p:cNvPr id="12" name="Group 12"/>
          <p:cNvGrpSpPr/>
          <p:nvPr/>
        </p:nvGrpSpPr>
        <p:grpSpPr>
          <a:xfrm>
            <a:off x="681820" y="2675892"/>
            <a:ext cx="1216687" cy="1197286"/>
            <a:chOff x="0" y="0"/>
            <a:chExt cx="812800" cy="799839"/>
          </a:xfrm>
        </p:grpSpPr>
        <p:sp>
          <p:nvSpPr>
            <p:cNvPr id="13" name="Freeform 13"/>
            <p:cNvSpPr/>
            <p:nvPr/>
          </p:nvSpPr>
          <p:spPr>
            <a:xfrm>
              <a:off x="0" y="0"/>
              <a:ext cx="812800" cy="799839"/>
            </a:xfrm>
            <a:custGeom>
              <a:avLst/>
              <a:gdLst/>
              <a:ahLst/>
              <a:cxnLst/>
              <a:rect l="l" t="t" r="r" b="b"/>
              <a:pathLst>
                <a:path w="812800" h="799839">
                  <a:moveTo>
                    <a:pt x="406400" y="0"/>
                  </a:moveTo>
                  <a:cubicBezTo>
                    <a:pt x="181951" y="0"/>
                    <a:pt x="0" y="179050"/>
                    <a:pt x="0" y="399919"/>
                  </a:cubicBezTo>
                  <a:cubicBezTo>
                    <a:pt x="0" y="620789"/>
                    <a:pt x="181951" y="799839"/>
                    <a:pt x="406400" y="799839"/>
                  </a:cubicBezTo>
                  <a:cubicBezTo>
                    <a:pt x="630849" y="799839"/>
                    <a:pt x="812800" y="620789"/>
                    <a:pt x="812800" y="399919"/>
                  </a:cubicBezTo>
                  <a:cubicBezTo>
                    <a:pt x="812800" y="179050"/>
                    <a:pt x="630849" y="0"/>
                    <a:pt x="406400" y="0"/>
                  </a:cubicBezTo>
                  <a:close/>
                </a:path>
              </a:pathLst>
            </a:custGeom>
            <a:solidFill>
              <a:srgbClr val="98B67B"/>
            </a:solidFill>
          </p:spPr>
        </p:sp>
        <p:sp>
          <p:nvSpPr>
            <p:cNvPr id="14" name="TextBox 14"/>
            <p:cNvSpPr txBox="1"/>
            <p:nvPr/>
          </p:nvSpPr>
          <p:spPr>
            <a:xfrm>
              <a:off x="76200" y="17835"/>
              <a:ext cx="660400" cy="707019"/>
            </a:xfrm>
            <a:prstGeom prst="rect">
              <a:avLst/>
            </a:prstGeom>
          </p:spPr>
          <p:txBody>
            <a:bodyPr lIns="50800" tIns="50800" rIns="50800" bIns="50800" rtlCol="0" anchor="ctr"/>
            <a:lstStyle/>
            <a:p>
              <a:pPr algn="ctr">
                <a:lnSpc>
                  <a:spcPts val="2520"/>
                </a:lnSpc>
              </a:pPr>
              <a:endParaRPr/>
            </a:p>
          </p:txBody>
        </p:sp>
      </p:grpSp>
      <p:sp>
        <p:nvSpPr>
          <p:cNvPr id="15" name="Freeform 15"/>
          <p:cNvSpPr/>
          <p:nvPr/>
        </p:nvSpPr>
        <p:spPr>
          <a:xfrm>
            <a:off x="951629" y="2881378"/>
            <a:ext cx="677070" cy="757561"/>
          </a:xfrm>
          <a:custGeom>
            <a:avLst/>
            <a:gdLst/>
            <a:ahLst/>
            <a:cxnLst/>
            <a:rect l="l" t="t" r="r" b="b"/>
            <a:pathLst>
              <a:path w="677070" h="757561">
                <a:moveTo>
                  <a:pt x="0" y="0"/>
                </a:moveTo>
                <a:lnTo>
                  <a:pt x="677070" y="0"/>
                </a:lnTo>
                <a:lnTo>
                  <a:pt x="677070" y="757560"/>
                </a:lnTo>
                <a:lnTo>
                  <a:pt x="0" y="7575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6" name="Group 16"/>
          <p:cNvGrpSpPr/>
          <p:nvPr/>
        </p:nvGrpSpPr>
        <p:grpSpPr>
          <a:xfrm>
            <a:off x="565641" y="5014577"/>
            <a:ext cx="1294141" cy="129414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8B67B"/>
            </a:solidFill>
          </p:spPr>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2520"/>
                </a:lnSpc>
              </a:pPr>
              <a:endParaRPr/>
            </a:p>
          </p:txBody>
        </p:sp>
      </p:grpSp>
      <p:sp>
        <p:nvSpPr>
          <p:cNvPr id="19" name="Freeform 19"/>
          <p:cNvSpPr/>
          <p:nvPr/>
        </p:nvSpPr>
        <p:spPr>
          <a:xfrm rot="-1026798">
            <a:off x="631989" y="2617212"/>
            <a:ext cx="1316351" cy="1314646"/>
          </a:xfrm>
          <a:custGeom>
            <a:avLst/>
            <a:gdLst/>
            <a:ahLst/>
            <a:cxnLst/>
            <a:rect l="l" t="t" r="r" b="b"/>
            <a:pathLst>
              <a:path w="1316351" h="1314646">
                <a:moveTo>
                  <a:pt x="0" y="0"/>
                </a:moveTo>
                <a:lnTo>
                  <a:pt x="1316351" y="0"/>
                </a:lnTo>
                <a:lnTo>
                  <a:pt x="1316351" y="1314646"/>
                </a:lnTo>
                <a:lnTo>
                  <a:pt x="0" y="1314646"/>
                </a:lnTo>
                <a:lnTo>
                  <a:pt x="0" y="0"/>
                </a:lnTo>
                <a:close/>
              </a:path>
            </a:pathLst>
          </a:custGeom>
          <a:blipFill>
            <a:blip r:embed="rId5"/>
            <a:stretch>
              <a:fillRect l="-330"/>
            </a:stretch>
          </a:blipFill>
        </p:spPr>
      </p:sp>
      <p:sp>
        <p:nvSpPr>
          <p:cNvPr id="20" name="Freeform 20"/>
          <p:cNvSpPr/>
          <p:nvPr/>
        </p:nvSpPr>
        <p:spPr>
          <a:xfrm rot="-604838">
            <a:off x="569951" y="4976893"/>
            <a:ext cx="1316294" cy="1284404"/>
          </a:xfrm>
          <a:custGeom>
            <a:avLst/>
            <a:gdLst/>
            <a:ahLst/>
            <a:cxnLst/>
            <a:rect l="l" t="t" r="r" b="b"/>
            <a:pathLst>
              <a:path w="1316294" h="1284404">
                <a:moveTo>
                  <a:pt x="0" y="0"/>
                </a:moveTo>
                <a:lnTo>
                  <a:pt x="1316294" y="0"/>
                </a:lnTo>
                <a:lnTo>
                  <a:pt x="1316294" y="1284403"/>
                </a:lnTo>
                <a:lnTo>
                  <a:pt x="0" y="1284403"/>
                </a:lnTo>
                <a:lnTo>
                  <a:pt x="0" y="0"/>
                </a:lnTo>
                <a:close/>
              </a:path>
            </a:pathLst>
          </a:custGeom>
          <a:blipFill>
            <a:blip r:embed="rId5"/>
            <a:stretch>
              <a:fillRect t="-2976" r="-3958" b="-3074"/>
            </a:stretch>
          </a:blipFill>
        </p:spPr>
      </p:sp>
      <p:sp>
        <p:nvSpPr>
          <p:cNvPr id="21" name="Freeform 21"/>
          <p:cNvSpPr/>
          <p:nvPr/>
        </p:nvSpPr>
        <p:spPr>
          <a:xfrm rot="357526">
            <a:off x="878054" y="5183722"/>
            <a:ext cx="824220" cy="947833"/>
          </a:xfrm>
          <a:custGeom>
            <a:avLst/>
            <a:gdLst/>
            <a:ahLst/>
            <a:cxnLst/>
            <a:rect l="l" t="t" r="r" b="b"/>
            <a:pathLst>
              <a:path w="824220" h="947833">
                <a:moveTo>
                  <a:pt x="0" y="0"/>
                </a:moveTo>
                <a:lnTo>
                  <a:pt x="824220" y="0"/>
                </a:lnTo>
                <a:lnTo>
                  <a:pt x="824220" y="947833"/>
                </a:lnTo>
                <a:lnTo>
                  <a:pt x="0" y="94783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22" name="Group 22"/>
          <p:cNvGrpSpPr/>
          <p:nvPr/>
        </p:nvGrpSpPr>
        <p:grpSpPr>
          <a:xfrm>
            <a:off x="608082" y="7720920"/>
            <a:ext cx="1216687" cy="1216687"/>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8B67B"/>
            </a:solidFill>
          </p:spPr>
        </p:sp>
        <p:sp>
          <p:nvSpPr>
            <p:cNvPr id="24" name="TextBox 24"/>
            <p:cNvSpPr txBox="1"/>
            <p:nvPr/>
          </p:nvSpPr>
          <p:spPr>
            <a:xfrm>
              <a:off x="76200" y="19050"/>
              <a:ext cx="660400" cy="717550"/>
            </a:xfrm>
            <a:prstGeom prst="rect">
              <a:avLst/>
            </a:prstGeom>
          </p:spPr>
          <p:txBody>
            <a:bodyPr lIns="50800" tIns="50800" rIns="50800" bIns="50800" rtlCol="0" anchor="ctr"/>
            <a:lstStyle/>
            <a:p>
              <a:pPr algn="ctr">
                <a:lnSpc>
                  <a:spcPts val="2520"/>
                </a:lnSpc>
              </a:pPr>
              <a:endParaRPr/>
            </a:p>
          </p:txBody>
        </p:sp>
      </p:grpSp>
      <p:sp>
        <p:nvSpPr>
          <p:cNvPr id="25" name="Freeform 25"/>
          <p:cNvSpPr/>
          <p:nvPr/>
        </p:nvSpPr>
        <p:spPr>
          <a:xfrm rot="-604838">
            <a:off x="533999" y="7622885"/>
            <a:ext cx="1419261" cy="1412756"/>
          </a:xfrm>
          <a:custGeom>
            <a:avLst/>
            <a:gdLst/>
            <a:ahLst/>
            <a:cxnLst/>
            <a:rect l="l" t="t" r="r" b="b"/>
            <a:pathLst>
              <a:path w="1419261" h="1412756">
                <a:moveTo>
                  <a:pt x="0" y="0"/>
                </a:moveTo>
                <a:lnTo>
                  <a:pt x="1419262" y="0"/>
                </a:lnTo>
                <a:lnTo>
                  <a:pt x="1419262" y="1412757"/>
                </a:lnTo>
                <a:lnTo>
                  <a:pt x="0" y="1412757"/>
                </a:lnTo>
                <a:lnTo>
                  <a:pt x="0" y="0"/>
                </a:lnTo>
                <a:close/>
              </a:path>
            </a:pathLst>
          </a:custGeom>
          <a:blipFill>
            <a:blip r:embed="rId5"/>
            <a:stretch>
              <a:fillRect/>
            </a:stretch>
          </a:blipFill>
        </p:spPr>
      </p:sp>
      <p:sp>
        <p:nvSpPr>
          <p:cNvPr id="26" name="Freeform 26"/>
          <p:cNvSpPr/>
          <p:nvPr/>
        </p:nvSpPr>
        <p:spPr>
          <a:xfrm rot="233297">
            <a:off x="784343" y="7898806"/>
            <a:ext cx="836162" cy="934259"/>
          </a:xfrm>
          <a:custGeom>
            <a:avLst/>
            <a:gdLst/>
            <a:ahLst/>
            <a:cxnLst/>
            <a:rect l="l" t="t" r="r" b="b"/>
            <a:pathLst>
              <a:path w="836162" h="934259">
                <a:moveTo>
                  <a:pt x="0" y="0"/>
                </a:moveTo>
                <a:lnTo>
                  <a:pt x="836163" y="0"/>
                </a:lnTo>
                <a:lnTo>
                  <a:pt x="836163" y="934259"/>
                </a:lnTo>
                <a:lnTo>
                  <a:pt x="0" y="93425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7" name="TextBox 27"/>
          <p:cNvSpPr txBox="1"/>
          <p:nvPr/>
        </p:nvSpPr>
        <p:spPr>
          <a:xfrm>
            <a:off x="7265417" y="235466"/>
            <a:ext cx="3757166" cy="1047751"/>
          </a:xfrm>
          <a:prstGeom prst="rect">
            <a:avLst/>
          </a:prstGeom>
        </p:spPr>
        <p:txBody>
          <a:bodyPr lIns="0" tIns="0" rIns="0" bIns="0" rtlCol="0" anchor="t">
            <a:spAutoFit/>
          </a:bodyPr>
          <a:lstStyle/>
          <a:p>
            <a:pPr algn="ctr">
              <a:lnSpc>
                <a:spcPts val="8399"/>
              </a:lnSpc>
            </a:pPr>
            <a:r>
              <a:rPr lang="en-US" sz="5999" b="1">
                <a:solidFill>
                  <a:srgbClr val="000000"/>
                </a:solidFill>
                <a:latin typeface="Times New Roman Bold"/>
                <a:ea typeface="Times New Roman Bold"/>
                <a:cs typeface="Times New Roman Bold"/>
                <a:sym typeface="Times New Roman Bold"/>
              </a:rPr>
              <a:t>Висновок: </a:t>
            </a:r>
          </a:p>
        </p:txBody>
      </p:sp>
      <p:sp>
        <p:nvSpPr>
          <p:cNvPr id="28" name="TextBox 28"/>
          <p:cNvSpPr txBox="1"/>
          <p:nvPr/>
        </p:nvSpPr>
        <p:spPr>
          <a:xfrm>
            <a:off x="2145282" y="1240363"/>
            <a:ext cx="14586865" cy="1253490"/>
          </a:xfrm>
          <a:prstGeom prst="rect">
            <a:avLst/>
          </a:prstGeom>
        </p:spPr>
        <p:txBody>
          <a:bodyPr lIns="0" tIns="0" rIns="0" bIns="0" rtlCol="0" anchor="t">
            <a:spAutoFit/>
          </a:bodyPr>
          <a:lstStyle/>
          <a:p>
            <a:pPr algn="l">
              <a:lnSpc>
                <a:spcPts val="3359"/>
              </a:lnSpc>
            </a:pPr>
            <a:r>
              <a:rPr lang="en-US" sz="2400">
                <a:solidFill>
                  <a:srgbClr val="000000"/>
                </a:solidFill>
                <a:latin typeface="Times New Roman"/>
                <a:ea typeface="Times New Roman"/>
                <a:cs typeface="Times New Roman"/>
                <a:sym typeface="Times New Roman"/>
              </a:rPr>
              <a:t>Проаналізували літературу щодо особливостей ранньовесняних комах та встановили залежність їх виживання в цей період від морфологічних адаптацій. Захисне забарвлення забезпечує ефективне маскування на фоні грунту й рослинності та сприяє терморегуляці.</a:t>
            </a:r>
          </a:p>
        </p:txBody>
      </p:sp>
      <p:sp>
        <p:nvSpPr>
          <p:cNvPr id="29" name="TextBox 29"/>
          <p:cNvSpPr txBox="1"/>
          <p:nvPr/>
        </p:nvSpPr>
        <p:spPr>
          <a:xfrm>
            <a:off x="1988493" y="5086350"/>
            <a:ext cx="15764270" cy="2510790"/>
          </a:xfrm>
          <a:prstGeom prst="rect">
            <a:avLst/>
          </a:prstGeom>
        </p:spPr>
        <p:txBody>
          <a:bodyPr lIns="0" tIns="0" rIns="0" bIns="0" rtlCol="0" anchor="t">
            <a:spAutoFit/>
          </a:bodyPr>
          <a:lstStyle/>
          <a:p>
            <a:pPr algn="l">
              <a:lnSpc>
                <a:spcPts val="3359"/>
              </a:lnSpc>
            </a:pPr>
            <a:r>
              <a:rPr lang="en-US" sz="2400">
                <a:solidFill>
                  <a:srgbClr val="000000"/>
                </a:solidFill>
                <a:latin typeface="Times New Roman"/>
                <a:ea typeface="Times New Roman"/>
                <a:cs typeface="Times New Roman"/>
                <a:sym typeface="Times New Roman"/>
              </a:rPr>
              <a:t>Дослідили здатність комах до мімікрії, зʼясували, що найбільш ефективним для захисту в цей період є маскувальне забарвлення, що найбільш допомагає зливатися з кольором сухої трави, кори або грунту, імітує навколишнє середовище. Проте окремі види досліджуваних комах( сонечко, червоноклоп безкрилий) використовували застережне забарвлення( яскраво-червоне), що сигналізує про їхню небезпеку. Крім того найбільшу кількість комах(павук-вовк, крайовик щавлевий, хлібний турун, звичайна лусочниця, вусач) виявили на підстилці, що дозволяє деяким видам майже повністю розчинятися у фонові та стати не помітними для хижаків.</a:t>
            </a:r>
          </a:p>
        </p:txBody>
      </p:sp>
      <p:sp>
        <p:nvSpPr>
          <p:cNvPr id="30" name="TextBox 30"/>
          <p:cNvSpPr txBox="1"/>
          <p:nvPr/>
        </p:nvSpPr>
        <p:spPr>
          <a:xfrm>
            <a:off x="1988493" y="7635240"/>
            <a:ext cx="15927277" cy="2091690"/>
          </a:xfrm>
          <a:prstGeom prst="rect">
            <a:avLst/>
          </a:prstGeom>
        </p:spPr>
        <p:txBody>
          <a:bodyPr lIns="0" tIns="0" rIns="0" bIns="0" rtlCol="0" anchor="t">
            <a:spAutoFit/>
          </a:bodyPr>
          <a:lstStyle/>
          <a:p>
            <a:pPr algn="just">
              <a:lnSpc>
                <a:spcPts val="3359"/>
              </a:lnSpc>
            </a:pPr>
            <a:r>
              <a:rPr lang="en-US" sz="2400">
                <a:solidFill>
                  <a:srgbClr val="000000"/>
                </a:solidFill>
                <a:latin typeface="Times New Roman"/>
                <a:ea typeface="Times New Roman"/>
                <a:cs typeface="Times New Roman"/>
                <a:sym typeface="Times New Roman"/>
              </a:rPr>
              <a:t>Результати експерименту показали, що здатність комах до маскування безпосередньо залежать від рівня їхньої контрастності відносно фону. Зокрема, клоп березовий, крайовик щавлевий та вусач виявилися малопомітними на зображеннях підстилки, що свідчить про добре розвинену мімікрію та адаптацію до природного середовища. Отримані дані оцінки контрастності підтверджують: чим нижча контрастність, тим складніше виявити комаху, а отже, тим найефективніше вона маскується.</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3862834" y="433387"/>
            <a:ext cx="10562332" cy="1047751"/>
          </a:xfrm>
          <a:prstGeom prst="rect">
            <a:avLst/>
          </a:prstGeom>
        </p:spPr>
        <p:txBody>
          <a:bodyPr lIns="0" tIns="0" rIns="0" bIns="0" rtlCol="0" anchor="t">
            <a:spAutoFit/>
          </a:bodyPr>
          <a:lstStyle/>
          <a:p>
            <a:pPr algn="ctr">
              <a:lnSpc>
                <a:spcPts val="8399"/>
              </a:lnSpc>
            </a:pPr>
            <a:r>
              <a:rPr lang="en-US" sz="5999" b="1">
                <a:solidFill>
                  <a:srgbClr val="000000"/>
                </a:solidFill>
                <a:latin typeface="Times New Roman Bold"/>
                <a:ea typeface="Times New Roman Bold"/>
                <a:cs typeface="Times New Roman Bold"/>
                <a:sym typeface="Times New Roman Bold"/>
              </a:rPr>
              <a:t>Список використаних джерел:</a:t>
            </a:r>
          </a:p>
        </p:txBody>
      </p:sp>
      <p:grpSp>
        <p:nvGrpSpPr>
          <p:cNvPr id="4" name="Group 4"/>
          <p:cNvGrpSpPr/>
          <p:nvPr/>
        </p:nvGrpSpPr>
        <p:grpSpPr>
          <a:xfrm>
            <a:off x="431982" y="1659292"/>
            <a:ext cx="17424036" cy="7599008"/>
            <a:chOff x="0" y="0"/>
            <a:chExt cx="2237999" cy="976041"/>
          </a:xfrm>
        </p:grpSpPr>
        <p:sp>
          <p:nvSpPr>
            <p:cNvPr id="5" name="Freeform 5"/>
            <p:cNvSpPr/>
            <p:nvPr/>
          </p:nvSpPr>
          <p:spPr>
            <a:xfrm>
              <a:off x="0" y="0"/>
              <a:ext cx="2237999" cy="976041"/>
            </a:xfrm>
            <a:custGeom>
              <a:avLst/>
              <a:gdLst/>
              <a:ahLst/>
              <a:cxnLst/>
              <a:rect l="l" t="t" r="r" b="b"/>
              <a:pathLst>
                <a:path w="2237999" h="976041">
                  <a:moveTo>
                    <a:pt x="4443" y="0"/>
                  </a:moveTo>
                  <a:lnTo>
                    <a:pt x="2233556" y="0"/>
                  </a:lnTo>
                  <a:cubicBezTo>
                    <a:pt x="2234735" y="0"/>
                    <a:pt x="2235864" y="468"/>
                    <a:pt x="2236698" y="1301"/>
                  </a:cubicBezTo>
                  <a:cubicBezTo>
                    <a:pt x="2237531" y="2135"/>
                    <a:pt x="2237999" y="3265"/>
                    <a:pt x="2237999" y="4443"/>
                  </a:cubicBezTo>
                  <a:lnTo>
                    <a:pt x="2237999" y="971598"/>
                  </a:lnTo>
                  <a:cubicBezTo>
                    <a:pt x="2237999" y="972776"/>
                    <a:pt x="2237531" y="973906"/>
                    <a:pt x="2236698" y="974740"/>
                  </a:cubicBezTo>
                  <a:cubicBezTo>
                    <a:pt x="2235864" y="975573"/>
                    <a:pt x="2234735" y="976041"/>
                    <a:pt x="2233556" y="976041"/>
                  </a:cubicBezTo>
                  <a:lnTo>
                    <a:pt x="4443" y="976041"/>
                  </a:lnTo>
                  <a:cubicBezTo>
                    <a:pt x="1989" y="976041"/>
                    <a:pt x="0" y="974052"/>
                    <a:pt x="0" y="971598"/>
                  </a:cubicBezTo>
                  <a:lnTo>
                    <a:pt x="0" y="4443"/>
                  </a:lnTo>
                  <a:cubicBezTo>
                    <a:pt x="0" y="3265"/>
                    <a:pt x="468" y="2135"/>
                    <a:pt x="1301" y="1301"/>
                  </a:cubicBezTo>
                  <a:cubicBezTo>
                    <a:pt x="2135" y="468"/>
                    <a:pt x="3265" y="0"/>
                    <a:pt x="4443" y="0"/>
                  </a:cubicBezTo>
                  <a:close/>
                </a:path>
              </a:pathLst>
            </a:custGeom>
            <a:solidFill>
              <a:srgbClr val="FFFFFF">
                <a:alpha val="89804"/>
              </a:srgbClr>
            </a:solidFill>
          </p:spPr>
        </p:sp>
        <p:sp>
          <p:nvSpPr>
            <p:cNvPr id="6" name="TextBox 6"/>
            <p:cNvSpPr txBox="1"/>
            <p:nvPr/>
          </p:nvSpPr>
          <p:spPr>
            <a:xfrm>
              <a:off x="0" y="-38100"/>
              <a:ext cx="2237999" cy="1014141"/>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431982" y="1602142"/>
            <a:ext cx="17424036" cy="7656158"/>
          </a:xfrm>
          <a:prstGeom prst="rect">
            <a:avLst/>
          </a:prstGeom>
        </p:spPr>
        <p:txBody>
          <a:bodyPr lIns="0" tIns="0" rIns="0" bIns="0" rtlCol="0" anchor="t">
            <a:spAutoFit/>
          </a:bodyPr>
          <a:lstStyle/>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Ганжа О. В., Пучков О. В. Особливості біології та екології турунів (Coleoptera, Carabidae) лісової підстилки ранньою весною // Український ентомологічний журнал.    2014. № 1. С. 38–46.</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Гірна А. Я. Різноманітність та екологічні особливості комах-фітофагів ефемерної рослинності // Екологія та ноосферологія. 2010. Т. 21, № 3–4. С. 112–119.</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Голуб З. О. Роль криптичного забарвлення у виживанні комах лісостепової зони // Актуальні проблеми біології та екології. 2019. Вип. 5. С. 88–94.</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Долін В. Г. Личинки жуків-коваликів (Elateridae) фауни України. Київ : Наукова думка, 1982. 255 с.</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Жеребко В. М., Статкевич С. В. Екологія комах : навч. посіб. Київ : Вид-во НУБіП України, 2018. 312 с.</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Зерова М. Д., Радченко В. Г. Комахи-запилювачі рослин ефемероїдів у лісових екосистемах // Природничий альманах. 2012. № 18. С. 56–63.</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Козак В. М. Поведінкові та морфологічні механізми маскування комах у підстилці лісу // Біологічні студії. 2016. № 10(2). С. 145–154.</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Козлов М. В. Морфологія та еволюція захисних пристосувань лускокрилих. Київ : Вища школа, 1989. 176 с.</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Кононова С. В. Ентомофаги лісової підстилки: видовий склад та захисні механізми // Ентомологічний вісник. 2013. Вип. 4. С. 22–30.</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Мартинов В. В. Екологічні групи комах-герпетобіонтів у ранньовесняний період // Вісник Харківського національного університету імені В. Н. Каразіна. Серія: Біологія. 2011. № 944. С. 102–110.</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Мешкова В. Л. Сезонний розвиток комах-філофагів та їх зв’язок з фенологією кормових рослин // Лісівнича академія наук України: наукові праці. 2007. Вип. 5. С. 115–121.</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Радченко В. Г., Песенко Ю. А. Біологія бджіл (Hymenoptera, Apoidea). Київ : Інститут зоології НАН України, 1994. 350 с.</a:t>
            </a:r>
          </a:p>
          <a:p>
            <a:pPr marL="488097" lvl="1" indent="-244049" algn="l">
              <a:lnSpc>
                <a:spcPts val="3165"/>
              </a:lnSpc>
              <a:buAutoNum type="arabicPeriod"/>
            </a:pPr>
            <a:r>
              <a:rPr lang="en-US" sz="2260">
                <a:solidFill>
                  <a:srgbClr val="000000"/>
                </a:solidFill>
                <a:latin typeface="Times New Roman"/>
                <a:ea typeface="Times New Roman"/>
                <a:cs typeface="Times New Roman"/>
                <a:sym typeface="Times New Roman"/>
              </a:rPr>
              <a:t>Росс Г., Росс Ч., Росс Д. Ентомологія / пер. з англ.; за ред. В. Г. Доліна. Київ : Світ, 1985. 576 с.</a:t>
            </a:r>
          </a:p>
          <a:p>
            <a:pPr algn="l">
              <a:lnSpc>
                <a:spcPts val="3165"/>
              </a:lnSpc>
            </a:pPr>
            <a:endParaRPr lang="en-US" sz="2260">
              <a:solidFill>
                <a:srgbClr val="000000"/>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1578</Words>
  <Application>Microsoft Office PowerPoint</Application>
  <PresentationFormat>Довільний</PresentationFormat>
  <Paragraphs>113</Paragraphs>
  <Slides>13</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13</vt:i4>
      </vt:variant>
    </vt:vector>
  </HeadingPairs>
  <TitlesOfParts>
    <vt:vector size="19" baseType="lpstr">
      <vt:lpstr>Times New Roman Bold</vt:lpstr>
      <vt:lpstr>Arial</vt:lpstr>
      <vt:lpstr>Times New Roman</vt:lpstr>
      <vt:lpstr>Calibri</vt:lpstr>
      <vt:lpstr>Open Sans Bold</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Мімікрія</dc:title>
  <cp:lastModifiedBy>Шаркий Геннадій Анатолійович</cp:lastModifiedBy>
  <cp:revision>4</cp:revision>
  <dcterms:created xsi:type="dcterms:W3CDTF">2006-08-16T00:00:00Z</dcterms:created>
  <dcterms:modified xsi:type="dcterms:W3CDTF">2026-04-08T16:21:24Z</dcterms:modified>
  <dc:identifier>DAHEgzjxJss</dc:identifier>
</cp:coreProperties>
</file>