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8288000" cy="10287000"/>
  <p:notesSz cx="6858000" cy="9144000"/>
  <p:embeddedFontLst>
    <p:embeddedFont>
      <p:font typeface="Open Sauce" panose="020B0604020202020204" charset="0"/>
      <p:regular r:id="rId18"/>
    </p:embeddedFont>
    <p:embeddedFont>
      <p:font typeface="Tex Gyre Bonum" panose="020B0604020202020204" charset="-52"/>
      <p:regular r:id="rId19"/>
    </p:embeddedFont>
    <p:embeddedFont>
      <p:font typeface="Poppins Bold" panose="020B0604020202020204" charset="0"/>
      <p:regular r:id="rId20"/>
    </p:embeddedFont>
    <p:embeddedFont>
      <p:font typeface="Tex Gyre Bonum Bold" panose="020B0604020202020204" charset="-5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61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8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6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6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2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0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1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2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2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7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0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77201">
            <a:off x="10683127" y="342470"/>
            <a:ext cx="12791303" cy="9442307"/>
          </a:xfrm>
          <a:custGeom>
            <a:avLst/>
            <a:gdLst/>
            <a:ahLst/>
            <a:cxnLst/>
            <a:rect l="l" t="t" r="r" b="b"/>
            <a:pathLst>
              <a:path w="12791303" h="9442307">
                <a:moveTo>
                  <a:pt x="0" y="0"/>
                </a:moveTo>
                <a:lnTo>
                  <a:pt x="12791303" y="0"/>
                </a:lnTo>
                <a:lnTo>
                  <a:pt x="12791303" y="9442307"/>
                </a:lnTo>
                <a:lnTo>
                  <a:pt x="0" y="94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659522">
            <a:off x="-1466084" y="-1104127"/>
            <a:ext cx="6017764" cy="3599717"/>
          </a:xfrm>
          <a:custGeom>
            <a:avLst/>
            <a:gdLst/>
            <a:ahLst/>
            <a:cxnLst/>
            <a:rect l="l" t="t" r="r" b="b"/>
            <a:pathLst>
              <a:path w="6017764" h="3599717">
                <a:moveTo>
                  <a:pt x="0" y="0"/>
                </a:moveTo>
                <a:lnTo>
                  <a:pt x="6017764" y="0"/>
                </a:lnTo>
                <a:lnTo>
                  <a:pt x="6017764" y="3599717"/>
                </a:lnTo>
                <a:lnTo>
                  <a:pt x="0" y="35997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24022" y="5188961"/>
            <a:ext cx="4716981" cy="6251420"/>
          </a:xfrm>
          <a:custGeom>
            <a:avLst/>
            <a:gdLst/>
            <a:ahLst/>
            <a:cxnLst/>
            <a:rect l="l" t="t" r="r" b="b"/>
            <a:pathLst>
              <a:path w="4716981" h="625142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5163" y="1480091"/>
            <a:ext cx="16214137" cy="0"/>
          </a:xfrm>
          <a:prstGeom prst="line">
            <a:avLst/>
          </a:prstGeom>
          <a:ln w="19050" cap="flat">
            <a:solidFill>
              <a:srgbClr val="42424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1263" y="-1442311"/>
            <a:ext cx="5121266" cy="4942022"/>
          </a:xfrm>
          <a:custGeom>
            <a:avLst/>
            <a:gdLst/>
            <a:ahLst/>
            <a:cxnLst/>
            <a:rect l="l" t="t" r="r" b="b"/>
            <a:pathLst>
              <a:path w="5121266" h="4942022">
                <a:moveTo>
                  <a:pt x="0" y="0"/>
                </a:moveTo>
                <a:lnTo>
                  <a:pt x="5121266" y="0"/>
                </a:lnTo>
                <a:lnTo>
                  <a:pt x="5121266" y="4942022"/>
                </a:lnTo>
                <a:lnTo>
                  <a:pt x="0" y="49420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4613" y="8124946"/>
            <a:ext cx="2054204" cy="2266708"/>
          </a:xfrm>
          <a:custGeom>
            <a:avLst/>
            <a:gdLst/>
            <a:ahLst/>
            <a:cxnLst/>
            <a:rect l="l" t="t" r="r" b="b"/>
            <a:pathLst>
              <a:path w="2054204" h="2266708">
                <a:moveTo>
                  <a:pt x="0" y="0"/>
                </a:moveTo>
                <a:lnTo>
                  <a:pt x="2054204" y="0"/>
                </a:lnTo>
                <a:lnTo>
                  <a:pt x="2054204" y="2266708"/>
                </a:lnTo>
                <a:lnTo>
                  <a:pt x="0" y="22667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95184" y="2476476"/>
            <a:ext cx="17497632" cy="163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2"/>
              </a:lnSpc>
              <a:spcBef>
                <a:spcPct val="0"/>
              </a:spcBef>
            </a:pPr>
            <a:r>
              <a:rPr lang="en-US" sz="4780" b="1" spc="-224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Аналіз кривих обертання галактик як доказ існування темної матерії: на прикладі локальної групи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81717" y="6043983"/>
            <a:ext cx="5499378" cy="2270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Виконала Мандрук Христина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учениця 9 класу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Кременецького академічного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ліцею імені У.Самчука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2869" y="6043983"/>
            <a:ext cx="6161744" cy="2270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Науковий керівник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Кулик М.В. учитель фізики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Кременецького академічного ліцею імені У.Самчука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77201">
            <a:off x="10683127" y="342470"/>
            <a:ext cx="12791303" cy="9442307"/>
          </a:xfrm>
          <a:custGeom>
            <a:avLst/>
            <a:gdLst/>
            <a:ahLst/>
            <a:cxnLst/>
            <a:rect l="l" t="t" r="r" b="b"/>
            <a:pathLst>
              <a:path w="12791303" h="9442307">
                <a:moveTo>
                  <a:pt x="0" y="0"/>
                </a:moveTo>
                <a:lnTo>
                  <a:pt x="12791303" y="0"/>
                </a:lnTo>
                <a:lnTo>
                  <a:pt x="12791303" y="9442307"/>
                </a:lnTo>
                <a:lnTo>
                  <a:pt x="0" y="94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659522">
            <a:off x="-1466084" y="-1104127"/>
            <a:ext cx="6017764" cy="3599717"/>
          </a:xfrm>
          <a:custGeom>
            <a:avLst/>
            <a:gdLst/>
            <a:ahLst/>
            <a:cxnLst/>
            <a:rect l="l" t="t" r="r" b="b"/>
            <a:pathLst>
              <a:path w="6017764" h="3599717">
                <a:moveTo>
                  <a:pt x="0" y="0"/>
                </a:moveTo>
                <a:lnTo>
                  <a:pt x="6017764" y="0"/>
                </a:lnTo>
                <a:lnTo>
                  <a:pt x="6017764" y="3599717"/>
                </a:lnTo>
                <a:lnTo>
                  <a:pt x="0" y="35997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24022" y="5188961"/>
            <a:ext cx="4716981" cy="6251420"/>
          </a:xfrm>
          <a:custGeom>
            <a:avLst/>
            <a:gdLst/>
            <a:ahLst/>
            <a:cxnLst/>
            <a:rect l="l" t="t" r="r" b="b"/>
            <a:pathLst>
              <a:path w="4716981" h="625142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45163" y="1480091"/>
            <a:ext cx="16214137" cy="0"/>
          </a:xfrm>
          <a:prstGeom prst="line">
            <a:avLst/>
          </a:prstGeom>
          <a:ln w="19050" cap="flat">
            <a:solidFill>
              <a:srgbClr val="42424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1263" y="-1442311"/>
            <a:ext cx="5121266" cy="4942022"/>
          </a:xfrm>
          <a:custGeom>
            <a:avLst/>
            <a:gdLst/>
            <a:ahLst/>
            <a:cxnLst/>
            <a:rect l="l" t="t" r="r" b="b"/>
            <a:pathLst>
              <a:path w="5121266" h="4942022">
                <a:moveTo>
                  <a:pt x="0" y="0"/>
                </a:moveTo>
                <a:lnTo>
                  <a:pt x="5121266" y="0"/>
                </a:lnTo>
                <a:lnTo>
                  <a:pt x="5121266" y="4942022"/>
                </a:lnTo>
                <a:lnTo>
                  <a:pt x="0" y="49420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4613" y="8124946"/>
            <a:ext cx="2054204" cy="2266708"/>
          </a:xfrm>
          <a:custGeom>
            <a:avLst/>
            <a:gdLst/>
            <a:ahLst/>
            <a:cxnLst/>
            <a:rect l="l" t="t" r="r" b="b"/>
            <a:pathLst>
              <a:path w="2054204" h="2266708">
                <a:moveTo>
                  <a:pt x="0" y="0"/>
                </a:moveTo>
                <a:lnTo>
                  <a:pt x="2054204" y="0"/>
                </a:lnTo>
                <a:lnTo>
                  <a:pt x="2054204" y="2266708"/>
                </a:lnTo>
                <a:lnTo>
                  <a:pt x="0" y="22667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83592" y="1809805"/>
            <a:ext cx="14759476" cy="2421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1"/>
              </a:lnSpc>
              <a:spcBef>
                <a:spcPct val="0"/>
              </a:spcBef>
            </a:pPr>
            <a:r>
              <a:rPr lang="en-US" sz="3436" b="1" spc="-161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Мета дослідження:</a:t>
            </a:r>
            <a:r>
              <a:rPr lang="en-US" sz="3436" spc="-16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проведення аналізу кривих обертання галактик у межах локальної групи, як доказу існування темної матерії. Визначення кількісного співвідношення між видимою масою та темною масою галактик.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3592" y="4996949"/>
            <a:ext cx="14916327" cy="1198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  <a:spcBef>
                <a:spcPct val="0"/>
              </a:spcBef>
            </a:pPr>
            <a:r>
              <a:rPr lang="en-US" sz="3432" b="1" spc="-161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Об'єкт дослідження:</a:t>
            </a:r>
            <a:r>
              <a:rPr lang="en-US" sz="3432" spc="-16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спіральні галактики з локальної групи (Чумацький Шлях‚ Андромеда‚ Трикутник)․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34110" y="7020870"/>
            <a:ext cx="13959007" cy="57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8"/>
              </a:lnSpc>
              <a:spcBef>
                <a:spcPct val="0"/>
              </a:spcBef>
            </a:pPr>
            <a:r>
              <a:rPr lang="en-US" sz="3427" b="1" spc="-161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Предмет дослідження:</a:t>
            </a:r>
            <a:r>
              <a:rPr lang="en-US" sz="3427" spc="-16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криві обертання галактик локальної групи.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77201">
            <a:off x="10683127" y="342470"/>
            <a:ext cx="12791303" cy="9442307"/>
          </a:xfrm>
          <a:custGeom>
            <a:avLst/>
            <a:gdLst/>
            <a:ahLst/>
            <a:cxnLst/>
            <a:rect l="l" t="t" r="r" b="b"/>
            <a:pathLst>
              <a:path w="12791303" h="9442307">
                <a:moveTo>
                  <a:pt x="0" y="0"/>
                </a:moveTo>
                <a:lnTo>
                  <a:pt x="12791303" y="0"/>
                </a:lnTo>
                <a:lnTo>
                  <a:pt x="12791303" y="9442307"/>
                </a:lnTo>
                <a:lnTo>
                  <a:pt x="0" y="94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659522">
            <a:off x="-1466084" y="-1104127"/>
            <a:ext cx="6017764" cy="3599717"/>
          </a:xfrm>
          <a:custGeom>
            <a:avLst/>
            <a:gdLst/>
            <a:ahLst/>
            <a:cxnLst/>
            <a:rect l="l" t="t" r="r" b="b"/>
            <a:pathLst>
              <a:path w="6017764" h="3599717">
                <a:moveTo>
                  <a:pt x="0" y="0"/>
                </a:moveTo>
                <a:lnTo>
                  <a:pt x="6017764" y="0"/>
                </a:lnTo>
                <a:lnTo>
                  <a:pt x="6017764" y="3599717"/>
                </a:lnTo>
                <a:lnTo>
                  <a:pt x="0" y="35997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24022" y="5188961"/>
            <a:ext cx="4716981" cy="6251420"/>
          </a:xfrm>
          <a:custGeom>
            <a:avLst/>
            <a:gdLst/>
            <a:ahLst/>
            <a:cxnLst/>
            <a:rect l="l" t="t" r="r" b="b"/>
            <a:pathLst>
              <a:path w="4716981" h="625142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513675" y="5054099"/>
            <a:ext cx="16214137" cy="0"/>
          </a:xfrm>
          <a:prstGeom prst="line">
            <a:avLst/>
          </a:prstGeom>
          <a:ln w="19050" cap="flat">
            <a:solidFill>
              <a:srgbClr val="42424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823835" y="541913"/>
            <a:ext cx="6916977" cy="4150186"/>
          </a:xfrm>
          <a:custGeom>
            <a:avLst/>
            <a:gdLst/>
            <a:ahLst/>
            <a:cxnLst/>
            <a:rect l="l" t="t" r="r" b="b"/>
            <a:pathLst>
              <a:path w="6916977" h="4150186">
                <a:moveTo>
                  <a:pt x="0" y="0"/>
                </a:moveTo>
                <a:lnTo>
                  <a:pt x="6916976" y="0"/>
                </a:lnTo>
                <a:lnTo>
                  <a:pt x="6916976" y="4150186"/>
                </a:lnTo>
                <a:lnTo>
                  <a:pt x="0" y="41501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305346" y="5325249"/>
            <a:ext cx="5953954" cy="4465465"/>
          </a:xfrm>
          <a:custGeom>
            <a:avLst/>
            <a:gdLst/>
            <a:ahLst/>
            <a:cxnLst/>
            <a:rect l="l" t="t" r="r" b="b"/>
            <a:pathLst>
              <a:path w="5953954" h="4465465">
                <a:moveTo>
                  <a:pt x="0" y="0"/>
                </a:moveTo>
                <a:lnTo>
                  <a:pt x="5953954" y="0"/>
                </a:lnTo>
                <a:lnTo>
                  <a:pt x="5953954" y="4465465"/>
                </a:lnTo>
                <a:lnTo>
                  <a:pt x="0" y="446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99371" y="2742417"/>
            <a:ext cx="9729765" cy="4556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Галактики складаються із зір, газу та пилу їхній рух визначається гравітацією, 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але спостереження показують невідповідність теорії і реальності.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Швидкість зір не зменшується з відстанню, а залишається сталою. </a:t>
            </a:r>
          </a:p>
          <a:p>
            <a:pPr algn="ctr">
              <a:lnSpc>
                <a:spcPts val="4518"/>
              </a:lnSpc>
              <a:spcBef>
                <a:spcPct val="0"/>
              </a:spcBef>
            </a:pPr>
            <a:r>
              <a:rPr lang="en-US" sz="3227" spc="-151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Це привело до гіпотези існування прихованої маси або темної матерії.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" y="3662708"/>
            <a:ext cx="18339515" cy="9403170"/>
          </a:xfrm>
          <a:custGeom>
            <a:avLst/>
            <a:gdLst/>
            <a:ahLst/>
            <a:cxnLst/>
            <a:rect l="l" t="t" r="r" b="b"/>
            <a:pathLst>
              <a:path w="18339515" h="9403170">
                <a:moveTo>
                  <a:pt x="0" y="0"/>
                </a:moveTo>
                <a:lnTo>
                  <a:pt x="18339515" y="0"/>
                </a:lnTo>
                <a:lnTo>
                  <a:pt x="18339515" y="9403170"/>
                </a:lnTo>
                <a:lnTo>
                  <a:pt x="0" y="9403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9556" y="312034"/>
            <a:ext cx="15497223" cy="3242178"/>
            <a:chOff x="0" y="0"/>
            <a:chExt cx="4081573" cy="8539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81573" cy="853907"/>
            </a:xfrm>
            <a:custGeom>
              <a:avLst/>
              <a:gdLst/>
              <a:ahLst/>
              <a:cxnLst/>
              <a:rect l="l" t="t" r="r" b="b"/>
              <a:pathLst>
                <a:path w="4081573" h="853907">
                  <a:moveTo>
                    <a:pt x="46460" y="0"/>
                  </a:moveTo>
                  <a:lnTo>
                    <a:pt x="4035113" y="0"/>
                  </a:lnTo>
                  <a:cubicBezTo>
                    <a:pt x="4047436" y="0"/>
                    <a:pt x="4059253" y="4895"/>
                    <a:pt x="4067966" y="13608"/>
                  </a:cubicBezTo>
                  <a:cubicBezTo>
                    <a:pt x="4076678" y="22321"/>
                    <a:pt x="4081573" y="34138"/>
                    <a:pt x="4081573" y="46460"/>
                  </a:cubicBezTo>
                  <a:lnTo>
                    <a:pt x="4081573" y="807447"/>
                  </a:lnTo>
                  <a:cubicBezTo>
                    <a:pt x="4081573" y="833106"/>
                    <a:pt x="4060773" y="853907"/>
                    <a:pt x="4035113" y="853907"/>
                  </a:cubicBezTo>
                  <a:lnTo>
                    <a:pt x="46460" y="853907"/>
                  </a:lnTo>
                  <a:cubicBezTo>
                    <a:pt x="34138" y="853907"/>
                    <a:pt x="22321" y="849012"/>
                    <a:pt x="13608" y="840299"/>
                  </a:cubicBezTo>
                  <a:cubicBezTo>
                    <a:pt x="4895" y="831586"/>
                    <a:pt x="0" y="819769"/>
                    <a:pt x="0" y="807447"/>
                  </a:cubicBezTo>
                  <a:lnTo>
                    <a:pt x="0" y="46460"/>
                  </a:lnTo>
                  <a:cubicBezTo>
                    <a:pt x="0" y="34138"/>
                    <a:pt x="4895" y="22321"/>
                    <a:pt x="13608" y="13608"/>
                  </a:cubicBezTo>
                  <a:cubicBezTo>
                    <a:pt x="22321" y="4895"/>
                    <a:pt x="34138" y="0"/>
                    <a:pt x="46460" y="0"/>
                  </a:cubicBezTo>
                  <a:close/>
                </a:path>
              </a:pathLst>
            </a:custGeom>
            <a:solidFill>
              <a:srgbClr val="424242"/>
            </a:solidFill>
            <a:ln w="19050" cap="rnd">
              <a:solidFill>
                <a:srgbClr val="D0D7DD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081573" cy="882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1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04800" y="4178600"/>
            <a:ext cx="8166473" cy="4926084"/>
          </a:xfrm>
          <a:custGeom>
            <a:avLst/>
            <a:gdLst/>
            <a:ahLst/>
            <a:cxnLst/>
            <a:rect l="l" t="t" r="r" b="b"/>
            <a:pathLst>
              <a:path w="9745643" h="5421014">
                <a:moveTo>
                  <a:pt x="0" y="0"/>
                </a:moveTo>
                <a:lnTo>
                  <a:pt x="9745643" y="0"/>
                </a:lnTo>
                <a:lnTo>
                  <a:pt x="9745643" y="5421014"/>
                </a:lnTo>
                <a:lnTo>
                  <a:pt x="0" y="5421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48789" y="827926"/>
            <a:ext cx="15178270" cy="2053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1"/>
              </a:lnSpc>
              <a:spcBef>
                <a:spcPct val="0"/>
              </a:spcBef>
            </a:pPr>
            <a:r>
              <a:rPr lang="en-US" sz="3239" spc="-181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Крива обертання — це графік швидкості зір залежно від відстані до центру.</a:t>
            </a:r>
          </a:p>
          <a:p>
            <a:pPr algn="ctr">
              <a:lnSpc>
                <a:spcPts val="4081"/>
              </a:lnSpc>
              <a:spcBef>
                <a:spcPct val="0"/>
              </a:spcBef>
            </a:pPr>
            <a:r>
              <a:rPr lang="en-US" sz="3239" spc="-181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Очікування:</a:t>
            </a:r>
          </a:p>
          <a:p>
            <a:pPr algn="ctr">
              <a:lnSpc>
                <a:spcPts val="4081"/>
              </a:lnSpc>
              <a:spcBef>
                <a:spcPct val="0"/>
              </a:spcBef>
            </a:pPr>
            <a:r>
              <a:rPr lang="en-US" sz="3239" spc="-181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швидкість зменшується з відстанню</a:t>
            </a:r>
          </a:p>
          <a:p>
            <a:pPr algn="ctr">
              <a:lnSpc>
                <a:spcPts val="4081"/>
              </a:lnSpc>
              <a:spcBef>
                <a:spcPct val="0"/>
              </a:spcBef>
            </a:pPr>
            <a:r>
              <a:rPr lang="en-US" sz="3239" spc="-181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як у будь яких тіл у Сонячній системі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71362" y="4066789"/>
            <a:ext cx="5239960" cy="209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6" spc="-14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Обчислення крива повинна:</a:t>
            </a:r>
          </a:p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6" spc="-14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•рости біля центру </a:t>
            </a:r>
          </a:p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6" spc="-14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•досягати максимуму </a:t>
            </a:r>
          </a:p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6" spc="-14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•падати на великих відстанях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68000" y="6925446"/>
            <a:ext cx="669217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  <a:spcBef>
                <a:spcPct val="0"/>
              </a:spcBef>
            </a:pPr>
            <a:r>
              <a:rPr lang="en-US" sz="2800" spc="-13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Cпостерігають: v(r)≈const Тобто крива:</a:t>
            </a:r>
          </a:p>
          <a:p>
            <a:pPr algn="ctr">
              <a:lnSpc>
                <a:spcPts val="3875"/>
              </a:lnSpc>
              <a:spcBef>
                <a:spcPct val="0"/>
              </a:spcBef>
            </a:pPr>
            <a:r>
              <a:rPr lang="en-US" sz="2800" spc="-13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•зростає в центрі </a:t>
            </a:r>
          </a:p>
          <a:p>
            <a:pPr algn="ctr">
              <a:lnSpc>
                <a:spcPts val="3875"/>
              </a:lnSpc>
              <a:spcBef>
                <a:spcPct val="0"/>
              </a:spcBef>
            </a:pPr>
            <a:r>
              <a:rPr lang="en-US" sz="2800" spc="-13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•а потім стає майже горизонтальною (плоскою)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2667" y="5220520"/>
            <a:ext cx="2499984" cy="14512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25852">
            <a:off x="11466076" y="-4040445"/>
            <a:ext cx="9386678" cy="10557613"/>
          </a:xfrm>
          <a:custGeom>
            <a:avLst/>
            <a:gdLst/>
            <a:ahLst/>
            <a:cxnLst/>
            <a:rect l="l" t="t" r="r" b="b"/>
            <a:pathLst>
              <a:path w="9386678" h="10557613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64581" y="6163012"/>
            <a:ext cx="12299674" cy="5143500"/>
          </a:xfrm>
          <a:custGeom>
            <a:avLst/>
            <a:gdLst/>
            <a:ahLst/>
            <a:cxnLst/>
            <a:rect l="l" t="t" r="r" b="b"/>
            <a:pathLst>
              <a:path w="12299674" h="5143500">
                <a:moveTo>
                  <a:pt x="0" y="0"/>
                </a:moveTo>
                <a:lnTo>
                  <a:pt x="12299674" y="0"/>
                </a:lnTo>
                <a:lnTo>
                  <a:pt x="12299674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98075" y="183033"/>
            <a:ext cx="15276876" cy="3411879"/>
            <a:chOff x="0" y="0"/>
            <a:chExt cx="4023539" cy="89860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23539" cy="898602"/>
            </a:xfrm>
            <a:custGeom>
              <a:avLst/>
              <a:gdLst/>
              <a:ahLst/>
              <a:cxnLst/>
              <a:rect l="l" t="t" r="r" b="b"/>
              <a:pathLst>
                <a:path w="4023539" h="898602">
                  <a:moveTo>
                    <a:pt x="47130" y="0"/>
                  </a:moveTo>
                  <a:lnTo>
                    <a:pt x="3976409" y="0"/>
                  </a:lnTo>
                  <a:cubicBezTo>
                    <a:pt x="3988909" y="0"/>
                    <a:pt x="4000896" y="4965"/>
                    <a:pt x="4009735" y="13804"/>
                  </a:cubicBezTo>
                  <a:cubicBezTo>
                    <a:pt x="4018574" y="22643"/>
                    <a:pt x="4023539" y="34630"/>
                    <a:pt x="4023539" y="47130"/>
                  </a:cubicBezTo>
                  <a:lnTo>
                    <a:pt x="4023539" y="851472"/>
                  </a:lnTo>
                  <a:cubicBezTo>
                    <a:pt x="4023539" y="863971"/>
                    <a:pt x="4018574" y="875959"/>
                    <a:pt x="4009735" y="884798"/>
                  </a:cubicBezTo>
                  <a:cubicBezTo>
                    <a:pt x="4000896" y="893636"/>
                    <a:pt x="3988909" y="898602"/>
                    <a:pt x="3976409" y="898602"/>
                  </a:cubicBezTo>
                  <a:lnTo>
                    <a:pt x="47130" y="898602"/>
                  </a:lnTo>
                  <a:cubicBezTo>
                    <a:pt x="34630" y="898602"/>
                    <a:pt x="22643" y="893636"/>
                    <a:pt x="13804" y="884798"/>
                  </a:cubicBezTo>
                  <a:cubicBezTo>
                    <a:pt x="4965" y="875959"/>
                    <a:pt x="0" y="863971"/>
                    <a:pt x="0" y="851472"/>
                  </a:cubicBezTo>
                  <a:lnTo>
                    <a:pt x="0" y="47130"/>
                  </a:lnTo>
                  <a:cubicBezTo>
                    <a:pt x="0" y="34630"/>
                    <a:pt x="4965" y="22643"/>
                    <a:pt x="13804" y="13804"/>
                  </a:cubicBezTo>
                  <a:cubicBezTo>
                    <a:pt x="22643" y="4965"/>
                    <a:pt x="34630" y="0"/>
                    <a:pt x="47130" y="0"/>
                  </a:cubicBezTo>
                  <a:close/>
                </a:path>
              </a:pathLst>
            </a:custGeom>
            <a:solidFill>
              <a:srgbClr val="424242"/>
            </a:solidFill>
            <a:ln w="19050" cap="rnd">
              <a:solidFill>
                <a:srgbClr val="D0D7DD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023539" cy="9271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15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8655153" y="4406378"/>
            <a:ext cx="9525" cy="4549611"/>
          </a:xfrm>
          <a:prstGeom prst="line">
            <a:avLst/>
          </a:prstGeom>
          <a:ln w="19050" cap="flat">
            <a:solidFill>
              <a:srgbClr val="D0D7D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2570015" y="3963924"/>
            <a:ext cx="4336427" cy="5707539"/>
          </a:xfrm>
          <a:custGeom>
            <a:avLst/>
            <a:gdLst/>
            <a:ahLst/>
            <a:cxnLst/>
            <a:rect l="l" t="t" r="r" b="b"/>
            <a:pathLst>
              <a:path w="4336427" h="5707539">
                <a:moveTo>
                  <a:pt x="0" y="0"/>
                </a:moveTo>
                <a:lnTo>
                  <a:pt x="4336428" y="0"/>
                </a:lnTo>
                <a:lnTo>
                  <a:pt x="4336428" y="5707539"/>
                </a:lnTo>
                <a:lnTo>
                  <a:pt x="0" y="5707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175" b="-617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790158" y="3963924"/>
            <a:ext cx="4313819" cy="5707539"/>
          </a:xfrm>
          <a:custGeom>
            <a:avLst/>
            <a:gdLst/>
            <a:ahLst/>
            <a:cxnLst/>
            <a:rect l="l" t="t" r="r" b="b"/>
            <a:pathLst>
              <a:path w="4313819" h="5707539">
                <a:moveTo>
                  <a:pt x="0" y="0"/>
                </a:moveTo>
                <a:lnTo>
                  <a:pt x="4313819" y="0"/>
                </a:lnTo>
                <a:lnTo>
                  <a:pt x="4313819" y="5707539"/>
                </a:lnTo>
                <a:lnTo>
                  <a:pt x="0" y="57075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86" r="-258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80747" y="674566"/>
            <a:ext cx="14158337" cy="237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1"/>
              </a:lnSpc>
              <a:spcBef>
                <a:spcPct val="0"/>
              </a:spcBef>
            </a:pPr>
            <a:r>
              <a:rPr lang="en-US" sz="3422" spc="-160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Американська астрофізик Віра Рубін разом із Кентом Фордом довела плоску форму кривих обертання для 21 галактики‚ тим самим ставши вирішальним спостережним аргументом на користь темної матерії․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616427" y="774754"/>
            <a:ext cx="9022556" cy="85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7"/>
              </a:lnSpc>
              <a:spcBef>
                <a:spcPct val="0"/>
              </a:spcBef>
            </a:pPr>
            <a:r>
              <a:rPr lang="en-US" sz="5299" b="1" spc="-296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ЩО ТАКЕ ТЕМНА МАТЕРІЯ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2405" y="2173975"/>
            <a:ext cx="16230600" cy="2076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6" spc="-14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Темна матерія — це невидима, що складає близько 27% Всесвіту, яку неможливо побачити, бо вона не випромінює і не відбиває світло. Вона виявляє себе лише через гравітацію, утримуючи галактики від розпаду. Без неї зірки рухалися б занадто швидко і розліталися, тому вона діє як «космічний клей»</a:t>
            </a:r>
          </a:p>
        </p:txBody>
      </p:sp>
      <p:sp>
        <p:nvSpPr>
          <p:cNvPr id="7" name="Freeform 7"/>
          <p:cNvSpPr/>
          <p:nvPr/>
        </p:nvSpPr>
        <p:spPr>
          <a:xfrm>
            <a:off x="-1791938" y="-1234976"/>
            <a:ext cx="4388881" cy="3288437"/>
          </a:xfrm>
          <a:custGeom>
            <a:avLst/>
            <a:gdLst/>
            <a:ahLst/>
            <a:cxnLst/>
            <a:rect l="l" t="t" r="r" b="b"/>
            <a:pathLst>
              <a:path w="4388881" h="3288437">
                <a:moveTo>
                  <a:pt x="0" y="0"/>
                </a:moveTo>
                <a:lnTo>
                  <a:pt x="4388881" y="0"/>
                </a:lnTo>
                <a:lnTo>
                  <a:pt x="4388881" y="3288437"/>
                </a:lnTo>
                <a:lnTo>
                  <a:pt x="0" y="3288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l="-440" t="-611" r="-440"/>
            </a:stretch>
          </a:blipFill>
        </p:spPr>
      </p:sp>
      <p:pic>
        <p:nvPicPr>
          <p:cNvPr id="1028" name="Picture 4" descr="Spiral galaxy found that defies everything we thought we knew - Earth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05" y="4991100"/>
            <a:ext cx="7391400" cy="45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0" y="4991099"/>
            <a:ext cx="7391400" cy="45797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91400" y="2400300"/>
            <a:ext cx="10287772" cy="6633207"/>
          </a:xfrm>
          <a:custGeom>
            <a:avLst/>
            <a:gdLst/>
            <a:ahLst/>
            <a:cxnLst/>
            <a:rect l="l" t="t" r="r" b="b"/>
            <a:pathLst>
              <a:path w="8077972" h="5947407">
                <a:moveTo>
                  <a:pt x="0" y="0"/>
                </a:moveTo>
                <a:lnTo>
                  <a:pt x="8077972" y="0"/>
                </a:lnTo>
                <a:lnTo>
                  <a:pt x="8077972" y="5947407"/>
                </a:lnTo>
                <a:lnTo>
                  <a:pt x="0" y="59474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14600" y="1042134"/>
            <a:ext cx="13562766" cy="74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1"/>
              </a:lnSpc>
              <a:spcBef>
                <a:spcPct val="0"/>
              </a:spcBef>
            </a:pPr>
            <a:r>
              <a:rPr lang="en-US" sz="4699" b="1" spc="-263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ДО ЛОКАЛЬНОЇ ГРУПИ ГАЛАКТИК ВХОДЯТЬ: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5800" y="3447766"/>
            <a:ext cx="11124143" cy="288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3637" lvl="1" indent="-386819" algn="l">
              <a:lnSpc>
                <a:spcPts val="4514"/>
              </a:lnSpc>
              <a:buFont typeface="Arial"/>
              <a:buChar char="•"/>
            </a:pPr>
            <a:r>
              <a:rPr lang="en-US" sz="4000" spc="-20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Чумацький Шлях</a:t>
            </a:r>
          </a:p>
          <a:p>
            <a:pPr marL="773637" lvl="1" indent="-386819" algn="l">
              <a:lnSpc>
                <a:spcPts val="4514"/>
              </a:lnSpc>
              <a:buFont typeface="Arial"/>
              <a:buChar char="•"/>
            </a:pPr>
            <a:r>
              <a:rPr lang="en-US" sz="4000" spc="-20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Андромеда</a:t>
            </a:r>
          </a:p>
          <a:p>
            <a:pPr marL="773637" lvl="1" indent="-386819" algn="l">
              <a:lnSpc>
                <a:spcPts val="4514"/>
              </a:lnSpc>
              <a:buFont typeface="Arial"/>
              <a:buChar char="•"/>
            </a:pPr>
            <a:r>
              <a:rPr lang="en-US" sz="4000" spc="-20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Трикутник</a:t>
            </a:r>
          </a:p>
          <a:p>
            <a:pPr marL="773637" lvl="1" indent="-386819" algn="l">
              <a:lnSpc>
                <a:spcPts val="4514"/>
              </a:lnSpc>
              <a:buFont typeface="Arial"/>
              <a:buChar char="•"/>
            </a:pPr>
            <a:r>
              <a:rPr lang="en-US" sz="4000" spc="-20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Велика та </a:t>
            </a:r>
            <a:r>
              <a:rPr lang="en-US" sz="4000" spc="-200" smtClean="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Мала</a:t>
            </a:r>
            <a:endParaRPr lang="uk-UA" sz="4000" spc="-200">
              <a:solidFill>
                <a:srgbClr val="000000"/>
              </a:solidFill>
              <a:latin typeface="Tex Gyre Bonum"/>
              <a:ea typeface="Tex Gyre Bonum"/>
              <a:cs typeface="Tex Gyre Bonum"/>
              <a:sym typeface="Tex Gyre Bonum"/>
            </a:endParaRPr>
          </a:p>
          <a:p>
            <a:pPr marL="386818" lvl="1" algn="l">
              <a:lnSpc>
                <a:spcPts val="4514"/>
              </a:lnSpc>
            </a:pPr>
            <a:r>
              <a:rPr lang="en-US" sz="4000" spc="-200" smtClean="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4000" spc="-20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Магеланові Хмари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0" y="7581900"/>
            <a:ext cx="4389500" cy="3292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243038" y="4837911"/>
            <a:ext cx="18339515" cy="9275168"/>
          </a:xfrm>
          <a:custGeom>
            <a:avLst/>
            <a:gdLst/>
            <a:ahLst/>
            <a:cxnLst/>
            <a:rect l="l" t="t" r="r" b="b"/>
            <a:pathLst>
              <a:path w="18339515" h="9275168">
                <a:moveTo>
                  <a:pt x="0" y="0"/>
                </a:moveTo>
                <a:lnTo>
                  <a:pt x="18339516" y="0"/>
                </a:lnTo>
                <a:lnTo>
                  <a:pt x="18339516" y="9275168"/>
                </a:lnTo>
                <a:lnTo>
                  <a:pt x="0" y="9275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 t="-1380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572000" y="692430"/>
            <a:ext cx="8305800" cy="638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sz="4177" b="1" spc="-233">
                <a:solidFill>
                  <a:schemeClr val="bg1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Галактика Чумацький шлях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94753"/>
            <a:ext cx="14706600" cy="23061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99" y="2219498"/>
            <a:ext cx="6781624" cy="13289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821" y="3611597"/>
            <a:ext cx="7029581" cy="12263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8702" y="4895928"/>
            <a:ext cx="7224938" cy="14795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3600" y="4232168"/>
            <a:ext cx="3671861" cy="132752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78385" y="6538363"/>
            <a:ext cx="3643612" cy="10529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946" y="7875295"/>
            <a:ext cx="4211054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4741" y="-1712143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70"/>
                </a:lnTo>
                <a:lnTo>
                  <a:pt x="0" y="8881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966414" y="3338967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69"/>
                </a:lnTo>
                <a:lnTo>
                  <a:pt x="0" y="8881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4040" y="869138"/>
            <a:ext cx="16495548" cy="8551233"/>
            <a:chOff x="0" y="0"/>
            <a:chExt cx="4344507" cy="22521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44507" cy="2252176"/>
            </a:xfrm>
            <a:custGeom>
              <a:avLst/>
              <a:gdLst/>
              <a:ahLst/>
              <a:cxnLst/>
              <a:rect l="l" t="t" r="r" b="b"/>
              <a:pathLst>
                <a:path w="4344507" h="2252176">
                  <a:moveTo>
                    <a:pt x="43648" y="0"/>
                  </a:moveTo>
                  <a:lnTo>
                    <a:pt x="4300858" y="0"/>
                  </a:lnTo>
                  <a:cubicBezTo>
                    <a:pt x="4312435" y="0"/>
                    <a:pt x="4323537" y="4599"/>
                    <a:pt x="4331722" y="12784"/>
                  </a:cubicBezTo>
                  <a:cubicBezTo>
                    <a:pt x="4339908" y="20970"/>
                    <a:pt x="4344507" y="32072"/>
                    <a:pt x="4344507" y="43648"/>
                  </a:cubicBezTo>
                  <a:lnTo>
                    <a:pt x="4344507" y="2208528"/>
                  </a:lnTo>
                  <a:cubicBezTo>
                    <a:pt x="4344507" y="2232635"/>
                    <a:pt x="4324965" y="2252176"/>
                    <a:pt x="4300858" y="2252176"/>
                  </a:cubicBezTo>
                  <a:lnTo>
                    <a:pt x="43648" y="2252176"/>
                  </a:lnTo>
                  <a:cubicBezTo>
                    <a:pt x="19542" y="2252176"/>
                    <a:pt x="0" y="2232635"/>
                    <a:pt x="0" y="2208528"/>
                  </a:cubicBezTo>
                  <a:lnTo>
                    <a:pt x="0" y="43648"/>
                  </a:lnTo>
                  <a:cubicBezTo>
                    <a:pt x="0" y="19542"/>
                    <a:pt x="19542" y="0"/>
                    <a:pt x="43648" y="0"/>
                  </a:cubicBezTo>
                  <a:close/>
                </a:path>
              </a:pathLst>
            </a:custGeom>
            <a:solidFill>
              <a:srgbClr val="424242"/>
            </a:solidFill>
            <a:ln w="19050" cap="rnd">
              <a:solidFill>
                <a:srgbClr val="D0D7DD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344507" cy="2280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15"/>
                </a:lnSpc>
              </a:pPr>
              <a:endParaRPr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295400" y="1398022"/>
            <a:ext cx="1158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6000">
                <a:solidFill>
                  <a:schemeClr val="bg1"/>
                </a:solidFill>
              </a:rPr>
              <a:t>Галактика Андромеда</a:t>
            </a:r>
            <a:endParaRPr lang="uk-UA" sz="6000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781300"/>
            <a:ext cx="2795656" cy="17084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15" y="2879554"/>
            <a:ext cx="4838385" cy="13941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502" y="4404852"/>
            <a:ext cx="7272527" cy="126869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015" y="5868547"/>
            <a:ext cx="6542140" cy="12048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60873" y="5265737"/>
            <a:ext cx="3334692" cy="120562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06375" y="7260896"/>
            <a:ext cx="4125080" cy="11921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3000" y="7456621"/>
            <a:ext cx="5038779" cy="13735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4741" y="-1712143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70"/>
                </a:lnTo>
                <a:lnTo>
                  <a:pt x="0" y="8881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966414" y="3338967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69"/>
                </a:lnTo>
                <a:lnTo>
                  <a:pt x="0" y="8881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60702" y="876300"/>
            <a:ext cx="16495548" cy="8551233"/>
            <a:chOff x="0" y="0"/>
            <a:chExt cx="4344507" cy="22521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44507" cy="2252176"/>
            </a:xfrm>
            <a:custGeom>
              <a:avLst/>
              <a:gdLst/>
              <a:ahLst/>
              <a:cxnLst/>
              <a:rect l="l" t="t" r="r" b="b"/>
              <a:pathLst>
                <a:path w="4344507" h="2252176">
                  <a:moveTo>
                    <a:pt x="43648" y="0"/>
                  </a:moveTo>
                  <a:lnTo>
                    <a:pt x="4300858" y="0"/>
                  </a:lnTo>
                  <a:cubicBezTo>
                    <a:pt x="4312435" y="0"/>
                    <a:pt x="4323537" y="4599"/>
                    <a:pt x="4331722" y="12784"/>
                  </a:cubicBezTo>
                  <a:cubicBezTo>
                    <a:pt x="4339908" y="20970"/>
                    <a:pt x="4344507" y="32072"/>
                    <a:pt x="4344507" y="43648"/>
                  </a:cubicBezTo>
                  <a:lnTo>
                    <a:pt x="4344507" y="2208528"/>
                  </a:lnTo>
                  <a:cubicBezTo>
                    <a:pt x="4344507" y="2232635"/>
                    <a:pt x="4324965" y="2252176"/>
                    <a:pt x="4300858" y="2252176"/>
                  </a:cubicBezTo>
                  <a:lnTo>
                    <a:pt x="43648" y="2252176"/>
                  </a:lnTo>
                  <a:cubicBezTo>
                    <a:pt x="19542" y="2252176"/>
                    <a:pt x="0" y="2232635"/>
                    <a:pt x="0" y="2208528"/>
                  </a:cubicBezTo>
                  <a:lnTo>
                    <a:pt x="0" y="43648"/>
                  </a:lnTo>
                  <a:cubicBezTo>
                    <a:pt x="0" y="19542"/>
                    <a:pt x="19542" y="0"/>
                    <a:pt x="43648" y="0"/>
                  </a:cubicBezTo>
                  <a:close/>
                </a:path>
              </a:pathLst>
            </a:custGeom>
            <a:solidFill>
              <a:srgbClr val="424242"/>
            </a:solidFill>
            <a:ln w="19050" cap="rnd">
              <a:solidFill>
                <a:srgbClr val="D0D7DD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344507" cy="2280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15"/>
                </a:lnSpc>
              </a:pPr>
              <a:endParaRPr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344754" y="1409700"/>
            <a:ext cx="82604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>
                <a:solidFill>
                  <a:schemeClr val="bg1"/>
                </a:solidFill>
              </a:rPr>
              <a:t>Галактика Трикутник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933700"/>
            <a:ext cx="2927961" cy="178931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754" y="2679360"/>
            <a:ext cx="4578443" cy="13192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704" y="4057303"/>
            <a:ext cx="6888789" cy="12017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753" y="5428106"/>
            <a:ext cx="6198691" cy="114163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44510" y="5259056"/>
            <a:ext cx="3491247" cy="126222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44510" y="7058594"/>
            <a:ext cx="4037434" cy="102771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255502" y="7483340"/>
            <a:ext cx="9717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Менша галактика.</a:t>
            </a:r>
          </a:p>
          <a:p>
            <a:r>
              <a:rPr lang="ru-RU">
                <a:solidFill>
                  <a:schemeClr val="bg1"/>
                </a:solidFill>
              </a:rPr>
              <a:t> Має плоску криву обертання.</a:t>
            </a:r>
          </a:p>
          <a:p>
            <a:r>
              <a:rPr lang="ru-RU">
                <a:solidFill>
                  <a:schemeClr val="bg1"/>
                </a:solidFill>
              </a:rPr>
              <a:t>Має високу частку темної матерії.</a:t>
            </a:r>
          </a:p>
          <a:p>
            <a:r>
              <a:rPr lang="ru-RU">
                <a:solidFill>
                  <a:schemeClr val="bg1"/>
                </a:solidFill>
              </a:rPr>
              <a:t>Підтверджує універсальність явища.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28174" y="4352862"/>
            <a:ext cx="12752585" cy="8254401"/>
          </a:xfrm>
          <a:custGeom>
            <a:avLst/>
            <a:gdLst/>
            <a:ahLst/>
            <a:cxnLst/>
            <a:rect l="l" t="t" r="r" b="b"/>
            <a:pathLst>
              <a:path w="12752585" h="8254401">
                <a:moveTo>
                  <a:pt x="0" y="0"/>
                </a:moveTo>
                <a:lnTo>
                  <a:pt x="12752585" y="0"/>
                </a:lnTo>
                <a:lnTo>
                  <a:pt x="12752585" y="8254400"/>
                </a:lnTo>
                <a:lnTo>
                  <a:pt x="0" y="825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843803" y="0"/>
            <a:ext cx="5486773" cy="4595172"/>
          </a:xfrm>
          <a:custGeom>
            <a:avLst/>
            <a:gdLst/>
            <a:ahLst/>
            <a:cxnLst/>
            <a:rect l="l" t="t" r="r" b="b"/>
            <a:pathLst>
              <a:path w="5486773" h="4595172">
                <a:moveTo>
                  <a:pt x="0" y="0"/>
                </a:moveTo>
                <a:lnTo>
                  <a:pt x="5486773" y="0"/>
                </a:lnTo>
                <a:lnTo>
                  <a:pt x="5486773" y="4595172"/>
                </a:lnTo>
                <a:lnTo>
                  <a:pt x="0" y="4595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120961" y="924787"/>
            <a:ext cx="735809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34"/>
              </a:lnSpc>
              <a:spcBef>
                <a:spcPct val="0"/>
              </a:spcBef>
            </a:pPr>
            <a:r>
              <a:rPr lang="en-US" sz="5583" spc="-312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Порівняння галактик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5228" y="8539850"/>
            <a:ext cx="15564072" cy="948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8"/>
              </a:lnSpc>
              <a:spcBef>
                <a:spcPct val="0"/>
              </a:spcBef>
            </a:pPr>
            <a:r>
              <a:rPr lang="en-US" sz="3014" spc="-168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Частка темної матерії становить 65 % - 80% загальної маси кожної з досліджуваних галактик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00861"/>
              </p:ext>
            </p:extLst>
          </p:nvPr>
        </p:nvGraphicFramePr>
        <p:xfrm>
          <a:off x="1981200" y="2247900"/>
          <a:ext cx="14782800" cy="5867400"/>
        </p:xfrm>
        <a:graphic>
          <a:graphicData uri="http://schemas.openxmlformats.org/drawingml/2006/table">
            <a:tbl>
              <a:tblPr/>
              <a:tblGrid>
                <a:gridCol w="3741326">
                  <a:extLst>
                    <a:ext uri="{9D8B030D-6E8A-4147-A177-3AD203B41FA5}">
                      <a16:colId xmlns:a16="http://schemas.microsoft.com/office/drawing/2014/main" val="2956562401"/>
                    </a:ext>
                  </a:extLst>
                </a:gridCol>
                <a:gridCol w="3650074">
                  <a:extLst>
                    <a:ext uri="{9D8B030D-6E8A-4147-A177-3AD203B41FA5}">
                      <a16:colId xmlns:a16="http://schemas.microsoft.com/office/drawing/2014/main" val="320501538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1571502077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4248592603"/>
                    </a:ext>
                  </a:extLst>
                </a:gridCol>
              </a:tblGrid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Чумацький Шлях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Андромеда (</a:t>
                      </a:r>
                      <a:r>
                        <a:rPr lang="en-US" b="1" dirty="0"/>
                        <a:t>M31)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Трикутник (</a:t>
                      </a:r>
                      <a:r>
                        <a:rPr lang="en-US" b="1" dirty="0"/>
                        <a:t>M33)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416220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Тип галактики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Спіральна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Спіральна (більша)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Спіральна (менша)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624572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Радіус (для оцінки)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8 </a:t>
                      </a:r>
                      <a:r>
                        <a:rPr lang="en-US" dirty="0" err="1"/>
                        <a:t>kpc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10 </a:t>
                      </a:r>
                      <a:r>
                        <a:rPr lang="en-US" dirty="0" err="1"/>
                        <a:t>kpc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8 </a:t>
                      </a:r>
                      <a:r>
                        <a:rPr lang="en-US" dirty="0" err="1"/>
                        <a:t>kpc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246370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Швидкість </a:t>
                      </a:r>
                      <a:r>
                        <a:rPr lang="en-US" b="1" dirty="0"/>
                        <a:t>v</a:t>
                      </a:r>
                      <a:r>
                        <a:rPr lang="uk-UA" b="1" dirty="0"/>
                        <a:t>,</a:t>
                      </a:r>
                      <a:r>
                        <a:rPr lang="uk-UA" b="1" baseline="0" dirty="0"/>
                        <a:t> км/с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220 км/с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250 км/с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110 км/с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148077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Динамічна маса </a:t>
                      </a:r>
                      <a:r>
                        <a:rPr lang="en-US" b="1" dirty="0"/>
                        <a:t>M</a:t>
                      </a:r>
                      <a:r>
                        <a:rPr lang="uk-UA" b="1" baseline="0" dirty="0"/>
                        <a:t> дин</a:t>
                      </a:r>
                      <a:r>
                        <a:rPr lang="en-US" b="1" dirty="0"/>
                        <a:t>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1.8 × 10¹¹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r>
                        <a:rPr lang="uk-UA" baseline="0" dirty="0"/>
                        <a:t> 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3.0 × 10¹¹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4.5 × 10¹⁰ </a:t>
                      </a:r>
                      <a:r>
                        <a:rPr lang="uk-UA" dirty="0"/>
                        <a:t>М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840256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Видима маса </a:t>
                      </a:r>
                      <a:r>
                        <a:rPr lang="en-US" b="1" dirty="0"/>
                        <a:t>Mbar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6 × 10¹⁰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1.0 × 10¹¹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1.0 × 10¹⁰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127317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Темна матерія </a:t>
                      </a:r>
                      <a:r>
                        <a:rPr lang="en-US" b="1" dirty="0"/>
                        <a:t>M</a:t>
                      </a:r>
                      <a:r>
                        <a:rPr lang="uk-UA" b="1" baseline="0" dirty="0"/>
                        <a:t> </a:t>
                      </a:r>
                      <a:r>
                        <a:rPr lang="uk-UA" b="1" baseline="0" dirty="0" err="1"/>
                        <a:t>тм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1.2 × 10¹¹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2.0 × 10¹¹ M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/>
                        <a:t>3.5 × 10¹⁰ M​</a:t>
                      </a:r>
                      <a:r>
                        <a:rPr lang="uk-U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☉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974553"/>
                  </a:ext>
                </a:extLst>
              </a:tr>
              <a:tr h="73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Частка темної матерії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67%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65–70%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75–80%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7374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6876">
            <a:off x="9385571" y="-3664753"/>
            <a:ext cx="12752585" cy="8254401"/>
          </a:xfrm>
          <a:custGeom>
            <a:avLst/>
            <a:gdLst/>
            <a:ahLst/>
            <a:cxnLst/>
            <a:rect l="l" t="t" r="r" b="b"/>
            <a:pathLst>
              <a:path w="12752585" h="8254401">
                <a:moveTo>
                  <a:pt x="0" y="0"/>
                </a:moveTo>
                <a:lnTo>
                  <a:pt x="12752586" y="0"/>
                </a:lnTo>
                <a:lnTo>
                  <a:pt x="12752586" y="8254401"/>
                </a:lnTo>
                <a:lnTo>
                  <a:pt x="0" y="8254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47480" y="4243147"/>
            <a:ext cx="7700948" cy="4610602"/>
          </a:xfrm>
          <a:custGeom>
            <a:avLst/>
            <a:gdLst/>
            <a:ahLst/>
            <a:cxnLst/>
            <a:rect l="l" t="t" r="r" b="b"/>
            <a:pathLst>
              <a:path w="7700948" h="4610602">
                <a:moveTo>
                  <a:pt x="0" y="0"/>
                </a:moveTo>
                <a:lnTo>
                  <a:pt x="7700948" y="0"/>
                </a:lnTo>
                <a:lnTo>
                  <a:pt x="7700948" y="4610602"/>
                </a:lnTo>
                <a:lnTo>
                  <a:pt x="0" y="4610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43" b="-94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9809" y="3771900"/>
            <a:ext cx="9091391" cy="5486400"/>
          </a:xfrm>
          <a:custGeom>
            <a:avLst/>
            <a:gdLst/>
            <a:ahLst/>
            <a:cxnLst/>
            <a:rect l="l" t="t" r="r" b="b"/>
            <a:pathLst>
              <a:path w="9108722" h="5419704">
                <a:moveTo>
                  <a:pt x="0" y="0"/>
                </a:moveTo>
                <a:lnTo>
                  <a:pt x="9108722" y="0"/>
                </a:lnTo>
                <a:lnTo>
                  <a:pt x="9108722" y="5419704"/>
                </a:lnTo>
                <a:lnTo>
                  <a:pt x="0" y="5419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15" b="-241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75226" y="443398"/>
            <a:ext cx="14137547" cy="2562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3"/>
              </a:lnSpc>
              <a:spcBef>
                <a:spcPct val="0"/>
              </a:spcBef>
            </a:pPr>
            <a:r>
              <a:rPr lang="en-US" sz="3216" spc="-18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Усі досліджені галактики локальної групи демонструють значне перевищення динамічної маси над баріонною, що свідчить про домінування темної матерії. При цьому її частка зростає зі зменшенням маси галактики, що є важливим спостережуваним фактом для перевірки космологічних моделей.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4741" y="-1712143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70"/>
                </a:lnTo>
                <a:lnTo>
                  <a:pt x="0" y="8881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40844" y="5307520"/>
            <a:ext cx="13720908" cy="8881170"/>
          </a:xfrm>
          <a:custGeom>
            <a:avLst/>
            <a:gdLst/>
            <a:ahLst/>
            <a:cxnLst/>
            <a:rect l="l" t="t" r="r" b="b"/>
            <a:pathLst>
              <a:path w="13720908" h="8881170">
                <a:moveTo>
                  <a:pt x="0" y="0"/>
                </a:moveTo>
                <a:lnTo>
                  <a:pt x="13720908" y="0"/>
                </a:lnTo>
                <a:lnTo>
                  <a:pt x="13720908" y="8881170"/>
                </a:lnTo>
                <a:lnTo>
                  <a:pt x="0" y="8881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43760" y="802877"/>
            <a:ext cx="12400479" cy="861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7"/>
              </a:lnSpc>
              <a:spcBef>
                <a:spcPct val="0"/>
              </a:spcBef>
            </a:pPr>
            <a:r>
              <a:rPr lang="en-US" sz="5458" b="1" spc="-305">
                <a:solidFill>
                  <a:srgbClr val="FFFFFF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Зведена таблиця кривих обертання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72402" y="8572500"/>
            <a:ext cx="13743195" cy="86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  <a:spcBef>
                <a:spcPct val="0"/>
              </a:spcBef>
            </a:pPr>
            <a:r>
              <a:rPr lang="en-US" sz="2706" spc="-151">
                <a:solidFill>
                  <a:srgbClr val="FFFFFF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Незважаючи на різні розміри галактик‚ ефект плоскої кривої є спільним для всіх трьох галактик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238479"/>
              </p:ext>
            </p:extLst>
          </p:nvPr>
        </p:nvGraphicFramePr>
        <p:xfrm>
          <a:off x="2943760" y="2095496"/>
          <a:ext cx="12753440" cy="5943605"/>
        </p:xfrm>
        <a:graphic>
          <a:graphicData uri="http://schemas.openxmlformats.org/drawingml/2006/table">
            <a:tbl>
              <a:tblPr/>
              <a:tblGrid>
                <a:gridCol w="3188360">
                  <a:extLst>
                    <a:ext uri="{9D8B030D-6E8A-4147-A177-3AD203B41FA5}">
                      <a16:colId xmlns:a16="http://schemas.microsoft.com/office/drawing/2014/main" val="2501317162"/>
                    </a:ext>
                  </a:extLst>
                </a:gridCol>
                <a:gridCol w="3188360">
                  <a:extLst>
                    <a:ext uri="{9D8B030D-6E8A-4147-A177-3AD203B41FA5}">
                      <a16:colId xmlns:a16="http://schemas.microsoft.com/office/drawing/2014/main" val="496956408"/>
                    </a:ext>
                  </a:extLst>
                </a:gridCol>
                <a:gridCol w="3188360">
                  <a:extLst>
                    <a:ext uri="{9D8B030D-6E8A-4147-A177-3AD203B41FA5}">
                      <a16:colId xmlns:a16="http://schemas.microsoft.com/office/drawing/2014/main" val="3403347685"/>
                    </a:ext>
                  </a:extLst>
                </a:gridCol>
                <a:gridCol w="3188360">
                  <a:extLst>
                    <a:ext uri="{9D8B030D-6E8A-4147-A177-3AD203B41FA5}">
                      <a16:colId xmlns:a16="http://schemas.microsoft.com/office/drawing/2014/main" val="4133902254"/>
                    </a:ext>
                  </a:extLst>
                </a:gridCol>
              </a:tblGrid>
              <a:tr h="904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Радіус (</a:t>
                      </a:r>
                      <a:r>
                        <a:rPr lang="en-US" b="1" dirty="0" err="1"/>
                        <a:t>kpc</a:t>
                      </a:r>
                      <a:r>
                        <a:rPr lang="en-US" b="1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Чумацький Шлях (км/с)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Андромеда (</a:t>
                      </a:r>
                      <a:r>
                        <a:rPr lang="en-US" b="1" dirty="0"/>
                        <a:t>M31) (</a:t>
                      </a:r>
                      <a:r>
                        <a:rPr lang="uk-UA" b="1" dirty="0"/>
                        <a:t>км/с)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b="1" dirty="0"/>
                        <a:t>Трикутник (</a:t>
                      </a:r>
                      <a:r>
                        <a:rPr lang="en-US" b="1" dirty="0"/>
                        <a:t>M33) (</a:t>
                      </a:r>
                      <a:r>
                        <a:rPr lang="uk-UA" b="1" dirty="0"/>
                        <a:t>км/с)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608998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228920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216661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165370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230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242619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96664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250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18344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680918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260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240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831047"/>
                  </a:ext>
                </a:extLst>
              </a:tr>
              <a:tr h="5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/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260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        230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uk-UA" dirty="0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7109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6876">
            <a:off x="-1786388" y="5870127"/>
            <a:ext cx="12752585" cy="8254401"/>
          </a:xfrm>
          <a:custGeom>
            <a:avLst/>
            <a:gdLst/>
            <a:ahLst/>
            <a:cxnLst/>
            <a:rect l="l" t="t" r="r" b="b"/>
            <a:pathLst>
              <a:path w="12752585" h="8254401">
                <a:moveTo>
                  <a:pt x="0" y="0"/>
                </a:moveTo>
                <a:lnTo>
                  <a:pt x="12752586" y="0"/>
                </a:lnTo>
                <a:lnTo>
                  <a:pt x="12752586" y="8254401"/>
                </a:lnTo>
                <a:lnTo>
                  <a:pt x="0" y="8254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306463" y="389571"/>
            <a:ext cx="6122687" cy="3826679"/>
          </a:xfrm>
          <a:custGeom>
            <a:avLst/>
            <a:gdLst/>
            <a:ahLst/>
            <a:cxnLst/>
            <a:rect l="l" t="t" r="r" b="b"/>
            <a:pathLst>
              <a:path w="6122687" h="3826679">
                <a:moveTo>
                  <a:pt x="0" y="0"/>
                </a:moveTo>
                <a:lnTo>
                  <a:pt x="6122687" y="0"/>
                </a:lnTo>
                <a:lnTo>
                  <a:pt x="6122687" y="3826679"/>
                </a:lnTo>
                <a:lnTo>
                  <a:pt x="0" y="38266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306463" y="5143500"/>
            <a:ext cx="6272382" cy="3767587"/>
          </a:xfrm>
          <a:custGeom>
            <a:avLst/>
            <a:gdLst/>
            <a:ahLst/>
            <a:cxnLst/>
            <a:rect l="l" t="t" r="r" b="b"/>
            <a:pathLst>
              <a:path w="6272382" h="3767587">
                <a:moveTo>
                  <a:pt x="0" y="0"/>
                </a:moveTo>
                <a:lnTo>
                  <a:pt x="6272382" y="0"/>
                </a:lnTo>
                <a:lnTo>
                  <a:pt x="6272382" y="3767587"/>
                </a:lnTo>
                <a:lnTo>
                  <a:pt x="0" y="3767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29" b="-212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7575" y="2417864"/>
            <a:ext cx="8264660" cy="457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4"/>
              </a:lnSpc>
              <a:spcBef>
                <a:spcPct val="0"/>
              </a:spcBef>
            </a:pPr>
            <a:r>
              <a:rPr lang="en-US" sz="4829" b="1" spc="-270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Universe Sandbox — </a:t>
            </a:r>
            <a:r>
              <a:rPr lang="en-US" sz="4829" spc="-270">
                <a:solidFill>
                  <a:srgbClr val="000000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це інтерактивна фізична симуляція космосу, орієнтована на наочне моделювання, експерименти й навчання.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52054" y="4311500"/>
            <a:ext cx="2090831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6"/>
              </a:lnSpc>
              <a:spcBef>
                <a:spcPct val="0"/>
              </a:spcBef>
            </a:pPr>
            <a:r>
              <a:rPr lang="en-US" sz="2800" b="1" spc="-14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Андромеда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63401" y="9015862"/>
            <a:ext cx="285331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  <a:spcBef>
                <a:spcPct val="0"/>
              </a:spcBef>
            </a:pPr>
            <a:r>
              <a:rPr lang="en-US" sz="2800" b="1" spc="-12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Чумацький шлях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6876">
            <a:off x="-5824544" y="4701121"/>
            <a:ext cx="12752585" cy="8254401"/>
          </a:xfrm>
          <a:custGeom>
            <a:avLst/>
            <a:gdLst/>
            <a:ahLst/>
            <a:cxnLst/>
            <a:rect l="l" t="t" r="r" b="b"/>
            <a:pathLst>
              <a:path w="12752585" h="8254401">
                <a:moveTo>
                  <a:pt x="0" y="0"/>
                </a:moveTo>
                <a:lnTo>
                  <a:pt x="12752586" y="0"/>
                </a:lnTo>
                <a:lnTo>
                  <a:pt x="12752586" y="8254401"/>
                </a:lnTo>
                <a:lnTo>
                  <a:pt x="0" y="8254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9" name="Прямоугольник 8"/>
          <p:cNvSpPr/>
          <p:nvPr/>
        </p:nvSpPr>
        <p:spPr>
          <a:xfrm>
            <a:off x="6096000" y="225503"/>
            <a:ext cx="7848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6000" b="1">
                <a:latin typeface="Times New Roman" panose="02020603050405020304" pitchFamily="18" charset="0"/>
                <a:ea typeface="Times New Roman" panose="02020603050405020304" pitchFamily="18" charset="0"/>
              </a:rPr>
              <a:t>Висновки </a:t>
            </a:r>
            <a:endParaRPr lang="ru-RU" sz="6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7294" y="0"/>
            <a:ext cx="4201412" cy="351460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43200" y="1757304"/>
            <a:ext cx="12192000" cy="7424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>
                <a:latin typeface="Times New Roman" panose="02020603050405020304" pitchFamily="18" charset="0"/>
                <a:ea typeface="Times New Roman" panose="02020603050405020304" pitchFamily="18" charset="0"/>
              </a:rPr>
              <a:t>1․ Реальні спостереження демонструють плоскі криві обертання у всіх трьох досліджених галактик локальної групи‚ що суперечить теоретичному кеплерівському прогнозу․</a:t>
            </a:r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>
                <a:latin typeface="Times New Roman" panose="02020603050405020304" pitchFamily="18" charset="0"/>
                <a:ea typeface="Times New Roman" panose="02020603050405020304" pitchFamily="18" charset="0"/>
              </a:rPr>
              <a:t> 2․ Графіки порівняльного аналізу виявили перевищення динамічної маси над видимою у 5-8 разів у кожній галактиці․ Це кількісне підтвердження наявності масивного темного гало․ </a:t>
            </a:r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>
                <a:latin typeface="Times New Roman" panose="02020603050405020304" pitchFamily="18" charset="0"/>
                <a:ea typeface="Times New Roman" panose="02020603050405020304" pitchFamily="18" charset="0"/>
              </a:rPr>
              <a:t>3․ Здійснено аналіз графіків кривих обертання‚ а також порівнянні трьох галактик локальної групи в межах єдиної методологічної рамки й у складанні зведеної таблиці «дефіциту маси»․</a:t>
            </a:r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>
                <a:latin typeface="Times New Roman" panose="02020603050405020304" pitchFamily="18" charset="0"/>
                <a:ea typeface="Times New Roman" panose="02020603050405020304" pitchFamily="18" charset="0"/>
              </a:rPr>
              <a:t>4․ Новизна роботи полягає в систематичному зіставленні галактик локальної групи із кількісною оцінкою частки темної матерії для кожної․ </a:t>
            </a:r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>
                <a:latin typeface="Times New Roman" panose="02020603050405020304" pitchFamily="18" charset="0"/>
                <a:ea typeface="Times New Roman" panose="02020603050405020304" pitchFamily="18" charset="0"/>
              </a:rPr>
              <a:t>5․ Темна матерія залишається єдиним шляхом‚ котрий узгоджено пояснює всю сукупність спостережуваних ефектів․</a:t>
            </a:r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112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D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1797" y="5875782"/>
            <a:ext cx="8944678" cy="5791679"/>
          </a:xfrm>
          <a:custGeom>
            <a:avLst/>
            <a:gdLst/>
            <a:ahLst/>
            <a:cxnLst/>
            <a:rect l="l" t="t" r="r" b="b"/>
            <a:pathLst>
              <a:path w="8944678" h="5791679">
                <a:moveTo>
                  <a:pt x="0" y="0"/>
                </a:moveTo>
                <a:lnTo>
                  <a:pt x="8944678" y="0"/>
                </a:lnTo>
                <a:lnTo>
                  <a:pt x="8944678" y="5791679"/>
                </a:lnTo>
                <a:lnTo>
                  <a:pt x="0" y="5791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2210" y="202376"/>
            <a:ext cx="7308334" cy="6111594"/>
          </a:xfrm>
          <a:custGeom>
            <a:avLst/>
            <a:gdLst/>
            <a:ahLst/>
            <a:cxnLst/>
            <a:rect l="l" t="t" r="r" b="b"/>
            <a:pathLst>
              <a:path w="7308334" h="6111594">
                <a:moveTo>
                  <a:pt x="0" y="0"/>
                </a:moveTo>
                <a:lnTo>
                  <a:pt x="7308334" y="0"/>
                </a:lnTo>
                <a:lnTo>
                  <a:pt x="7308334" y="6111594"/>
                </a:lnTo>
                <a:lnTo>
                  <a:pt x="0" y="611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62200" y="3816226"/>
            <a:ext cx="14859000" cy="2090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260"/>
              </a:lnSpc>
              <a:spcBef>
                <a:spcPct val="0"/>
              </a:spcBef>
            </a:pPr>
            <a:r>
              <a:rPr lang="en-US" sz="12905" b="1" spc="-722">
                <a:solidFill>
                  <a:srgbClr val="000000"/>
                </a:solidFill>
                <a:latin typeface="Tex Gyre Bonum Bold"/>
                <a:ea typeface="Tex Gyre Bonum Bold"/>
                <a:cs typeface="Tex Gyre Bonum Bold"/>
                <a:sym typeface="Tex Gyre Bonum Bold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740</Words>
  <Application>Microsoft Office PowerPoint</Application>
  <PresentationFormat>Произвольный</PresentationFormat>
  <Paragraphs>129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Open Sauce</vt:lpstr>
      <vt:lpstr>Tex Gyre Bonum</vt:lpstr>
      <vt:lpstr>Poppins Bold</vt:lpstr>
      <vt:lpstr>Arial</vt:lpstr>
      <vt:lpstr>Tex Gyre Bonum Bold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and Grey Modern Startup Pitch Deck Presentation</dc:title>
  <cp:lastModifiedBy>Admin</cp:lastModifiedBy>
  <cp:revision>5</cp:revision>
  <dcterms:created xsi:type="dcterms:W3CDTF">2006-08-16T00:00:00Z</dcterms:created>
  <dcterms:modified xsi:type="dcterms:W3CDTF">2026-04-20T18:21:03Z</dcterms:modified>
  <dc:identifier>DAHG8ADMKPg</dc:identifier>
</cp:coreProperties>
</file>