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69" r:id="rId6"/>
    <p:sldId id="261" r:id="rId7"/>
    <p:sldId id="271" r:id="rId8"/>
    <p:sldId id="270" r:id="rId9"/>
    <p:sldId id="272" r:id="rId10"/>
    <p:sldId id="262" r:id="rId11"/>
    <p:sldId id="273" r:id="rId12"/>
    <p:sldId id="265" r:id="rId13"/>
    <p:sldId id="267"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42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9" d="100"/>
          <a:sy n="79" d="100"/>
        </p:scale>
        <p:origin x="77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B63038-3933-4721-B8DF-552D2BA5A3A0}"/>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BA9BFDBE-0566-488D-BE8B-72C1BAC1EB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5DCB91DA-01F4-4229-8936-6A8155C89C4F}"/>
              </a:ext>
            </a:extLst>
          </p:cNvPr>
          <p:cNvSpPr>
            <a:spLocks noGrp="1"/>
          </p:cNvSpPr>
          <p:nvPr>
            <p:ph type="dt" sz="half" idx="10"/>
          </p:nvPr>
        </p:nvSpPr>
        <p:spPr/>
        <p:txBody>
          <a:bodyPr/>
          <a:lstStyle/>
          <a:p>
            <a:fld id="{30A7FCB2-E42A-4EBA-A952-E6BAE5ADA60B}" type="datetimeFigureOut">
              <a:rPr lang="ru-RU" smtClean="0"/>
              <a:t>21.04.2026</a:t>
            </a:fld>
            <a:endParaRPr lang="ru-RU"/>
          </a:p>
        </p:txBody>
      </p:sp>
      <p:sp>
        <p:nvSpPr>
          <p:cNvPr id="5" name="Нижний колонтитул 4">
            <a:extLst>
              <a:ext uri="{FF2B5EF4-FFF2-40B4-BE49-F238E27FC236}">
                <a16:creationId xmlns:a16="http://schemas.microsoft.com/office/drawing/2014/main" id="{607B50A4-C894-4979-B056-A79664EF452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01720BD-960F-46F0-B8AF-33EE7469448D}"/>
              </a:ext>
            </a:extLst>
          </p:cNvPr>
          <p:cNvSpPr>
            <a:spLocks noGrp="1"/>
          </p:cNvSpPr>
          <p:nvPr>
            <p:ph type="sldNum" sz="quarter" idx="12"/>
          </p:nvPr>
        </p:nvSpPr>
        <p:spPr/>
        <p:txBody>
          <a:bodyPr/>
          <a:lstStyle/>
          <a:p>
            <a:fld id="{A4DBBB24-3491-4264-BFB1-473EBCF5D935}" type="slidenum">
              <a:rPr lang="ru-RU" smtClean="0"/>
              <a:t>‹№›</a:t>
            </a:fld>
            <a:endParaRPr lang="ru-RU"/>
          </a:p>
        </p:txBody>
      </p:sp>
    </p:spTree>
    <p:extLst>
      <p:ext uri="{BB962C8B-B14F-4D97-AF65-F5344CB8AC3E}">
        <p14:creationId xmlns:p14="http://schemas.microsoft.com/office/powerpoint/2010/main" val="3825671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76CA62-7BD7-42B0-8C9A-99AEBBD498F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1E3DF801-AC8A-4915-BB85-ECB2844C198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DC29048-01D0-4EB8-A926-A776A53A250C}"/>
              </a:ext>
            </a:extLst>
          </p:cNvPr>
          <p:cNvSpPr>
            <a:spLocks noGrp="1"/>
          </p:cNvSpPr>
          <p:nvPr>
            <p:ph type="dt" sz="half" idx="10"/>
          </p:nvPr>
        </p:nvSpPr>
        <p:spPr/>
        <p:txBody>
          <a:bodyPr/>
          <a:lstStyle/>
          <a:p>
            <a:fld id="{30A7FCB2-E42A-4EBA-A952-E6BAE5ADA60B}" type="datetimeFigureOut">
              <a:rPr lang="ru-RU" smtClean="0"/>
              <a:t>21.04.2026</a:t>
            </a:fld>
            <a:endParaRPr lang="ru-RU"/>
          </a:p>
        </p:txBody>
      </p:sp>
      <p:sp>
        <p:nvSpPr>
          <p:cNvPr id="5" name="Нижний колонтитул 4">
            <a:extLst>
              <a:ext uri="{FF2B5EF4-FFF2-40B4-BE49-F238E27FC236}">
                <a16:creationId xmlns:a16="http://schemas.microsoft.com/office/drawing/2014/main" id="{9E7AC725-A441-4847-8FC4-D609E8CAE44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8D57EA5-5BA5-40F9-B2BD-EA62EA6B7E4E}"/>
              </a:ext>
            </a:extLst>
          </p:cNvPr>
          <p:cNvSpPr>
            <a:spLocks noGrp="1"/>
          </p:cNvSpPr>
          <p:nvPr>
            <p:ph type="sldNum" sz="quarter" idx="12"/>
          </p:nvPr>
        </p:nvSpPr>
        <p:spPr/>
        <p:txBody>
          <a:bodyPr/>
          <a:lstStyle/>
          <a:p>
            <a:fld id="{A4DBBB24-3491-4264-BFB1-473EBCF5D935}" type="slidenum">
              <a:rPr lang="ru-RU" smtClean="0"/>
              <a:t>‹№›</a:t>
            </a:fld>
            <a:endParaRPr lang="ru-RU"/>
          </a:p>
        </p:txBody>
      </p:sp>
    </p:spTree>
    <p:extLst>
      <p:ext uri="{BB962C8B-B14F-4D97-AF65-F5344CB8AC3E}">
        <p14:creationId xmlns:p14="http://schemas.microsoft.com/office/powerpoint/2010/main" val="4024624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7375FE-A765-4715-8621-71813B9FAC20}"/>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FE06790D-0E85-4B6C-ADF4-F5EA13C74E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D125EEC0-C411-4B69-874A-11DD3CEBC891}"/>
              </a:ext>
            </a:extLst>
          </p:cNvPr>
          <p:cNvSpPr>
            <a:spLocks noGrp="1"/>
          </p:cNvSpPr>
          <p:nvPr>
            <p:ph type="dt" sz="half" idx="10"/>
          </p:nvPr>
        </p:nvSpPr>
        <p:spPr/>
        <p:txBody>
          <a:bodyPr/>
          <a:lstStyle/>
          <a:p>
            <a:fld id="{30A7FCB2-E42A-4EBA-A952-E6BAE5ADA60B}" type="datetimeFigureOut">
              <a:rPr lang="ru-RU" smtClean="0"/>
              <a:t>21.04.2026</a:t>
            </a:fld>
            <a:endParaRPr lang="ru-RU"/>
          </a:p>
        </p:txBody>
      </p:sp>
      <p:sp>
        <p:nvSpPr>
          <p:cNvPr id="5" name="Нижний колонтитул 4">
            <a:extLst>
              <a:ext uri="{FF2B5EF4-FFF2-40B4-BE49-F238E27FC236}">
                <a16:creationId xmlns:a16="http://schemas.microsoft.com/office/drawing/2014/main" id="{669B7950-7DD2-460B-BE09-B287256D96F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3F31103-2F33-4799-9C52-AABA65973043}"/>
              </a:ext>
            </a:extLst>
          </p:cNvPr>
          <p:cNvSpPr>
            <a:spLocks noGrp="1"/>
          </p:cNvSpPr>
          <p:nvPr>
            <p:ph type="sldNum" sz="quarter" idx="12"/>
          </p:nvPr>
        </p:nvSpPr>
        <p:spPr/>
        <p:txBody>
          <a:bodyPr/>
          <a:lstStyle/>
          <a:p>
            <a:fld id="{A4DBBB24-3491-4264-BFB1-473EBCF5D935}" type="slidenum">
              <a:rPr lang="ru-RU" smtClean="0"/>
              <a:t>‹№›</a:t>
            </a:fld>
            <a:endParaRPr lang="ru-RU"/>
          </a:p>
        </p:txBody>
      </p:sp>
    </p:spTree>
    <p:extLst>
      <p:ext uri="{BB962C8B-B14F-4D97-AF65-F5344CB8AC3E}">
        <p14:creationId xmlns:p14="http://schemas.microsoft.com/office/powerpoint/2010/main" val="3948527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56284C-BA43-44B9-83C9-0977A528E0A7}"/>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4369E41-9550-4B15-91A6-20E7AD5227F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54A045F-7E8F-47A5-A807-4CADFA038AB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0FBCEA50-129B-40E5-9E60-3A2435F74154}"/>
              </a:ext>
            </a:extLst>
          </p:cNvPr>
          <p:cNvSpPr>
            <a:spLocks noGrp="1"/>
          </p:cNvSpPr>
          <p:nvPr>
            <p:ph type="dt" sz="half" idx="10"/>
          </p:nvPr>
        </p:nvSpPr>
        <p:spPr/>
        <p:txBody>
          <a:bodyPr/>
          <a:lstStyle/>
          <a:p>
            <a:fld id="{30A7FCB2-E42A-4EBA-A952-E6BAE5ADA60B}" type="datetimeFigureOut">
              <a:rPr lang="ru-RU" smtClean="0"/>
              <a:t>21.04.2026</a:t>
            </a:fld>
            <a:endParaRPr lang="ru-RU"/>
          </a:p>
        </p:txBody>
      </p:sp>
      <p:sp>
        <p:nvSpPr>
          <p:cNvPr id="6" name="Нижний колонтитул 5">
            <a:extLst>
              <a:ext uri="{FF2B5EF4-FFF2-40B4-BE49-F238E27FC236}">
                <a16:creationId xmlns:a16="http://schemas.microsoft.com/office/drawing/2014/main" id="{FEB55D9C-241E-4712-A415-84F63FBB473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2D767E9-F5DE-4503-9786-756787E9BF22}"/>
              </a:ext>
            </a:extLst>
          </p:cNvPr>
          <p:cNvSpPr>
            <a:spLocks noGrp="1"/>
          </p:cNvSpPr>
          <p:nvPr>
            <p:ph type="sldNum" sz="quarter" idx="12"/>
          </p:nvPr>
        </p:nvSpPr>
        <p:spPr/>
        <p:txBody>
          <a:bodyPr/>
          <a:lstStyle/>
          <a:p>
            <a:fld id="{A4DBBB24-3491-4264-BFB1-473EBCF5D935}" type="slidenum">
              <a:rPr lang="ru-RU" smtClean="0"/>
              <a:t>‹№›</a:t>
            </a:fld>
            <a:endParaRPr lang="ru-RU"/>
          </a:p>
        </p:txBody>
      </p:sp>
    </p:spTree>
    <p:extLst>
      <p:ext uri="{BB962C8B-B14F-4D97-AF65-F5344CB8AC3E}">
        <p14:creationId xmlns:p14="http://schemas.microsoft.com/office/powerpoint/2010/main" val="2836603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D52DE8-076D-4569-935F-90B4A9BBCAB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5238C557-3712-4EDF-8397-AD1DB9B42B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B752CE7D-28FD-4EEF-B494-8ECA8D3BF0BE}"/>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F27534D1-4319-43CE-8679-9CC3EBC325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1FE30D2-F3A3-4BDB-BBCA-09ABF2A76606}"/>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F5FAA08-E1C3-4018-A05D-F7C0D00B83D5}"/>
              </a:ext>
            </a:extLst>
          </p:cNvPr>
          <p:cNvSpPr>
            <a:spLocks noGrp="1"/>
          </p:cNvSpPr>
          <p:nvPr>
            <p:ph type="dt" sz="half" idx="10"/>
          </p:nvPr>
        </p:nvSpPr>
        <p:spPr/>
        <p:txBody>
          <a:bodyPr/>
          <a:lstStyle/>
          <a:p>
            <a:fld id="{30A7FCB2-E42A-4EBA-A952-E6BAE5ADA60B}" type="datetimeFigureOut">
              <a:rPr lang="ru-RU" smtClean="0"/>
              <a:t>21.04.2026</a:t>
            </a:fld>
            <a:endParaRPr lang="ru-RU"/>
          </a:p>
        </p:txBody>
      </p:sp>
      <p:sp>
        <p:nvSpPr>
          <p:cNvPr id="8" name="Нижний колонтитул 7">
            <a:extLst>
              <a:ext uri="{FF2B5EF4-FFF2-40B4-BE49-F238E27FC236}">
                <a16:creationId xmlns:a16="http://schemas.microsoft.com/office/drawing/2014/main" id="{AAF11075-7BD2-4AA5-B5E8-31F85B5E7117}"/>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DA34E245-3797-4FB0-8932-B464CBA6FD88}"/>
              </a:ext>
            </a:extLst>
          </p:cNvPr>
          <p:cNvSpPr>
            <a:spLocks noGrp="1"/>
          </p:cNvSpPr>
          <p:nvPr>
            <p:ph type="sldNum" sz="quarter" idx="12"/>
          </p:nvPr>
        </p:nvSpPr>
        <p:spPr/>
        <p:txBody>
          <a:bodyPr/>
          <a:lstStyle/>
          <a:p>
            <a:fld id="{A4DBBB24-3491-4264-BFB1-473EBCF5D935}" type="slidenum">
              <a:rPr lang="ru-RU" smtClean="0"/>
              <a:t>‹№›</a:t>
            </a:fld>
            <a:endParaRPr lang="ru-RU"/>
          </a:p>
        </p:txBody>
      </p:sp>
    </p:spTree>
    <p:extLst>
      <p:ext uri="{BB962C8B-B14F-4D97-AF65-F5344CB8AC3E}">
        <p14:creationId xmlns:p14="http://schemas.microsoft.com/office/powerpoint/2010/main" val="664707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044E83-1B80-4BBA-A7A6-08448C2BB80C}"/>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2A0A4AF7-128C-4F7A-881E-AA4E9948E332}"/>
              </a:ext>
            </a:extLst>
          </p:cNvPr>
          <p:cNvSpPr>
            <a:spLocks noGrp="1"/>
          </p:cNvSpPr>
          <p:nvPr>
            <p:ph type="dt" sz="half" idx="10"/>
          </p:nvPr>
        </p:nvSpPr>
        <p:spPr/>
        <p:txBody>
          <a:bodyPr/>
          <a:lstStyle/>
          <a:p>
            <a:fld id="{30A7FCB2-E42A-4EBA-A952-E6BAE5ADA60B}" type="datetimeFigureOut">
              <a:rPr lang="ru-RU" smtClean="0"/>
              <a:t>21.04.2026</a:t>
            </a:fld>
            <a:endParaRPr lang="ru-RU"/>
          </a:p>
        </p:txBody>
      </p:sp>
      <p:sp>
        <p:nvSpPr>
          <p:cNvPr id="4" name="Нижний колонтитул 3">
            <a:extLst>
              <a:ext uri="{FF2B5EF4-FFF2-40B4-BE49-F238E27FC236}">
                <a16:creationId xmlns:a16="http://schemas.microsoft.com/office/drawing/2014/main" id="{FB3456CA-3E6B-46CA-8BEA-5732BD5F1433}"/>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D0F2B33C-D33B-40AE-8DD9-6C29675850B5}"/>
              </a:ext>
            </a:extLst>
          </p:cNvPr>
          <p:cNvSpPr>
            <a:spLocks noGrp="1"/>
          </p:cNvSpPr>
          <p:nvPr>
            <p:ph type="sldNum" sz="quarter" idx="12"/>
          </p:nvPr>
        </p:nvSpPr>
        <p:spPr/>
        <p:txBody>
          <a:bodyPr/>
          <a:lstStyle/>
          <a:p>
            <a:fld id="{A4DBBB24-3491-4264-BFB1-473EBCF5D935}" type="slidenum">
              <a:rPr lang="ru-RU" smtClean="0"/>
              <a:t>‹№›</a:t>
            </a:fld>
            <a:endParaRPr lang="ru-RU"/>
          </a:p>
        </p:txBody>
      </p:sp>
    </p:spTree>
    <p:extLst>
      <p:ext uri="{BB962C8B-B14F-4D97-AF65-F5344CB8AC3E}">
        <p14:creationId xmlns:p14="http://schemas.microsoft.com/office/powerpoint/2010/main" val="672795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8BADC27-A8F5-4301-954E-E6BC330DB7E2}"/>
              </a:ext>
            </a:extLst>
          </p:cNvPr>
          <p:cNvSpPr>
            <a:spLocks noGrp="1"/>
          </p:cNvSpPr>
          <p:nvPr>
            <p:ph type="dt" sz="half" idx="10"/>
          </p:nvPr>
        </p:nvSpPr>
        <p:spPr/>
        <p:txBody>
          <a:bodyPr/>
          <a:lstStyle/>
          <a:p>
            <a:fld id="{30A7FCB2-E42A-4EBA-A952-E6BAE5ADA60B}" type="datetimeFigureOut">
              <a:rPr lang="ru-RU" smtClean="0"/>
              <a:t>21.04.2026</a:t>
            </a:fld>
            <a:endParaRPr lang="ru-RU"/>
          </a:p>
        </p:txBody>
      </p:sp>
      <p:sp>
        <p:nvSpPr>
          <p:cNvPr id="3" name="Нижний колонтитул 2">
            <a:extLst>
              <a:ext uri="{FF2B5EF4-FFF2-40B4-BE49-F238E27FC236}">
                <a16:creationId xmlns:a16="http://schemas.microsoft.com/office/drawing/2014/main" id="{5F077CB9-E920-4A2A-BFB3-328835DC5CC1}"/>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316D9720-EDC7-439C-8F4F-D02D72C05395}"/>
              </a:ext>
            </a:extLst>
          </p:cNvPr>
          <p:cNvSpPr>
            <a:spLocks noGrp="1"/>
          </p:cNvSpPr>
          <p:nvPr>
            <p:ph type="sldNum" sz="quarter" idx="12"/>
          </p:nvPr>
        </p:nvSpPr>
        <p:spPr/>
        <p:txBody>
          <a:bodyPr/>
          <a:lstStyle/>
          <a:p>
            <a:fld id="{A4DBBB24-3491-4264-BFB1-473EBCF5D935}" type="slidenum">
              <a:rPr lang="ru-RU" smtClean="0"/>
              <a:t>‹№›</a:t>
            </a:fld>
            <a:endParaRPr lang="ru-RU"/>
          </a:p>
        </p:txBody>
      </p:sp>
    </p:spTree>
    <p:extLst>
      <p:ext uri="{BB962C8B-B14F-4D97-AF65-F5344CB8AC3E}">
        <p14:creationId xmlns:p14="http://schemas.microsoft.com/office/powerpoint/2010/main" val="10039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EA2AA7-0DB3-4786-B90F-41CA12BB480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953845C7-0349-4AD1-847B-953607D91F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06FF8B11-2F14-4CC2-ABD1-A7AB9287CC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EBA8B82-86D4-4337-B517-397779789AFA}"/>
              </a:ext>
            </a:extLst>
          </p:cNvPr>
          <p:cNvSpPr>
            <a:spLocks noGrp="1"/>
          </p:cNvSpPr>
          <p:nvPr>
            <p:ph type="dt" sz="half" idx="10"/>
          </p:nvPr>
        </p:nvSpPr>
        <p:spPr/>
        <p:txBody>
          <a:bodyPr/>
          <a:lstStyle/>
          <a:p>
            <a:fld id="{30A7FCB2-E42A-4EBA-A952-E6BAE5ADA60B}" type="datetimeFigureOut">
              <a:rPr lang="ru-RU" smtClean="0"/>
              <a:t>21.04.2026</a:t>
            </a:fld>
            <a:endParaRPr lang="ru-RU"/>
          </a:p>
        </p:txBody>
      </p:sp>
      <p:sp>
        <p:nvSpPr>
          <p:cNvPr id="6" name="Нижний колонтитул 5">
            <a:extLst>
              <a:ext uri="{FF2B5EF4-FFF2-40B4-BE49-F238E27FC236}">
                <a16:creationId xmlns:a16="http://schemas.microsoft.com/office/drawing/2014/main" id="{7C63557B-8471-4835-A6F1-628F3370F48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4D109CB-71CD-4ECF-BF10-9381A742D563}"/>
              </a:ext>
            </a:extLst>
          </p:cNvPr>
          <p:cNvSpPr>
            <a:spLocks noGrp="1"/>
          </p:cNvSpPr>
          <p:nvPr>
            <p:ph type="sldNum" sz="quarter" idx="12"/>
          </p:nvPr>
        </p:nvSpPr>
        <p:spPr/>
        <p:txBody>
          <a:bodyPr/>
          <a:lstStyle/>
          <a:p>
            <a:fld id="{A4DBBB24-3491-4264-BFB1-473EBCF5D935}" type="slidenum">
              <a:rPr lang="ru-RU" smtClean="0"/>
              <a:t>‹№›</a:t>
            </a:fld>
            <a:endParaRPr lang="ru-RU"/>
          </a:p>
        </p:txBody>
      </p:sp>
    </p:spTree>
    <p:extLst>
      <p:ext uri="{BB962C8B-B14F-4D97-AF65-F5344CB8AC3E}">
        <p14:creationId xmlns:p14="http://schemas.microsoft.com/office/powerpoint/2010/main" val="1228785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49C22C-89EF-4F98-B247-27C22F70EEF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660BD245-4885-4D42-A165-1092A4150D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0DA334F-F63F-42D2-B835-20602D7DC0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F1281C5-1DC2-4708-83EE-28B4270846C5}"/>
              </a:ext>
            </a:extLst>
          </p:cNvPr>
          <p:cNvSpPr>
            <a:spLocks noGrp="1"/>
          </p:cNvSpPr>
          <p:nvPr>
            <p:ph type="dt" sz="half" idx="10"/>
          </p:nvPr>
        </p:nvSpPr>
        <p:spPr/>
        <p:txBody>
          <a:bodyPr/>
          <a:lstStyle/>
          <a:p>
            <a:fld id="{30A7FCB2-E42A-4EBA-A952-E6BAE5ADA60B}" type="datetimeFigureOut">
              <a:rPr lang="ru-RU" smtClean="0"/>
              <a:t>21.04.2026</a:t>
            </a:fld>
            <a:endParaRPr lang="ru-RU"/>
          </a:p>
        </p:txBody>
      </p:sp>
      <p:sp>
        <p:nvSpPr>
          <p:cNvPr id="6" name="Нижний колонтитул 5">
            <a:extLst>
              <a:ext uri="{FF2B5EF4-FFF2-40B4-BE49-F238E27FC236}">
                <a16:creationId xmlns:a16="http://schemas.microsoft.com/office/drawing/2014/main" id="{0C5B991B-7D46-4F23-8983-DB14D6E08BD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1A045B6-0317-4D02-9285-B49EEFAFD9CF}"/>
              </a:ext>
            </a:extLst>
          </p:cNvPr>
          <p:cNvSpPr>
            <a:spLocks noGrp="1"/>
          </p:cNvSpPr>
          <p:nvPr>
            <p:ph type="sldNum" sz="quarter" idx="12"/>
          </p:nvPr>
        </p:nvSpPr>
        <p:spPr/>
        <p:txBody>
          <a:bodyPr/>
          <a:lstStyle/>
          <a:p>
            <a:fld id="{A4DBBB24-3491-4264-BFB1-473EBCF5D935}" type="slidenum">
              <a:rPr lang="ru-RU" smtClean="0"/>
              <a:t>‹№›</a:t>
            </a:fld>
            <a:endParaRPr lang="ru-RU"/>
          </a:p>
        </p:txBody>
      </p:sp>
    </p:spTree>
    <p:extLst>
      <p:ext uri="{BB962C8B-B14F-4D97-AF65-F5344CB8AC3E}">
        <p14:creationId xmlns:p14="http://schemas.microsoft.com/office/powerpoint/2010/main" val="1038420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CE0DED-D551-41EC-86C5-9E78664A42D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0B1B0F4-1323-4852-B7E1-8F27A76BF54E}"/>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9FB15DC-6ACD-4E52-9115-E43503298DED}"/>
              </a:ext>
            </a:extLst>
          </p:cNvPr>
          <p:cNvSpPr>
            <a:spLocks noGrp="1"/>
          </p:cNvSpPr>
          <p:nvPr>
            <p:ph type="dt" sz="half" idx="10"/>
          </p:nvPr>
        </p:nvSpPr>
        <p:spPr/>
        <p:txBody>
          <a:bodyPr/>
          <a:lstStyle/>
          <a:p>
            <a:fld id="{30A7FCB2-E42A-4EBA-A952-E6BAE5ADA60B}" type="datetimeFigureOut">
              <a:rPr lang="ru-RU" smtClean="0"/>
              <a:t>21.04.2026</a:t>
            </a:fld>
            <a:endParaRPr lang="ru-RU"/>
          </a:p>
        </p:txBody>
      </p:sp>
      <p:sp>
        <p:nvSpPr>
          <p:cNvPr id="5" name="Нижний колонтитул 4">
            <a:extLst>
              <a:ext uri="{FF2B5EF4-FFF2-40B4-BE49-F238E27FC236}">
                <a16:creationId xmlns:a16="http://schemas.microsoft.com/office/drawing/2014/main" id="{6C0FE7C0-3B66-476C-B2AF-586C8698F59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C3548B-925B-467F-B9E2-656595EA0256}"/>
              </a:ext>
            </a:extLst>
          </p:cNvPr>
          <p:cNvSpPr>
            <a:spLocks noGrp="1"/>
          </p:cNvSpPr>
          <p:nvPr>
            <p:ph type="sldNum" sz="quarter" idx="12"/>
          </p:nvPr>
        </p:nvSpPr>
        <p:spPr/>
        <p:txBody>
          <a:bodyPr/>
          <a:lstStyle/>
          <a:p>
            <a:fld id="{A4DBBB24-3491-4264-BFB1-473EBCF5D935}" type="slidenum">
              <a:rPr lang="ru-RU" smtClean="0"/>
              <a:t>‹№›</a:t>
            </a:fld>
            <a:endParaRPr lang="ru-RU"/>
          </a:p>
        </p:txBody>
      </p:sp>
    </p:spTree>
    <p:extLst>
      <p:ext uri="{BB962C8B-B14F-4D97-AF65-F5344CB8AC3E}">
        <p14:creationId xmlns:p14="http://schemas.microsoft.com/office/powerpoint/2010/main" val="624351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0E2189B1-8D5E-4E03-89DF-543E7F5B9ACC}"/>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19479A21-AB19-4CBE-A666-A354321505E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5D9596F-3199-4415-BD43-63669BE2AAE0}"/>
              </a:ext>
            </a:extLst>
          </p:cNvPr>
          <p:cNvSpPr>
            <a:spLocks noGrp="1"/>
          </p:cNvSpPr>
          <p:nvPr>
            <p:ph type="dt" sz="half" idx="10"/>
          </p:nvPr>
        </p:nvSpPr>
        <p:spPr/>
        <p:txBody>
          <a:bodyPr/>
          <a:lstStyle/>
          <a:p>
            <a:fld id="{30A7FCB2-E42A-4EBA-A952-E6BAE5ADA60B}" type="datetimeFigureOut">
              <a:rPr lang="ru-RU" smtClean="0"/>
              <a:t>21.04.2026</a:t>
            </a:fld>
            <a:endParaRPr lang="ru-RU"/>
          </a:p>
        </p:txBody>
      </p:sp>
      <p:sp>
        <p:nvSpPr>
          <p:cNvPr id="5" name="Нижний колонтитул 4">
            <a:extLst>
              <a:ext uri="{FF2B5EF4-FFF2-40B4-BE49-F238E27FC236}">
                <a16:creationId xmlns:a16="http://schemas.microsoft.com/office/drawing/2014/main" id="{498DF117-34EA-4EBF-A957-2B7C3302A3B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B9812F4-80C6-4C64-A04B-5677B00B7BBD}"/>
              </a:ext>
            </a:extLst>
          </p:cNvPr>
          <p:cNvSpPr>
            <a:spLocks noGrp="1"/>
          </p:cNvSpPr>
          <p:nvPr>
            <p:ph type="sldNum" sz="quarter" idx="12"/>
          </p:nvPr>
        </p:nvSpPr>
        <p:spPr/>
        <p:txBody>
          <a:bodyPr/>
          <a:lstStyle/>
          <a:p>
            <a:fld id="{A4DBBB24-3491-4264-BFB1-473EBCF5D935}" type="slidenum">
              <a:rPr lang="ru-RU" smtClean="0"/>
              <a:t>‹№›</a:t>
            </a:fld>
            <a:endParaRPr lang="ru-RU"/>
          </a:p>
        </p:txBody>
      </p:sp>
    </p:spTree>
    <p:extLst>
      <p:ext uri="{BB962C8B-B14F-4D97-AF65-F5344CB8AC3E}">
        <p14:creationId xmlns:p14="http://schemas.microsoft.com/office/powerpoint/2010/main" val="1001040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40000"/>
                <a:lumOff val="60000"/>
              </a:schemeClr>
            </a:gs>
            <a:gs pos="74000">
              <a:schemeClr val="accent6">
                <a:lumMod val="20000"/>
                <a:lumOff val="80000"/>
              </a:schemeClr>
            </a:gs>
            <a:gs pos="83000">
              <a:schemeClr val="accent6">
                <a:lumMod val="40000"/>
                <a:lumOff val="60000"/>
              </a:schemeClr>
            </a:gs>
            <a:gs pos="100000">
              <a:schemeClr val="accent6">
                <a:lumMod val="60000"/>
                <a:lumOff val="4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56DB6C-624C-4D21-829B-61E188C29F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F84341A5-63F0-4883-A226-B4A9069740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106575A-B877-49DD-9925-5E143676C2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A7FCB2-E42A-4EBA-A952-E6BAE5ADA60B}" type="datetimeFigureOut">
              <a:rPr lang="ru-RU" smtClean="0"/>
              <a:t>21.04.2026</a:t>
            </a:fld>
            <a:endParaRPr lang="ru-RU"/>
          </a:p>
        </p:txBody>
      </p:sp>
      <p:sp>
        <p:nvSpPr>
          <p:cNvPr id="5" name="Нижний колонтитул 4">
            <a:extLst>
              <a:ext uri="{FF2B5EF4-FFF2-40B4-BE49-F238E27FC236}">
                <a16:creationId xmlns:a16="http://schemas.microsoft.com/office/drawing/2014/main" id="{303CB34B-DB39-4907-9A0F-3786E5DFC8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42C18E18-A0A4-4EEC-91A4-BA45653AA6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BBB24-3491-4264-BFB1-473EBCF5D935}" type="slidenum">
              <a:rPr lang="ru-RU" smtClean="0"/>
              <a:t>‹№›</a:t>
            </a:fld>
            <a:endParaRPr lang="ru-RU"/>
          </a:p>
        </p:txBody>
      </p:sp>
    </p:spTree>
    <p:extLst>
      <p:ext uri="{BB962C8B-B14F-4D97-AF65-F5344CB8AC3E}">
        <p14:creationId xmlns:p14="http://schemas.microsoft.com/office/powerpoint/2010/main" val="2913855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gif"/><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www.facebook.com/kharkiv.community.of.the.greeks.helio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86A559-7183-445B-811F-543F3BEC44EA}"/>
              </a:ext>
            </a:extLst>
          </p:cNvPr>
          <p:cNvSpPr>
            <a:spLocks noGrp="1"/>
          </p:cNvSpPr>
          <p:nvPr>
            <p:ph type="ctrTitle"/>
          </p:nvPr>
        </p:nvSpPr>
        <p:spPr>
          <a:xfrm>
            <a:off x="1718313" y="2242263"/>
            <a:ext cx="9144000" cy="2387600"/>
          </a:xfrm>
        </p:spPr>
        <p:txBody>
          <a:bodyPr>
            <a:normAutofit fontScale="90000"/>
          </a:bodyPr>
          <a:lstStyle/>
          <a:p>
            <a:r>
              <a:rPr lang="uk-UA" b="1" i="1" dirty="0">
                <a:solidFill>
                  <a:schemeClr val="accent1">
                    <a:lumMod val="50000"/>
                  </a:schemeClr>
                </a:solidFill>
              </a:rPr>
              <a:t>Від геральдики до історії: грецький вплив на формування культурного обличчя Харкова</a:t>
            </a:r>
            <a:br>
              <a:rPr lang="uk-UA" dirty="0"/>
            </a:br>
            <a:br>
              <a:rPr lang="ru-RU" sz="4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br>
            <a:endParaRPr lang="ru-RU" sz="4400" dirty="0">
              <a:solidFill>
                <a:srgbClr val="002060"/>
              </a:solidFill>
            </a:endParaRPr>
          </a:p>
        </p:txBody>
      </p:sp>
      <p:sp>
        <p:nvSpPr>
          <p:cNvPr id="3" name="Подзаголовок 2">
            <a:extLst>
              <a:ext uri="{FF2B5EF4-FFF2-40B4-BE49-F238E27FC236}">
                <a16:creationId xmlns:a16="http://schemas.microsoft.com/office/drawing/2014/main" id="{83A6C2FD-19F2-4469-BC5F-310531D2B9DB}"/>
              </a:ext>
            </a:extLst>
          </p:cNvPr>
          <p:cNvSpPr>
            <a:spLocks noGrp="1"/>
          </p:cNvSpPr>
          <p:nvPr>
            <p:ph type="subTitle" idx="1"/>
          </p:nvPr>
        </p:nvSpPr>
        <p:spPr>
          <a:xfrm>
            <a:off x="1856231" y="3732148"/>
            <a:ext cx="8782152" cy="2943225"/>
          </a:xfrm>
        </p:spPr>
        <p:txBody>
          <a:bodyPr>
            <a:normAutofit/>
          </a:bodyPr>
          <a:lstStyle/>
          <a:p>
            <a:pPr indent="450215" algn="ctr">
              <a:lnSpc>
                <a:spcPct val="107000"/>
              </a:lnSpc>
              <a:spcAft>
                <a:spcPts val="800"/>
              </a:spcAft>
              <a:buNone/>
            </a:pPr>
            <a:r>
              <a:rPr lang="uk-UA" sz="2400" kern="100"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Підготував </a:t>
            </a:r>
            <a:r>
              <a:rPr lang="uk-UA" kern="100"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здобувач освіти</a:t>
            </a:r>
            <a:r>
              <a:rPr lang="uk-UA" sz="2400" kern="100"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 7-Б класу </a:t>
            </a:r>
          </a:p>
          <a:p>
            <a:pPr indent="450215" algn="ctr">
              <a:lnSpc>
                <a:spcPct val="107000"/>
              </a:lnSpc>
              <a:spcAft>
                <a:spcPts val="800"/>
              </a:spcAft>
              <a:buNone/>
            </a:pPr>
            <a:r>
              <a:rPr lang="uk-UA" sz="2400" kern="100" dirty="0" err="1">
                <a:solidFill>
                  <a:schemeClr val="accent1">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Малінін</a:t>
            </a:r>
            <a:r>
              <a:rPr lang="uk-UA" sz="2400" kern="100" dirty="0">
                <a:solidFill>
                  <a:schemeClr val="accent1">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Матвій Олександрович</a:t>
            </a:r>
          </a:p>
          <a:p>
            <a:pPr indent="450215" algn="ctr">
              <a:lnSpc>
                <a:spcPct val="107000"/>
              </a:lnSpc>
              <a:spcAft>
                <a:spcPts val="800"/>
              </a:spcAft>
              <a:buNone/>
            </a:pPr>
            <a:r>
              <a:rPr lang="uk-UA" sz="2400" kern="100" dirty="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Керівник: </a:t>
            </a:r>
            <a:r>
              <a:rPr lang="uk-UA" sz="2400" kern="100" dirty="0" err="1">
                <a:solidFill>
                  <a:schemeClr val="accent1">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Бивала</a:t>
            </a:r>
            <a:r>
              <a:rPr lang="uk-UA" sz="2400" kern="100" dirty="0">
                <a:solidFill>
                  <a:schemeClr val="accent1">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Олена </a:t>
            </a:r>
            <a:r>
              <a:rPr lang="uk-UA" sz="2400" kern="100" dirty="0" err="1">
                <a:solidFill>
                  <a:schemeClr val="accent1">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Генадіївна</a:t>
            </a:r>
            <a:r>
              <a:rPr lang="uk-UA" sz="2400" kern="100" dirty="0">
                <a:solidFill>
                  <a:schemeClr val="accent1">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p>
          <a:p>
            <a:pPr indent="450215" algn="ctr">
              <a:lnSpc>
                <a:spcPct val="107000"/>
              </a:lnSpc>
              <a:spcAft>
                <a:spcPts val="800"/>
              </a:spcAft>
              <a:buNone/>
            </a:pPr>
            <a:r>
              <a:rPr lang="uk-UA" sz="2400" kern="100" dirty="0">
                <a:solidFill>
                  <a:schemeClr val="accent1">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заступник директора з виховної роботи, вчитель історії</a:t>
            </a:r>
            <a:endParaRPr lang="uk-UA" sz="2400" kern="1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5" name="TextBox 4">
            <a:extLst>
              <a:ext uri="{FF2B5EF4-FFF2-40B4-BE49-F238E27FC236}">
                <a16:creationId xmlns:a16="http://schemas.microsoft.com/office/drawing/2014/main" id="{95ED13B1-1518-408F-AAC4-12D2CA7D5CCB}"/>
              </a:ext>
            </a:extLst>
          </p:cNvPr>
          <p:cNvSpPr txBox="1"/>
          <p:nvPr/>
        </p:nvSpPr>
        <p:spPr>
          <a:xfrm>
            <a:off x="1718313" y="55410"/>
            <a:ext cx="8672026" cy="1477328"/>
          </a:xfrm>
          <a:prstGeom prst="rect">
            <a:avLst/>
          </a:prstGeom>
          <a:noFill/>
        </p:spPr>
        <p:txBody>
          <a:bodyPr wrap="square">
            <a:spAutoFit/>
          </a:bodyPr>
          <a:lstStyle/>
          <a:p>
            <a:pPr algn="ctr"/>
            <a:r>
              <a:rPr lang="uk-UA" dirty="0">
                <a:solidFill>
                  <a:schemeClr val="accent1"/>
                </a:solidFill>
              </a:rPr>
              <a:t>Харківське територіальне відділення МАН України</a:t>
            </a:r>
          </a:p>
          <a:p>
            <a:pPr algn="ctr"/>
            <a:r>
              <a:rPr lang="uk-UA" sz="2400" kern="100"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К</a:t>
            </a:r>
            <a:r>
              <a:rPr lang="uk-UA" sz="2400" kern="10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омунальний заклад </a:t>
            </a:r>
          </a:p>
          <a:p>
            <a:pPr algn="ctr"/>
            <a:r>
              <a:rPr lang="uk-UA" sz="2400" kern="10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«Харківський ліцей №138 Харківської міської ради»</a:t>
            </a:r>
          </a:p>
          <a:p>
            <a:pPr algn="ctr"/>
            <a:endParaRPr lang="uk-UA" sz="2400" dirty="0">
              <a:solidFill>
                <a:schemeClr val="accent1">
                  <a:lumMod val="50000"/>
                </a:schemeClr>
              </a:solidFill>
            </a:endParaRPr>
          </a:p>
        </p:txBody>
      </p:sp>
      <p:pic>
        <p:nvPicPr>
          <p:cNvPr id="6" name="Рисунок 5">
            <a:extLst>
              <a:ext uri="{FF2B5EF4-FFF2-40B4-BE49-F238E27FC236}">
                <a16:creationId xmlns:a16="http://schemas.microsoft.com/office/drawing/2014/main" id="{7CFCCA07-3A05-410D-BAAF-2E483751A01D}"/>
              </a:ext>
            </a:extLst>
          </p:cNvPr>
          <p:cNvPicPr>
            <a:picLocks noChangeAspect="1"/>
          </p:cNvPicPr>
          <p:nvPr/>
        </p:nvPicPr>
        <p:blipFill>
          <a:blip r:embed="rId2"/>
          <a:srcRect t="13846" r="546" b="14743"/>
          <a:stretch/>
        </p:blipFill>
        <p:spPr>
          <a:xfrm>
            <a:off x="193036" y="89108"/>
            <a:ext cx="1330964" cy="1351964"/>
          </a:xfrm>
          <a:prstGeom prst="rect">
            <a:avLst/>
          </a:prstGeom>
        </p:spPr>
      </p:pic>
      <p:pic>
        <p:nvPicPr>
          <p:cNvPr id="1028" name="Picture 4">
            <a:extLst>
              <a:ext uri="{FF2B5EF4-FFF2-40B4-BE49-F238E27FC236}">
                <a16:creationId xmlns:a16="http://schemas.microsoft.com/office/drawing/2014/main" id="{5DF1A6B0-4DF0-41FC-85DA-F20DADF2CB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688" y="3479093"/>
            <a:ext cx="2303345" cy="284693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Державний прапор Греції">
            <a:extLst>
              <a:ext uri="{FF2B5EF4-FFF2-40B4-BE49-F238E27FC236}">
                <a16:creationId xmlns:a16="http://schemas.microsoft.com/office/drawing/2014/main" id="{7ABC5169-E9D1-4EE8-9F02-5CF73F63BD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37817" y="3623851"/>
            <a:ext cx="2829109" cy="1889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861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253BDB-B145-41B8-A48F-AAD7A32216DA}"/>
              </a:ext>
            </a:extLst>
          </p:cNvPr>
          <p:cNvSpPr txBox="1"/>
          <p:nvPr/>
        </p:nvSpPr>
        <p:spPr>
          <a:xfrm>
            <a:off x="293270" y="0"/>
            <a:ext cx="6671736" cy="2679388"/>
          </a:xfrm>
          <a:prstGeom prst="rect">
            <a:avLst/>
          </a:prstGeom>
          <a:noFill/>
        </p:spPr>
        <p:txBody>
          <a:bodyPr wrap="square">
            <a:spAutoFit/>
          </a:bodyPr>
          <a:lstStyle/>
          <a:p>
            <a:pPr algn="just">
              <a:lnSpc>
                <a:spcPct val="150000"/>
              </a:lnSpc>
            </a:pPr>
            <a:r>
              <a:rPr lang="uk-UA" sz="2400" b="1" u="sng" kern="1200" dirty="0">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Мета проєкту: </a:t>
            </a:r>
            <a:r>
              <a:rPr lang="uk-UA" sz="2400" dirty="0">
                <a:solidFill>
                  <a:schemeClr val="accent1">
                    <a:lumMod val="75000"/>
                  </a:schemeClr>
                </a:solidFill>
                <a:latin typeface="Times New Roman" panose="02020603050405020304" pitchFamily="18" charset="0"/>
                <a:cs typeface="Times New Roman" panose="02020603050405020304" pitchFamily="18" charset="0"/>
              </a:rPr>
              <a:t>дослідити грецькі елементи в символіці герба Харкова та простежити вплив представників грецької спільноти на формування культурної та історичної ідентичності міста.</a:t>
            </a:r>
          </a:p>
          <a:p>
            <a:pPr algn="just">
              <a:lnSpc>
                <a:spcPct val="150000"/>
              </a:lnSpc>
            </a:pPr>
            <a:r>
              <a:rPr lang="uk-UA" sz="1800" b="1" kern="1200" dirty="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4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DAA606E5-448D-4F48-A501-216723274A87}"/>
              </a:ext>
            </a:extLst>
          </p:cNvPr>
          <p:cNvSpPr txBox="1"/>
          <p:nvPr/>
        </p:nvSpPr>
        <p:spPr>
          <a:xfrm>
            <a:off x="72148" y="2403530"/>
            <a:ext cx="7675486" cy="4075411"/>
          </a:xfrm>
          <a:prstGeom prst="rect">
            <a:avLst/>
          </a:prstGeom>
          <a:noFill/>
        </p:spPr>
        <p:txBody>
          <a:bodyPr wrap="square">
            <a:spAutoFit/>
          </a:bodyPr>
          <a:lstStyle/>
          <a:p>
            <a:pPr algn="just"/>
            <a:r>
              <a:rPr lang="uk-UA" sz="2400" b="1" u="sng" kern="1200" dirty="0">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Завдання проєкту:</a:t>
            </a:r>
          </a:p>
          <a:p>
            <a:pPr marL="285750" indent="-285750" algn="just">
              <a:buFont typeface="Arial" panose="020B0604020202020204" pitchFamily="34" charset="0"/>
              <a:buChar char="•"/>
            </a:pPr>
            <a:r>
              <a:rPr lang="uk-UA" sz="2400" dirty="0">
                <a:solidFill>
                  <a:schemeClr val="accent1">
                    <a:lumMod val="75000"/>
                  </a:schemeClr>
                </a:solidFill>
                <a:latin typeface="Times New Roman" panose="02020603050405020304" pitchFamily="18" charset="0"/>
                <a:cs typeface="Times New Roman" panose="02020603050405020304" pitchFamily="18" charset="0"/>
              </a:rPr>
              <a:t>проаналізувати історію створення герба Харкова; </a:t>
            </a:r>
          </a:p>
          <a:p>
            <a:pPr marL="285750" indent="-285750" algn="just">
              <a:buFont typeface="Arial" panose="020B0604020202020204" pitchFamily="34" charset="0"/>
              <a:buChar char="•"/>
            </a:pPr>
            <a:r>
              <a:rPr lang="uk-UA" sz="2400" dirty="0">
                <a:solidFill>
                  <a:schemeClr val="accent1">
                    <a:lumMod val="75000"/>
                  </a:schemeClr>
                </a:solidFill>
                <a:latin typeface="Times New Roman" panose="02020603050405020304" pitchFamily="18" charset="0"/>
                <a:cs typeface="Times New Roman" panose="02020603050405020304" pitchFamily="18" charset="0"/>
              </a:rPr>
              <a:t>розкрити значення античних символів (</a:t>
            </a:r>
            <a:r>
              <a:rPr lang="uk-UA" sz="2400" dirty="0" err="1">
                <a:solidFill>
                  <a:schemeClr val="accent1">
                    <a:lumMod val="75000"/>
                  </a:schemeClr>
                </a:solidFill>
                <a:latin typeface="Times New Roman" panose="02020603050405020304" pitchFamily="18" charset="0"/>
                <a:cs typeface="Times New Roman" panose="02020603050405020304" pitchFamily="18" charset="0"/>
              </a:rPr>
              <a:t>кадуцея</a:t>
            </a:r>
            <a:r>
              <a:rPr lang="uk-UA" sz="2400" dirty="0">
                <a:solidFill>
                  <a:schemeClr val="accent1">
                    <a:lumMod val="75000"/>
                  </a:schemeClr>
                </a:solidFill>
                <a:latin typeface="Times New Roman" panose="02020603050405020304" pitchFamily="18" charset="0"/>
                <a:cs typeface="Times New Roman" panose="02020603050405020304" pitchFamily="18" charset="0"/>
              </a:rPr>
              <a:t> та рога достатку); </a:t>
            </a:r>
          </a:p>
          <a:p>
            <a:pPr marL="285750" indent="-285750" algn="just">
              <a:buFont typeface="Arial" panose="020B0604020202020204" pitchFamily="34" charset="0"/>
              <a:buChar char="•"/>
            </a:pPr>
            <a:r>
              <a:rPr lang="uk-UA" sz="2400" dirty="0">
                <a:solidFill>
                  <a:schemeClr val="accent1">
                    <a:lumMod val="75000"/>
                  </a:schemeClr>
                </a:solidFill>
                <a:latin typeface="Times New Roman" panose="02020603050405020304" pitchFamily="18" charset="0"/>
                <a:cs typeface="Times New Roman" panose="02020603050405020304" pitchFamily="18" charset="0"/>
              </a:rPr>
              <a:t>охарактеризувати діяльність представників грецьких родин  у Харкові; </a:t>
            </a:r>
          </a:p>
          <a:p>
            <a:pPr marL="285750" indent="-285750" algn="just">
              <a:buFont typeface="Arial" panose="020B0604020202020204" pitchFamily="34" charset="0"/>
              <a:buChar char="•"/>
            </a:pPr>
            <a:r>
              <a:rPr lang="uk-UA" sz="2400" dirty="0">
                <a:solidFill>
                  <a:schemeClr val="accent1">
                    <a:lumMod val="75000"/>
                  </a:schemeClr>
                </a:solidFill>
                <a:latin typeface="Times New Roman" panose="02020603050405020304" pitchFamily="18" charset="0"/>
                <a:cs typeface="Times New Roman" panose="02020603050405020304" pitchFamily="18" charset="0"/>
              </a:rPr>
              <a:t>визначити роль сучасних організацій у збереженні грецької спадщини; </a:t>
            </a:r>
          </a:p>
          <a:p>
            <a:pPr marL="285750" indent="-285750" algn="just">
              <a:buFont typeface="Arial" panose="020B0604020202020204" pitchFamily="34" charset="0"/>
              <a:buChar char="•"/>
            </a:pPr>
            <a:r>
              <a:rPr lang="uk-UA" sz="2400" dirty="0">
                <a:solidFill>
                  <a:schemeClr val="accent1">
                    <a:lumMod val="75000"/>
                  </a:schemeClr>
                </a:solidFill>
                <a:latin typeface="Times New Roman" panose="02020603050405020304" pitchFamily="18" charset="0"/>
                <a:cs typeface="Times New Roman" panose="02020603050405020304" pitchFamily="18" charset="0"/>
              </a:rPr>
              <a:t>розробити елементи туристичного маршруту «грецькими місцями Харкова».</a:t>
            </a:r>
          </a:p>
          <a:p>
            <a:pPr marL="285750" indent="-285750" algn="just">
              <a:lnSpc>
                <a:spcPct val="150000"/>
              </a:lnSpc>
              <a:buFont typeface="Arial" panose="020B0604020202020204" pitchFamily="34" charset="0"/>
              <a:buChar char="•"/>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a:extLst>
              <a:ext uri="{FF2B5EF4-FFF2-40B4-BE49-F238E27FC236}">
                <a16:creationId xmlns:a16="http://schemas.microsoft.com/office/drawing/2014/main" id="{88EBE256-A1C0-4BF2-9617-87C83C48F0D7}"/>
              </a:ext>
            </a:extLst>
          </p:cNvPr>
          <p:cNvPicPr>
            <a:picLocks noChangeAspect="1"/>
          </p:cNvPicPr>
          <p:nvPr/>
        </p:nvPicPr>
        <p:blipFill>
          <a:blip r:embed="rId2"/>
          <a:srcRect l="33141" t="23295" r="26149" b="31973"/>
          <a:stretch>
            <a:fillRect/>
          </a:stretch>
        </p:blipFill>
        <p:spPr>
          <a:xfrm>
            <a:off x="7871478" y="166850"/>
            <a:ext cx="4248374" cy="6224011"/>
          </a:xfrm>
          <a:prstGeom prst="rect">
            <a:avLst/>
          </a:prstGeom>
        </p:spPr>
      </p:pic>
    </p:spTree>
    <p:extLst>
      <p:ext uri="{BB962C8B-B14F-4D97-AF65-F5344CB8AC3E}">
        <p14:creationId xmlns:p14="http://schemas.microsoft.com/office/powerpoint/2010/main" val="3855497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7D52F6-914A-4F62-8591-336A319CCEE1}"/>
              </a:ext>
            </a:extLst>
          </p:cNvPr>
          <p:cNvSpPr txBox="1"/>
          <p:nvPr/>
        </p:nvSpPr>
        <p:spPr>
          <a:xfrm>
            <a:off x="64148" y="-117577"/>
            <a:ext cx="11917524" cy="1687963"/>
          </a:xfrm>
          <a:prstGeom prst="rect">
            <a:avLst/>
          </a:prstGeom>
          <a:noFill/>
        </p:spPr>
        <p:txBody>
          <a:bodyPr wrap="square">
            <a:spAutoFit/>
          </a:bodyPr>
          <a:lstStyle/>
          <a:p>
            <a:pPr marL="457200" indent="-457200" algn="ctr">
              <a:lnSpc>
                <a:spcPct val="150000"/>
              </a:lnSpc>
              <a:buAutoNum type="arabicPeriod"/>
            </a:pPr>
            <a:r>
              <a:rPr lang="uk-UA" sz="2400" b="1" dirty="0">
                <a:solidFill>
                  <a:srgbClr val="002060"/>
                </a:solidFill>
                <a:effectLst/>
                <a:latin typeface="Times New Roman" panose="02020603050405020304" pitchFamily="18" charset="0"/>
                <a:ea typeface="Times New Roman" panose="02020603050405020304" pitchFamily="18" charset="0"/>
              </a:rPr>
              <a:t>Геральдична реформа 1781 року: впровадження нового герба Харкова з рогом достатку та </a:t>
            </a:r>
            <a:r>
              <a:rPr lang="uk-UA" sz="2400" b="1" dirty="0" err="1">
                <a:solidFill>
                  <a:srgbClr val="002060"/>
                </a:solidFill>
                <a:effectLst/>
                <a:latin typeface="Times New Roman" panose="02020603050405020304" pitchFamily="18" charset="0"/>
                <a:ea typeface="Times New Roman" panose="02020603050405020304" pitchFamily="18" charset="0"/>
              </a:rPr>
              <a:t>кадуцеєм</a:t>
            </a:r>
            <a:r>
              <a:rPr lang="uk-UA" sz="2400" b="1" dirty="0">
                <a:solidFill>
                  <a:srgbClr val="002060"/>
                </a:solidFill>
                <a:effectLst/>
                <a:latin typeface="Times New Roman" panose="02020603050405020304" pitchFamily="18" charset="0"/>
                <a:ea typeface="Times New Roman" panose="02020603050405020304" pitchFamily="18" charset="0"/>
              </a:rPr>
              <a:t> як символу економічного розквіту </a:t>
            </a:r>
          </a:p>
          <a:p>
            <a:pPr algn="ctr">
              <a:lnSpc>
                <a:spcPct val="150000"/>
              </a:lnSpc>
            </a:pPr>
            <a:r>
              <a:rPr lang="uk-UA" sz="2400" b="1" dirty="0">
                <a:solidFill>
                  <a:srgbClr val="002060"/>
                </a:solidFill>
                <a:effectLst/>
                <a:latin typeface="Times New Roman" panose="02020603050405020304" pitchFamily="18" charset="0"/>
                <a:ea typeface="Times New Roman" panose="02020603050405020304" pitchFamily="18" charset="0"/>
              </a:rPr>
              <a:t>та відкритості міста до світової торгівлі.</a:t>
            </a:r>
            <a:endParaRPr lang="ru-RU" sz="2400" dirty="0">
              <a:solidFill>
                <a:srgbClr val="002060"/>
              </a:solidFill>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7C901096-B50D-454E-964A-C7573ACD0589}"/>
              </a:ext>
            </a:extLst>
          </p:cNvPr>
          <p:cNvSpPr txBox="1"/>
          <p:nvPr/>
        </p:nvSpPr>
        <p:spPr>
          <a:xfrm>
            <a:off x="370539" y="4305322"/>
            <a:ext cx="11499574" cy="2308324"/>
          </a:xfrm>
          <a:prstGeom prst="rect">
            <a:avLst/>
          </a:prstGeom>
          <a:noFill/>
        </p:spPr>
        <p:txBody>
          <a:bodyPr wrap="square">
            <a:spAutoFit/>
          </a:bodyPr>
          <a:lstStyle/>
          <a:p>
            <a:pPr algn="just"/>
            <a:r>
              <a:rPr lang="uk-UA"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У другій половині XVIII століття роль Харкова в оборонній системі держави докорінно змінилася, адже місто поступово втрачало значення військової фортеці та перетворювалося на адміністративний і потужний економічний центр Слобожанщини. </a:t>
            </a:r>
          </a:p>
          <a:p>
            <a:pPr algn="just"/>
            <a:r>
              <a:rPr lang="uk-UA"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Старий полковий герб із зображенням натягнутого лука та стріли, що уособлював бойову готовність козацтва, перестав відповідати новим реаліям мирного розвитку краю. Саме тому в межах загальнодержавної геральдичної реформи 21 вересня 1781 року було офіційно затверджено новий герб Харківського намісництва. Його автором став відомий фахівець того часу Михайло </a:t>
            </a:r>
            <a:r>
              <a:rPr lang="uk-UA"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Щербатов</a:t>
            </a:r>
            <a:r>
              <a:rPr lang="uk-UA"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який запропонував замінити військову атрибутику на символи добробуту та активної діяльності. </a:t>
            </a:r>
            <a:endParaRPr lang="ru-RU"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07CF2CAF-14BE-462F-AC39-8554663570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4489" y="1750777"/>
            <a:ext cx="2033873" cy="25545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D4764350-5ACD-4990-8C1E-5D73AEC160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8228" y="1877361"/>
            <a:ext cx="1989283" cy="2458754"/>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Группа 13">
            <a:extLst>
              <a:ext uri="{FF2B5EF4-FFF2-40B4-BE49-F238E27FC236}">
                <a16:creationId xmlns:a16="http://schemas.microsoft.com/office/drawing/2014/main" id="{423C5513-2A66-471B-B392-305D34B5CF77}"/>
              </a:ext>
            </a:extLst>
          </p:cNvPr>
          <p:cNvGrpSpPr/>
          <p:nvPr/>
        </p:nvGrpSpPr>
        <p:grpSpPr>
          <a:xfrm flipV="1">
            <a:off x="4869123" y="2373833"/>
            <a:ext cx="2457216" cy="395136"/>
            <a:chOff x="597159" y="6456784"/>
            <a:chExt cx="5411755" cy="0"/>
          </a:xfrm>
        </p:grpSpPr>
        <p:cxnSp>
          <p:nvCxnSpPr>
            <p:cNvPr id="8" name="Прямая со стрелкой 7">
              <a:extLst>
                <a:ext uri="{FF2B5EF4-FFF2-40B4-BE49-F238E27FC236}">
                  <a16:creationId xmlns:a16="http://schemas.microsoft.com/office/drawing/2014/main" id="{F580D2C5-0192-4EB2-97E5-6A4896BF34F9}"/>
                </a:ext>
              </a:extLst>
            </p:cNvPr>
            <p:cNvCxnSpPr/>
            <p:nvPr/>
          </p:nvCxnSpPr>
          <p:spPr>
            <a:xfrm>
              <a:off x="3135086" y="6456784"/>
              <a:ext cx="287382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a:extLst>
                <a:ext uri="{FF2B5EF4-FFF2-40B4-BE49-F238E27FC236}">
                  <a16:creationId xmlns:a16="http://schemas.microsoft.com/office/drawing/2014/main" id="{1F8BE759-73EE-4BFE-9157-BEFF0C05369C}"/>
                </a:ext>
              </a:extLst>
            </p:cNvPr>
            <p:cNvCxnSpPr>
              <a:cxnSpLocks/>
            </p:cNvCxnSpPr>
            <p:nvPr/>
          </p:nvCxnSpPr>
          <p:spPr>
            <a:xfrm flipH="1">
              <a:off x="597159" y="6456784"/>
              <a:ext cx="2755641"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2BD97D24-23E0-43F7-9255-BDF4E031BCD6}"/>
              </a:ext>
            </a:extLst>
          </p:cNvPr>
          <p:cNvSpPr txBox="1"/>
          <p:nvPr/>
        </p:nvSpPr>
        <p:spPr>
          <a:xfrm>
            <a:off x="-402937" y="2353471"/>
            <a:ext cx="3184321" cy="830997"/>
          </a:xfrm>
          <a:prstGeom prst="rect">
            <a:avLst/>
          </a:prstGeom>
          <a:noFill/>
        </p:spPr>
        <p:txBody>
          <a:bodyPr wrap="square">
            <a:spAutoFit/>
          </a:bodyPr>
          <a:lstStyle/>
          <a:p>
            <a:pPr algn="ctr"/>
            <a:r>
              <a:rPr lang="uk-UA" sz="2400" i="1" dirty="0">
                <a:solidFill>
                  <a:schemeClr val="accent1">
                    <a:lumMod val="50000"/>
                  </a:schemeClr>
                </a:solidFill>
                <a:latin typeface="Times New Roman" panose="02020603050405020304" pitchFamily="18" charset="0"/>
                <a:ea typeface="Calibri" panose="020F0502020204030204" pitchFamily="34" charset="0"/>
              </a:rPr>
              <a:t>С</a:t>
            </a:r>
            <a:r>
              <a:rPr lang="uk-UA" sz="2400" i="1" dirty="0">
                <a:solidFill>
                  <a:schemeClr val="accent1">
                    <a:lumMod val="50000"/>
                  </a:schemeClr>
                </a:solidFill>
                <a:effectLst/>
                <a:latin typeface="Times New Roman" panose="02020603050405020304" pitchFamily="18" charset="0"/>
                <a:ea typeface="Calibri" panose="020F0502020204030204" pitchFamily="34" charset="0"/>
              </a:rPr>
              <a:t>тарий герб </a:t>
            </a:r>
          </a:p>
          <a:p>
            <a:pPr algn="ctr"/>
            <a:r>
              <a:rPr lang="uk-UA" sz="2400" i="1" dirty="0">
                <a:solidFill>
                  <a:schemeClr val="accent1">
                    <a:lumMod val="50000"/>
                  </a:schemeClr>
                </a:solidFill>
                <a:effectLst/>
                <a:latin typeface="Times New Roman" panose="02020603050405020304" pitchFamily="18" charset="0"/>
                <a:ea typeface="Calibri" panose="020F0502020204030204" pitchFamily="34" charset="0"/>
              </a:rPr>
              <a:t>з луком</a:t>
            </a:r>
            <a:endParaRPr lang="ru-RU" sz="2400" i="1" dirty="0">
              <a:solidFill>
                <a:schemeClr val="accent1">
                  <a:lumMod val="50000"/>
                </a:schemeClr>
              </a:solidFill>
            </a:endParaRPr>
          </a:p>
        </p:txBody>
      </p:sp>
      <p:sp>
        <p:nvSpPr>
          <p:cNvPr id="19" name="TextBox 18">
            <a:extLst>
              <a:ext uri="{FF2B5EF4-FFF2-40B4-BE49-F238E27FC236}">
                <a16:creationId xmlns:a16="http://schemas.microsoft.com/office/drawing/2014/main" id="{11196872-8760-4DA8-83B0-F9E0C5706AAE}"/>
              </a:ext>
            </a:extLst>
          </p:cNvPr>
          <p:cNvSpPr txBox="1"/>
          <p:nvPr/>
        </p:nvSpPr>
        <p:spPr>
          <a:xfrm>
            <a:off x="9336688" y="2275742"/>
            <a:ext cx="3019280" cy="830997"/>
          </a:xfrm>
          <a:prstGeom prst="rect">
            <a:avLst/>
          </a:prstGeom>
          <a:noFill/>
        </p:spPr>
        <p:txBody>
          <a:bodyPr wrap="square">
            <a:spAutoFit/>
          </a:bodyPr>
          <a:lstStyle/>
          <a:p>
            <a:pPr algn="ctr"/>
            <a:r>
              <a:rPr lang="uk-UA" sz="2400" i="1" dirty="0">
                <a:solidFill>
                  <a:schemeClr val="accent1">
                    <a:lumMod val="50000"/>
                  </a:schemeClr>
                </a:solidFill>
                <a:latin typeface="Times New Roman" panose="02020603050405020304" pitchFamily="18" charset="0"/>
                <a:ea typeface="Calibri" panose="020F0502020204030204" pitchFamily="34" charset="0"/>
              </a:rPr>
              <a:t>Н</a:t>
            </a:r>
            <a:r>
              <a:rPr lang="uk-UA" sz="2400" i="1" dirty="0">
                <a:solidFill>
                  <a:schemeClr val="accent1">
                    <a:lumMod val="50000"/>
                  </a:schemeClr>
                </a:solidFill>
                <a:effectLst/>
                <a:latin typeface="Times New Roman" panose="02020603050405020304" pitchFamily="18" charset="0"/>
                <a:ea typeface="Calibri" panose="020F0502020204030204" pitchFamily="34" charset="0"/>
              </a:rPr>
              <a:t>овий герб </a:t>
            </a:r>
          </a:p>
          <a:p>
            <a:pPr algn="ctr"/>
            <a:r>
              <a:rPr lang="uk-UA" sz="2400" i="1" dirty="0">
                <a:solidFill>
                  <a:schemeClr val="accent1">
                    <a:lumMod val="50000"/>
                  </a:schemeClr>
                </a:solidFill>
                <a:effectLst/>
                <a:latin typeface="Times New Roman" panose="02020603050405020304" pitchFamily="18" charset="0"/>
                <a:ea typeface="Calibri" panose="020F0502020204030204" pitchFamily="34" charset="0"/>
              </a:rPr>
              <a:t>1781 року </a:t>
            </a:r>
            <a:endParaRPr lang="ru-RU" sz="2400" i="1" dirty="0">
              <a:solidFill>
                <a:schemeClr val="accent1">
                  <a:lumMod val="50000"/>
                </a:schemeClr>
              </a:solidFill>
            </a:endParaRPr>
          </a:p>
        </p:txBody>
      </p:sp>
    </p:spTree>
    <p:extLst>
      <p:ext uri="{BB962C8B-B14F-4D97-AF65-F5344CB8AC3E}">
        <p14:creationId xmlns:p14="http://schemas.microsoft.com/office/powerpoint/2010/main" val="4103924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944CB5-2636-4EFD-8385-386436FC1859}"/>
              </a:ext>
            </a:extLst>
          </p:cNvPr>
          <p:cNvSpPr txBox="1"/>
          <p:nvPr/>
        </p:nvSpPr>
        <p:spPr>
          <a:xfrm>
            <a:off x="2556485" y="-54305"/>
            <a:ext cx="12110357" cy="587148"/>
          </a:xfrm>
          <a:prstGeom prst="rect">
            <a:avLst/>
          </a:prstGeom>
          <a:noFill/>
        </p:spPr>
        <p:txBody>
          <a:bodyPr wrap="square">
            <a:spAutoFit/>
          </a:bodyPr>
          <a:lstStyle/>
          <a:p>
            <a:pPr indent="450215" algn="just">
              <a:lnSpc>
                <a:spcPct val="150000"/>
              </a:lnSpc>
              <a:spcAft>
                <a:spcPts val="800"/>
              </a:spcAft>
            </a:pPr>
            <a:r>
              <a:rPr lang="uk-UA" sz="2400" b="1" dirty="0">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2. Античне коріння </a:t>
            </a:r>
            <a:r>
              <a:rPr lang="uk-UA" sz="2400" b="1" dirty="0" err="1">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кадуцея</a:t>
            </a:r>
            <a:r>
              <a:rPr lang="uk-UA" sz="2400" b="1" dirty="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та рогу достатку</a:t>
            </a:r>
            <a:r>
              <a:rPr lang="uk-UA" sz="2400" dirty="0">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4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E24C9213-E240-46F6-9ACF-D4FED9A1DA7D}"/>
              </a:ext>
            </a:extLst>
          </p:cNvPr>
          <p:cNvSpPr txBox="1"/>
          <p:nvPr/>
        </p:nvSpPr>
        <p:spPr>
          <a:xfrm>
            <a:off x="1549913" y="532843"/>
            <a:ext cx="7732683" cy="3139321"/>
          </a:xfrm>
          <a:prstGeom prst="rect">
            <a:avLst/>
          </a:prstGeom>
          <a:noFill/>
        </p:spPr>
        <p:txBody>
          <a:bodyPr wrap="square">
            <a:spAutoFit/>
          </a:bodyPr>
          <a:lstStyle/>
          <a:p>
            <a:pPr algn="ctr"/>
            <a:r>
              <a:rPr lang="uk-UA" dirty="0">
                <a:effectLst/>
                <a:latin typeface="Times New Roman" panose="02020603050405020304" pitchFamily="18" charset="0"/>
                <a:ea typeface="Times New Roman" panose="02020603050405020304" pitchFamily="18" charset="0"/>
              </a:rPr>
              <a:t>Вивчення символіки харківського герба неможливе без звернення </a:t>
            </a:r>
          </a:p>
          <a:p>
            <a:pPr algn="ctr"/>
            <a:r>
              <a:rPr lang="uk-UA" dirty="0">
                <a:effectLst/>
                <a:latin typeface="Times New Roman" panose="02020603050405020304" pitchFamily="18" charset="0"/>
                <a:ea typeface="Times New Roman" panose="02020603050405020304" pitchFamily="18" charset="0"/>
              </a:rPr>
              <a:t>до античних джерел, адже саме давньогрецька міфологія </a:t>
            </a:r>
          </a:p>
          <a:p>
            <a:pPr algn="ctr"/>
            <a:r>
              <a:rPr lang="uk-UA" dirty="0">
                <a:effectLst/>
                <a:latin typeface="Times New Roman" panose="02020603050405020304" pitchFamily="18" charset="0"/>
                <a:ea typeface="Times New Roman" panose="02020603050405020304" pitchFamily="18" charset="0"/>
              </a:rPr>
              <a:t>подарувала нашому місту його найбільш впізнаваний елемент — </a:t>
            </a:r>
            <a:r>
              <a:rPr lang="uk-UA" dirty="0" err="1">
                <a:effectLst/>
                <a:latin typeface="Times New Roman" panose="02020603050405020304" pitchFamily="18" charset="0"/>
                <a:ea typeface="Times New Roman" panose="02020603050405020304" pitchFamily="18" charset="0"/>
              </a:rPr>
              <a:t>кадуцей</a:t>
            </a:r>
            <a:r>
              <a:rPr lang="uk-UA" dirty="0">
                <a:effectLst/>
                <a:latin typeface="Times New Roman" panose="02020603050405020304" pitchFamily="18" charset="0"/>
                <a:ea typeface="Times New Roman" panose="02020603050405020304" pitchFamily="18" charset="0"/>
              </a:rPr>
              <a:t>. Цей золотий жезл, обвитий двома зміями та увінчаний крилами, був невід’ємним атрибутом бога Гермеса (у римській традиції — Меркурія). </a:t>
            </a:r>
          </a:p>
          <a:p>
            <a:pPr algn="ctr"/>
            <a:r>
              <a:rPr lang="uk-UA" dirty="0">
                <a:effectLst/>
                <a:latin typeface="Times New Roman" panose="02020603050405020304" pitchFamily="18" charset="0"/>
                <a:ea typeface="Times New Roman" panose="02020603050405020304" pitchFamily="18" charset="0"/>
              </a:rPr>
              <a:t>В античні часи </a:t>
            </a:r>
            <a:r>
              <a:rPr lang="uk-UA" dirty="0" err="1">
                <a:effectLst/>
                <a:latin typeface="Times New Roman" panose="02020603050405020304" pitchFamily="18" charset="0"/>
                <a:ea typeface="Times New Roman" panose="02020603050405020304" pitchFamily="18" charset="0"/>
              </a:rPr>
              <a:t>кадуцей</a:t>
            </a:r>
            <a:r>
              <a:rPr lang="uk-UA" dirty="0">
                <a:effectLst/>
                <a:latin typeface="Times New Roman" panose="02020603050405020304" pitchFamily="18" charset="0"/>
                <a:ea typeface="Times New Roman" panose="02020603050405020304" pitchFamily="18" charset="0"/>
              </a:rPr>
              <a:t> вважався магічним жезлом миротворця, здатним примиряти ворогів і відкривати будь-які межі. У світовій геральдиці цей символ традиційно використовується для позначення торгівлі, процвітання, дипломатії та інтелекту. Обрання </a:t>
            </a:r>
            <a:r>
              <a:rPr lang="uk-UA" dirty="0" err="1">
                <a:effectLst/>
                <a:latin typeface="Times New Roman" panose="02020603050405020304" pitchFamily="18" charset="0"/>
                <a:ea typeface="Times New Roman" panose="02020603050405020304" pitchFamily="18" charset="0"/>
              </a:rPr>
              <a:t>кадуцея</a:t>
            </a:r>
            <a:r>
              <a:rPr lang="uk-UA" dirty="0">
                <a:effectLst/>
                <a:latin typeface="Times New Roman" panose="02020603050405020304" pitchFamily="18" charset="0"/>
                <a:ea typeface="Times New Roman" panose="02020603050405020304" pitchFamily="18" charset="0"/>
              </a:rPr>
              <a:t> для герба Харкова у XVIII столітті стало важливим кроком, що підкреслив приналежність міста до великої європейської культурної спільноти.</a:t>
            </a:r>
            <a:endParaRPr lang="ru-RU" dirty="0"/>
          </a:p>
        </p:txBody>
      </p:sp>
      <p:pic>
        <p:nvPicPr>
          <p:cNvPr id="7" name="Рисунок 6">
            <a:extLst>
              <a:ext uri="{FF2B5EF4-FFF2-40B4-BE49-F238E27FC236}">
                <a16:creationId xmlns:a16="http://schemas.microsoft.com/office/drawing/2014/main" id="{0403E3BF-C5BB-4E09-B25C-291B883BD2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195135">
            <a:off x="-636104" y="-263107"/>
            <a:ext cx="3197633" cy="3595592"/>
          </a:xfrm>
          <a:prstGeom prst="rect">
            <a:avLst/>
          </a:prstGeom>
        </p:spPr>
      </p:pic>
      <p:pic>
        <p:nvPicPr>
          <p:cNvPr id="2050" name="Picture 2" descr="Читати онлайн грецький міф про бога Гермеса">
            <a:extLst>
              <a:ext uri="{FF2B5EF4-FFF2-40B4-BE49-F238E27FC236}">
                <a16:creationId xmlns:a16="http://schemas.microsoft.com/office/drawing/2014/main" id="{B0EB5D88-DBD0-4CA7-8780-0CD8708D6A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1220" y="532844"/>
            <a:ext cx="3000151" cy="22501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 name="Рисунок 1">
            <a:extLst>
              <a:ext uri="{FF2B5EF4-FFF2-40B4-BE49-F238E27FC236}">
                <a16:creationId xmlns:a16="http://schemas.microsoft.com/office/drawing/2014/main" id="{2940694E-6677-8E00-D172-F62BE2882768}"/>
              </a:ext>
            </a:extLst>
          </p:cNvPr>
          <p:cNvPicPr>
            <a:picLocks noChangeAspect="1"/>
          </p:cNvPicPr>
          <p:nvPr/>
        </p:nvPicPr>
        <p:blipFill>
          <a:blip r:embed="rId4"/>
          <a:stretch>
            <a:fillRect/>
          </a:stretch>
        </p:blipFill>
        <p:spPr>
          <a:xfrm>
            <a:off x="279409" y="3671445"/>
            <a:ext cx="5942485" cy="3138602"/>
          </a:xfrm>
          <a:prstGeom prst="rect">
            <a:avLst/>
          </a:prstGeom>
        </p:spPr>
      </p:pic>
      <p:pic>
        <p:nvPicPr>
          <p:cNvPr id="3076" name="Picture 4">
            <a:extLst>
              <a:ext uri="{FF2B5EF4-FFF2-40B4-BE49-F238E27FC236}">
                <a16:creationId xmlns:a16="http://schemas.microsoft.com/office/drawing/2014/main" id="{B479EB2A-DC44-4490-ABD1-56C804FD4A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2957" y="3717200"/>
            <a:ext cx="2356499" cy="236834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ТПП УКРАЇНИ ВІДКИДАЄ ВСІ БЕЗПІДСТАВНІ ЗВИНУВАЧЕННЯ В СВОЮ АДРЕСУ">
            <a:extLst>
              <a:ext uri="{FF2B5EF4-FFF2-40B4-BE49-F238E27FC236}">
                <a16:creationId xmlns:a16="http://schemas.microsoft.com/office/drawing/2014/main" id="{A604A3AB-29F4-4D88-A67C-B5113D9EC51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03119" y="3498686"/>
            <a:ext cx="2904031" cy="1742419"/>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a:extLst>
              <a:ext uri="{FF2B5EF4-FFF2-40B4-BE49-F238E27FC236}">
                <a16:creationId xmlns:a16="http://schemas.microsoft.com/office/drawing/2014/main" id="{D403D71D-797F-446A-80C0-4DA8F93ECE7D}"/>
              </a:ext>
            </a:extLst>
          </p:cNvPr>
          <p:cNvSpPr/>
          <p:nvPr/>
        </p:nvSpPr>
        <p:spPr>
          <a:xfrm>
            <a:off x="8699457" y="5458900"/>
            <a:ext cx="2505816" cy="1357881"/>
          </a:xfrm>
          <a:prstGeom prst="rect">
            <a:avLst/>
          </a:prstGeom>
          <a:solidFill>
            <a:schemeClr val="accent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a:extLst>
              <a:ext uri="{FF2B5EF4-FFF2-40B4-BE49-F238E27FC236}">
                <a16:creationId xmlns:a16="http://schemas.microsoft.com/office/drawing/2014/main" id="{7817DF09-FF58-45F5-B172-EA7AA49A03DE}"/>
              </a:ext>
            </a:extLst>
          </p:cNvPr>
          <p:cNvSpPr txBox="1"/>
          <p:nvPr/>
        </p:nvSpPr>
        <p:spPr>
          <a:xfrm>
            <a:off x="8812864" y="5503524"/>
            <a:ext cx="2279001" cy="1323439"/>
          </a:xfrm>
          <a:prstGeom prst="rect">
            <a:avLst/>
          </a:prstGeom>
          <a:noFill/>
        </p:spPr>
        <p:txBody>
          <a:bodyPr wrap="square">
            <a:spAutoFit/>
          </a:bodyPr>
          <a:lstStyle/>
          <a:p>
            <a:pPr algn="ctr"/>
            <a:r>
              <a:rPr lang="ru-RU" sz="1600" dirty="0">
                <a:solidFill>
                  <a:schemeClr val="bg1"/>
                </a:solidFill>
                <a:latin typeface="Calibri" panose="020F0502020204030204" pitchFamily="34" charset="0"/>
                <a:ea typeface="Calibri" panose="020F0502020204030204" pitchFamily="34" charset="0"/>
                <a:cs typeface="Times New Roman" panose="02020603050405020304" pitchFamily="18" charset="0"/>
              </a:rPr>
              <a:t>К</a:t>
            </a:r>
            <a:r>
              <a:rPr lang="ru-RU"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адуцей </a:t>
            </a:r>
            <a:r>
              <a:rPr lang="ru-RU"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сьогодні</a:t>
            </a:r>
            <a:r>
              <a:rPr lang="ru-RU"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часто </a:t>
            </a:r>
            <a:r>
              <a:rPr lang="ru-RU"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зустрічається</a:t>
            </a:r>
            <a:r>
              <a:rPr lang="ru-RU"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на </a:t>
            </a:r>
            <a:r>
              <a:rPr lang="ru-RU"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емблемах</a:t>
            </a:r>
            <a:r>
              <a:rPr lang="ru-RU"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ru-RU"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митної</a:t>
            </a:r>
            <a:r>
              <a:rPr lang="ru-RU"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ru-RU"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служби</a:t>
            </a:r>
            <a:r>
              <a:rPr lang="ru-RU"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ru-RU"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або</a:t>
            </a:r>
            <a:r>
              <a:rPr lang="ru-RU"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торгово-</a:t>
            </a:r>
            <a:r>
              <a:rPr lang="ru-RU"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промислових</a:t>
            </a:r>
            <a:r>
              <a:rPr lang="ru-RU"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палат. </a:t>
            </a:r>
            <a:endParaRPr lang="ru-RU" sz="1600" dirty="0">
              <a:solidFill>
                <a:schemeClr val="bg1"/>
              </a:solidFill>
            </a:endParaRPr>
          </a:p>
        </p:txBody>
      </p:sp>
    </p:spTree>
    <p:extLst>
      <p:ext uri="{BB962C8B-B14F-4D97-AF65-F5344CB8AC3E}">
        <p14:creationId xmlns:p14="http://schemas.microsoft.com/office/powerpoint/2010/main" val="3624918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00E950-C00E-AC61-08CD-65F913C8DFB1}"/>
              </a:ext>
            </a:extLst>
          </p:cNvPr>
          <p:cNvSpPr txBox="1"/>
          <p:nvPr/>
        </p:nvSpPr>
        <p:spPr>
          <a:xfrm>
            <a:off x="3253452" y="3319760"/>
            <a:ext cx="5332654" cy="2862322"/>
          </a:xfrm>
          <a:prstGeom prst="rect">
            <a:avLst/>
          </a:prstGeom>
          <a:noFill/>
        </p:spPr>
        <p:txBody>
          <a:bodyPr wrap="square">
            <a:spAutoFit/>
          </a:bodyPr>
          <a:lstStyle/>
          <a:p>
            <a:pPr algn="ctr"/>
            <a:r>
              <a:rPr lang="uk-UA" b="0" i="0" dirty="0">
                <a:solidFill>
                  <a:srgbClr val="000000"/>
                </a:solidFill>
                <a:effectLst/>
                <a:latin typeface="Times New Roman" panose="02020603050405020304" pitchFamily="18" charset="0"/>
                <a:cs typeface="Times New Roman" panose="02020603050405020304" pitchFamily="18" charset="0"/>
              </a:rPr>
              <a:t>У стародавній історії він є атрибутом богів, що творили добро, прихильних світу. </a:t>
            </a:r>
          </a:p>
          <a:p>
            <a:pPr algn="ctr"/>
            <a:r>
              <a:rPr lang="uk-UA" b="0" i="0" dirty="0">
                <a:solidFill>
                  <a:srgbClr val="000000"/>
                </a:solidFill>
                <a:effectLst/>
                <a:latin typeface="Times New Roman" panose="02020603050405020304" pitchFamily="18" charset="0"/>
                <a:cs typeface="Times New Roman" panose="02020603050405020304" pitchFamily="18" charset="0"/>
              </a:rPr>
              <a:t>Спершу його появу пов’язують з богом Зевсом. </a:t>
            </a:r>
          </a:p>
          <a:p>
            <a:pPr algn="ctr"/>
            <a:r>
              <a:rPr lang="uk-UA" dirty="0">
                <a:solidFill>
                  <a:srgbClr val="000000"/>
                </a:solidFill>
                <a:latin typeface="Times New Roman" panose="02020603050405020304" pitchFamily="18" charset="0"/>
                <a:cs typeface="Times New Roman" panose="02020603050405020304" pitchFamily="18" charset="0"/>
              </a:rPr>
              <a:t>Потім вважалось, що </a:t>
            </a:r>
            <a:r>
              <a:rPr lang="uk-UA" b="0" i="0" dirty="0">
                <a:solidFill>
                  <a:srgbClr val="000000"/>
                </a:solidFill>
                <a:effectLst/>
                <a:latin typeface="Times New Roman" panose="02020603050405020304" pitchFamily="18" charset="0"/>
                <a:cs typeface="Times New Roman" panose="02020603050405020304" pitchFamily="18" charset="0"/>
              </a:rPr>
              <a:t>ріг достатку належав давньогрецькому богові багатства </a:t>
            </a:r>
            <a:r>
              <a:rPr lang="uk-UA" b="0" i="0" dirty="0" err="1">
                <a:solidFill>
                  <a:srgbClr val="000000"/>
                </a:solidFill>
                <a:effectLst/>
                <a:latin typeface="Times New Roman" panose="02020603050405020304" pitchFamily="18" charset="0"/>
                <a:cs typeface="Times New Roman" panose="02020603050405020304" pitchFamily="18" charset="0"/>
              </a:rPr>
              <a:t>Плутос</a:t>
            </a:r>
            <a:r>
              <a:rPr lang="uk-UA" dirty="0" err="1">
                <a:solidFill>
                  <a:srgbClr val="000000"/>
                </a:solidFill>
                <a:latin typeface="Times New Roman" panose="02020603050405020304" pitchFamily="18" charset="0"/>
                <a:cs typeface="Times New Roman" panose="02020603050405020304" pitchFamily="18" charset="0"/>
              </a:rPr>
              <a:t>у</a:t>
            </a:r>
            <a:r>
              <a:rPr lang="uk-UA" dirty="0">
                <a:solidFill>
                  <a:srgbClr val="000000"/>
                </a:solidFill>
                <a:latin typeface="Times New Roman" panose="02020603050405020304" pitchFamily="18" charset="0"/>
                <a:cs typeface="Times New Roman" panose="02020603050405020304" pitchFamily="18" charset="0"/>
              </a:rPr>
              <a:t>. Вперше з рогом достатку була зображена грецька </a:t>
            </a:r>
            <a:r>
              <a:rPr lang="uk-UA" dirty="0">
                <a:latin typeface="Times New Roman" panose="02020603050405020304" pitchFamily="18" charset="0"/>
                <a:cs typeface="Times New Roman" panose="02020603050405020304" pitchFamily="18" charset="0"/>
              </a:rPr>
              <a:t>богиня світу </a:t>
            </a:r>
            <a:r>
              <a:rPr lang="uk-UA" dirty="0" err="1">
                <a:latin typeface="Times New Roman" panose="02020603050405020304" pitchFamily="18" charset="0"/>
                <a:cs typeface="Times New Roman" panose="02020603050405020304" pitchFamily="18" charset="0"/>
              </a:rPr>
              <a:t>Ейрена</a:t>
            </a:r>
            <a:r>
              <a:rPr lang="uk-UA" dirty="0">
                <a:latin typeface="Times New Roman" panose="02020603050405020304" pitchFamily="18" charset="0"/>
                <a:cs typeface="Times New Roman" panose="02020603050405020304" pitchFamily="18" charset="0"/>
              </a:rPr>
              <a:t>. </a:t>
            </a:r>
            <a:r>
              <a:rPr lang="uk-UA" dirty="0">
                <a:solidFill>
                  <a:srgbClr val="000000"/>
                </a:solidFill>
                <a:latin typeface="Times New Roman" panose="02020603050405020304" pitchFamily="18" charset="0"/>
                <a:cs typeface="Times New Roman" panose="02020603050405020304" pitchFamily="18" charset="0"/>
              </a:rPr>
              <a:t> </a:t>
            </a:r>
            <a:r>
              <a:rPr lang="uk-UA" b="0" i="0" dirty="0">
                <a:solidFill>
                  <a:srgbClr val="000000"/>
                </a:solidFill>
                <a:effectLst/>
                <a:latin typeface="Times New Roman" panose="02020603050405020304" pitchFamily="18" charset="0"/>
                <a:cs typeface="Times New Roman" panose="02020603050405020304" pitchFamily="18" charset="0"/>
              </a:rPr>
              <a:t>Багато асоціацій викликав і продовжує викликати цей символ – виділяють аромат квітів, щедрі осінні дари природи, розсипи грошових монет.</a:t>
            </a:r>
            <a:endParaRPr lang="uk-UA"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AA199FB4-326C-01A3-8CF6-C3414AAB2525}"/>
              </a:ext>
            </a:extLst>
          </p:cNvPr>
          <p:cNvPicPr>
            <a:picLocks noChangeAspect="1"/>
          </p:cNvPicPr>
          <p:nvPr/>
        </p:nvPicPr>
        <p:blipFill>
          <a:blip r:embed="rId2"/>
          <a:stretch>
            <a:fillRect/>
          </a:stretch>
        </p:blipFill>
        <p:spPr>
          <a:xfrm>
            <a:off x="309604" y="58322"/>
            <a:ext cx="2380461" cy="2293104"/>
          </a:xfrm>
          <a:prstGeom prst="rect">
            <a:avLst/>
          </a:prstGeom>
        </p:spPr>
      </p:pic>
      <p:pic>
        <p:nvPicPr>
          <p:cNvPr id="1032" name="Picture 8" descr="Грецька ваза Плутона з рогом достатку та Деметри зі скіпетром і плугом, робота художника Ореста, 440-430 рр. до н. е., кераміка, Національний археологічний музей, Афіни, Греція">
            <a:extLst>
              <a:ext uri="{FF2B5EF4-FFF2-40B4-BE49-F238E27FC236}">
                <a16:creationId xmlns:a16="http://schemas.microsoft.com/office/drawing/2014/main" id="{74F0BF6A-412C-1FEF-1844-C4EAD40412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816" y="3256154"/>
            <a:ext cx="2085249" cy="308185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9A99C58-071C-7DE0-86B0-20B830DE33F0}"/>
              </a:ext>
            </a:extLst>
          </p:cNvPr>
          <p:cNvSpPr txBox="1"/>
          <p:nvPr/>
        </p:nvSpPr>
        <p:spPr>
          <a:xfrm>
            <a:off x="-126850" y="6338013"/>
            <a:ext cx="3843792" cy="461665"/>
          </a:xfrm>
          <a:prstGeom prst="rect">
            <a:avLst/>
          </a:prstGeom>
          <a:noFill/>
        </p:spPr>
        <p:txBody>
          <a:bodyPr wrap="square">
            <a:spAutoFit/>
          </a:bodyPr>
          <a:lstStyle/>
          <a:p>
            <a:pPr algn="ctr"/>
            <a:r>
              <a:rPr lang="uk-UA" sz="2400" i="1" dirty="0">
                <a:solidFill>
                  <a:schemeClr val="accent1">
                    <a:lumMod val="50000"/>
                  </a:schemeClr>
                </a:solidFill>
                <a:effectLst/>
                <a:latin typeface="Times New Roman" panose="02020603050405020304" pitchFamily="18" charset="0"/>
                <a:ea typeface="Calibri" panose="020F0502020204030204" pitchFamily="34" charset="0"/>
              </a:rPr>
              <a:t>Грецька ваза з </a:t>
            </a:r>
            <a:r>
              <a:rPr lang="uk-UA" sz="2400" i="1" dirty="0">
                <a:solidFill>
                  <a:schemeClr val="accent1">
                    <a:lumMod val="50000"/>
                  </a:schemeClr>
                </a:solidFill>
                <a:latin typeface="Times New Roman" panose="02020603050405020304" pitchFamily="18" charset="0"/>
                <a:ea typeface="Calibri" panose="020F0502020204030204" pitchFamily="34" charset="0"/>
              </a:rPr>
              <a:t>Плутоном</a:t>
            </a:r>
            <a:endParaRPr lang="uk-UA" sz="2400" i="1" dirty="0">
              <a:solidFill>
                <a:schemeClr val="accent1">
                  <a:lumMod val="50000"/>
                </a:schemeClr>
              </a:solidFill>
              <a:effectLst/>
              <a:latin typeface="Times New Roman" panose="02020603050405020304" pitchFamily="18" charset="0"/>
              <a:ea typeface="Calibri" panose="020F0502020204030204" pitchFamily="34" charset="0"/>
            </a:endParaRPr>
          </a:p>
        </p:txBody>
      </p:sp>
      <p:pic>
        <p:nvPicPr>
          <p:cNvPr id="1034" name="Picture 10" descr="Римська статуя Фортуни, копія грецького оригіналу IV століття до нашої ери, мармур, Музеї Ватикану, Рим">
            <a:extLst>
              <a:ext uri="{FF2B5EF4-FFF2-40B4-BE49-F238E27FC236}">
                <a16:creationId xmlns:a16="http://schemas.microsoft.com/office/drawing/2014/main" id="{113089DC-A17C-84F5-BF60-17EC3303EAE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354" b="963"/>
          <a:stretch>
            <a:fillRect/>
          </a:stretch>
        </p:blipFill>
        <p:spPr bwMode="auto">
          <a:xfrm>
            <a:off x="9101808" y="97277"/>
            <a:ext cx="2994943" cy="480227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B4B31A0-AAEE-F5B9-174A-F4D4DCD11075}"/>
              </a:ext>
            </a:extLst>
          </p:cNvPr>
          <p:cNvSpPr txBox="1"/>
          <p:nvPr/>
        </p:nvSpPr>
        <p:spPr>
          <a:xfrm>
            <a:off x="9007679" y="4899555"/>
            <a:ext cx="3184321" cy="1938992"/>
          </a:xfrm>
          <a:prstGeom prst="rect">
            <a:avLst/>
          </a:prstGeom>
          <a:noFill/>
        </p:spPr>
        <p:txBody>
          <a:bodyPr wrap="square">
            <a:spAutoFit/>
          </a:bodyPr>
          <a:lstStyle/>
          <a:p>
            <a:pPr algn="ctr"/>
            <a:r>
              <a:rPr lang="ru-RU" sz="2400" i="1" dirty="0" err="1">
                <a:solidFill>
                  <a:schemeClr val="accent1">
                    <a:lumMod val="50000"/>
                  </a:schemeClr>
                </a:solidFill>
                <a:effectLst/>
                <a:latin typeface="Times New Roman" panose="02020603050405020304" pitchFamily="18" charset="0"/>
                <a:ea typeface="Calibri" panose="020F0502020204030204" pitchFamily="34" charset="0"/>
              </a:rPr>
              <a:t>Римська</a:t>
            </a:r>
            <a:r>
              <a:rPr lang="ru-RU" sz="2400" i="1" dirty="0">
                <a:solidFill>
                  <a:schemeClr val="accent1">
                    <a:lumMod val="50000"/>
                  </a:schemeClr>
                </a:solidFill>
                <a:effectLst/>
                <a:latin typeface="Times New Roman" panose="02020603050405020304" pitchFamily="18" charset="0"/>
                <a:ea typeface="Calibri" panose="020F0502020204030204" pitchFamily="34" charset="0"/>
              </a:rPr>
              <a:t> статуя </a:t>
            </a:r>
            <a:r>
              <a:rPr lang="ru-RU" sz="2400" i="1" dirty="0" err="1">
                <a:solidFill>
                  <a:schemeClr val="accent1">
                    <a:lumMod val="50000"/>
                  </a:schemeClr>
                </a:solidFill>
                <a:effectLst/>
                <a:latin typeface="Times New Roman" panose="02020603050405020304" pitchFamily="18" charset="0"/>
                <a:ea typeface="Calibri" panose="020F0502020204030204" pitchFamily="34" charset="0"/>
              </a:rPr>
              <a:t>Фортуни</a:t>
            </a:r>
            <a:r>
              <a:rPr lang="ru-RU" sz="2400" i="1" dirty="0">
                <a:solidFill>
                  <a:schemeClr val="accent1">
                    <a:lumMod val="50000"/>
                  </a:schemeClr>
                </a:solidFill>
                <a:effectLst/>
                <a:latin typeface="Times New Roman" panose="02020603050405020304" pitchFamily="18" charset="0"/>
                <a:ea typeface="Calibri" panose="020F0502020204030204" pitchFamily="34" charset="0"/>
              </a:rPr>
              <a:t>, </a:t>
            </a:r>
          </a:p>
          <a:p>
            <a:pPr algn="ctr"/>
            <a:r>
              <a:rPr lang="ru-RU" sz="2400" i="1" dirty="0" err="1">
                <a:solidFill>
                  <a:schemeClr val="accent1">
                    <a:lumMod val="50000"/>
                  </a:schemeClr>
                </a:solidFill>
                <a:effectLst/>
                <a:latin typeface="Times New Roman" panose="02020603050405020304" pitchFamily="18" charset="0"/>
                <a:ea typeface="Calibri" panose="020F0502020204030204" pitchFamily="34" charset="0"/>
              </a:rPr>
              <a:t>копія</a:t>
            </a:r>
            <a:r>
              <a:rPr lang="ru-RU" sz="2400" i="1" dirty="0">
                <a:solidFill>
                  <a:schemeClr val="accent1">
                    <a:lumMod val="50000"/>
                  </a:schemeClr>
                </a:solidFill>
                <a:effectLst/>
                <a:latin typeface="Times New Roman" panose="02020603050405020304" pitchFamily="18" charset="0"/>
                <a:ea typeface="Calibri" panose="020F0502020204030204" pitchFamily="34" charset="0"/>
              </a:rPr>
              <a:t> </a:t>
            </a:r>
            <a:r>
              <a:rPr lang="ru-RU" sz="2400" i="1" dirty="0" err="1">
                <a:solidFill>
                  <a:schemeClr val="accent1">
                    <a:lumMod val="50000"/>
                  </a:schemeClr>
                </a:solidFill>
                <a:effectLst/>
                <a:latin typeface="Times New Roman" panose="02020603050405020304" pitchFamily="18" charset="0"/>
                <a:ea typeface="Calibri" panose="020F0502020204030204" pitchFamily="34" charset="0"/>
              </a:rPr>
              <a:t>грецького</a:t>
            </a:r>
            <a:r>
              <a:rPr lang="ru-RU" sz="2400" i="1" dirty="0">
                <a:solidFill>
                  <a:schemeClr val="accent1">
                    <a:lumMod val="50000"/>
                  </a:schemeClr>
                </a:solidFill>
                <a:effectLst/>
                <a:latin typeface="Times New Roman" panose="02020603050405020304" pitchFamily="18" charset="0"/>
                <a:ea typeface="Calibri" panose="020F0502020204030204" pitchFamily="34" charset="0"/>
              </a:rPr>
              <a:t> </a:t>
            </a:r>
            <a:r>
              <a:rPr lang="ru-RU" sz="2400" i="1" dirty="0" err="1">
                <a:solidFill>
                  <a:schemeClr val="accent1">
                    <a:lumMod val="50000"/>
                  </a:schemeClr>
                </a:solidFill>
                <a:effectLst/>
                <a:latin typeface="Times New Roman" panose="02020603050405020304" pitchFamily="18" charset="0"/>
                <a:ea typeface="Calibri" panose="020F0502020204030204" pitchFamily="34" charset="0"/>
              </a:rPr>
              <a:t>оригіналу</a:t>
            </a:r>
            <a:r>
              <a:rPr lang="ru-RU" sz="2400" i="1" dirty="0">
                <a:solidFill>
                  <a:schemeClr val="accent1">
                    <a:lumMod val="50000"/>
                  </a:schemeClr>
                </a:solidFill>
                <a:effectLst/>
                <a:latin typeface="Times New Roman" panose="02020603050405020304" pitchFamily="18" charset="0"/>
                <a:ea typeface="Calibri" panose="020F0502020204030204" pitchFamily="34" charset="0"/>
              </a:rPr>
              <a:t> </a:t>
            </a:r>
          </a:p>
          <a:p>
            <a:pPr algn="ctr"/>
            <a:r>
              <a:rPr lang="ru-RU" sz="2400" i="1" dirty="0">
                <a:solidFill>
                  <a:schemeClr val="accent1">
                    <a:lumMod val="50000"/>
                  </a:schemeClr>
                </a:solidFill>
                <a:effectLst/>
                <a:latin typeface="Times New Roman" panose="02020603050405020304" pitchFamily="18" charset="0"/>
                <a:ea typeface="Calibri" panose="020F0502020204030204" pitchFamily="34" charset="0"/>
              </a:rPr>
              <a:t>IV ст. до </a:t>
            </a:r>
            <a:r>
              <a:rPr lang="ru-RU" sz="2400" i="1" dirty="0" err="1">
                <a:solidFill>
                  <a:schemeClr val="accent1">
                    <a:lumMod val="50000"/>
                  </a:schemeClr>
                </a:solidFill>
                <a:effectLst/>
                <a:latin typeface="Times New Roman" panose="02020603050405020304" pitchFamily="18" charset="0"/>
                <a:ea typeface="Calibri" panose="020F0502020204030204" pitchFamily="34" charset="0"/>
              </a:rPr>
              <a:t>н.е</a:t>
            </a:r>
            <a:r>
              <a:rPr lang="ru-RU" sz="2400" i="1" dirty="0">
                <a:solidFill>
                  <a:schemeClr val="accent1">
                    <a:lumMod val="50000"/>
                  </a:schemeClr>
                </a:solidFill>
                <a:effectLst/>
                <a:latin typeface="Times New Roman" panose="02020603050405020304" pitchFamily="18" charset="0"/>
                <a:ea typeface="Calibri" panose="020F0502020204030204" pitchFamily="34" charset="0"/>
              </a:rPr>
              <a:t>.</a:t>
            </a:r>
            <a:endParaRPr lang="uk-UA" sz="2400" i="1" dirty="0">
              <a:solidFill>
                <a:schemeClr val="accent1">
                  <a:lumMod val="50000"/>
                </a:schemeClr>
              </a:solidFill>
              <a:effectLst/>
              <a:latin typeface="Times New Roman" panose="02020603050405020304" pitchFamily="18" charset="0"/>
              <a:ea typeface="Calibri" panose="020F0502020204030204" pitchFamily="34" charset="0"/>
            </a:endParaRPr>
          </a:p>
        </p:txBody>
      </p:sp>
      <p:pic>
        <p:nvPicPr>
          <p:cNvPr id="1036" name="Picture 12" descr="альт">
            <a:extLst>
              <a:ext uri="{FF2B5EF4-FFF2-40B4-BE49-F238E27FC236}">
                <a16:creationId xmlns:a16="http://schemas.microsoft.com/office/drawing/2014/main" id="{7839F77D-7EFA-FE29-E590-5AD3B24577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0218" y="491257"/>
            <a:ext cx="6359121" cy="236347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C72BD96-1C22-459A-7E94-CF4FF144BF1B}"/>
              </a:ext>
            </a:extLst>
          </p:cNvPr>
          <p:cNvSpPr txBox="1"/>
          <p:nvPr/>
        </p:nvSpPr>
        <p:spPr>
          <a:xfrm>
            <a:off x="-120931" y="2387449"/>
            <a:ext cx="3932003" cy="830997"/>
          </a:xfrm>
          <a:prstGeom prst="rect">
            <a:avLst/>
          </a:prstGeom>
          <a:noFill/>
        </p:spPr>
        <p:txBody>
          <a:bodyPr wrap="square">
            <a:spAutoFit/>
          </a:bodyPr>
          <a:lstStyle/>
          <a:p>
            <a:pPr algn="ctr"/>
            <a:r>
              <a:rPr lang="ru-RU" sz="2400" i="1" dirty="0" err="1">
                <a:solidFill>
                  <a:schemeClr val="accent1">
                    <a:lumMod val="50000"/>
                  </a:schemeClr>
                </a:solidFill>
                <a:effectLst/>
                <a:latin typeface="Times New Roman" panose="02020603050405020304" pitchFamily="18" charset="0"/>
                <a:ea typeface="Calibri" panose="020F0502020204030204" pitchFamily="34" charset="0"/>
              </a:rPr>
              <a:t>Амалфея</a:t>
            </a:r>
            <a:r>
              <a:rPr lang="ru-RU" sz="2400" i="1" dirty="0">
                <a:solidFill>
                  <a:schemeClr val="accent1">
                    <a:lumMod val="50000"/>
                  </a:schemeClr>
                </a:solidFill>
                <a:effectLst/>
                <a:latin typeface="Times New Roman" panose="02020603050405020304" pitchFamily="18" charset="0"/>
                <a:ea typeface="Calibri" panose="020F0502020204030204" pitchFamily="34" charset="0"/>
              </a:rPr>
              <a:t> </a:t>
            </a:r>
            <a:r>
              <a:rPr lang="ru-RU" sz="2400" i="1" dirty="0" err="1">
                <a:solidFill>
                  <a:schemeClr val="accent1">
                    <a:lumMod val="50000"/>
                  </a:schemeClr>
                </a:solidFill>
                <a:effectLst/>
                <a:latin typeface="Times New Roman" panose="02020603050405020304" pitchFamily="18" charset="0"/>
                <a:ea typeface="Calibri" panose="020F0502020204030204" pitchFamily="34" charset="0"/>
              </a:rPr>
              <a:t>або</a:t>
            </a:r>
            <a:r>
              <a:rPr lang="ru-RU" sz="2400" i="1" dirty="0">
                <a:solidFill>
                  <a:schemeClr val="accent1">
                    <a:lumMod val="50000"/>
                  </a:schemeClr>
                </a:solidFill>
                <a:effectLst/>
                <a:latin typeface="Times New Roman" panose="02020603050405020304" pitchFamily="18" charset="0"/>
                <a:ea typeface="Calibri" panose="020F0502020204030204" pitchFamily="34" charset="0"/>
              </a:rPr>
              <a:t> </a:t>
            </a:r>
            <a:r>
              <a:rPr lang="ru-RU" sz="2400" i="1" dirty="0" err="1">
                <a:solidFill>
                  <a:schemeClr val="accent1">
                    <a:lumMod val="50000"/>
                  </a:schemeClr>
                </a:solidFill>
                <a:effectLst/>
                <a:latin typeface="Times New Roman" panose="02020603050405020304" pitchFamily="18" charset="0"/>
                <a:ea typeface="Calibri" panose="020F0502020204030204" pitchFamily="34" charset="0"/>
              </a:rPr>
              <a:t>Амалтея</a:t>
            </a:r>
            <a:r>
              <a:rPr lang="ru-RU" sz="2400" i="1" dirty="0">
                <a:solidFill>
                  <a:schemeClr val="accent1">
                    <a:lumMod val="50000"/>
                  </a:schemeClr>
                </a:solidFill>
                <a:effectLst/>
                <a:latin typeface="Times New Roman" panose="02020603050405020304" pitchFamily="18" charset="0"/>
                <a:ea typeface="Calibri" panose="020F0502020204030204" pitchFamily="34" charset="0"/>
              </a:rPr>
              <a:t> – коза , кормилка бога Зевса,</a:t>
            </a:r>
            <a:endParaRPr lang="uk-UA" sz="2400" i="1" dirty="0">
              <a:solidFill>
                <a:schemeClr val="accent1">
                  <a:lumMod val="50000"/>
                </a:schemeClr>
              </a:solidFill>
              <a:effectLst/>
              <a:latin typeface="Times New Roman" panose="02020603050405020304" pitchFamily="18" charset="0"/>
              <a:ea typeface="Calibri" panose="020F0502020204030204" pitchFamily="34" charset="0"/>
            </a:endParaRPr>
          </a:p>
        </p:txBody>
      </p:sp>
      <p:sp>
        <p:nvSpPr>
          <p:cNvPr id="10" name="TextBox 9">
            <a:extLst>
              <a:ext uri="{FF2B5EF4-FFF2-40B4-BE49-F238E27FC236}">
                <a16:creationId xmlns:a16="http://schemas.microsoft.com/office/drawing/2014/main" id="{65C96CA2-DAE8-76F0-3DCC-0F79C297A299}"/>
              </a:ext>
            </a:extLst>
          </p:cNvPr>
          <p:cNvSpPr txBox="1"/>
          <p:nvPr/>
        </p:nvSpPr>
        <p:spPr>
          <a:xfrm>
            <a:off x="3205767" y="306591"/>
            <a:ext cx="5332654" cy="369332"/>
          </a:xfrm>
          <a:prstGeom prst="rect">
            <a:avLst/>
          </a:prstGeom>
          <a:noFill/>
        </p:spPr>
        <p:txBody>
          <a:bodyPr wrap="square">
            <a:spAutoFit/>
          </a:bodyPr>
          <a:lstStyle/>
          <a:p>
            <a:pPr algn="ctr"/>
            <a:r>
              <a:rPr lang="uk-UA" b="0" i="0" dirty="0">
                <a:solidFill>
                  <a:srgbClr val="000000"/>
                </a:solidFill>
                <a:effectLst/>
                <a:latin typeface="Times New Roman" panose="02020603050405020304" pitchFamily="18" charset="0"/>
                <a:cs typeface="Times New Roman" panose="02020603050405020304" pitchFamily="18" charset="0"/>
              </a:rPr>
              <a:t>Наступний елемент – ріг достатку. </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3439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93FA81-625A-47AB-B099-C3B20127FFF3}"/>
              </a:ext>
            </a:extLst>
          </p:cNvPr>
          <p:cNvSpPr txBox="1"/>
          <p:nvPr/>
        </p:nvSpPr>
        <p:spPr>
          <a:xfrm>
            <a:off x="1236057" y="0"/>
            <a:ext cx="11236389" cy="587148"/>
          </a:xfrm>
          <a:prstGeom prst="rect">
            <a:avLst/>
          </a:prstGeom>
          <a:noFill/>
        </p:spPr>
        <p:txBody>
          <a:bodyPr wrap="square">
            <a:spAutoFit/>
          </a:bodyPr>
          <a:lstStyle/>
          <a:p>
            <a:pPr indent="450215" algn="just">
              <a:lnSpc>
                <a:spcPct val="150000"/>
              </a:lnSpc>
              <a:spcAft>
                <a:spcPts val="800"/>
              </a:spcAft>
            </a:pPr>
            <a:r>
              <a:rPr lang="uk-UA" sz="2400" b="1" dirty="0">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3. Грецька спільнота в історії та сучасному розвитку Харкова.</a:t>
            </a:r>
            <a:r>
              <a:rPr lang="uk-UA" sz="2400" dirty="0">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4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563EA58E-C549-43F2-97BD-8B8D75CF424D}"/>
              </a:ext>
            </a:extLst>
          </p:cNvPr>
          <p:cNvSpPr txBox="1"/>
          <p:nvPr/>
        </p:nvSpPr>
        <p:spPr>
          <a:xfrm>
            <a:off x="232747" y="450931"/>
            <a:ext cx="11682274" cy="2956387"/>
          </a:xfrm>
          <a:prstGeom prst="rect">
            <a:avLst/>
          </a:prstGeom>
          <a:noFill/>
        </p:spPr>
        <p:txBody>
          <a:bodyPr wrap="square">
            <a:spAutoFit/>
          </a:bodyPr>
          <a:lstStyle/>
          <a:p>
            <a:pPr indent="450215" algn="just">
              <a:lnSpc>
                <a:spcPct val="150000"/>
              </a:lnSpc>
              <a:spcAft>
                <a:spcPts val="800"/>
              </a:spcAft>
            </a:pPr>
            <a:r>
              <a:rPr lang="uk-UA"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Історія Харкова нерозривно пов’язана з грецькою спільнотою, яка з XVIII століття відігравала ключову роль у становленні міста як культурного та економічного центру. Грецькі родини, що оселилися на Слобожанщині, були не лише успішними купцями, а й видатними просвітниками, меценатами та науковцями. Серед них варто згадати родини Каразіна, Алферіаді, Капністів, Гіка та багато інших, чиї зусилля сприяли відкриттю навчальних закладів та розвитку міської інфраструктури. Саме грецьке купецтво принесло в Харків культуру великих ярмарків, що перегукується із символікою </a:t>
            </a:r>
            <a:r>
              <a:rPr lang="uk-UA"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кадуцея</a:t>
            </a:r>
            <a:r>
              <a:rPr lang="uk-UA"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на міському гербі. Вплив греків відчувався в усьому: від архітектурних рішень до заснування перших університетських кафедр.</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a:extLst>
              <a:ext uri="{FF2B5EF4-FFF2-40B4-BE49-F238E27FC236}">
                <a16:creationId xmlns:a16="http://schemas.microsoft.com/office/drawing/2014/main" id="{BEC8576A-F4AB-43CB-A479-54F97F05BFDD}"/>
              </a:ext>
            </a:extLst>
          </p:cNvPr>
          <p:cNvPicPr>
            <a:picLocks noChangeAspect="1"/>
          </p:cNvPicPr>
          <p:nvPr/>
        </p:nvPicPr>
        <p:blipFill>
          <a:blip r:embed="rId2"/>
          <a:stretch>
            <a:fillRect/>
          </a:stretch>
        </p:blipFill>
        <p:spPr>
          <a:xfrm>
            <a:off x="84204" y="3559800"/>
            <a:ext cx="4835364" cy="3116533"/>
          </a:xfrm>
          <a:prstGeom prst="rect">
            <a:avLst/>
          </a:prstGeom>
        </p:spPr>
      </p:pic>
      <p:pic>
        <p:nvPicPr>
          <p:cNvPr id="4" name="Рисунок 3">
            <a:extLst>
              <a:ext uri="{FF2B5EF4-FFF2-40B4-BE49-F238E27FC236}">
                <a16:creationId xmlns:a16="http://schemas.microsoft.com/office/drawing/2014/main" id="{2808E4AC-A91A-A094-CB39-D1950FEF703D}"/>
              </a:ext>
            </a:extLst>
          </p:cNvPr>
          <p:cNvPicPr>
            <a:picLocks noChangeAspect="1"/>
          </p:cNvPicPr>
          <p:nvPr/>
        </p:nvPicPr>
        <p:blipFill>
          <a:blip r:embed="rId3"/>
          <a:srcRect t="8611" r="9130" b="874"/>
          <a:stretch>
            <a:fillRect/>
          </a:stretch>
        </p:blipFill>
        <p:spPr>
          <a:xfrm>
            <a:off x="8641716" y="3072928"/>
            <a:ext cx="2827912" cy="3755888"/>
          </a:xfrm>
          <a:prstGeom prst="rect">
            <a:avLst/>
          </a:prstGeom>
        </p:spPr>
      </p:pic>
      <p:sp>
        <p:nvSpPr>
          <p:cNvPr id="5" name="TextBox 4">
            <a:extLst>
              <a:ext uri="{FF2B5EF4-FFF2-40B4-BE49-F238E27FC236}">
                <a16:creationId xmlns:a16="http://schemas.microsoft.com/office/drawing/2014/main" id="{0ACD4102-28FC-34D9-FD17-FF9558926D31}"/>
              </a:ext>
            </a:extLst>
          </p:cNvPr>
          <p:cNvSpPr txBox="1"/>
          <p:nvPr/>
        </p:nvSpPr>
        <p:spPr>
          <a:xfrm>
            <a:off x="5262753" y="5485827"/>
            <a:ext cx="3184321" cy="1015663"/>
          </a:xfrm>
          <a:prstGeom prst="rect">
            <a:avLst/>
          </a:prstGeom>
          <a:noFill/>
        </p:spPr>
        <p:txBody>
          <a:bodyPr wrap="square">
            <a:spAutoFit/>
          </a:bodyPr>
          <a:lstStyle/>
          <a:p>
            <a:pPr algn="ctr"/>
            <a:r>
              <a:rPr lang="uk-UA" sz="2400" i="1" dirty="0">
                <a:solidFill>
                  <a:schemeClr val="accent1">
                    <a:lumMod val="50000"/>
                  </a:schemeClr>
                </a:solidFill>
                <a:effectLst/>
                <a:latin typeface="Times New Roman" panose="02020603050405020304" pitchFamily="18" charset="0"/>
                <a:ea typeface="Calibri" panose="020F0502020204030204" pitchFamily="34" charset="0"/>
              </a:rPr>
              <a:t>Вулиця Сумська</a:t>
            </a:r>
          </a:p>
          <a:p>
            <a:pPr algn="ctr"/>
            <a:r>
              <a:rPr lang="ru-RU" i="1" dirty="0">
                <a:solidFill>
                  <a:schemeClr val="accent1">
                    <a:lumMod val="50000"/>
                  </a:schemeClr>
                </a:solidFill>
                <a:latin typeface="Times New Roman" panose="02020603050405020304" pitchFamily="18" charset="0"/>
                <a:cs typeface="Times New Roman" panose="02020603050405020304" pitchFamily="18" charset="0"/>
              </a:rPr>
              <a:t>На початку XX ст. </a:t>
            </a:r>
            <a:r>
              <a:rPr lang="ru-RU" i="1" dirty="0" err="1">
                <a:solidFill>
                  <a:schemeClr val="accent1">
                    <a:lumMod val="50000"/>
                  </a:schemeClr>
                </a:solidFill>
                <a:latin typeface="Times New Roman" panose="02020603050405020304" pitchFamily="18" charset="0"/>
                <a:cs typeface="Times New Roman" panose="02020603050405020304" pitchFamily="18" charset="0"/>
              </a:rPr>
              <a:t>Сумська</a:t>
            </a:r>
            <a:r>
              <a:rPr lang="ru-RU" i="1" dirty="0">
                <a:solidFill>
                  <a:schemeClr val="accent1">
                    <a:lumMod val="50000"/>
                  </a:schemeClr>
                </a:solidFill>
                <a:latin typeface="Times New Roman" panose="02020603050405020304" pitchFamily="18" charset="0"/>
                <a:cs typeface="Times New Roman" panose="02020603050405020304" pitchFamily="18" charset="0"/>
              </a:rPr>
              <a:t> </a:t>
            </a:r>
            <a:r>
              <a:rPr lang="ru-RU" i="1" dirty="0" err="1">
                <a:solidFill>
                  <a:schemeClr val="accent1">
                    <a:lumMod val="50000"/>
                  </a:schemeClr>
                </a:solidFill>
                <a:latin typeface="Times New Roman" panose="02020603050405020304" pitchFamily="18" charset="0"/>
                <a:cs typeface="Times New Roman" panose="02020603050405020304" pitchFamily="18" charset="0"/>
              </a:rPr>
              <a:t>стає</a:t>
            </a:r>
            <a:r>
              <a:rPr lang="ru-RU" i="1" dirty="0">
                <a:solidFill>
                  <a:schemeClr val="accent1">
                    <a:lumMod val="50000"/>
                  </a:schemeClr>
                </a:solidFill>
                <a:latin typeface="Times New Roman" panose="02020603050405020304" pitchFamily="18" charset="0"/>
                <a:cs typeface="Times New Roman" panose="02020603050405020304" pitchFamily="18" charset="0"/>
              </a:rPr>
              <a:t> головною </a:t>
            </a:r>
            <a:r>
              <a:rPr lang="ru-RU" i="1" dirty="0" err="1">
                <a:solidFill>
                  <a:schemeClr val="accent1">
                    <a:lumMod val="50000"/>
                  </a:schemeClr>
                </a:solidFill>
                <a:latin typeface="Times New Roman" panose="02020603050405020304" pitchFamily="18" charset="0"/>
                <a:cs typeface="Times New Roman" panose="02020603050405020304" pitchFamily="18" charset="0"/>
              </a:rPr>
              <a:t>вулицею</a:t>
            </a:r>
            <a:r>
              <a:rPr lang="ru-RU" i="1" dirty="0">
                <a:solidFill>
                  <a:schemeClr val="accent1">
                    <a:lumMod val="50000"/>
                  </a:schemeClr>
                </a:solidFill>
                <a:latin typeface="Times New Roman" panose="02020603050405020304" pitchFamily="18" charset="0"/>
                <a:cs typeface="Times New Roman" panose="02020603050405020304" pitchFamily="18" charset="0"/>
              </a:rPr>
              <a:t> </a:t>
            </a:r>
            <a:r>
              <a:rPr lang="ru-RU" i="1" dirty="0" err="1">
                <a:solidFill>
                  <a:schemeClr val="accent1">
                    <a:lumMod val="50000"/>
                  </a:schemeClr>
                </a:solidFill>
                <a:latin typeface="Times New Roman" panose="02020603050405020304" pitchFamily="18" charset="0"/>
                <a:cs typeface="Times New Roman" panose="02020603050405020304" pitchFamily="18" charset="0"/>
              </a:rPr>
              <a:t>міста</a:t>
            </a:r>
            <a:endParaRPr lang="uk-UA" sz="2400" i="1"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Рисунок 6">
            <a:extLst>
              <a:ext uri="{FF2B5EF4-FFF2-40B4-BE49-F238E27FC236}">
                <a16:creationId xmlns:a16="http://schemas.microsoft.com/office/drawing/2014/main" id="{A4D1BD4A-DE7E-04A3-7781-3B95EE6C4785}"/>
              </a:ext>
            </a:extLst>
          </p:cNvPr>
          <p:cNvPicPr>
            <a:picLocks noChangeAspect="1"/>
          </p:cNvPicPr>
          <p:nvPr/>
        </p:nvPicPr>
        <p:blipFill>
          <a:blip r:embed="rId4"/>
          <a:stretch>
            <a:fillRect/>
          </a:stretch>
        </p:blipFill>
        <p:spPr>
          <a:xfrm>
            <a:off x="5047790" y="3407318"/>
            <a:ext cx="3496605" cy="2056827"/>
          </a:xfrm>
          <a:prstGeom prst="rect">
            <a:avLst/>
          </a:prstGeom>
        </p:spPr>
      </p:pic>
    </p:spTree>
    <p:extLst>
      <p:ext uri="{BB962C8B-B14F-4D97-AF65-F5344CB8AC3E}">
        <p14:creationId xmlns:p14="http://schemas.microsoft.com/office/powerpoint/2010/main" val="381986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AE5B99-5D2C-6CD1-5626-B1F3825A5216}"/>
              </a:ext>
            </a:extLst>
          </p:cNvPr>
          <p:cNvSpPr txBox="1"/>
          <p:nvPr/>
        </p:nvSpPr>
        <p:spPr>
          <a:xfrm>
            <a:off x="3188924" y="0"/>
            <a:ext cx="4777910" cy="6895542"/>
          </a:xfrm>
          <a:prstGeom prst="rect">
            <a:avLst/>
          </a:prstGeom>
          <a:noFill/>
        </p:spPr>
        <p:txBody>
          <a:bodyPr wrap="square">
            <a:spAutoFit/>
          </a:bodyPr>
          <a:lstStyle/>
          <a:p>
            <a:pPr indent="457200" algn="just">
              <a:lnSpc>
                <a:spcPct val="107000"/>
              </a:lnSpc>
              <a:buNone/>
            </a:pPr>
            <a:r>
              <a:rPr lang="uk-UA" noProof="0" dirty="0"/>
              <a:t>Неоціненний внесок у розвиток Харкова зробив Василь Каразін — видатний учений, просвітник і громадський діяч, який народився 30 січня (10 лютого) 1773 року в селі </a:t>
            </a:r>
            <a:r>
              <a:rPr lang="uk-UA" noProof="0" dirty="0" err="1"/>
              <a:t>Кручик</a:t>
            </a:r>
            <a:r>
              <a:rPr lang="uk-UA" noProof="0" dirty="0"/>
              <a:t> (нині Харківська область). </a:t>
            </a:r>
            <a:r>
              <a:rPr lang="ru-RU" dirty="0" err="1"/>
              <a:t>Каразін</a:t>
            </a:r>
            <a:r>
              <a:rPr lang="ru-RU" dirty="0"/>
              <a:t> </a:t>
            </a:r>
            <a:r>
              <a:rPr lang="ru-RU" dirty="0" err="1"/>
              <a:t>вважав</a:t>
            </a:r>
            <a:r>
              <a:rPr lang="ru-RU" dirty="0"/>
              <a:t> себе </a:t>
            </a:r>
            <a:r>
              <a:rPr lang="ru-RU" dirty="0" err="1"/>
              <a:t>етнічно</a:t>
            </a:r>
            <a:r>
              <a:rPr lang="ru-RU" dirty="0"/>
              <a:t> сербом, </a:t>
            </a:r>
            <a:r>
              <a:rPr lang="ru-RU" dirty="0" err="1"/>
              <a:t>хоча</a:t>
            </a:r>
            <a:r>
              <a:rPr lang="ru-RU" dirty="0"/>
              <a:t> </a:t>
            </a:r>
            <a:r>
              <a:rPr lang="ru-RU" dirty="0" err="1"/>
              <a:t>початкове</a:t>
            </a:r>
            <a:r>
              <a:rPr lang="ru-RU" dirty="0"/>
              <a:t> </a:t>
            </a:r>
            <a:r>
              <a:rPr lang="ru-RU" dirty="0" err="1"/>
              <a:t>прізвище</a:t>
            </a:r>
            <a:r>
              <a:rPr lang="ru-RU" dirty="0"/>
              <a:t> </a:t>
            </a:r>
            <a:r>
              <a:rPr lang="ru-RU" dirty="0" err="1"/>
              <a:t>його</a:t>
            </a:r>
            <a:r>
              <a:rPr lang="ru-RU" dirty="0"/>
              <a:t> </a:t>
            </a:r>
            <a:r>
              <a:rPr lang="ru-RU" dirty="0" err="1"/>
              <a:t>предків</a:t>
            </a:r>
            <a:r>
              <a:rPr lang="ru-RU" dirty="0"/>
              <a:t> </a:t>
            </a:r>
            <a:r>
              <a:rPr lang="ru-RU" dirty="0" err="1"/>
              <a:t>відоме</a:t>
            </a:r>
            <a:r>
              <a:rPr lang="ru-RU" dirty="0"/>
              <a:t> як </a:t>
            </a:r>
            <a:r>
              <a:rPr lang="ru-RU" dirty="0" err="1"/>
              <a:t>Караджи</a:t>
            </a:r>
            <a:r>
              <a:rPr lang="ru-RU" dirty="0"/>
              <a:t> </a:t>
            </a:r>
            <a:r>
              <a:rPr lang="ru-RU" dirty="0" err="1"/>
              <a:t>було</a:t>
            </a:r>
            <a:r>
              <a:rPr lang="ru-RU" dirty="0"/>
              <a:t> </a:t>
            </a:r>
            <a:r>
              <a:rPr lang="ru-RU" dirty="0" err="1"/>
              <a:t>грецького</a:t>
            </a:r>
            <a:r>
              <a:rPr lang="ru-RU" dirty="0"/>
              <a:t> </a:t>
            </a:r>
            <a:r>
              <a:rPr lang="ru-RU" dirty="0" err="1"/>
              <a:t>походження</a:t>
            </a:r>
            <a:r>
              <a:rPr lang="ru-RU" dirty="0"/>
              <a:t>.</a:t>
            </a:r>
            <a:endParaRPr lang="uk-UA" dirty="0"/>
          </a:p>
          <a:p>
            <a:pPr indent="457200" algn="just">
              <a:lnSpc>
                <a:spcPct val="107000"/>
              </a:lnSpc>
              <a:buNone/>
            </a:pPr>
            <a:r>
              <a:rPr lang="uk-UA" noProof="0" dirty="0"/>
              <a:t>Він став ініціатором створення у 1805 році Харківський національний університет імені В. Н. Каразіна — одного з перших університетів на території України. Заснування університету стало визначальною подією в історії Харкова, оскільки перетворило місто з провінційного адміністративного центру на потужний осередок науки, освіти та культури. Його діяльність сприяла поширенню передових наукових знань, розвитку освіти та інтеграції Харкова до загальноєвропейського культурного простору. Важливо, що Каразін виступав за доступність освіти, розвиток науки та модернізацію суспільства, що було надзвичайно прогресивним для того часу.</a:t>
            </a:r>
          </a:p>
        </p:txBody>
      </p:sp>
      <p:pic>
        <p:nvPicPr>
          <p:cNvPr id="4102" name="Picture 6">
            <a:extLst>
              <a:ext uri="{FF2B5EF4-FFF2-40B4-BE49-F238E27FC236}">
                <a16:creationId xmlns:a16="http://schemas.microsoft.com/office/drawing/2014/main" id="{DAB0A765-899C-E8CC-1AE4-9B35CBE394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46" y="87930"/>
            <a:ext cx="2963035" cy="34887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A5E2798-FD3A-2706-0DCC-F5CC26F7123F}"/>
              </a:ext>
            </a:extLst>
          </p:cNvPr>
          <p:cNvSpPr txBox="1"/>
          <p:nvPr/>
        </p:nvSpPr>
        <p:spPr>
          <a:xfrm>
            <a:off x="4603" y="3663754"/>
            <a:ext cx="3184321" cy="461665"/>
          </a:xfrm>
          <a:prstGeom prst="rect">
            <a:avLst/>
          </a:prstGeom>
          <a:noFill/>
        </p:spPr>
        <p:txBody>
          <a:bodyPr wrap="square">
            <a:spAutoFit/>
          </a:bodyPr>
          <a:lstStyle/>
          <a:p>
            <a:pPr algn="ctr"/>
            <a:r>
              <a:rPr lang="uk-UA" sz="2400" i="1"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Каразін В.Н.</a:t>
            </a:r>
            <a:endParaRPr lang="uk-UA" sz="2400" i="1"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8" name="Рисунок 7">
            <a:extLst>
              <a:ext uri="{FF2B5EF4-FFF2-40B4-BE49-F238E27FC236}">
                <a16:creationId xmlns:a16="http://schemas.microsoft.com/office/drawing/2014/main" id="{A1CB69AB-1229-DC0D-8079-221DDC80ADD6}"/>
              </a:ext>
            </a:extLst>
          </p:cNvPr>
          <p:cNvPicPr>
            <a:picLocks noChangeAspect="1"/>
          </p:cNvPicPr>
          <p:nvPr/>
        </p:nvPicPr>
        <p:blipFill>
          <a:blip r:embed="rId3"/>
          <a:srcRect l="13546" t="1" r="21753" b="47666"/>
          <a:stretch>
            <a:fillRect/>
          </a:stretch>
        </p:blipFill>
        <p:spPr>
          <a:xfrm>
            <a:off x="115246" y="4399971"/>
            <a:ext cx="3073678" cy="1864642"/>
          </a:xfrm>
          <a:prstGeom prst="rect">
            <a:avLst/>
          </a:prstGeom>
        </p:spPr>
      </p:pic>
      <p:pic>
        <p:nvPicPr>
          <p:cNvPr id="10" name="Рисунок 9">
            <a:extLst>
              <a:ext uri="{FF2B5EF4-FFF2-40B4-BE49-F238E27FC236}">
                <a16:creationId xmlns:a16="http://schemas.microsoft.com/office/drawing/2014/main" id="{7C311743-48F8-B73B-BCA6-1E47B03CE397}"/>
              </a:ext>
            </a:extLst>
          </p:cNvPr>
          <p:cNvPicPr>
            <a:picLocks noChangeAspect="1"/>
          </p:cNvPicPr>
          <p:nvPr/>
        </p:nvPicPr>
        <p:blipFill>
          <a:blip r:embed="rId4"/>
          <a:srcRect l="3160" r="9507" b="2047"/>
          <a:stretch>
            <a:fillRect/>
          </a:stretch>
        </p:blipFill>
        <p:spPr>
          <a:xfrm>
            <a:off x="8073807" y="78202"/>
            <a:ext cx="4002947" cy="5986335"/>
          </a:xfrm>
          <a:prstGeom prst="rect">
            <a:avLst/>
          </a:prstGeom>
        </p:spPr>
      </p:pic>
      <p:sp>
        <p:nvSpPr>
          <p:cNvPr id="11" name="TextBox 10">
            <a:extLst>
              <a:ext uri="{FF2B5EF4-FFF2-40B4-BE49-F238E27FC236}">
                <a16:creationId xmlns:a16="http://schemas.microsoft.com/office/drawing/2014/main" id="{58A21F00-1897-14A4-D7FA-5DA5C6BD9426}"/>
              </a:ext>
            </a:extLst>
          </p:cNvPr>
          <p:cNvSpPr txBox="1"/>
          <p:nvPr/>
        </p:nvSpPr>
        <p:spPr>
          <a:xfrm>
            <a:off x="8182320" y="6064537"/>
            <a:ext cx="4002947" cy="830997"/>
          </a:xfrm>
          <a:prstGeom prst="rect">
            <a:avLst/>
          </a:prstGeom>
          <a:noFill/>
        </p:spPr>
        <p:txBody>
          <a:bodyPr wrap="square">
            <a:spAutoFit/>
          </a:bodyPr>
          <a:lstStyle/>
          <a:p>
            <a:pPr algn="ctr"/>
            <a:r>
              <a:rPr lang="uk-UA" sz="2400" i="1"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Пам’ятник Каразіну В.Н. біля університету ХНУ</a:t>
            </a:r>
          </a:p>
        </p:txBody>
      </p:sp>
    </p:spTree>
    <p:extLst>
      <p:ext uri="{BB962C8B-B14F-4D97-AF65-F5344CB8AC3E}">
        <p14:creationId xmlns:p14="http://schemas.microsoft.com/office/powerpoint/2010/main" val="1789501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328C4502-B5FF-717A-6101-219C0A6383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6935" t="21489" r="171" b="2005"/>
          <a:stretch>
            <a:fillRect/>
          </a:stretch>
        </p:blipFill>
        <p:spPr bwMode="auto">
          <a:xfrm>
            <a:off x="179741" y="97276"/>
            <a:ext cx="2267576" cy="30333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EB45474-C194-6DB1-5D09-8C1035B5C74B}"/>
              </a:ext>
            </a:extLst>
          </p:cNvPr>
          <p:cNvSpPr txBox="1"/>
          <p:nvPr/>
        </p:nvSpPr>
        <p:spPr>
          <a:xfrm>
            <a:off x="2714017" y="252920"/>
            <a:ext cx="8984010" cy="2153731"/>
          </a:xfrm>
          <a:prstGeom prst="rect">
            <a:avLst/>
          </a:prstGeom>
          <a:noFill/>
        </p:spPr>
        <p:txBody>
          <a:bodyPr wrap="square">
            <a:spAutoFit/>
          </a:bodyPr>
          <a:lstStyle/>
          <a:p>
            <a:pPr algn="just">
              <a:lnSpc>
                <a:spcPct val="107000"/>
              </a:lnSpc>
              <a:spcAft>
                <a:spcPts val="800"/>
              </a:spcAft>
              <a:buNone/>
            </a:pPr>
            <a:r>
              <a:rPr lang="uk-UA" dirty="0">
                <a:latin typeface="Calibri" panose="020F0502020204030204" pitchFamily="34" charset="0"/>
                <a:ea typeface="Calibri" panose="020F0502020204030204" pitchFamily="34" charset="0"/>
                <a:cs typeface="Times New Roman" panose="02020603050405020304" pitchFamily="18" charset="0"/>
              </a:rPr>
              <a:t>У</a:t>
            </a:r>
            <a:r>
              <a:rPr lang="uk-UA" sz="1800" dirty="0">
                <a:effectLst/>
                <a:latin typeface="Calibri" panose="020F0502020204030204" pitchFamily="34" charset="0"/>
                <a:ea typeface="Calibri" panose="020F0502020204030204" pitchFamily="34" charset="0"/>
                <a:cs typeface="Times New Roman" panose="02020603050405020304" pitchFamily="18" charset="0"/>
              </a:rPr>
              <a:t> 1830-1840-х роках у Харкові проживав Микола Дмитрович </a:t>
            </a:r>
            <a:r>
              <a:rPr lang="uk-UA" sz="1800" dirty="0" err="1">
                <a:effectLst/>
                <a:latin typeface="Calibri" panose="020F0502020204030204" pitchFamily="34" charset="0"/>
                <a:ea typeface="Calibri" panose="020F0502020204030204" pitchFamily="34" charset="0"/>
                <a:cs typeface="Times New Roman" panose="02020603050405020304" pitchFamily="18" charset="0"/>
              </a:rPr>
              <a:t>Алферакі</a:t>
            </a:r>
            <a:r>
              <a:rPr lang="uk-UA" sz="1800" dirty="0">
                <a:effectLst/>
                <a:latin typeface="Calibri" panose="020F0502020204030204" pitchFamily="34" charset="0"/>
                <a:ea typeface="Calibri" panose="020F0502020204030204" pitchFamily="34" charset="0"/>
                <a:cs typeface="Times New Roman" panose="02020603050405020304" pitchFamily="18" charset="0"/>
              </a:rPr>
              <a:t> (Алферіаді), що походить із стародавнього грецького роду </a:t>
            </a:r>
            <a:r>
              <a:rPr lang="uk-UA" sz="1800" dirty="0" err="1">
                <a:effectLst/>
                <a:latin typeface="Calibri" panose="020F0502020204030204" pitchFamily="34" charset="0"/>
                <a:ea typeface="Calibri" panose="020F0502020204030204" pitchFamily="34" charset="0"/>
                <a:cs typeface="Times New Roman" panose="02020603050405020304" pitchFamily="18" charset="0"/>
              </a:rPr>
              <a:t>Алефереос</a:t>
            </a:r>
            <a:r>
              <a:rPr lang="uk-UA" sz="1800" dirty="0">
                <a:effectLst/>
                <a:latin typeface="Calibri" panose="020F0502020204030204" pitchFamily="34" charset="0"/>
                <a:ea typeface="Calibri" panose="020F0502020204030204" pitchFamily="34" charset="0"/>
                <a:cs typeface="Times New Roman" panose="02020603050405020304" pitchFamily="18" charset="0"/>
              </a:rPr>
              <a:t>. </a:t>
            </a:r>
            <a:r>
              <a:rPr lang="uk-UA" kern="100" dirty="0">
                <a:latin typeface="Calibri" panose="020F0502020204030204" pitchFamily="34" charset="0"/>
                <a:ea typeface="Calibri" panose="020F0502020204030204" pitchFamily="34" charset="0"/>
                <a:cs typeface="Times New Roman" panose="02020603050405020304" pitchFamily="18" charset="0"/>
              </a:rPr>
              <a:t>У</a:t>
            </a:r>
            <a:r>
              <a:rPr lang="uk-UA" sz="1800" kern="100" dirty="0">
                <a:effectLst/>
                <a:latin typeface="Calibri" panose="020F0502020204030204" pitchFamily="34" charset="0"/>
                <a:ea typeface="Calibri" panose="020F0502020204030204" pitchFamily="34" charset="0"/>
                <a:cs typeface="Times New Roman" panose="02020603050405020304" pitchFamily="18" charset="0"/>
              </a:rPr>
              <a:t> Харкові він навчався створив родину, служив в 1845-1848 роки в Харківській губернській поштовій конторі. У ці ж роки колезький радник Микола </a:t>
            </a:r>
            <a:r>
              <a:rPr lang="uk-UA" sz="1800" kern="100" dirty="0" err="1">
                <a:effectLst/>
                <a:latin typeface="Calibri" panose="020F0502020204030204" pitchFamily="34" charset="0"/>
                <a:ea typeface="Calibri" panose="020F0502020204030204" pitchFamily="34" charset="0"/>
                <a:cs typeface="Times New Roman" panose="02020603050405020304" pitchFamily="18" charset="0"/>
              </a:rPr>
              <a:t>Алферакі</a:t>
            </a:r>
            <a:r>
              <a:rPr lang="uk-UA" sz="1800" kern="100" dirty="0">
                <a:effectLst/>
                <a:latin typeface="Calibri" panose="020F0502020204030204" pitchFamily="34" charset="0"/>
                <a:ea typeface="Calibri" panose="020F0502020204030204" pitchFamily="34" charset="0"/>
                <a:cs typeface="Times New Roman" panose="02020603050405020304" pitchFamily="18" charset="0"/>
              </a:rPr>
              <a:t> стає директором харківського театру, він не лише купив усі акції його, сплатив борги та </a:t>
            </a:r>
            <a:r>
              <a:rPr lang="uk-UA" sz="1800" kern="100" dirty="0" err="1">
                <a:effectLst/>
                <a:latin typeface="Calibri" panose="020F0502020204030204" pitchFamily="34" charset="0"/>
                <a:ea typeface="Calibri" panose="020F0502020204030204" pitchFamily="34" charset="0"/>
                <a:cs typeface="Times New Roman" panose="02020603050405020304" pitchFamily="18" charset="0"/>
              </a:rPr>
              <a:t>вніс</a:t>
            </a:r>
            <a:r>
              <a:rPr lang="uk-UA" sz="1800" kern="100" dirty="0">
                <a:effectLst/>
                <a:latin typeface="Calibri" panose="020F0502020204030204" pitchFamily="34" charset="0"/>
                <a:ea typeface="Calibri" panose="020F0502020204030204" pitchFamily="34" charset="0"/>
                <a:cs typeface="Times New Roman" panose="02020603050405020304" pitchFamily="18" charset="0"/>
              </a:rPr>
              <a:t> на покращення 20 000 рублів власних грошей. </a:t>
            </a:r>
            <a:r>
              <a:rPr lang="uk-UA" sz="1800" dirty="0">
                <a:effectLst/>
                <a:latin typeface="Calibri" panose="020F0502020204030204" pitchFamily="34" charset="0"/>
                <a:ea typeface="Calibri" panose="020F0502020204030204" pitchFamily="34" charset="0"/>
                <a:cs typeface="Times New Roman" panose="02020603050405020304" pitchFamily="18" charset="0"/>
              </a:rPr>
              <a:t>Прийнято вважати, що Микола </a:t>
            </a:r>
            <a:r>
              <a:rPr lang="uk-UA" sz="1800" dirty="0" err="1">
                <a:effectLst/>
                <a:latin typeface="Calibri" panose="020F0502020204030204" pitchFamily="34" charset="0"/>
                <a:ea typeface="Calibri" panose="020F0502020204030204" pitchFamily="34" charset="0"/>
                <a:cs typeface="Times New Roman" panose="02020603050405020304" pitchFamily="18" charset="0"/>
              </a:rPr>
              <a:t>Алферакі</a:t>
            </a:r>
            <a:r>
              <a:rPr lang="uk-UA" sz="1800" dirty="0">
                <a:effectLst/>
                <a:latin typeface="Calibri" panose="020F0502020204030204" pitchFamily="34" charset="0"/>
                <a:ea typeface="Calibri" panose="020F0502020204030204" pitchFamily="34" charset="0"/>
                <a:cs typeface="Times New Roman" panose="02020603050405020304" pitchFamily="18" charset="0"/>
              </a:rPr>
              <a:t> отримав у посаг за дружиною будинок у Харкові по вулиці Сумській, проте відомостей про проживання в ньому ніхто надати не може. </a:t>
            </a:r>
            <a:endParaRPr lang="uk-UA" dirty="0"/>
          </a:p>
        </p:txBody>
      </p:sp>
      <p:pic>
        <p:nvPicPr>
          <p:cNvPr id="3074" name="Picture 2">
            <a:extLst>
              <a:ext uri="{FF2B5EF4-FFF2-40B4-BE49-F238E27FC236}">
                <a16:creationId xmlns:a16="http://schemas.microsoft.com/office/drawing/2014/main" id="{B3BB5CA2-E6A9-BAC5-0E87-06E73B14A2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t="16520" r="-246" b="7669"/>
          <a:stretch>
            <a:fillRect/>
          </a:stretch>
        </p:blipFill>
        <p:spPr bwMode="auto">
          <a:xfrm>
            <a:off x="971350" y="3529498"/>
            <a:ext cx="5533212" cy="3138364"/>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a:extLst>
              <a:ext uri="{FF2B5EF4-FFF2-40B4-BE49-F238E27FC236}">
                <a16:creationId xmlns:a16="http://schemas.microsoft.com/office/drawing/2014/main" id="{B887390A-4881-F2C0-B357-34E7D3575E6B}"/>
              </a:ext>
            </a:extLst>
          </p:cNvPr>
          <p:cNvPicPr>
            <a:picLocks noChangeAspect="1"/>
          </p:cNvPicPr>
          <p:nvPr/>
        </p:nvPicPr>
        <p:blipFill>
          <a:blip r:embed="rId4"/>
          <a:srcRect l="9956" r="2375" b="7017"/>
          <a:stretch>
            <a:fillRect/>
          </a:stretch>
        </p:blipFill>
        <p:spPr>
          <a:xfrm>
            <a:off x="6922113" y="2618880"/>
            <a:ext cx="5090146" cy="4048982"/>
          </a:xfrm>
          <a:prstGeom prst="rect">
            <a:avLst/>
          </a:prstGeom>
        </p:spPr>
      </p:pic>
      <p:sp>
        <p:nvSpPr>
          <p:cNvPr id="6" name="TextBox 5">
            <a:extLst>
              <a:ext uri="{FF2B5EF4-FFF2-40B4-BE49-F238E27FC236}">
                <a16:creationId xmlns:a16="http://schemas.microsoft.com/office/drawing/2014/main" id="{2240CE9A-71F8-32C9-00E7-D97042A5E1C9}"/>
              </a:ext>
            </a:extLst>
          </p:cNvPr>
          <p:cNvSpPr txBox="1"/>
          <p:nvPr/>
        </p:nvSpPr>
        <p:spPr>
          <a:xfrm>
            <a:off x="-278632" y="3067834"/>
            <a:ext cx="3184321" cy="461665"/>
          </a:xfrm>
          <a:prstGeom prst="rect">
            <a:avLst/>
          </a:prstGeom>
          <a:noFill/>
        </p:spPr>
        <p:txBody>
          <a:bodyPr wrap="square">
            <a:spAutoFit/>
          </a:bodyPr>
          <a:lstStyle/>
          <a:p>
            <a:pPr algn="ctr"/>
            <a:r>
              <a:rPr lang="uk-UA" sz="2400" i="1" dirty="0" err="1">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Алферакі</a:t>
            </a:r>
            <a:r>
              <a:rPr lang="uk-UA" sz="2400" i="1"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М.Д.</a:t>
            </a:r>
          </a:p>
        </p:txBody>
      </p:sp>
      <p:sp>
        <p:nvSpPr>
          <p:cNvPr id="7" name="TextBox 6">
            <a:extLst>
              <a:ext uri="{FF2B5EF4-FFF2-40B4-BE49-F238E27FC236}">
                <a16:creationId xmlns:a16="http://schemas.microsoft.com/office/drawing/2014/main" id="{2914A093-FA18-CBAC-E861-A1BDD4005DC3}"/>
              </a:ext>
            </a:extLst>
          </p:cNvPr>
          <p:cNvSpPr txBox="1"/>
          <p:nvPr/>
        </p:nvSpPr>
        <p:spPr>
          <a:xfrm>
            <a:off x="2997317" y="2618880"/>
            <a:ext cx="3184321" cy="830997"/>
          </a:xfrm>
          <a:prstGeom prst="rect">
            <a:avLst/>
          </a:prstGeom>
          <a:noFill/>
        </p:spPr>
        <p:txBody>
          <a:bodyPr wrap="square">
            <a:spAutoFit/>
          </a:bodyPr>
          <a:lstStyle/>
          <a:p>
            <a:pPr algn="ctr"/>
            <a:r>
              <a:rPr lang="uk-UA" sz="2400" i="1"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Будівля театру</a:t>
            </a:r>
          </a:p>
          <a:p>
            <a:pPr algn="ctr"/>
            <a:r>
              <a:rPr lang="uk-UA" sz="2400" i="1"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тоді і зараз</a:t>
            </a:r>
            <a:endParaRPr lang="uk-UA" sz="2400" i="1"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5126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5A80AC-F9E7-FAB4-A65D-63F76DC1B7ED}"/>
              </a:ext>
            </a:extLst>
          </p:cNvPr>
          <p:cNvSpPr txBox="1"/>
          <p:nvPr/>
        </p:nvSpPr>
        <p:spPr>
          <a:xfrm>
            <a:off x="3370712" y="343080"/>
            <a:ext cx="5659068" cy="5909310"/>
          </a:xfrm>
          <a:prstGeom prst="rect">
            <a:avLst/>
          </a:prstGeom>
          <a:noFill/>
        </p:spPr>
        <p:txBody>
          <a:bodyPr wrap="square">
            <a:spAutoFit/>
          </a:bodyPr>
          <a:lstStyle/>
          <a:p>
            <a:pPr indent="457200" algn="just"/>
            <a:r>
              <a:rPr lang="uk-UA" i="0" noProof="0" dirty="0">
                <a:effectLst/>
                <a:latin typeface="Times New Roman" panose="02020603050405020304" pitchFamily="18" charset="0"/>
                <a:cs typeface="Times New Roman" panose="02020603050405020304" pitchFamily="18" charset="0"/>
              </a:rPr>
              <a:t>Капністи</a:t>
            </a:r>
            <a:r>
              <a:rPr lang="uk-UA" b="0" i="0" noProof="0" dirty="0">
                <a:effectLst/>
                <a:latin typeface="Times New Roman" panose="02020603050405020304" pitchFamily="18" charset="0"/>
                <a:cs typeface="Times New Roman" panose="02020603050405020304" pitchFamily="18" charset="0"/>
              </a:rPr>
              <a:t> — </a:t>
            </a:r>
            <a:r>
              <a:rPr lang="uk-UA" noProof="0" dirty="0">
                <a:latin typeface="Times New Roman" panose="02020603050405020304" pitchFamily="18" charset="0"/>
                <a:cs typeface="Times New Roman" panose="02020603050405020304" pitchFamily="18" charset="0"/>
              </a:rPr>
              <a:t>український</a:t>
            </a:r>
            <a:r>
              <a:rPr lang="uk-UA" b="0" i="0" noProof="0" dirty="0">
                <a:effectLst/>
                <a:latin typeface="Times New Roman" panose="02020603050405020304" pitchFamily="18" charset="0"/>
                <a:cs typeface="Times New Roman" panose="02020603050405020304" pitchFamily="18" charset="0"/>
              </a:rPr>
              <a:t> </a:t>
            </a:r>
            <a:r>
              <a:rPr lang="uk-UA" noProof="0" dirty="0">
                <a:latin typeface="Times New Roman" panose="02020603050405020304" pitchFamily="18" charset="0"/>
                <a:cs typeface="Times New Roman" panose="02020603050405020304" pitchFamily="18" charset="0"/>
              </a:rPr>
              <a:t>шляхетський</a:t>
            </a:r>
            <a:r>
              <a:rPr lang="uk-UA" b="0" i="0" noProof="0" dirty="0">
                <a:effectLst/>
                <a:latin typeface="Times New Roman" panose="02020603050405020304" pitchFamily="18" charset="0"/>
                <a:cs typeface="Times New Roman" panose="02020603050405020304" pitchFamily="18" charset="0"/>
              </a:rPr>
              <a:t> </a:t>
            </a:r>
            <a:r>
              <a:rPr lang="uk-UA" noProof="0" dirty="0">
                <a:latin typeface="Times New Roman" panose="02020603050405020304" pitchFamily="18" charset="0"/>
                <a:cs typeface="Times New Roman" panose="02020603050405020304" pitchFamily="18" charset="0"/>
              </a:rPr>
              <a:t>рід </a:t>
            </a:r>
            <a:r>
              <a:rPr lang="uk-UA" b="0" i="0" noProof="0" dirty="0">
                <a:effectLst/>
                <a:latin typeface="Times New Roman" panose="02020603050405020304" pitchFamily="18" charset="0"/>
                <a:cs typeface="Times New Roman" panose="02020603050405020304" pitchFamily="18" charset="0"/>
              </a:rPr>
              <a:t>у XVIII — XX </a:t>
            </a:r>
            <a:r>
              <a:rPr lang="uk-UA" noProof="0" dirty="0">
                <a:latin typeface="Times New Roman" panose="02020603050405020304" pitchFamily="18" charset="0"/>
                <a:cs typeface="Times New Roman" panose="02020603050405020304" pitchFamily="18" charset="0"/>
              </a:rPr>
              <a:t>століттях. </a:t>
            </a:r>
            <a:r>
              <a:rPr lang="uk-UA" b="0" i="0" noProof="0" dirty="0">
                <a:effectLst/>
                <a:latin typeface="Times New Roman" panose="02020603050405020304" pitchFamily="18" charset="0"/>
                <a:cs typeface="Times New Roman" panose="02020603050405020304" pitchFamily="18" charset="0"/>
              </a:rPr>
              <a:t>Капністи походили з роду італійського (венеційського) купця (</a:t>
            </a:r>
            <a:r>
              <a:rPr lang="uk-UA" noProof="0" dirty="0">
                <a:latin typeface="Times New Roman" panose="02020603050405020304" pitchFamily="18" charset="0"/>
                <a:cs typeface="Times New Roman" panose="02020603050405020304" pitchFamily="18" charset="0"/>
              </a:rPr>
              <a:t>грека </a:t>
            </a:r>
            <a:r>
              <a:rPr lang="uk-UA" b="0" i="0" noProof="0" dirty="0">
                <a:effectLst/>
                <a:latin typeface="Times New Roman" panose="02020603050405020304" pitchFamily="18" charset="0"/>
                <a:cs typeface="Times New Roman" panose="02020603050405020304" pitchFamily="18" charset="0"/>
              </a:rPr>
              <a:t>за національністю) </a:t>
            </a:r>
            <a:r>
              <a:rPr lang="uk-UA" noProof="0" dirty="0">
                <a:latin typeface="Times New Roman" panose="02020603050405020304" pitchFamily="18" charset="0"/>
                <a:cs typeface="Times New Roman" panose="02020603050405020304" pitchFamily="18" charset="0"/>
              </a:rPr>
              <a:t>Василя Петровича Капніста</a:t>
            </a:r>
            <a:r>
              <a:rPr lang="uk-UA" b="0" i="0" noProof="0" dirty="0">
                <a:effectLst/>
                <a:latin typeface="Times New Roman" panose="02020603050405020304" pitchFamily="18" charset="0"/>
                <a:cs typeface="Times New Roman" panose="02020603050405020304" pitchFamily="18" charset="0"/>
              </a:rPr>
              <a:t>, який на початку XVIII століття оселився в </a:t>
            </a:r>
            <a:r>
              <a:rPr lang="uk-UA" noProof="0" dirty="0">
                <a:latin typeface="Times New Roman" panose="02020603050405020304" pitchFamily="18" charset="0"/>
                <a:cs typeface="Times New Roman" panose="02020603050405020304" pitchFamily="18" charset="0"/>
              </a:rPr>
              <a:t>Україні</a:t>
            </a:r>
            <a:r>
              <a:rPr lang="uk-UA" b="0" i="0" noProof="0" dirty="0">
                <a:effectLst/>
                <a:latin typeface="Times New Roman" panose="02020603050405020304" pitchFamily="18" charset="0"/>
                <a:cs typeface="Times New Roman" panose="02020603050405020304" pitchFamily="18" charset="0"/>
              </a:rPr>
              <a:t>.</a:t>
            </a:r>
            <a:r>
              <a:rPr lang="uk-UA" noProof="0" dirty="0">
                <a:latin typeface="Times New Roman" panose="02020603050405020304" pitchFamily="18" charset="0"/>
                <a:cs typeface="Times New Roman" panose="02020603050405020304" pitchFamily="18" charset="0"/>
              </a:rPr>
              <a:t> Рід графів Капністів, визнаних у цій гідності у Російські імперії в 1876—1877 роках, внесений до V частини родовідної книги Харківської, Полтавської і Чернігівської губерній. Представники Рід Капністів зробили вагомий внесок у розвиток суспільно-політичного та культурного життя України, зокрема Слобожанщини. Вони проявили себе як державні діячі, військові, освітяни та митці, активно впливаючи на формування інтелектуального середовища свого часу.</a:t>
            </a:r>
          </a:p>
          <a:p>
            <a:pPr indent="457200" algn="just"/>
            <a:r>
              <a:rPr lang="uk-UA" noProof="0" dirty="0">
                <a:latin typeface="Times New Roman" panose="02020603050405020304" pitchFamily="18" charset="0"/>
                <a:cs typeface="Times New Roman" panose="02020603050405020304" pitchFamily="18" charset="0"/>
              </a:rPr>
              <a:t>Одним із найвідоміших представників роду був Василь Васильович Капніст — поет, драматург і громадський діяч, який виступав проти кріпосного права, відстоював автономні права України та сприяв розвитку національної культури. Його творчість і політична діяльність стали важливим етапом у формуванні української національної свідомості.</a:t>
            </a:r>
            <a:endParaRPr lang="uk-UA" b="0" i="0" noProof="0" dirty="0">
              <a:effectLst/>
              <a:latin typeface="Times New Roman" panose="02020603050405020304" pitchFamily="18" charset="0"/>
              <a:cs typeface="Times New Roman" panose="02020603050405020304" pitchFamily="18" charset="0"/>
            </a:endParaRPr>
          </a:p>
        </p:txBody>
      </p:sp>
      <p:pic>
        <p:nvPicPr>
          <p:cNvPr id="5122" name="Picture 2">
            <a:extLst>
              <a:ext uri="{FF2B5EF4-FFF2-40B4-BE49-F238E27FC236}">
                <a16:creationId xmlns:a16="http://schemas.microsoft.com/office/drawing/2014/main" id="{24A77824-8A19-45E2-88D7-4F7095581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089" y="846305"/>
            <a:ext cx="2854095" cy="350195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F10B1CC-E15D-DDEB-97B7-91DF905251C1}"/>
              </a:ext>
            </a:extLst>
          </p:cNvPr>
          <p:cNvSpPr txBox="1"/>
          <p:nvPr/>
        </p:nvSpPr>
        <p:spPr>
          <a:xfrm>
            <a:off x="214321" y="4967261"/>
            <a:ext cx="3184321" cy="830997"/>
          </a:xfrm>
          <a:prstGeom prst="rect">
            <a:avLst/>
          </a:prstGeom>
          <a:noFill/>
        </p:spPr>
        <p:txBody>
          <a:bodyPr wrap="square">
            <a:spAutoFit/>
          </a:bodyPr>
          <a:lstStyle/>
          <a:p>
            <a:pPr algn="ctr"/>
            <a:r>
              <a:rPr lang="uk-UA" sz="2400" i="1" noProof="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Гер</a:t>
            </a:r>
            <a:r>
              <a:rPr lang="uk-UA" sz="2400" i="1" noProof="0"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б російської гілки родини Капністів</a:t>
            </a:r>
            <a:endParaRPr lang="uk-UA" sz="2400" i="1" noProof="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124" name="Picture 4">
            <a:extLst>
              <a:ext uri="{FF2B5EF4-FFF2-40B4-BE49-F238E27FC236}">
                <a16:creationId xmlns:a16="http://schemas.microsoft.com/office/drawing/2014/main" id="{A3759FE7-F7E4-0D43-F1DA-6A363ABD84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1315" y="73159"/>
            <a:ext cx="2381250" cy="25241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0E285F8-8B8C-F434-316C-536D49C5A1C5}"/>
              </a:ext>
            </a:extLst>
          </p:cNvPr>
          <p:cNvSpPr txBox="1"/>
          <p:nvPr/>
        </p:nvSpPr>
        <p:spPr>
          <a:xfrm>
            <a:off x="9029780" y="2610729"/>
            <a:ext cx="3184321" cy="461665"/>
          </a:xfrm>
          <a:prstGeom prst="rect">
            <a:avLst/>
          </a:prstGeom>
          <a:noFill/>
        </p:spPr>
        <p:txBody>
          <a:bodyPr wrap="square">
            <a:spAutoFit/>
          </a:bodyPr>
          <a:lstStyle/>
          <a:p>
            <a:pPr algn="ctr"/>
            <a:r>
              <a:rPr lang="uk-UA" sz="2400" i="1" noProof="0"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Капніст В.В</a:t>
            </a:r>
            <a:endParaRPr lang="uk-UA" sz="2400" i="1" noProof="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126" name="Picture 6">
            <a:extLst>
              <a:ext uri="{FF2B5EF4-FFF2-40B4-BE49-F238E27FC236}">
                <a16:creationId xmlns:a16="http://schemas.microsoft.com/office/drawing/2014/main" id="{C0F18078-ED3F-A497-71D3-E53E0B61057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339" r="7337"/>
          <a:stretch>
            <a:fillRect/>
          </a:stretch>
        </p:blipFill>
        <p:spPr bwMode="auto">
          <a:xfrm>
            <a:off x="9502661" y="3139532"/>
            <a:ext cx="2381250" cy="20955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606B140-3389-419C-8C60-8F6A8EC1692C}"/>
              </a:ext>
            </a:extLst>
          </p:cNvPr>
          <p:cNvSpPr txBox="1"/>
          <p:nvPr/>
        </p:nvSpPr>
        <p:spPr>
          <a:xfrm>
            <a:off x="9101125" y="5382759"/>
            <a:ext cx="3184321" cy="1384995"/>
          </a:xfrm>
          <a:prstGeom prst="rect">
            <a:avLst/>
          </a:prstGeom>
          <a:noFill/>
        </p:spPr>
        <p:txBody>
          <a:bodyPr wrap="square">
            <a:spAutoFit/>
          </a:bodyPr>
          <a:lstStyle/>
          <a:p>
            <a:pPr algn="ctr"/>
            <a:r>
              <a:rPr lang="uk-UA" sz="2400" i="1" noProof="0"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Капніст Р.</a:t>
            </a:r>
            <a:r>
              <a:rPr lang="uk-UA" sz="2400" i="1" noProof="0" dirty="0">
                <a:solidFill>
                  <a:schemeClr val="accent1">
                    <a:lumMod val="50000"/>
                  </a:schemeClr>
                </a:solidFill>
                <a:latin typeface="Times New Roman" panose="02020603050405020304" pitchFamily="18" charset="0"/>
                <a:cs typeface="Times New Roman" panose="02020603050405020304" pitchFamily="18" charset="0"/>
              </a:rPr>
              <a:t> О. </a:t>
            </a:r>
          </a:p>
          <a:p>
            <a:pPr algn="ctr"/>
            <a:r>
              <a:rPr lang="uk-UA" sz="2000" i="1" noProof="0" dirty="0">
                <a:solidFill>
                  <a:schemeClr val="accent1">
                    <a:lumMod val="50000"/>
                  </a:schemeClr>
                </a:solidFill>
                <a:latin typeface="Times New Roman" panose="02020603050405020304" pitchFamily="18" charset="0"/>
                <a:cs typeface="Times New Roman" panose="02020603050405020304" pitchFamily="18" charset="0"/>
              </a:rPr>
              <a:t>Засновниця ГО “Фонд пам’яті Капністів” у Харкові</a:t>
            </a:r>
            <a:endParaRPr lang="uk-UA" sz="2000" i="1" noProof="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83727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EF0D58-D1EA-4BF4-9459-58AFD662D29E}"/>
              </a:ext>
            </a:extLst>
          </p:cNvPr>
          <p:cNvSpPr txBox="1"/>
          <p:nvPr/>
        </p:nvSpPr>
        <p:spPr>
          <a:xfrm>
            <a:off x="6210732" y="674468"/>
            <a:ext cx="5676468" cy="5136471"/>
          </a:xfrm>
          <a:prstGeom prst="rect">
            <a:avLst/>
          </a:prstGeom>
          <a:noFill/>
        </p:spPr>
        <p:txBody>
          <a:bodyPr wrap="square">
            <a:spAutoFit/>
          </a:bodyPr>
          <a:lstStyle/>
          <a:p>
            <a:pPr indent="450215" algn="just">
              <a:lnSpc>
                <a:spcPct val="150000"/>
              </a:lnSpc>
              <a:spcAft>
                <a:spcPts val="800"/>
              </a:spcAft>
            </a:pPr>
            <a:r>
              <a:rPr lang="uk-UA" sz="1800" dirty="0">
                <a:effectLst/>
                <a:latin typeface="Times New Roman" panose="02020603050405020304" pitchFamily="18" charset="0"/>
                <a:ea typeface="Times New Roman" panose="02020603050405020304" pitchFamily="18" charset="0"/>
                <a:cs typeface="Times New Roman" panose="02020603050405020304" pitchFamily="18" charset="0"/>
              </a:rPr>
              <a:t>У сучасному Харкові естафету збереження багатої спадщини перейняло міське товариство греків «</a:t>
            </a:r>
            <a:r>
              <a:rPr lang="uk-UA" sz="1800" dirty="0" err="1">
                <a:effectLst/>
                <a:latin typeface="Times New Roman" panose="02020603050405020304" pitchFamily="18" charset="0"/>
                <a:ea typeface="Times New Roman" panose="02020603050405020304" pitchFamily="18" charset="0"/>
                <a:cs typeface="Times New Roman" panose="02020603050405020304" pitchFamily="18" charset="0"/>
              </a:rPr>
              <a:t>Геліос</a:t>
            </a:r>
            <a:r>
              <a:rPr lang="uk-UA" sz="1800" dirty="0">
                <a:effectLst/>
                <a:latin typeface="Times New Roman" panose="02020603050405020304" pitchFamily="18" charset="0"/>
                <a:ea typeface="Times New Roman" panose="02020603050405020304" pitchFamily="18" charset="0"/>
                <a:cs typeface="Times New Roman" panose="02020603050405020304" pitchFamily="18" charset="0"/>
              </a:rPr>
              <a:t>». Організація проводить масштабну роботу з дослідження «грецьких адрес» міста, відновлення забутих біографій та популяризації національних традицій. Особливе значення має роль товариства у створенні унікальних туристичних брендів та маршрутів Слобожанщини. </a:t>
            </a:r>
            <a:endParaRPr lang="uk-UA" dirty="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50000"/>
              </a:lnSpc>
              <a:spcAft>
                <a:spcPts val="800"/>
              </a:spcAft>
            </a:pPr>
            <a:r>
              <a:rPr lang="uk-UA" sz="1800" dirty="0">
                <a:effectLst/>
                <a:latin typeface="Times New Roman" panose="02020603050405020304" pitchFamily="18" charset="0"/>
                <a:ea typeface="Times New Roman" panose="02020603050405020304" pitchFamily="18" charset="0"/>
                <a:cs typeface="Times New Roman" panose="02020603050405020304" pitchFamily="18" charset="0"/>
              </a:rPr>
              <a:t>Таким чином, діяльність «</a:t>
            </a:r>
            <a:r>
              <a:rPr lang="uk-UA" sz="1800" dirty="0" err="1">
                <a:effectLst/>
                <a:latin typeface="Times New Roman" panose="02020603050405020304" pitchFamily="18" charset="0"/>
                <a:ea typeface="Times New Roman" panose="02020603050405020304" pitchFamily="18" charset="0"/>
                <a:cs typeface="Times New Roman" panose="02020603050405020304" pitchFamily="18" charset="0"/>
              </a:rPr>
              <a:t>Геліоса</a:t>
            </a:r>
            <a:r>
              <a:rPr lang="uk-UA" sz="1800" dirty="0">
                <a:effectLst/>
                <a:latin typeface="Times New Roman" panose="02020603050405020304" pitchFamily="18" charset="0"/>
                <a:ea typeface="Times New Roman" panose="02020603050405020304" pitchFamily="18" charset="0"/>
                <a:cs typeface="Times New Roman" panose="02020603050405020304" pitchFamily="18" charset="0"/>
              </a:rPr>
              <a:t>» є живим містком між античним минулим та сучасним європейським Харковом, сприяючи відродженню духовності та зміцненню ідентичності жителів регіону.</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124" name="Picture 4" descr="Нет описания фото.">
            <a:extLst>
              <a:ext uri="{FF2B5EF4-FFF2-40B4-BE49-F238E27FC236}">
                <a16:creationId xmlns:a16="http://schemas.microsoft.com/office/drawing/2014/main" id="{8866C323-AB31-42AF-AB1B-D42EC1A6D1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99" y="137696"/>
            <a:ext cx="2337026" cy="233702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Возможно, это иллюстрация (‎постер, флаг, статуя и ‎текст &quot;‎rPOMAACbKA OPrAHИ3AUИR XAPKIBO bKE MΙCbKE TOBAPИCTBO ΓΡΕΚΙΒ &quot;rEЛЮOC&quot; ΚΟΙΝΩΝΙΚΟΣ ΟΡΓΑΝΙΣΜΟΣ &quot;ΔΗΜΟΤΙΚΟΣ ΣΤΛΛΟΓΟΣ ΕΛΛΗΝΩΝ TOr ΧΑΡΚOBOΥ &quot;ΉΛΙΟΣ &quot;rεлίc&quot; Kp.3b AecRTилiTTR ای د កោត TOBAPACTE PASE 너 1989 AOrOs 6ЛΛΗΝCИ Xapkie-2025p. 2025P XapKиB‎&quot;‎‎)">
            <a:extLst>
              <a:ext uri="{FF2B5EF4-FFF2-40B4-BE49-F238E27FC236}">
                <a16:creationId xmlns:a16="http://schemas.microsoft.com/office/drawing/2014/main" id="{4245660F-CAD9-0868-A152-3221257D9A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350" y="2527980"/>
            <a:ext cx="2975299" cy="4175858"/>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a:extLst>
              <a:ext uri="{FF2B5EF4-FFF2-40B4-BE49-F238E27FC236}">
                <a16:creationId xmlns:a16="http://schemas.microsoft.com/office/drawing/2014/main" id="{2462395A-2665-E4D2-C611-AD893714895C}"/>
              </a:ext>
            </a:extLst>
          </p:cNvPr>
          <p:cNvPicPr>
            <a:picLocks noChangeAspect="1"/>
          </p:cNvPicPr>
          <p:nvPr/>
        </p:nvPicPr>
        <p:blipFill>
          <a:blip r:embed="rId4"/>
          <a:srcRect r="24274"/>
          <a:stretch>
            <a:fillRect/>
          </a:stretch>
        </p:blipFill>
        <p:spPr>
          <a:xfrm>
            <a:off x="2946712" y="267184"/>
            <a:ext cx="2975299" cy="1953655"/>
          </a:xfrm>
          <a:prstGeom prst="rect">
            <a:avLst/>
          </a:prstGeom>
        </p:spPr>
      </p:pic>
      <p:pic>
        <p:nvPicPr>
          <p:cNvPr id="6" name="Рисунок 5">
            <a:extLst>
              <a:ext uri="{FF2B5EF4-FFF2-40B4-BE49-F238E27FC236}">
                <a16:creationId xmlns:a16="http://schemas.microsoft.com/office/drawing/2014/main" id="{94BD4DCD-FDCE-EB69-2EF1-47B7F00ECF7A}"/>
              </a:ext>
            </a:extLst>
          </p:cNvPr>
          <p:cNvPicPr>
            <a:picLocks noChangeAspect="1"/>
          </p:cNvPicPr>
          <p:nvPr/>
        </p:nvPicPr>
        <p:blipFill>
          <a:blip r:embed="rId5"/>
          <a:stretch>
            <a:fillRect/>
          </a:stretch>
        </p:blipFill>
        <p:spPr>
          <a:xfrm>
            <a:off x="3773118" y="2790579"/>
            <a:ext cx="2033145" cy="3786853"/>
          </a:xfrm>
          <a:prstGeom prst="rect">
            <a:avLst/>
          </a:prstGeom>
        </p:spPr>
      </p:pic>
      <p:pic>
        <p:nvPicPr>
          <p:cNvPr id="8" name="Рисунок 7">
            <a:extLst>
              <a:ext uri="{FF2B5EF4-FFF2-40B4-BE49-F238E27FC236}">
                <a16:creationId xmlns:a16="http://schemas.microsoft.com/office/drawing/2014/main" id="{7344F8F4-F54D-6AE4-F3F5-B6DC62830701}"/>
              </a:ext>
            </a:extLst>
          </p:cNvPr>
          <p:cNvPicPr>
            <a:picLocks noChangeAspect="1"/>
          </p:cNvPicPr>
          <p:nvPr/>
        </p:nvPicPr>
        <p:blipFill>
          <a:blip r:embed="rId6"/>
          <a:stretch>
            <a:fillRect/>
          </a:stretch>
        </p:blipFill>
        <p:spPr>
          <a:xfrm rot="4850149">
            <a:off x="4200778" y="2206960"/>
            <a:ext cx="659368" cy="418788"/>
          </a:xfrm>
          <a:prstGeom prst="rect">
            <a:avLst/>
          </a:prstGeom>
        </p:spPr>
      </p:pic>
    </p:spTree>
    <p:extLst>
      <p:ext uri="{BB962C8B-B14F-4D97-AF65-F5344CB8AC3E}">
        <p14:creationId xmlns:p14="http://schemas.microsoft.com/office/powerpoint/2010/main" val="736864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B10E1CA-6491-AE76-BD6D-1F860570DBCB}"/>
              </a:ext>
            </a:extLst>
          </p:cNvPr>
          <p:cNvPicPr>
            <a:picLocks noChangeAspect="1"/>
          </p:cNvPicPr>
          <p:nvPr/>
        </p:nvPicPr>
        <p:blipFill>
          <a:blip r:embed="rId2"/>
          <a:srcRect l="4228" t="13900" r="43432" b="5958"/>
          <a:stretch>
            <a:fillRect/>
          </a:stretch>
        </p:blipFill>
        <p:spPr>
          <a:xfrm>
            <a:off x="48640" y="71278"/>
            <a:ext cx="7665395" cy="6602055"/>
          </a:xfrm>
          <a:prstGeom prst="rect">
            <a:avLst/>
          </a:prstGeom>
        </p:spPr>
      </p:pic>
      <p:sp>
        <p:nvSpPr>
          <p:cNvPr id="11" name="TextBox 10">
            <a:extLst>
              <a:ext uri="{FF2B5EF4-FFF2-40B4-BE49-F238E27FC236}">
                <a16:creationId xmlns:a16="http://schemas.microsoft.com/office/drawing/2014/main" id="{9B9AD94B-EA21-B1FE-FC04-49EBBAF17DA5}"/>
              </a:ext>
            </a:extLst>
          </p:cNvPr>
          <p:cNvSpPr txBox="1"/>
          <p:nvPr/>
        </p:nvSpPr>
        <p:spPr>
          <a:xfrm>
            <a:off x="141050" y="5287305"/>
            <a:ext cx="311285" cy="369332"/>
          </a:xfrm>
          <a:prstGeom prst="rect">
            <a:avLst/>
          </a:prstGeom>
          <a:solidFill>
            <a:schemeClr val="bg1"/>
          </a:solidFill>
        </p:spPr>
        <p:txBody>
          <a:bodyPr wrap="square" rtlCol="0">
            <a:spAutoFit/>
          </a:bodyPr>
          <a:lstStyle/>
          <a:p>
            <a:r>
              <a:rPr lang="uk-UA" b="1" dirty="0">
                <a:solidFill>
                  <a:srgbClr val="FF0000"/>
                </a:solidFill>
              </a:rPr>
              <a:t>1</a:t>
            </a:r>
            <a:endParaRPr lang="uk-UA" dirty="0">
              <a:solidFill>
                <a:srgbClr val="FF0000"/>
              </a:solidFill>
            </a:endParaRPr>
          </a:p>
        </p:txBody>
      </p:sp>
      <p:sp>
        <p:nvSpPr>
          <p:cNvPr id="4" name="Виноска: зчетверена стрілка 3">
            <a:extLst>
              <a:ext uri="{FF2B5EF4-FFF2-40B4-BE49-F238E27FC236}">
                <a16:creationId xmlns:a16="http://schemas.microsoft.com/office/drawing/2014/main" id="{2BAD0E95-C8EF-FBC8-BDF4-5353FB49F6BA}"/>
              </a:ext>
            </a:extLst>
          </p:cNvPr>
          <p:cNvSpPr/>
          <p:nvPr/>
        </p:nvSpPr>
        <p:spPr>
          <a:xfrm>
            <a:off x="321009" y="5491270"/>
            <a:ext cx="223736" cy="243191"/>
          </a:xfrm>
          <a:prstGeom prst="quadArrowCallout">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uk-UA"/>
          </a:p>
        </p:txBody>
      </p:sp>
      <p:sp>
        <p:nvSpPr>
          <p:cNvPr id="12" name="TextBox 11">
            <a:extLst>
              <a:ext uri="{FF2B5EF4-FFF2-40B4-BE49-F238E27FC236}">
                <a16:creationId xmlns:a16="http://schemas.microsoft.com/office/drawing/2014/main" id="{FA0B95EB-1DAE-10CB-F49C-73FC19AB9743}"/>
              </a:ext>
            </a:extLst>
          </p:cNvPr>
          <p:cNvSpPr txBox="1"/>
          <p:nvPr/>
        </p:nvSpPr>
        <p:spPr>
          <a:xfrm>
            <a:off x="5505858" y="4074143"/>
            <a:ext cx="311285" cy="369332"/>
          </a:xfrm>
          <a:prstGeom prst="rect">
            <a:avLst/>
          </a:prstGeom>
          <a:solidFill>
            <a:schemeClr val="bg1"/>
          </a:solidFill>
        </p:spPr>
        <p:txBody>
          <a:bodyPr wrap="square" rtlCol="0">
            <a:spAutoFit/>
          </a:bodyPr>
          <a:lstStyle/>
          <a:p>
            <a:r>
              <a:rPr lang="uk-UA" b="1" dirty="0">
                <a:solidFill>
                  <a:srgbClr val="FF0000"/>
                </a:solidFill>
              </a:rPr>
              <a:t>2</a:t>
            </a:r>
            <a:endParaRPr lang="uk-UA" dirty="0">
              <a:solidFill>
                <a:srgbClr val="FF0000"/>
              </a:solidFill>
            </a:endParaRPr>
          </a:p>
        </p:txBody>
      </p:sp>
      <p:sp>
        <p:nvSpPr>
          <p:cNvPr id="13" name="TextBox 12">
            <a:extLst>
              <a:ext uri="{FF2B5EF4-FFF2-40B4-BE49-F238E27FC236}">
                <a16:creationId xmlns:a16="http://schemas.microsoft.com/office/drawing/2014/main" id="{13E43044-89BC-7F75-40CC-FE9B12E66EC1}"/>
              </a:ext>
            </a:extLst>
          </p:cNvPr>
          <p:cNvSpPr txBox="1"/>
          <p:nvPr/>
        </p:nvSpPr>
        <p:spPr>
          <a:xfrm>
            <a:off x="5116750" y="3208130"/>
            <a:ext cx="311285" cy="369332"/>
          </a:xfrm>
          <a:prstGeom prst="rect">
            <a:avLst/>
          </a:prstGeom>
          <a:solidFill>
            <a:schemeClr val="bg1"/>
          </a:solidFill>
        </p:spPr>
        <p:txBody>
          <a:bodyPr wrap="square" rtlCol="0">
            <a:spAutoFit/>
          </a:bodyPr>
          <a:lstStyle/>
          <a:p>
            <a:r>
              <a:rPr lang="uk-UA" b="1" dirty="0">
                <a:solidFill>
                  <a:srgbClr val="FF0000"/>
                </a:solidFill>
              </a:rPr>
              <a:t>3</a:t>
            </a:r>
            <a:endParaRPr lang="uk-UA" dirty="0">
              <a:solidFill>
                <a:srgbClr val="FF0000"/>
              </a:solidFill>
            </a:endParaRPr>
          </a:p>
        </p:txBody>
      </p:sp>
      <p:sp>
        <p:nvSpPr>
          <p:cNvPr id="14" name="TextBox 13">
            <a:extLst>
              <a:ext uri="{FF2B5EF4-FFF2-40B4-BE49-F238E27FC236}">
                <a16:creationId xmlns:a16="http://schemas.microsoft.com/office/drawing/2014/main" id="{2CEEE0F3-D860-EA00-31EB-1433545068D7}"/>
              </a:ext>
            </a:extLst>
          </p:cNvPr>
          <p:cNvSpPr txBox="1"/>
          <p:nvPr/>
        </p:nvSpPr>
        <p:spPr>
          <a:xfrm>
            <a:off x="4795736" y="1303505"/>
            <a:ext cx="311285" cy="369332"/>
          </a:xfrm>
          <a:prstGeom prst="rect">
            <a:avLst/>
          </a:prstGeom>
          <a:solidFill>
            <a:schemeClr val="bg1"/>
          </a:solidFill>
        </p:spPr>
        <p:txBody>
          <a:bodyPr wrap="square" rtlCol="0">
            <a:spAutoFit/>
          </a:bodyPr>
          <a:lstStyle/>
          <a:p>
            <a:r>
              <a:rPr lang="uk-UA" b="1" dirty="0">
                <a:solidFill>
                  <a:srgbClr val="FF0000"/>
                </a:solidFill>
              </a:rPr>
              <a:t>4</a:t>
            </a:r>
            <a:endParaRPr lang="uk-UA" dirty="0">
              <a:solidFill>
                <a:srgbClr val="FF0000"/>
              </a:solidFill>
            </a:endParaRPr>
          </a:p>
        </p:txBody>
      </p:sp>
      <p:sp>
        <p:nvSpPr>
          <p:cNvPr id="15" name="Прямокутник 14">
            <a:extLst>
              <a:ext uri="{FF2B5EF4-FFF2-40B4-BE49-F238E27FC236}">
                <a16:creationId xmlns:a16="http://schemas.microsoft.com/office/drawing/2014/main" id="{6EC49A9B-47FF-3663-F3A7-814159989CB8}"/>
              </a:ext>
            </a:extLst>
          </p:cNvPr>
          <p:cNvSpPr/>
          <p:nvPr/>
        </p:nvSpPr>
        <p:spPr>
          <a:xfrm>
            <a:off x="-29183" y="1079767"/>
            <a:ext cx="2217906" cy="10019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a:t>Карта центральної частини міста Харкова</a:t>
            </a:r>
          </a:p>
        </p:txBody>
      </p:sp>
      <p:sp>
        <p:nvSpPr>
          <p:cNvPr id="16" name="Прямокутник 15">
            <a:extLst>
              <a:ext uri="{FF2B5EF4-FFF2-40B4-BE49-F238E27FC236}">
                <a16:creationId xmlns:a16="http://schemas.microsoft.com/office/drawing/2014/main" id="{DDBB683F-0E07-FD84-CE2A-4F4117F41FAA}"/>
              </a:ext>
            </a:extLst>
          </p:cNvPr>
          <p:cNvSpPr/>
          <p:nvPr/>
        </p:nvSpPr>
        <p:spPr>
          <a:xfrm>
            <a:off x="7733491" y="82566"/>
            <a:ext cx="4429326" cy="133966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sz="1400" noProof="0" dirty="0"/>
              <a:t>Позначення міст, пов’язаних із діяльністю історичних постатей та грецькою спадщиною Харкова</a:t>
            </a:r>
          </a:p>
          <a:p>
            <a:pPr marL="342900" indent="-342900" algn="ctr">
              <a:buAutoNum type="arabicPeriod"/>
            </a:pPr>
            <a:r>
              <a:rPr lang="uk-UA" sz="1400" noProof="0" dirty="0"/>
              <a:t>Центральний вокзал</a:t>
            </a:r>
          </a:p>
          <a:p>
            <a:pPr marL="342900" indent="-342900" algn="ctr">
              <a:buAutoNum type="arabicPeriod"/>
            </a:pPr>
            <a:r>
              <a:rPr lang="uk-UA" sz="1400" noProof="0" dirty="0"/>
              <a:t>Вул. Сумська</a:t>
            </a:r>
          </a:p>
          <a:p>
            <a:pPr marL="342900" indent="-342900" algn="ctr">
              <a:buAutoNum type="arabicPeriod"/>
            </a:pPr>
            <a:r>
              <a:rPr lang="uk-UA" sz="1400" noProof="0" dirty="0"/>
              <a:t>Харківська філармонія (колишній театр)</a:t>
            </a:r>
          </a:p>
          <a:p>
            <a:pPr algn="ctr"/>
            <a:r>
              <a:rPr lang="uk-UA" sz="1400" noProof="0" dirty="0"/>
              <a:t>4. Харківський національний університет</a:t>
            </a:r>
          </a:p>
        </p:txBody>
      </p:sp>
      <p:pic>
        <p:nvPicPr>
          <p:cNvPr id="20" name="Рисунок 19">
            <a:extLst>
              <a:ext uri="{FF2B5EF4-FFF2-40B4-BE49-F238E27FC236}">
                <a16:creationId xmlns:a16="http://schemas.microsoft.com/office/drawing/2014/main" id="{02329C0F-F2CE-2856-7308-77B95DB65DFD}"/>
              </a:ext>
            </a:extLst>
          </p:cNvPr>
          <p:cNvPicPr>
            <a:picLocks noChangeAspect="1"/>
          </p:cNvPicPr>
          <p:nvPr/>
        </p:nvPicPr>
        <p:blipFill>
          <a:blip r:embed="rId3"/>
          <a:srcRect l="10248" t="3732" r="18156" b="18827"/>
          <a:stretch>
            <a:fillRect/>
          </a:stretch>
        </p:blipFill>
        <p:spPr>
          <a:xfrm>
            <a:off x="8330120" y="1478443"/>
            <a:ext cx="3236068" cy="2625243"/>
          </a:xfrm>
          <a:prstGeom prst="rect">
            <a:avLst/>
          </a:prstGeom>
        </p:spPr>
      </p:pic>
      <p:sp>
        <p:nvSpPr>
          <p:cNvPr id="9" name="Виноска: зчетверена стрілка 8">
            <a:extLst>
              <a:ext uri="{FF2B5EF4-FFF2-40B4-BE49-F238E27FC236}">
                <a16:creationId xmlns:a16="http://schemas.microsoft.com/office/drawing/2014/main" id="{43FEEE4B-94D0-29EC-53C9-B77D2467C282}"/>
              </a:ext>
            </a:extLst>
          </p:cNvPr>
          <p:cNvSpPr/>
          <p:nvPr/>
        </p:nvSpPr>
        <p:spPr>
          <a:xfrm>
            <a:off x="5282122" y="3455866"/>
            <a:ext cx="223736" cy="243191"/>
          </a:xfrm>
          <a:prstGeom prst="quadArrowCallout">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uk-UA"/>
          </a:p>
        </p:txBody>
      </p:sp>
      <p:pic>
        <p:nvPicPr>
          <p:cNvPr id="8" name="Рисунок 7">
            <a:extLst>
              <a:ext uri="{FF2B5EF4-FFF2-40B4-BE49-F238E27FC236}">
                <a16:creationId xmlns:a16="http://schemas.microsoft.com/office/drawing/2014/main" id="{EB720C9F-478F-F340-9B30-FE62F13A5A69}"/>
              </a:ext>
            </a:extLst>
          </p:cNvPr>
          <p:cNvPicPr>
            <a:picLocks noChangeAspect="1"/>
          </p:cNvPicPr>
          <p:nvPr/>
        </p:nvPicPr>
        <p:blipFill>
          <a:blip r:embed="rId4"/>
          <a:stretch>
            <a:fillRect/>
          </a:stretch>
        </p:blipFill>
        <p:spPr>
          <a:xfrm>
            <a:off x="4991771" y="1560729"/>
            <a:ext cx="249958" cy="268247"/>
          </a:xfrm>
          <a:prstGeom prst="rect">
            <a:avLst/>
          </a:prstGeom>
        </p:spPr>
      </p:pic>
      <p:pic>
        <p:nvPicPr>
          <p:cNvPr id="6" name="Рисунок 5">
            <a:extLst>
              <a:ext uri="{FF2B5EF4-FFF2-40B4-BE49-F238E27FC236}">
                <a16:creationId xmlns:a16="http://schemas.microsoft.com/office/drawing/2014/main" id="{8C0E2AC3-EBF3-AB83-AD80-434089FCC2BE}"/>
              </a:ext>
            </a:extLst>
          </p:cNvPr>
          <p:cNvPicPr>
            <a:picLocks noChangeAspect="1"/>
          </p:cNvPicPr>
          <p:nvPr/>
        </p:nvPicPr>
        <p:blipFill>
          <a:blip r:embed="rId4"/>
          <a:stretch>
            <a:fillRect/>
          </a:stretch>
        </p:blipFill>
        <p:spPr>
          <a:xfrm>
            <a:off x="5717963" y="4309351"/>
            <a:ext cx="249958" cy="268247"/>
          </a:xfrm>
          <a:prstGeom prst="rect">
            <a:avLst/>
          </a:prstGeom>
        </p:spPr>
      </p:pic>
      <p:pic>
        <p:nvPicPr>
          <p:cNvPr id="18" name="Рисунок 17">
            <a:extLst>
              <a:ext uri="{FF2B5EF4-FFF2-40B4-BE49-F238E27FC236}">
                <a16:creationId xmlns:a16="http://schemas.microsoft.com/office/drawing/2014/main" id="{8D91A4FA-1C7D-6D01-EF0A-17A5419FDC77}"/>
              </a:ext>
            </a:extLst>
          </p:cNvPr>
          <p:cNvPicPr>
            <a:picLocks noChangeAspect="1"/>
          </p:cNvPicPr>
          <p:nvPr/>
        </p:nvPicPr>
        <p:blipFill>
          <a:blip r:embed="rId5"/>
          <a:srcRect l="19399" t="3260" r="24966" b="27782"/>
          <a:stretch>
            <a:fillRect/>
          </a:stretch>
        </p:blipFill>
        <p:spPr>
          <a:xfrm>
            <a:off x="10392381" y="3881702"/>
            <a:ext cx="1750979" cy="2893732"/>
          </a:xfrm>
          <a:prstGeom prst="rect">
            <a:avLst/>
          </a:prstGeom>
        </p:spPr>
      </p:pic>
      <p:sp>
        <p:nvSpPr>
          <p:cNvPr id="10" name="Виноска: зчетверена стрілка 9">
            <a:extLst>
              <a:ext uri="{FF2B5EF4-FFF2-40B4-BE49-F238E27FC236}">
                <a16:creationId xmlns:a16="http://schemas.microsoft.com/office/drawing/2014/main" id="{8122E289-A4EC-117C-93CA-D6C4731D32F8}"/>
              </a:ext>
            </a:extLst>
          </p:cNvPr>
          <p:cNvSpPr/>
          <p:nvPr/>
        </p:nvSpPr>
        <p:spPr>
          <a:xfrm>
            <a:off x="7945876" y="588674"/>
            <a:ext cx="317770" cy="327449"/>
          </a:xfrm>
          <a:prstGeom prst="quadArrowCallout">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uk-UA"/>
          </a:p>
        </p:txBody>
      </p:sp>
      <p:pic>
        <p:nvPicPr>
          <p:cNvPr id="22" name="Рисунок 21">
            <a:extLst>
              <a:ext uri="{FF2B5EF4-FFF2-40B4-BE49-F238E27FC236}">
                <a16:creationId xmlns:a16="http://schemas.microsoft.com/office/drawing/2014/main" id="{CC1B8665-96F8-AA91-7E20-E24189F29717}"/>
              </a:ext>
            </a:extLst>
          </p:cNvPr>
          <p:cNvPicPr>
            <a:picLocks noChangeAspect="1"/>
          </p:cNvPicPr>
          <p:nvPr/>
        </p:nvPicPr>
        <p:blipFill>
          <a:blip r:embed="rId6"/>
          <a:srcRect l="1451" t="11281" r="-144" b="13131"/>
          <a:stretch>
            <a:fillRect/>
          </a:stretch>
        </p:blipFill>
        <p:spPr>
          <a:xfrm>
            <a:off x="7399506" y="4839474"/>
            <a:ext cx="3307404" cy="1899798"/>
          </a:xfrm>
          <a:prstGeom prst="rect">
            <a:avLst/>
          </a:prstGeom>
        </p:spPr>
      </p:pic>
      <p:pic>
        <p:nvPicPr>
          <p:cNvPr id="24" name="Рисунок 23">
            <a:extLst>
              <a:ext uri="{FF2B5EF4-FFF2-40B4-BE49-F238E27FC236}">
                <a16:creationId xmlns:a16="http://schemas.microsoft.com/office/drawing/2014/main" id="{7BC88C25-5A22-D542-CD4A-26E0ED367A3B}"/>
              </a:ext>
            </a:extLst>
          </p:cNvPr>
          <p:cNvPicPr>
            <a:picLocks noChangeAspect="1"/>
          </p:cNvPicPr>
          <p:nvPr/>
        </p:nvPicPr>
        <p:blipFill>
          <a:blip r:embed="rId7"/>
          <a:stretch>
            <a:fillRect/>
          </a:stretch>
        </p:blipFill>
        <p:spPr>
          <a:xfrm rot="2991436">
            <a:off x="10168893" y="4063208"/>
            <a:ext cx="794369" cy="1310386"/>
          </a:xfrm>
          <a:prstGeom prst="rect">
            <a:avLst/>
          </a:prstGeom>
        </p:spPr>
      </p:pic>
      <p:sp>
        <p:nvSpPr>
          <p:cNvPr id="25" name="TextBox 24">
            <a:extLst>
              <a:ext uri="{FF2B5EF4-FFF2-40B4-BE49-F238E27FC236}">
                <a16:creationId xmlns:a16="http://schemas.microsoft.com/office/drawing/2014/main" id="{ADB9369B-6E04-C5EF-33E3-89566B605D2E}"/>
              </a:ext>
            </a:extLst>
          </p:cNvPr>
          <p:cNvSpPr txBox="1"/>
          <p:nvPr/>
        </p:nvSpPr>
        <p:spPr>
          <a:xfrm>
            <a:off x="7399506" y="4027975"/>
            <a:ext cx="3184321" cy="830997"/>
          </a:xfrm>
          <a:prstGeom prst="rect">
            <a:avLst/>
          </a:prstGeom>
          <a:noFill/>
        </p:spPr>
        <p:txBody>
          <a:bodyPr wrap="square">
            <a:spAutoFit/>
          </a:bodyPr>
          <a:lstStyle/>
          <a:p>
            <a:pPr algn="ctr"/>
            <a:r>
              <a:rPr lang="uk-UA" sz="2400" i="1"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Варіація герба Харкова на вокзалі</a:t>
            </a:r>
            <a:endParaRPr lang="uk-UA" sz="2400" i="1" noProof="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9337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81A84C-7FF2-4913-9840-9B60BD43EE4C}"/>
              </a:ext>
            </a:extLst>
          </p:cNvPr>
          <p:cNvSpPr txBox="1"/>
          <p:nvPr/>
        </p:nvSpPr>
        <p:spPr>
          <a:xfrm>
            <a:off x="4802931" y="-128289"/>
            <a:ext cx="2213689" cy="587148"/>
          </a:xfrm>
          <a:prstGeom prst="rect">
            <a:avLst/>
          </a:prstGeom>
          <a:noFill/>
        </p:spPr>
        <p:txBody>
          <a:bodyPr wrap="square">
            <a:spAutoFit/>
          </a:bodyPr>
          <a:lstStyle/>
          <a:p>
            <a:pPr indent="450215" algn="just">
              <a:lnSpc>
                <a:spcPct val="150000"/>
              </a:lnSpc>
              <a:spcAft>
                <a:spcPts val="800"/>
              </a:spcAft>
            </a:pPr>
            <a:r>
              <a:rPr lang="uk-UA" sz="2400" b="1" u="sng" dirty="0">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Висновки</a:t>
            </a:r>
            <a:endParaRPr lang="ru-RU" u="sng"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F969544E-7705-F122-8130-660E1F857A1F}"/>
              </a:ext>
            </a:extLst>
          </p:cNvPr>
          <p:cNvSpPr txBox="1"/>
          <p:nvPr/>
        </p:nvSpPr>
        <p:spPr>
          <a:xfrm>
            <a:off x="569399" y="450790"/>
            <a:ext cx="11244954" cy="3477875"/>
          </a:xfrm>
          <a:prstGeom prst="rect">
            <a:avLst/>
          </a:prstGeom>
          <a:noFill/>
        </p:spPr>
        <p:txBody>
          <a:bodyPr wrap="square">
            <a:spAutoFit/>
          </a:bodyPr>
          <a:lstStyle/>
          <a:p>
            <a:pPr algn="ctr">
              <a:buNone/>
            </a:pPr>
            <a:r>
              <a:rPr lang="uk-UA" sz="2000" dirty="0">
                <a:latin typeface="Times New Roman" panose="02020603050405020304" pitchFamily="18" charset="0"/>
                <a:cs typeface="Times New Roman" panose="02020603050405020304" pitchFamily="18" charset="0"/>
              </a:rPr>
              <a:t>Проведене дослідження підтверджує, що герб Харкова є важливим історико-культурним символом, який відображає етапи розвитку міста. Геральдична реформа 1781 року засвідчила перехід Харкова від військової фортеці до центру торгівлі та економіки.</a:t>
            </a:r>
          </a:p>
          <a:p>
            <a:pPr algn="ctr">
              <a:buNone/>
            </a:pPr>
            <a:r>
              <a:rPr lang="uk-UA" sz="2000" dirty="0">
                <a:latin typeface="Times New Roman" panose="02020603050405020304" pitchFamily="18" charset="0"/>
                <a:cs typeface="Times New Roman" panose="02020603050405020304" pitchFamily="18" charset="0"/>
              </a:rPr>
              <a:t>Встановлено, що символіка </a:t>
            </a:r>
            <a:r>
              <a:rPr lang="uk-UA" sz="2000" dirty="0" err="1">
                <a:latin typeface="Times New Roman" panose="02020603050405020304" pitchFamily="18" charset="0"/>
                <a:cs typeface="Times New Roman" panose="02020603050405020304" pitchFamily="18" charset="0"/>
              </a:rPr>
              <a:t>кадуцея</a:t>
            </a:r>
            <a:r>
              <a:rPr lang="uk-UA" sz="2000" dirty="0">
                <a:latin typeface="Times New Roman" panose="02020603050405020304" pitchFamily="18" charset="0"/>
                <a:cs typeface="Times New Roman" panose="02020603050405020304" pitchFamily="18" charset="0"/>
              </a:rPr>
              <a:t> та рога достатку має глибоке античне походження та пов’язана з європейськими культурними традиціями. </a:t>
            </a:r>
          </a:p>
          <a:p>
            <a:pPr algn="ctr">
              <a:buNone/>
            </a:pPr>
            <a:r>
              <a:rPr lang="uk-UA" sz="2000" dirty="0">
                <a:latin typeface="Times New Roman" panose="02020603050405020304" pitchFamily="18" charset="0"/>
                <a:cs typeface="Times New Roman" panose="02020603050405020304" pitchFamily="18" charset="0"/>
              </a:rPr>
              <a:t>Доведено вагомий внесок грецької спільноти у розвиток міста та формування його культурного обличчя.</a:t>
            </a:r>
          </a:p>
          <a:p>
            <a:pPr algn="ctr">
              <a:buNone/>
            </a:pPr>
            <a:r>
              <a:rPr lang="uk-UA" sz="2000" dirty="0">
                <a:latin typeface="Times New Roman" panose="02020603050405020304" pitchFamily="18" charset="0"/>
                <a:cs typeface="Times New Roman" panose="02020603050405020304" pitchFamily="18" charset="0"/>
              </a:rPr>
              <a:t>Проведено фотофіксацію та картографування міст пов’язаних із діяльністю історичних постатей та грецькою спадщиною Харкова</a:t>
            </a:r>
          </a:p>
          <a:p>
            <a:pPr algn="ctr">
              <a:buNone/>
            </a:pPr>
            <a:r>
              <a:rPr lang="uk-UA" sz="2000" dirty="0">
                <a:latin typeface="Times New Roman" panose="02020603050405020304" pitchFamily="18" charset="0"/>
                <a:cs typeface="Times New Roman" panose="02020603050405020304" pitchFamily="18" charset="0"/>
              </a:rPr>
              <a:t>Практичне значення роботи полягає у можливості використання матеріалів у навчальному процесі та краєзнавчій діяльності.</a:t>
            </a:r>
          </a:p>
        </p:txBody>
      </p:sp>
      <p:pic>
        <p:nvPicPr>
          <p:cNvPr id="7" name="Рисунок 6">
            <a:extLst>
              <a:ext uri="{FF2B5EF4-FFF2-40B4-BE49-F238E27FC236}">
                <a16:creationId xmlns:a16="http://schemas.microsoft.com/office/drawing/2014/main" id="{9BFBF788-00DB-1B3C-7168-B4154A993C8F}"/>
              </a:ext>
            </a:extLst>
          </p:cNvPr>
          <p:cNvPicPr>
            <a:picLocks noChangeAspect="1"/>
          </p:cNvPicPr>
          <p:nvPr/>
        </p:nvPicPr>
        <p:blipFill>
          <a:blip r:embed="rId2">
            <a:extLst>
              <a:ext uri="{28A0092B-C50C-407E-A947-70E740481C1C}">
                <a14:useLocalDpi xmlns:a14="http://schemas.microsoft.com/office/drawing/2010/main" val="0"/>
              </a:ext>
            </a:extLst>
          </a:blip>
          <a:srcRect l="4453" t="9077" r="35576" b="60568"/>
          <a:stretch>
            <a:fillRect/>
          </a:stretch>
        </p:blipFill>
        <p:spPr>
          <a:xfrm>
            <a:off x="3249258" y="3928665"/>
            <a:ext cx="5554495" cy="2081719"/>
          </a:xfrm>
          <a:prstGeom prst="rect">
            <a:avLst/>
          </a:prstGeom>
        </p:spPr>
      </p:pic>
      <p:sp>
        <p:nvSpPr>
          <p:cNvPr id="8" name="TextBox 7">
            <a:extLst>
              <a:ext uri="{FF2B5EF4-FFF2-40B4-BE49-F238E27FC236}">
                <a16:creationId xmlns:a16="http://schemas.microsoft.com/office/drawing/2014/main" id="{14E59145-8AFD-FE8A-0573-17823C14C777}"/>
              </a:ext>
            </a:extLst>
          </p:cNvPr>
          <p:cNvSpPr txBox="1"/>
          <p:nvPr/>
        </p:nvSpPr>
        <p:spPr>
          <a:xfrm>
            <a:off x="2978619" y="6176377"/>
            <a:ext cx="6426513" cy="461665"/>
          </a:xfrm>
          <a:prstGeom prst="rect">
            <a:avLst/>
          </a:prstGeom>
          <a:noFill/>
        </p:spPr>
        <p:txBody>
          <a:bodyPr wrap="square">
            <a:spAutoFit/>
          </a:bodyPr>
          <a:lstStyle/>
          <a:p>
            <a:pPr algn="ctr"/>
            <a:r>
              <a:rPr lang="uk-UA" sz="2400" i="1"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Інсталяція герба міста в парку Шевченка</a:t>
            </a:r>
            <a:endParaRPr lang="uk-UA" sz="2400" i="1"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6406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57736E-8C3E-43AE-8E16-BE681766B766}"/>
              </a:ext>
            </a:extLst>
          </p:cNvPr>
          <p:cNvSpPr txBox="1"/>
          <p:nvPr/>
        </p:nvSpPr>
        <p:spPr>
          <a:xfrm>
            <a:off x="2910359" y="-23148"/>
            <a:ext cx="6097904" cy="579967"/>
          </a:xfrm>
          <a:prstGeom prst="rect">
            <a:avLst/>
          </a:prstGeom>
          <a:noFill/>
        </p:spPr>
        <p:txBody>
          <a:bodyPr wrap="square">
            <a:spAutoFit/>
          </a:bodyPr>
          <a:lstStyle/>
          <a:p>
            <a:pPr indent="450215" algn="ctr">
              <a:lnSpc>
                <a:spcPct val="150000"/>
              </a:lnSpc>
            </a:pPr>
            <a:r>
              <a:rPr lang="uk-UA" sz="2400" b="1" dirty="0">
                <a:solidFill>
                  <a:schemeClr val="accent1">
                    <a:lumMod val="50000"/>
                  </a:schemeClr>
                </a:solidFill>
                <a:effectLst/>
                <a:latin typeface="Times New Roman" panose="02020603050405020304" pitchFamily="18" charset="0"/>
                <a:ea typeface="Times New Roman" panose="02020603050405020304" pitchFamily="18" charset="0"/>
              </a:rPr>
              <a:t>Список використаних джерел:</a:t>
            </a:r>
            <a:endParaRPr lang="ru-RU" sz="2400" b="1" dirty="0">
              <a:solidFill>
                <a:schemeClr val="accent1">
                  <a:lumMod val="50000"/>
                </a:schemeClr>
              </a:solidFill>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58ACDC50-74D5-4018-9F96-EEF5BB41CE46}"/>
              </a:ext>
            </a:extLst>
          </p:cNvPr>
          <p:cNvSpPr txBox="1"/>
          <p:nvPr/>
        </p:nvSpPr>
        <p:spPr>
          <a:xfrm>
            <a:off x="0" y="556819"/>
            <a:ext cx="11918622" cy="6197915"/>
          </a:xfrm>
          <a:prstGeom prst="rect">
            <a:avLst/>
          </a:prstGeom>
          <a:noFill/>
        </p:spPr>
        <p:txBody>
          <a:bodyPr wrap="square">
            <a:spAutoFit/>
          </a:bodyPr>
          <a:lstStyle/>
          <a:p>
            <a:pPr marL="342900" lvl="0" indent="-342900" algn="just">
              <a:lnSpc>
                <a:spcPct val="150000"/>
              </a:lnSpc>
              <a:buFont typeface="+mj-lt"/>
              <a:buAutoNum type="arabicPeriod"/>
            </a:pP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Багалій Д. І. Історія Слобідської України. Харків : Дельта, 1993. 256 с.</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Бєлгородська Л. В. Герб Харкова: історія виникнення та трансформації символіки. </a:t>
            </a:r>
            <a:r>
              <a:rPr lang="uk-UA" sz="1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Вісник Харківського національного університету імені В. Н. Каразіна</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2012. № 1026. С. 45–52.</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Греки на Слобожанщині : </a:t>
            </a:r>
            <a:r>
              <a:rPr lang="uk-UA"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зб</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архів. док. та матеріалів / </a:t>
            </a:r>
            <a:r>
              <a:rPr lang="uk-UA"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упоряд</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С. </a:t>
            </a:r>
            <a:r>
              <a:rPr lang="uk-UA"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Куделко</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Харків, 2010. 180 с.</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Греки на Харківщині: збірник архівних документів та матеріалів / </a:t>
            </a:r>
            <a:r>
              <a:rPr lang="uk-UA"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упоряд</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О. М. </a:t>
            </a:r>
            <a:r>
              <a:rPr lang="uk-UA"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Бахтіна</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Харків : Майдан, 2003. 240 с.</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uk-UA"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Грецькі сторінки Харкова : туристичний путівник / Харківське міське товариство греків «</a:t>
            </a:r>
            <a:r>
              <a:rPr lang="uk-UA" sz="1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Геліос</a:t>
            </a:r>
            <a:r>
              <a:rPr lang="uk-UA"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Харків, 2021. 48 с.</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uk-UA"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Желіба</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О. В. Геральдика Слобожанщини: символіка міст та полків. Ніжин : Аспект-Поліграф, 2007. 156 с.</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Історія Харкова у назвах та символах : довідник для учнів та вчителів. Харків : Ранок, 2015. 128 с.</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uk-UA"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Кадеєв</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В. І. Античні символи в сучасній геральдиці: </a:t>
            </a:r>
            <a:r>
              <a:rPr lang="uk-UA"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кадуцей</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та ріг достатку. </a:t>
            </a:r>
            <a:r>
              <a:rPr lang="uk-UA" sz="1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Вісник Харківського національного університету імені В. Н. Каразіна</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2008. </a:t>
            </a:r>
            <a:r>
              <a:rPr lang="uk-UA"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Вип</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40. С. 15–21.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uk-UA"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Кернес</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Г. А. Символіка рідного міста: методичний посібник для учнів середньої школи. Харків : Золоті сторінки, 2018. 88 с.</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Лакиза О. С. Античні мотиви в українській міській геральдиці XVIII–XIX століть. </a:t>
            </a:r>
            <a:r>
              <a:rPr lang="uk-UA" sz="1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Культурна спадщина Слобожанщини</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2015. </a:t>
            </a:r>
            <a:r>
              <a:rPr lang="uk-UA"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Вип</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30. С. 112–119.</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uk-UA"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Офіційний сайт Харківського міського товариства греків «</a:t>
            </a:r>
            <a:r>
              <a:rPr lang="uk-UA" sz="1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Геліос</a:t>
            </a:r>
            <a:r>
              <a:rPr lang="uk-UA"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[Електронний ресурс] : сторінка у </a:t>
            </a:r>
            <a:r>
              <a:rPr lang="uk-UA" sz="1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Facebook</a:t>
            </a:r>
            <a:r>
              <a:rPr lang="uk-UA"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URL: </a:t>
            </a:r>
            <a:r>
              <a:rPr lang="uk-UA" sz="1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https://www.facebook.com/kharkiv.community.of.the.greeks.helios/</a:t>
            </a:r>
            <a:r>
              <a:rPr lang="uk-UA"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(дата звернення: 28.03.2026).</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Панченко В. О. Міська геральдика Лівобережної та Слобідської України. Київ : Видавець Олег </a:t>
            </a:r>
            <a:r>
              <a:rPr lang="uk-UA"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Філюк</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2014. 248 с.</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Парамонов А. Ф. Харків: історія міста від фортеці до столиці. Харків : Фоліо, 2020. 320 с.</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Слюсарський О. Г. Соціально-економічний розвиток Слобожанщини XVII–XVIII ст. Харків : Вид-во ХДУ, 1964. 189 с.</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Тарасова С. А. Діяльність грецької громади в Харкові: історичний аспект та сучасність. </a:t>
            </a:r>
            <a:r>
              <a:rPr lang="uk-UA" sz="1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Збірник наукових праць «Гілея»</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2016. </a:t>
            </a:r>
            <a:r>
              <a:rPr lang="uk-UA"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Вип</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108. С. 74–79.</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mj-lt"/>
              <a:buAutoNum type="arabicPeriod"/>
            </a:pP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Чернігова Н. В. Символіка </a:t>
            </a:r>
            <a:r>
              <a:rPr lang="uk-UA"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кадуцея</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у світовій культурі та харківській традиції. </a:t>
            </a:r>
            <a:r>
              <a:rPr lang="uk-UA" sz="1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Мистецтвознавчі записки</a:t>
            </a:r>
            <a:r>
              <a:rPr lang="uk-UA"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2019. № 35. С. 22–27.</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305818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415</TotalTime>
  <Words>1711</Words>
  <Application>Microsoft Office PowerPoint</Application>
  <PresentationFormat>Широкий екран</PresentationFormat>
  <Paragraphs>94</Paragraphs>
  <Slides>13</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13</vt:i4>
      </vt:variant>
    </vt:vector>
  </HeadingPairs>
  <TitlesOfParts>
    <vt:vector size="18" baseType="lpstr">
      <vt:lpstr>Arial</vt:lpstr>
      <vt:lpstr>Calibri</vt:lpstr>
      <vt:lpstr>Calibri Light</vt:lpstr>
      <vt:lpstr>Times New Roman</vt:lpstr>
      <vt:lpstr>Тема Office</vt:lpstr>
      <vt:lpstr>Від геральдики до історії: грецький вплив на формування культурного обличчя Харкова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Матвій Малінін</dc:creator>
  <cp:lastModifiedBy>Олена Бивала</cp:lastModifiedBy>
  <cp:revision>32</cp:revision>
  <dcterms:created xsi:type="dcterms:W3CDTF">2026-03-28T05:42:33Z</dcterms:created>
  <dcterms:modified xsi:type="dcterms:W3CDTF">2026-04-21T10:57:30Z</dcterms:modified>
</cp:coreProperties>
</file>