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4"/>
  </p:notesMasterIdLst>
  <p:sldIdLst>
    <p:sldId id="256" r:id="rId2"/>
    <p:sldId id="267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12192000" cy="6858000"/>
  <p:notesSz cx="6858000" cy="9144000"/>
  <p:embeddedFontLst>
    <p:embeddedFont>
      <p:font typeface="Lato" panose="020B0604020202020204" charset="0"/>
      <p:regular r:id="rId15"/>
      <p:bold r:id="rId16"/>
      <p:italic r:id="rId17"/>
      <p:boldItalic r:id="rId18"/>
    </p:embeddedFont>
    <p:embeddedFont>
      <p:font typeface="Merriweather" panose="020B0604020202020204" charset="-52"/>
      <p:regular r:id="rId19"/>
      <p:bold r:id="rId20"/>
      <p:italic r:id="rId21"/>
      <p:boldItalic r:id="rId22"/>
    </p:embeddedFont>
    <p:embeddedFont>
      <p:font typeface="Calibri" panose="020F0502020204030204" pitchFamily="34" charset="0"/>
      <p:regular r:id="rId23"/>
      <p:bold r:id="rId24"/>
      <p:italic r:id="rId25"/>
      <p:boldItalic r:id="rId2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86C787CE-06A5-48A3-AA5C-6DE94A4D38C1}">
  <a:tblStyle styleId="{86C787CE-06A5-48A3-AA5C-6DE94A4D38C1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6" d="100"/>
          <a:sy n="86" d="100"/>
        </p:scale>
        <p:origin x="708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26" Type="http://schemas.openxmlformats.org/officeDocument/2006/relationships/font" Target="fonts/font12.fntdata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font" Target="fonts/font11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0.fntdata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" name="Google Shape;151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8" name="Google Shape;16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1" name="Google Shape;191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0" name="Google Shape;200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9" name="Google Shape;209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3" name="Google Shape;233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1" name="Google Shape;251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3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4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10" Type="http://schemas.openxmlformats.org/officeDocument/2006/relationships/image" Target="../media/image3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5.png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3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3"/>
          <p:cNvSpPr txBox="1"/>
          <p:nvPr/>
        </p:nvSpPr>
        <p:spPr>
          <a:xfrm>
            <a:off x="2246739" y="988353"/>
            <a:ext cx="8068140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/>
            <a:r>
              <a:rPr lang="ru-RU" sz="3600" dirty="0">
                <a:solidFill>
                  <a:schemeClr val="bg1"/>
                </a:solidFill>
                <a:latin typeface="Times New Roman" panose="02020603050405020304" pitchFamily="18" charset="0"/>
              </a:rPr>
              <a:t> Тема: Інвазивні види комах та їх вплив на рослинні угруповання</a:t>
            </a:r>
            <a:endParaRPr sz="3600" dirty="0">
              <a:solidFill>
                <a:schemeClr val="bg1"/>
              </a:solidFill>
            </a:endParaRPr>
          </a:p>
        </p:txBody>
      </p:sp>
      <p:sp>
        <p:nvSpPr>
          <p:cNvPr id="86" name="Google Shape;86;p13"/>
          <p:cNvSpPr txBox="1"/>
          <p:nvPr/>
        </p:nvSpPr>
        <p:spPr>
          <a:xfrm>
            <a:off x="571500" y="3469034"/>
            <a:ext cx="110490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9952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13"/>
          <p:cNvSpPr/>
          <p:nvPr/>
        </p:nvSpPr>
        <p:spPr>
          <a:xfrm>
            <a:off x="5715000" y="4543425"/>
            <a:ext cx="762000" cy="38100"/>
          </a:xfrm>
          <a:prstGeom prst="rect">
            <a:avLst/>
          </a:prstGeom>
          <a:solidFill>
            <a:srgbClr val="A0522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566514" y="2096349"/>
            <a:ext cx="10175719" cy="3621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Автор</a:t>
            </a:r>
            <a:r>
              <a:rPr lang="ru-RU" sz="26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Малецька</a:t>
            </a:r>
            <a:r>
              <a:rPr lang="ru-RU" sz="2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Вероніка</a:t>
            </a:r>
            <a:r>
              <a:rPr lang="ru-RU" sz="2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Валентинівна</a:t>
            </a:r>
            <a:r>
              <a:rPr lang="ru-RU" sz="2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​: </a:t>
            </a:r>
          </a:p>
          <a:p>
            <a:pPr>
              <a:lnSpc>
                <a:spcPct val="150000"/>
              </a:lnSpc>
            </a:pPr>
            <a:r>
              <a:rPr lang="ru-RU" sz="2600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Курс </a:t>
            </a:r>
            <a:r>
              <a:rPr lang="ru-RU" sz="2600" i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навчання</a:t>
            </a:r>
            <a:r>
              <a:rPr lang="ru-RU" sz="2600" b="1" i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: </a:t>
            </a:r>
            <a:r>
              <a:rPr lang="ru-RU" sz="2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ru-RU" sz="2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курс​</a:t>
            </a:r>
            <a:br>
              <a:rPr lang="ru-RU" sz="2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Заклад </a:t>
            </a:r>
            <a:r>
              <a:rPr lang="ru-RU" sz="2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освіти</a:t>
            </a:r>
            <a:r>
              <a:rPr lang="ru-RU" sz="26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ЦППРК №1 м. </a:t>
            </a:r>
            <a:r>
              <a:rPr lang="ru-RU" sz="2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Кривий</a:t>
            </a:r>
            <a:r>
              <a:rPr lang="ru-RU" sz="2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Ріг</a:t>
            </a:r>
            <a:r>
              <a:rPr lang="ru-RU" sz="2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​</a:t>
            </a:r>
            <a:br>
              <a:rPr lang="ru-RU" sz="2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Відділення</a:t>
            </a:r>
            <a:r>
              <a:rPr lang="ru-RU" sz="2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МАНУ: </a:t>
            </a:r>
            <a:r>
              <a:rPr lang="ru-RU" sz="2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Дніпропетровське</a:t>
            </a:r>
            <a:r>
              <a:rPr lang="ru-RU" sz="2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територіальне</a:t>
            </a:r>
            <a:r>
              <a:rPr lang="ru-RU" sz="2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відділення</a:t>
            </a:r>
            <a:r>
              <a:rPr lang="ru-RU" sz="2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​</a:t>
            </a:r>
            <a:br>
              <a:rPr lang="ru-RU" sz="2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Населений</a:t>
            </a:r>
            <a:r>
              <a:rPr lang="ru-RU" sz="26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пункт</a:t>
            </a:r>
            <a:r>
              <a:rPr lang="ru-RU" sz="26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м. </a:t>
            </a:r>
            <a:r>
              <a:rPr lang="ru-RU" sz="2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Кривий</a:t>
            </a:r>
            <a:r>
              <a:rPr lang="ru-RU" sz="2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Ріг</a:t>
            </a:r>
            <a:r>
              <a:rPr lang="ru-RU" sz="2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​</a:t>
            </a:r>
            <a:br>
              <a:rPr lang="ru-RU" sz="2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Керівник</a:t>
            </a:r>
            <a:r>
              <a:rPr lang="ru-RU" sz="26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Аванесян Анна </a:t>
            </a:r>
            <a:r>
              <a:rPr lang="ru-RU" sz="2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Сергіївна</a:t>
            </a:r>
            <a:r>
              <a:rPr lang="ru-RU" sz="2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викладач</a:t>
            </a:r>
            <a:r>
              <a:rPr lang="ru-RU" sz="2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біології</a:t>
            </a:r>
            <a:r>
              <a:rPr lang="ru-RU" sz="2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екології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9618" y="295468"/>
            <a:ext cx="945931" cy="93083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73014" y="1037507"/>
            <a:ext cx="532709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i="1" dirty="0">
                <a:latin typeface="Times New Roman" panose="02020603050405020304" pitchFamily="18" charset="0"/>
              </a:rPr>
              <a:t>Мета та </a:t>
            </a:r>
            <a:r>
              <a:rPr lang="ru-RU" sz="2800" b="1" i="1" dirty="0" err="1">
                <a:latin typeface="Times New Roman" panose="02020603050405020304" pitchFamily="18" charset="0"/>
              </a:rPr>
              <a:t>завдання</a:t>
            </a:r>
            <a:r>
              <a:rPr lang="ru-RU" sz="2800" b="1" i="1" dirty="0">
                <a:latin typeface="Times New Roman" panose="02020603050405020304" pitchFamily="18" charset="0"/>
              </a:rPr>
              <a:t> </a:t>
            </a:r>
            <a:r>
              <a:rPr lang="ru-RU" sz="2800" b="1" i="1" dirty="0" err="1">
                <a:latin typeface="Times New Roman" panose="02020603050405020304" pitchFamily="18" charset="0"/>
              </a:rPr>
              <a:t>дослідження</a:t>
            </a:r>
            <a:endParaRPr lang="ru-RU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037063" y="1659285"/>
            <a:ext cx="10192215" cy="44798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Мета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дослідити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вплив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інвазивних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комах на рослинні угруповання​</a:t>
            </a:r>
          </a:p>
          <a:p>
            <a:pPr fontAlgn="base">
              <a:lnSpc>
                <a:spcPct val="150000"/>
              </a:lnSpc>
            </a:pP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Завдання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: ​</a:t>
            </a:r>
          </a:p>
          <a:p>
            <a:pPr fontAlgn="base">
              <a:lnSpc>
                <a:spcPct val="150000"/>
              </a:lnSpc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вивчити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поняття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інвазивних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видів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​</a:t>
            </a:r>
          </a:p>
          <a:p>
            <a:pPr fontAlgn="base">
              <a:lnSpc>
                <a:spcPct val="150000"/>
              </a:lnSpc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дослідити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каштанові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мінуючу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міль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​</a:t>
            </a:r>
          </a:p>
          <a:p>
            <a:pPr fontAlgn="base">
              <a:lnSpc>
                <a:spcPct val="150000"/>
              </a:lnSpc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проаналізувати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вплив на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рослини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​</a:t>
            </a:r>
          </a:p>
          <a:p>
            <a:pPr fontAlgn="base">
              <a:lnSpc>
                <a:spcPct val="150000"/>
              </a:lnSpc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зробити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висновки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​</a:t>
            </a:r>
          </a:p>
          <a:p>
            <a:pPr>
              <a:lnSpc>
                <a:spcPct val="150000"/>
              </a:lnSpc>
            </a:pPr>
            <a:r>
              <a:rPr lang="ru-RU" sz="16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Об’єкт</a:t>
            </a:r>
            <a:r>
              <a:rPr lang="ru-RU" sz="1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</a:t>
            </a: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Каштанова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мінуюча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міль</a:t>
            </a: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1600" b="1" dirty="0">
                <a:latin typeface="Times New Roman" panose="02020603050405020304" pitchFamily="18" charset="0"/>
              </a:rPr>
              <a:t>В</a:t>
            </a:r>
            <a:r>
              <a:rPr lang="ru-RU" sz="1600" b="1" dirty="0" smtClean="0">
                <a:latin typeface="Times New Roman" panose="02020603050405020304" pitchFamily="18" charset="0"/>
              </a:rPr>
              <a:t>ид</a:t>
            </a:r>
            <a:r>
              <a:rPr lang="ru-RU" sz="1600" dirty="0">
                <a:latin typeface="Times New Roman" panose="02020603050405020304" pitchFamily="18" charset="0"/>
              </a:rPr>
              <a:t>: </a:t>
            </a:r>
            <a:r>
              <a:rPr lang="en-US" sz="1600" dirty="0" err="1">
                <a:latin typeface="Times New Roman" panose="02020603050405020304" pitchFamily="18" charset="0"/>
              </a:rPr>
              <a:t>Cameraria</a:t>
            </a:r>
            <a:r>
              <a:rPr lang="en-US" sz="1600" dirty="0">
                <a:latin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</a:rPr>
              <a:t>ohridella</a:t>
            </a:r>
            <a:r>
              <a:rPr lang="en-US" sz="1600" dirty="0">
                <a:latin typeface="Times New Roman" panose="02020603050405020304" pitchFamily="18" charset="0"/>
              </a:rPr>
              <a:t>.​</a:t>
            </a:r>
            <a:br>
              <a:rPr lang="en-US" sz="1600" dirty="0">
                <a:latin typeface="Times New Roman" panose="02020603050405020304" pitchFamily="18" charset="0"/>
              </a:rPr>
            </a:br>
            <a:r>
              <a:rPr lang="en-US" sz="1600" dirty="0">
                <a:latin typeface="Times New Roman" panose="02020603050405020304" pitchFamily="18" charset="0"/>
              </a:rPr>
              <a:t>​</a:t>
            </a:r>
            <a:r>
              <a:rPr lang="ru-RU" sz="1600" b="1" dirty="0" err="1">
                <a:latin typeface="Times New Roman" panose="02020603050405020304" pitchFamily="18" charset="0"/>
              </a:rPr>
              <a:t>Походження</a:t>
            </a:r>
            <a:r>
              <a:rPr lang="ru-RU" sz="1600" dirty="0">
                <a:latin typeface="Times New Roman" panose="02020603050405020304" pitchFamily="18" charset="0"/>
              </a:rPr>
              <a:t>: </a:t>
            </a:r>
            <a:r>
              <a:rPr lang="ru-RU" sz="1600" dirty="0" err="1">
                <a:latin typeface="Times New Roman" panose="02020603050405020304" pitchFamily="18" charset="0"/>
              </a:rPr>
              <a:t>Балканський</a:t>
            </a:r>
            <a:r>
              <a:rPr lang="ru-RU" sz="1600" dirty="0">
                <a:latin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</a:rPr>
              <a:t>півострів</a:t>
            </a:r>
            <a:r>
              <a:rPr lang="ru-RU" sz="1600" dirty="0">
                <a:latin typeface="Times New Roman" panose="02020603050405020304" pitchFamily="18" charset="0"/>
              </a:rPr>
              <a:t>.​</a:t>
            </a:r>
            <a:br>
              <a:rPr lang="ru-RU" sz="1600" dirty="0">
                <a:latin typeface="Times New Roman" panose="02020603050405020304" pitchFamily="18" charset="0"/>
              </a:rPr>
            </a:br>
            <a:r>
              <a:rPr lang="ru-RU" sz="1600" dirty="0">
                <a:latin typeface="Times New Roman" panose="02020603050405020304" pitchFamily="18" charset="0"/>
              </a:rPr>
              <a:t>​</a:t>
            </a:r>
            <a:r>
              <a:rPr lang="ru-RU" sz="1600" b="1" dirty="0" err="1">
                <a:latin typeface="Times New Roman" panose="02020603050405020304" pitchFamily="18" charset="0"/>
              </a:rPr>
              <a:t>Особливість</a:t>
            </a:r>
            <a:r>
              <a:rPr lang="ru-RU" sz="1600" dirty="0">
                <a:latin typeface="Times New Roman" panose="02020603050405020304" pitchFamily="18" charset="0"/>
              </a:rPr>
              <a:t>: </a:t>
            </a:r>
            <a:r>
              <a:rPr lang="ru-RU" sz="1600" dirty="0" smtClean="0">
                <a:latin typeface="Times New Roman" panose="02020603050405020304" pitchFamily="18" charset="0"/>
              </a:rPr>
              <a:t>личинки </a:t>
            </a:r>
            <a:r>
              <a:rPr lang="ru-RU" sz="1600" dirty="0" err="1">
                <a:latin typeface="Times New Roman" panose="02020603050405020304" pitchFamily="18" charset="0"/>
              </a:rPr>
              <a:t>живуть</a:t>
            </a:r>
            <a:r>
              <a:rPr lang="ru-RU" sz="1600" dirty="0">
                <a:latin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</a:rPr>
              <a:t>всередині</a:t>
            </a:r>
            <a:r>
              <a:rPr lang="ru-RU" sz="1600" dirty="0">
                <a:latin typeface="Times New Roman" panose="02020603050405020304" pitchFamily="18" charset="0"/>
              </a:rPr>
              <a:t> листка, </a:t>
            </a:r>
            <a:r>
              <a:rPr lang="ru-RU" sz="1600" dirty="0" err="1">
                <a:latin typeface="Times New Roman" panose="02020603050405020304" pitchFamily="18" charset="0"/>
              </a:rPr>
              <a:t>проїдаючи</a:t>
            </a:r>
            <a:r>
              <a:rPr lang="ru-RU" sz="1600" dirty="0">
                <a:latin typeface="Times New Roman" panose="02020603050405020304" pitchFamily="18" charset="0"/>
              </a:rPr>
              <a:t> «</a:t>
            </a:r>
            <a:r>
              <a:rPr lang="ru-RU" sz="1600" dirty="0" err="1">
                <a:latin typeface="Times New Roman" panose="02020603050405020304" pitchFamily="18" charset="0"/>
              </a:rPr>
              <a:t>міни</a:t>
            </a:r>
            <a:r>
              <a:rPr lang="ru-RU" sz="1600" dirty="0">
                <a:latin typeface="Times New Roman" panose="02020603050405020304" pitchFamily="18" charset="0"/>
              </a:rPr>
              <a:t>» (</a:t>
            </a:r>
            <a:r>
              <a:rPr lang="ru-RU" sz="1600" dirty="0" err="1">
                <a:latin typeface="Times New Roman" panose="02020603050405020304" pitchFamily="18" charset="0"/>
              </a:rPr>
              <a:t>порожнини</a:t>
            </a:r>
            <a:r>
              <a:rPr lang="ru-RU" sz="1600" dirty="0">
                <a:latin typeface="Times New Roman" panose="02020603050405020304" pitchFamily="18" charset="0"/>
              </a:rPr>
              <a:t>), </a:t>
            </a:r>
            <a:r>
              <a:rPr lang="ru-RU" sz="1600" dirty="0" err="1">
                <a:latin typeface="Times New Roman" panose="02020603050405020304" pitchFamily="18" charset="0"/>
              </a:rPr>
              <a:t>що</a:t>
            </a:r>
            <a:r>
              <a:rPr lang="ru-RU" sz="1600" dirty="0">
                <a:latin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</a:rPr>
              <a:t>призводить</a:t>
            </a:r>
            <a:r>
              <a:rPr lang="ru-RU" sz="1600" dirty="0">
                <a:latin typeface="Times New Roman" panose="02020603050405020304" pitchFamily="18" charset="0"/>
              </a:rPr>
              <a:t> до </a:t>
            </a:r>
            <a:r>
              <a:rPr lang="ru-RU" sz="1600" dirty="0" err="1">
                <a:latin typeface="Times New Roman" panose="02020603050405020304" pitchFamily="18" charset="0"/>
              </a:rPr>
              <a:t>відмирання</a:t>
            </a:r>
            <a:r>
              <a:rPr lang="ru-RU" sz="1600" dirty="0">
                <a:latin typeface="Times New Roman" panose="02020603050405020304" pitchFamily="18" charset="0"/>
              </a:rPr>
              <a:t> тканин.​</a:t>
            </a:r>
            <a:br>
              <a:rPr lang="ru-RU" sz="1600" dirty="0">
                <a:latin typeface="Times New Roman" panose="02020603050405020304" pitchFamily="18" charset="0"/>
              </a:rPr>
            </a:br>
            <a:r>
              <a:rPr lang="ru-RU" sz="1600" b="1" dirty="0" smtClean="0">
                <a:latin typeface="Times New Roman" panose="02020603050405020304" pitchFamily="18" charset="0"/>
              </a:rPr>
              <a:t>Причина </a:t>
            </a:r>
            <a:r>
              <a:rPr lang="ru-RU" sz="1600" b="1" dirty="0" err="1">
                <a:latin typeface="Times New Roman" panose="02020603050405020304" pitchFamily="18" charset="0"/>
              </a:rPr>
              <a:t>поширення</a:t>
            </a:r>
            <a:r>
              <a:rPr lang="ru-RU" sz="1600" dirty="0">
                <a:latin typeface="Times New Roman" panose="02020603050405020304" pitchFamily="18" charset="0"/>
              </a:rPr>
              <a:t>: </a:t>
            </a:r>
            <a:r>
              <a:rPr lang="ru-RU" sz="1600" dirty="0" err="1" smtClean="0">
                <a:latin typeface="Times New Roman" panose="02020603050405020304" pitchFamily="18" charset="0"/>
              </a:rPr>
              <a:t>відсутність</a:t>
            </a:r>
            <a:r>
              <a:rPr lang="ru-RU" sz="1600" dirty="0" smtClean="0">
                <a:latin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</a:rPr>
              <a:t>природних</a:t>
            </a:r>
            <a:r>
              <a:rPr lang="ru-RU" sz="1600" dirty="0">
                <a:latin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</a:rPr>
              <a:t>ворогів</a:t>
            </a:r>
            <a:r>
              <a:rPr lang="ru-RU" sz="1600" dirty="0">
                <a:latin typeface="Times New Roman" panose="02020603050405020304" pitchFamily="18" charset="0"/>
              </a:rPr>
              <a:t> у наших </a:t>
            </a:r>
            <a:r>
              <a:rPr lang="ru-RU" sz="1600" dirty="0" err="1">
                <a:latin typeface="Times New Roman" panose="02020603050405020304" pitchFamily="18" charset="0"/>
              </a:rPr>
              <a:t>екосистемах</a:t>
            </a:r>
            <a:endParaRPr lang="ru-RU" sz="16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934" y="210853"/>
            <a:ext cx="944962" cy="932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50208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p14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9525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4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1500" y="2456557"/>
            <a:ext cx="3492549" cy="2916435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4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349799" y="2456557"/>
            <a:ext cx="3492549" cy="2916435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4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128099" y="2456557"/>
            <a:ext cx="3492549" cy="2916435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4"/>
          <p:cNvSpPr/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002B5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14"/>
          <p:cNvSpPr txBox="1"/>
          <p:nvPr/>
        </p:nvSpPr>
        <p:spPr>
          <a:xfrm>
            <a:off x="857250" y="3390007"/>
            <a:ext cx="3067102" cy="219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4" b="1" i="0" u="none" strike="noStrike" cap="none" dirty="0" err="1">
                <a:solidFill>
                  <a:schemeClr val="tx1"/>
                </a:solidFill>
                <a:latin typeface="Merriweather"/>
                <a:ea typeface="Merriweather"/>
                <a:cs typeface="Merriweather"/>
                <a:sym typeface="Merriweather"/>
              </a:rPr>
              <a:t>Екзотичне</a:t>
            </a:r>
            <a:r>
              <a:rPr lang="en-US" sz="1404" b="1" i="0" u="none" strike="noStrike" cap="none" dirty="0">
                <a:solidFill>
                  <a:schemeClr val="tx1"/>
                </a:solidFill>
                <a:latin typeface="Merriweather"/>
                <a:ea typeface="Merriweather"/>
                <a:cs typeface="Merriweather"/>
                <a:sym typeface="Merriweather"/>
              </a:rPr>
              <a:t> </a:t>
            </a:r>
            <a:r>
              <a:rPr lang="en-US" sz="1404" b="1" i="0" u="none" strike="noStrike" cap="none" dirty="0" err="1">
                <a:solidFill>
                  <a:schemeClr val="tx1"/>
                </a:solidFill>
                <a:latin typeface="Merriweather"/>
                <a:ea typeface="Merriweather"/>
                <a:cs typeface="Merriweather"/>
                <a:sym typeface="Merriweather"/>
              </a:rPr>
              <a:t>походження</a:t>
            </a:r>
            <a:endParaRPr dirty="0">
              <a:solidFill>
                <a:schemeClr val="tx1"/>
              </a:solidFill>
            </a:endParaRPr>
          </a:p>
        </p:txBody>
      </p:sp>
      <p:sp>
        <p:nvSpPr>
          <p:cNvPr id="100" name="Google Shape;100;p14"/>
          <p:cNvSpPr txBox="1"/>
          <p:nvPr/>
        </p:nvSpPr>
        <p:spPr>
          <a:xfrm>
            <a:off x="857250" y="3780532"/>
            <a:ext cx="2921100" cy="129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50" i="0" u="none" strike="noStrike" cap="none">
                <a:solidFill>
                  <a:srgbClr val="33415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Види, що потрапляють у нове середовище за межами свого природного ареалу внаслідок діяльності людини.</a:t>
            </a:r>
            <a:endParaRPr sz="15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1" name="Google Shape;101;p14"/>
          <p:cNvSpPr txBox="1"/>
          <p:nvPr/>
        </p:nvSpPr>
        <p:spPr>
          <a:xfrm>
            <a:off x="4635549" y="3390007"/>
            <a:ext cx="3067102" cy="219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4" b="1" i="0" u="none" strike="noStrike" cap="none" dirty="0" err="1">
                <a:solidFill>
                  <a:schemeClr val="tx1"/>
                </a:solidFill>
                <a:latin typeface="Merriweather"/>
                <a:ea typeface="Merriweather"/>
                <a:cs typeface="Merriweather"/>
                <a:sym typeface="Merriweather"/>
              </a:rPr>
              <a:t>Агресивне</a:t>
            </a:r>
            <a:r>
              <a:rPr lang="en-US" sz="1404" b="1" i="0" u="none" strike="noStrike" cap="none" dirty="0">
                <a:solidFill>
                  <a:schemeClr val="tx1"/>
                </a:solidFill>
                <a:latin typeface="Merriweather"/>
                <a:ea typeface="Merriweather"/>
                <a:cs typeface="Merriweather"/>
                <a:sym typeface="Merriweather"/>
              </a:rPr>
              <a:t> </a:t>
            </a:r>
            <a:r>
              <a:rPr lang="en-US" sz="1404" b="1" i="0" u="none" strike="noStrike" cap="none" dirty="0" err="1">
                <a:solidFill>
                  <a:schemeClr val="tx1"/>
                </a:solidFill>
                <a:latin typeface="Merriweather"/>
                <a:ea typeface="Merriweather"/>
                <a:cs typeface="Merriweather"/>
                <a:sym typeface="Merriweather"/>
              </a:rPr>
              <a:t>розмноження</a:t>
            </a:r>
            <a:endParaRPr dirty="0">
              <a:solidFill>
                <a:schemeClr val="tx1"/>
              </a:solidFill>
            </a:endParaRPr>
          </a:p>
        </p:txBody>
      </p:sp>
      <p:sp>
        <p:nvSpPr>
          <p:cNvPr id="102" name="Google Shape;102;p14"/>
          <p:cNvSpPr txBox="1"/>
          <p:nvPr/>
        </p:nvSpPr>
        <p:spPr>
          <a:xfrm>
            <a:off x="4635549" y="3780532"/>
            <a:ext cx="2921100" cy="129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50" i="0" u="none" strike="noStrike" cap="none">
                <a:solidFill>
                  <a:srgbClr val="33415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Відсутність природних ворогів (хижаків, паразитів) дозволяє популяції зростати в геометричній прогресії.</a:t>
            </a:r>
            <a:endParaRPr sz="15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3" name="Google Shape;103;p14"/>
          <p:cNvSpPr txBox="1"/>
          <p:nvPr/>
        </p:nvSpPr>
        <p:spPr>
          <a:xfrm>
            <a:off x="8413849" y="3390007"/>
            <a:ext cx="3067102" cy="219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4" b="1" i="0" u="none" strike="noStrike" cap="none" dirty="0" err="1">
                <a:solidFill>
                  <a:schemeClr val="tx1"/>
                </a:solidFill>
                <a:latin typeface="Merriweather"/>
                <a:ea typeface="Merriweather"/>
                <a:cs typeface="Merriweather"/>
                <a:sym typeface="Merriweather"/>
              </a:rPr>
              <a:t>Екологічний</a:t>
            </a:r>
            <a:r>
              <a:rPr lang="en-US" sz="1404" b="1" i="0" u="none" strike="noStrike" cap="none" dirty="0">
                <a:solidFill>
                  <a:schemeClr val="tx1"/>
                </a:solidFill>
                <a:latin typeface="Merriweather"/>
                <a:ea typeface="Merriweather"/>
                <a:cs typeface="Merriweather"/>
                <a:sym typeface="Merriweather"/>
              </a:rPr>
              <a:t> </a:t>
            </a:r>
            <a:r>
              <a:rPr lang="en-US" sz="1404" b="1" i="0" u="none" strike="noStrike" cap="none" dirty="0" err="1">
                <a:solidFill>
                  <a:schemeClr val="tx1"/>
                </a:solidFill>
                <a:latin typeface="Merriweather"/>
                <a:ea typeface="Merriweather"/>
                <a:cs typeface="Merriweather"/>
                <a:sym typeface="Merriweather"/>
              </a:rPr>
              <a:t>тиск</a:t>
            </a:r>
            <a:endParaRPr dirty="0">
              <a:solidFill>
                <a:schemeClr val="tx1"/>
              </a:solidFill>
            </a:endParaRPr>
          </a:p>
        </p:txBody>
      </p:sp>
      <p:sp>
        <p:nvSpPr>
          <p:cNvPr id="104" name="Google Shape;104;p14"/>
          <p:cNvSpPr txBox="1"/>
          <p:nvPr/>
        </p:nvSpPr>
        <p:spPr>
          <a:xfrm>
            <a:off x="8413849" y="3780532"/>
            <a:ext cx="2921100" cy="93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50" i="0" u="none" strike="noStrike" cap="none">
                <a:solidFill>
                  <a:srgbClr val="33415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Інвазія веде до витіснення місцевих видів, зміни структури ґрунтів та деградації рослинних угруповань.</a:t>
            </a:r>
            <a:endParaRPr sz="15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05" name="Google Shape;105;p14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020488" y="2970907"/>
            <a:ext cx="381000" cy="381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4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881687" y="2923282"/>
            <a:ext cx="428625" cy="381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4" descr="image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9683873" y="2889749"/>
            <a:ext cx="381000" cy="381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14"/>
          <p:cNvSpPr txBox="1"/>
          <p:nvPr/>
        </p:nvSpPr>
        <p:spPr>
          <a:xfrm>
            <a:off x="790500" y="1505032"/>
            <a:ext cx="11401500" cy="4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50" b="1" i="0" u="none" strike="noStrike" cap="none" dirty="0" err="1">
                <a:solidFill>
                  <a:schemeClr val="tx1"/>
                </a:solidFill>
                <a:latin typeface="Merriweather"/>
                <a:ea typeface="Merriweather"/>
                <a:cs typeface="Merriweather"/>
                <a:sym typeface="Merriweather"/>
              </a:rPr>
              <a:t>Поняття</a:t>
            </a:r>
            <a:r>
              <a:rPr lang="en-US" sz="3150" b="1" i="0" u="none" strike="noStrike" cap="none" dirty="0">
                <a:solidFill>
                  <a:schemeClr val="tx1"/>
                </a:solidFill>
                <a:latin typeface="Merriweather"/>
                <a:ea typeface="Merriweather"/>
                <a:cs typeface="Merriweather"/>
                <a:sym typeface="Merriweather"/>
              </a:rPr>
              <a:t> </a:t>
            </a:r>
            <a:r>
              <a:rPr lang="en-US" sz="3150" b="1" i="0" u="none" strike="noStrike" cap="none" dirty="0" err="1">
                <a:solidFill>
                  <a:schemeClr val="tx1"/>
                </a:solidFill>
                <a:latin typeface="Merriweather"/>
                <a:ea typeface="Merriweather"/>
                <a:cs typeface="Merriweather"/>
                <a:sym typeface="Merriweather"/>
              </a:rPr>
              <a:t>інвазивних</a:t>
            </a:r>
            <a:r>
              <a:rPr lang="en-US" sz="3150" b="1" i="0" u="none" strike="noStrike" cap="none" dirty="0">
                <a:solidFill>
                  <a:schemeClr val="tx1"/>
                </a:solidFill>
                <a:latin typeface="Merriweather"/>
                <a:ea typeface="Merriweather"/>
                <a:cs typeface="Merriweather"/>
                <a:sym typeface="Merriweather"/>
              </a:rPr>
              <a:t> </a:t>
            </a:r>
            <a:r>
              <a:rPr lang="en-US" sz="3150" b="1" i="0" u="none" strike="noStrike" cap="none" dirty="0" err="1">
                <a:solidFill>
                  <a:schemeClr val="tx1"/>
                </a:solidFill>
                <a:latin typeface="Merriweather"/>
                <a:ea typeface="Merriweather"/>
                <a:cs typeface="Merriweather"/>
                <a:sym typeface="Merriweather"/>
              </a:rPr>
              <a:t>видів</a:t>
            </a:r>
            <a:endParaRPr dirty="0">
              <a:solidFill>
                <a:schemeClr val="tx1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4769" y="486538"/>
            <a:ext cx="944962" cy="932769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Google Shape;114;p15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2183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15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286500" y="2009775"/>
            <a:ext cx="5334000" cy="381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15"/>
          <p:cNvSpPr/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002B5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15"/>
          <p:cNvSpPr txBox="1"/>
          <p:nvPr/>
        </p:nvSpPr>
        <p:spPr>
          <a:xfrm>
            <a:off x="571500" y="2009775"/>
            <a:ext cx="5600700" cy="219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4" b="1" i="0" u="none" strike="noStrike" cap="none" dirty="0" err="1">
                <a:solidFill>
                  <a:srgbClr val="002B5B"/>
                </a:solidFill>
                <a:latin typeface="Merriweather"/>
                <a:ea typeface="Merriweather"/>
                <a:cs typeface="Merriweather"/>
                <a:sym typeface="Merriweather"/>
              </a:rPr>
              <a:t>Біологічна</a:t>
            </a:r>
            <a:r>
              <a:rPr lang="en-US" sz="1404" b="1" i="0" u="none" strike="noStrike" cap="none" dirty="0">
                <a:solidFill>
                  <a:srgbClr val="002B5B"/>
                </a:solidFill>
                <a:latin typeface="Merriweather"/>
                <a:ea typeface="Merriweather"/>
                <a:cs typeface="Merriweather"/>
                <a:sym typeface="Merriweather"/>
              </a:rPr>
              <a:t> </a:t>
            </a:r>
            <a:r>
              <a:rPr lang="en-US" sz="1404" b="1" i="0" u="none" strike="noStrike" cap="none" dirty="0" err="1">
                <a:solidFill>
                  <a:srgbClr val="002B5B"/>
                </a:solidFill>
                <a:latin typeface="Merriweather"/>
                <a:ea typeface="Merriweather"/>
                <a:cs typeface="Merriweather"/>
                <a:sym typeface="Merriweather"/>
              </a:rPr>
              <a:t>характеристика</a:t>
            </a:r>
            <a:endParaRPr dirty="0"/>
          </a:p>
        </p:txBody>
      </p:sp>
      <p:sp>
        <p:nvSpPr>
          <p:cNvPr id="118" name="Google Shape;118;p15"/>
          <p:cNvSpPr txBox="1"/>
          <p:nvPr/>
        </p:nvSpPr>
        <p:spPr>
          <a:xfrm>
            <a:off x="571500" y="2400300"/>
            <a:ext cx="5334000" cy="9694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i="0" u="none" strike="noStrike" cap="none" dirty="0" err="1">
                <a:solidFill>
                  <a:srgbClr val="334155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Вид</a:t>
            </a:r>
            <a:r>
              <a:rPr lang="en-US" b="1" i="0" u="none" strike="noStrike" cap="none" dirty="0">
                <a:solidFill>
                  <a:srgbClr val="334155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:</a:t>
            </a:r>
            <a:r>
              <a:rPr lang="en-US" b="0" i="0" u="none" strike="noStrike" cap="none" dirty="0">
                <a:solidFill>
                  <a:srgbClr val="334155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 </a:t>
            </a:r>
            <a:r>
              <a:rPr lang="en-US" i="0" u="none" strike="noStrike" cap="none" dirty="0" err="1">
                <a:solidFill>
                  <a:srgbClr val="334155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Каштанова</a:t>
            </a:r>
            <a:r>
              <a:rPr lang="en-US" i="0" u="none" strike="noStrike" cap="none" dirty="0">
                <a:solidFill>
                  <a:srgbClr val="334155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</a:t>
            </a:r>
            <a:r>
              <a:rPr lang="en-US" i="0" u="none" strike="noStrike" cap="none" dirty="0" err="1">
                <a:solidFill>
                  <a:srgbClr val="334155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мінуюча</a:t>
            </a:r>
            <a:r>
              <a:rPr lang="en-US" i="0" u="none" strike="noStrike" cap="none" dirty="0">
                <a:solidFill>
                  <a:srgbClr val="334155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</a:t>
            </a:r>
            <a:r>
              <a:rPr lang="en-US" i="0" u="none" strike="noStrike" cap="none" dirty="0" err="1">
                <a:solidFill>
                  <a:srgbClr val="334155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міль</a:t>
            </a:r>
            <a:r>
              <a:rPr lang="en-US" i="0" u="none" strike="noStrike" cap="none" dirty="0">
                <a:solidFill>
                  <a:srgbClr val="334155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.</a:t>
            </a:r>
            <a:r>
              <a:rPr lang="en-US" i="0" u="none" strike="noStrike" cap="none" dirty="0">
                <a:solidFill>
                  <a:schemeClr val="dk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/>
            </a:r>
            <a:br>
              <a:rPr lang="en-US" i="0" u="none" strike="noStrike" cap="none" dirty="0">
                <a:solidFill>
                  <a:schemeClr val="dk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</a:br>
            <a:r>
              <a:rPr lang="en-US" b="1" i="0" u="none" strike="noStrike" cap="none" dirty="0" err="1">
                <a:solidFill>
                  <a:srgbClr val="334155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Опис</a:t>
            </a:r>
            <a:r>
              <a:rPr lang="en-US" b="1" i="0" u="none" strike="noStrike" cap="none" dirty="0">
                <a:solidFill>
                  <a:srgbClr val="334155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:</a:t>
            </a:r>
            <a:r>
              <a:rPr lang="en-US" i="0" u="none" strike="noStrike" cap="none" dirty="0">
                <a:solidFill>
                  <a:srgbClr val="334155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</a:t>
            </a:r>
            <a:r>
              <a:rPr lang="en-US" i="0" u="none" strike="noStrike" cap="none" dirty="0" err="1">
                <a:solidFill>
                  <a:srgbClr val="334155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Дрібний</a:t>
            </a:r>
            <a:r>
              <a:rPr lang="en-US" i="0" u="none" strike="noStrike" cap="none" dirty="0">
                <a:solidFill>
                  <a:srgbClr val="334155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</a:t>
            </a:r>
            <a:r>
              <a:rPr lang="en-US" i="0" u="none" strike="noStrike" cap="none" dirty="0" err="1">
                <a:solidFill>
                  <a:srgbClr val="334155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метелик</a:t>
            </a:r>
            <a:r>
              <a:rPr lang="en-US" i="0" u="none" strike="noStrike" cap="none" dirty="0">
                <a:solidFill>
                  <a:srgbClr val="334155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</a:t>
            </a:r>
            <a:r>
              <a:rPr lang="en-US" i="0" u="none" strike="noStrike" cap="none" dirty="0" err="1">
                <a:solidFill>
                  <a:srgbClr val="334155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розмахом</a:t>
            </a:r>
            <a:r>
              <a:rPr lang="en-US" i="0" u="none" strike="noStrike" cap="none" dirty="0">
                <a:solidFill>
                  <a:srgbClr val="334155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</a:t>
            </a:r>
            <a:r>
              <a:rPr lang="en-US" i="0" u="none" strike="noStrike" cap="none" dirty="0" err="1">
                <a:solidFill>
                  <a:srgbClr val="334155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крил</a:t>
            </a:r>
            <a:r>
              <a:rPr lang="en-US" i="0" u="none" strike="noStrike" cap="none" dirty="0">
                <a:solidFill>
                  <a:srgbClr val="334155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</a:t>
            </a:r>
            <a:r>
              <a:rPr lang="en-US" i="0" u="none" strike="noStrike" cap="none" dirty="0" err="1">
                <a:solidFill>
                  <a:srgbClr val="334155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до</a:t>
            </a:r>
            <a:r>
              <a:rPr lang="en-US" i="0" u="none" strike="noStrike" cap="none" dirty="0">
                <a:solidFill>
                  <a:srgbClr val="334155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10 </a:t>
            </a:r>
            <a:r>
              <a:rPr lang="en-US" i="0" u="none" strike="noStrike" cap="none" dirty="0" err="1">
                <a:solidFill>
                  <a:srgbClr val="334155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мм</a:t>
            </a:r>
            <a:r>
              <a:rPr lang="en-US" i="0" u="none" strike="noStrike" cap="none" dirty="0">
                <a:solidFill>
                  <a:srgbClr val="334155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. </a:t>
            </a:r>
            <a:r>
              <a:rPr lang="en-US" i="0" u="none" strike="noStrike" cap="none" dirty="0" err="1">
                <a:solidFill>
                  <a:srgbClr val="334155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Крила</a:t>
            </a:r>
            <a:r>
              <a:rPr lang="en-US" i="0" u="none" strike="noStrike" cap="none" dirty="0">
                <a:solidFill>
                  <a:srgbClr val="334155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</a:t>
            </a:r>
            <a:r>
              <a:rPr lang="en-US" i="0" u="none" strike="noStrike" cap="none" dirty="0" err="1">
                <a:solidFill>
                  <a:srgbClr val="334155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рудо-коричневі</a:t>
            </a:r>
            <a:r>
              <a:rPr lang="en-US" i="0" u="none" strike="noStrike" cap="none" dirty="0">
                <a:solidFill>
                  <a:srgbClr val="334155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з </a:t>
            </a:r>
            <a:r>
              <a:rPr lang="en-US" i="0" u="none" strike="noStrike" cap="none" dirty="0" err="1">
                <a:solidFill>
                  <a:srgbClr val="334155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білими</a:t>
            </a:r>
            <a:r>
              <a:rPr lang="en-US" i="0" u="none" strike="noStrike" cap="none" dirty="0">
                <a:solidFill>
                  <a:srgbClr val="334155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</a:t>
            </a:r>
            <a:r>
              <a:rPr lang="en-US" i="0" u="none" strike="noStrike" cap="none" dirty="0" err="1">
                <a:solidFill>
                  <a:srgbClr val="334155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поперечними</a:t>
            </a:r>
            <a:r>
              <a:rPr lang="en-US" i="0" u="none" strike="noStrike" cap="none" dirty="0">
                <a:solidFill>
                  <a:srgbClr val="334155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</a:t>
            </a:r>
            <a:r>
              <a:rPr lang="en-US" i="0" u="none" strike="noStrike" cap="none" dirty="0" err="1">
                <a:solidFill>
                  <a:srgbClr val="334155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смужками</a:t>
            </a:r>
            <a:r>
              <a:rPr lang="en-US" i="0" u="none" strike="noStrike" cap="none" dirty="0">
                <a:solidFill>
                  <a:srgbClr val="334155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.</a:t>
            </a:r>
            <a:endParaRPr dirty="0"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  <a:sym typeface="Times New Roman"/>
            </a:endParaRPr>
          </a:p>
        </p:txBody>
      </p:sp>
      <p:pic>
        <p:nvPicPr>
          <p:cNvPr id="119" name="Google Shape;119;p15" descr="image.png"/>
          <p:cNvPicPr preferRelativeResize="0"/>
          <p:nvPr/>
        </p:nvPicPr>
        <p:blipFill rotWithShape="1">
          <a:blip r:embed="rId5">
            <a:alphaModFix/>
          </a:blip>
          <a:srcRect b="7365"/>
          <a:stretch/>
        </p:blipFill>
        <p:spPr>
          <a:xfrm>
            <a:off x="6286500" y="2009775"/>
            <a:ext cx="5334000" cy="3529375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15"/>
          <p:cNvSpPr txBox="1"/>
          <p:nvPr/>
        </p:nvSpPr>
        <p:spPr>
          <a:xfrm>
            <a:off x="857250" y="3412718"/>
            <a:ext cx="95250" cy="276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•</a:t>
            </a:r>
            <a:endParaRPr/>
          </a:p>
        </p:txBody>
      </p:sp>
      <p:sp>
        <p:nvSpPr>
          <p:cNvPr id="121" name="Google Shape;121;p15"/>
          <p:cNvSpPr txBox="1"/>
          <p:nvPr/>
        </p:nvSpPr>
        <p:spPr>
          <a:xfrm>
            <a:off x="952500" y="3324481"/>
            <a:ext cx="4953000" cy="3447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525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b="0" i="0" u="none" strike="noStrike" cap="none" dirty="0" err="1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Вперше</a:t>
            </a:r>
            <a:r>
              <a:rPr lang="en-US" b="0" i="0" u="none" strike="noStrike" cap="none" dirty="0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 </a:t>
            </a:r>
            <a:r>
              <a:rPr lang="en-US" b="0" i="0" u="none" strike="noStrike" cap="none" dirty="0" err="1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виявлена</a:t>
            </a:r>
            <a:r>
              <a:rPr lang="en-US" b="0" i="0" u="none" strike="noStrike" cap="none" dirty="0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 у 1985 </a:t>
            </a:r>
            <a:r>
              <a:rPr lang="en-US" b="0" i="0" u="none" strike="noStrike" cap="none" dirty="0" err="1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році</a:t>
            </a:r>
            <a:r>
              <a:rPr lang="en-US" b="0" i="0" u="none" strike="noStrike" cap="none" dirty="0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 (</a:t>
            </a:r>
            <a:r>
              <a:rPr lang="en-US" b="0" i="0" u="none" strike="noStrike" cap="none" dirty="0" err="1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оз</a:t>
            </a:r>
            <a:r>
              <a:rPr lang="en-US" b="0" i="0" u="none" strike="noStrike" cap="none" dirty="0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. </a:t>
            </a:r>
            <a:r>
              <a:rPr lang="en-US" b="0" i="0" u="none" strike="noStrike" cap="none" dirty="0" err="1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Охрид</a:t>
            </a:r>
            <a:r>
              <a:rPr lang="en-US" b="0" i="0" u="none" strike="noStrike" cap="none" dirty="0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, </a:t>
            </a:r>
            <a:r>
              <a:rPr lang="en-US" b="0" i="0" u="none" strike="noStrike" cap="none" dirty="0" err="1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Македонія</a:t>
            </a:r>
            <a:r>
              <a:rPr lang="en-US" b="0" i="0" u="none" strike="noStrike" cap="none" dirty="0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).</a:t>
            </a:r>
            <a:endParaRPr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2" name="Google Shape;122;p15"/>
          <p:cNvSpPr txBox="1"/>
          <p:nvPr/>
        </p:nvSpPr>
        <p:spPr>
          <a:xfrm>
            <a:off x="857250" y="3687008"/>
            <a:ext cx="95250" cy="276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•</a:t>
            </a:r>
            <a:endParaRPr/>
          </a:p>
        </p:txBody>
      </p:sp>
      <p:sp>
        <p:nvSpPr>
          <p:cNvPr id="123" name="Google Shape;123;p15"/>
          <p:cNvSpPr txBox="1"/>
          <p:nvPr/>
        </p:nvSpPr>
        <p:spPr>
          <a:xfrm>
            <a:off x="952500" y="3687960"/>
            <a:ext cx="4953000" cy="6894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525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b="0" i="0" u="none" strike="noStrike" cap="none" dirty="0" err="1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Вузький</a:t>
            </a:r>
            <a:r>
              <a:rPr lang="en-US" b="0" i="0" u="none" strike="noStrike" cap="none" dirty="0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 </a:t>
            </a:r>
            <a:r>
              <a:rPr lang="en-US" b="0" i="0" u="none" strike="noStrike" cap="none" dirty="0" err="1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спеціаліст</a:t>
            </a:r>
            <a:r>
              <a:rPr lang="en-US" b="0" i="0" u="none" strike="noStrike" cap="none" dirty="0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: </a:t>
            </a:r>
            <a:r>
              <a:rPr lang="en-US" b="0" i="0" u="none" strike="noStrike" cap="none" dirty="0" err="1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вражає</a:t>
            </a:r>
            <a:r>
              <a:rPr lang="en-US" b="0" i="0" u="none" strike="noStrike" cap="none" dirty="0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 </a:t>
            </a:r>
            <a:r>
              <a:rPr lang="en-US" b="0" i="0" u="none" strike="noStrike" cap="none" dirty="0" err="1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переважно</a:t>
            </a:r>
            <a:r>
              <a:rPr lang="en-US" b="0" i="0" u="none" strike="noStrike" cap="none" dirty="0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 </a:t>
            </a:r>
            <a:r>
              <a:rPr lang="en-US" b="0" i="0" u="none" strike="noStrike" cap="none" dirty="0" err="1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Гіркокаштан</a:t>
            </a:r>
            <a:r>
              <a:rPr lang="en-US" b="0" i="0" u="none" strike="noStrike" cap="none" dirty="0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 </a:t>
            </a:r>
            <a:r>
              <a:rPr lang="en-US" b="0" i="0" u="none" strike="noStrike" cap="none" dirty="0" err="1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звичайний</a:t>
            </a:r>
            <a:r>
              <a:rPr lang="en-US" b="0" i="0" u="none" strike="noStrike" cap="none" dirty="0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 (</a:t>
            </a:r>
            <a:r>
              <a:rPr lang="en-US" b="0" i="0" u="none" strike="noStrike" cap="none" dirty="0" err="1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Aesculus</a:t>
            </a:r>
            <a:r>
              <a:rPr lang="en-US" b="0" i="0" u="none" strike="noStrike" cap="none" dirty="0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 </a:t>
            </a:r>
            <a:r>
              <a:rPr lang="en-US" b="0" i="0" u="none" strike="noStrike" cap="none" dirty="0" err="1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hippocastanum</a:t>
            </a:r>
            <a:r>
              <a:rPr lang="en-US" b="0" i="0" u="none" strike="noStrike" cap="none" dirty="0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).</a:t>
            </a:r>
            <a:endParaRPr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4" name="Google Shape;124;p15"/>
          <p:cNvSpPr txBox="1"/>
          <p:nvPr/>
        </p:nvSpPr>
        <p:spPr>
          <a:xfrm>
            <a:off x="857250" y="4235588"/>
            <a:ext cx="95250" cy="276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 dirty="0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•</a:t>
            </a:r>
            <a:endParaRPr dirty="0"/>
          </a:p>
        </p:txBody>
      </p:sp>
      <p:sp>
        <p:nvSpPr>
          <p:cNvPr id="125" name="Google Shape;125;p15"/>
          <p:cNvSpPr txBox="1"/>
          <p:nvPr/>
        </p:nvSpPr>
        <p:spPr>
          <a:xfrm>
            <a:off x="952500" y="4366038"/>
            <a:ext cx="4953000" cy="3447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525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b="0" i="0" u="none" strike="noStrike" cap="none" dirty="0" err="1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Здатна</a:t>
            </a:r>
            <a:r>
              <a:rPr lang="en-US" b="0" i="0" u="none" strike="noStrike" cap="none" dirty="0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 </a:t>
            </a:r>
            <a:r>
              <a:rPr lang="en-US" b="0" i="0" u="none" strike="noStrike" cap="none" dirty="0" err="1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давати</a:t>
            </a:r>
            <a:r>
              <a:rPr lang="en-US" b="0" i="0" u="none" strike="noStrike" cap="none" dirty="0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 3-5 </a:t>
            </a:r>
            <a:r>
              <a:rPr lang="en-US" b="0" i="0" u="none" strike="noStrike" cap="none" dirty="0" err="1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поколінь</a:t>
            </a:r>
            <a:r>
              <a:rPr lang="en-US" b="0" i="0" u="none" strike="noStrike" cap="none" dirty="0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 </a:t>
            </a:r>
            <a:r>
              <a:rPr lang="en-US" b="0" i="0" u="none" strike="noStrike" cap="none" dirty="0" err="1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за</a:t>
            </a:r>
            <a:r>
              <a:rPr lang="en-US" b="0" i="0" u="none" strike="noStrike" cap="none" dirty="0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 </a:t>
            </a:r>
            <a:r>
              <a:rPr lang="en-US" b="0" i="0" u="none" strike="noStrike" cap="none" dirty="0" err="1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один</a:t>
            </a:r>
            <a:r>
              <a:rPr lang="en-US" b="0" i="0" u="none" strike="noStrike" cap="none" dirty="0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 </a:t>
            </a:r>
            <a:r>
              <a:rPr lang="en-US" b="0" i="0" u="none" strike="noStrike" cap="none" dirty="0" err="1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вегетаційний</a:t>
            </a:r>
            <a:r>
              <a:rPr lang="en-US" b="0" i="0" u="none" strike="noStrike" cap="none" dirty="0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 </a:t>
            </a:r>
            <a:r>
              <a:rPr lang="en-US" b="0" i="0" u="none" strike="noStrike" cap="none" dirty="0" err="1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період</a:t>
            </a:r>
            <a:r>
              <a:rPr lang="en-US" b="0" i="0" u="none" strike="noStrike" cap="none" dirty="0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.</a:t>
            </a:r>
            <a:endParaRPr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" name="Google Shape;132;p16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7925" y="-20390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16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1500" y="3025080"/>
            <a:ext cx="381000" cy="381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16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127450" y="3025080"/>
            <a:ext cx="381000" cy="381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16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683400" y="3004167"/>
            <a:ext cx="381000" cy="381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16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1239351" y="3025080"/>
            <a:ext cx="381000" cy="381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Google Shape;137;p16"/>
          <p:cNvSpPr/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002B5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" name="Google Shape;138;p16"/>
          <p:cNvSpPr txBox="1"/>
          <p:nvPr/>
        </p:nvSpPr>
        <p:spPr>
          <a:xfrm>
            <a:off x="0" y="4704380"/>
            <a:ext cx="11049000" cy="3447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b="0" u="none" strike="noStrike" cap="none" dirty="0" err="1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Швидкість</a:t>
            </a:r>
            <a:r>
              <a:rPr lang="en-US" b="0" u="none" strike="noStrike" cap="none" dirty="0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 </a:t>
            </a:r>
            <a:r>
              <a:rPr lang="en-US" b="0" u="none" strike="noStrike" cap="none" dirty="0" err="1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розселення</a:t>
            </a:r>
            <a:r>
              <a:rPr lang="en-US" b="0" u="none" strike="noStrike" cap="none" dirty="0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 </a:t>
            </a:r>
            <a:r>
              <a:rPr lang="en-US" b="0" u="none" strike="noStrike" cap="none" dirty="0" err="1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забезпечується</a:t>
            </a:r>
            <a:r>
              <a:rPr lang="en-US" b="0" u="none" strike="noStrike" cap="none" dirty="0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 </a:t>
            </a:r>
            <a:r>
              <a:rPr lang="en-US" b="0" u="none" strike="noStrike" cap="none" dirty="0" err="1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антропогенним</a:t>
            </a:r>
            <a:r>
              <a:rPr lang="en-US" b="0" u="none" strike="noStrike" cap="none" dirty="0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 </a:t>
            </a:r>
            <a:r>
              <a:rPr lang="en-US" b="0" u="none" strike="noStrike" cap="none" dirty="0" err="1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фактором</a:t>
            </a:r>
            <a:r>
              <a:rPr lang="en-US" b="0" u="none" strike="noStrike" cap="none" dirty="0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: </a:t>
            </a:r>
            <a:r>
              <a:rPr lang="en-US" b="0" u="none" strike="noStrike" cap="none" dirty="0" err="1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транспортними</a:t>
            </a:r>
            <a:r>
              <a:rPr lang="en-US" b="0" u="none" strike="noStrike" cap="none" dirty="0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 </a:t>
            </a:r>
            <a:r>
              <a:rPr lang="en-US" b="0" u="none" strike="noStrike" cap="none" dirty="0" err="1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потоками</a:t>
            </a:r>
            <a:r>
              <a:rPr lang="en-US" b="0" u="none" strike="noStrike" cap="none" dirty="0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 </a:t>
            </a:r>
            <a:r>
              <a:rPr lang="en-US" b="0" u="none" strike="noStrike" cap="none" dirty="0" err="1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та</a:t>
            </a:r>
            <a:r>
              <a:rPr lang="en-US" b="0" u="none" strike="noStrike" cap="none" dirty="0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 </a:t>
            </a:r>
            <a:r>
              <a:rPr lang="en-US" b="0" u="none" strike="noStrike" cap="none" dirty="0" err="1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вітром</a:t>
            </a:r>
            <a:r>
              <a:rPr lang="en-US" b="0" u="none" strike="noStrike" cap="none" dirty="0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.</a:t>
            </a:r>
            <a:endParaRPr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9" name="Google Shape;139;p16"/>
          <p:cNvSpPr/>
          <p:nvPr/>
        </p:nvSpPr>
        <p:spPr>
          <a:xfrm>
            <a:off x="571500" y="3215580"/>
            <a:ext cx="11049000" cy="19050"/>
          </a:xfrm>
          <a:prstGeom prst="rect">
            <a:avLst/>
          </a:prstGeom>
          <a:solidFill>
            <a:srgbClr val="CBD5E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" name="Google Shape;140;p16"/>
          <p:cNvSpPr txBox="1"/>
          <p:nvPr/>
        </p:nvSpPr>
        <p:spPr>
          <a:xfrm>
            <a:off x="-238125" y="1704975"/>
            <a:ext cx="2000250" cy="219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4" b="1" i="0" u="none" strike="noStrike" cap="none" dirty="0">
                <a:solidFill>
                  <a:schemeClr val="tx1"/>
                </a:solidFill>
                <a:latin typeface="Merriweather"/>
                <a:ea typeface="Merriweather"/>
                <a:cs typeface="Merriweather"/>
                <a:sym typeface="Merriweather"/>
              </a:rPr>
              <a:t>1985</a:t>
            </a:r>
            <a:endParaRPr dirty="0">
              <a:solidFill>
                <a:schemeClr val="tx1"/>
              </a:solidFill>
            </a:endParaRPr>
          </a:p>
        </p:txBody>
      </p:sp>
      <p:sp>
        <p:nvSpPr>
          <p:cNvPr id="141" name="Google Shape;141;p16"/>
          <p:cNvSpPr txBox="1"/>
          <p:nvPr/>
        </p:nvSpPr>
        <p:spPr>
          <a:xfrm>
            <a:off x="87925" y="1962488"/>
            <a:ext cx="1905000" cy="6894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b="0" i="0" u="none" strike="noStrike" cap="none" dirty="0" err="1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Виявлення</a:t>
            </a:r>
            <a:r>
              <a:rPr lang="en-US" b="0" i="0" u="none" strike="noStrike" cap="none" dirty="0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 </a:t>
            </a:r>
            <a:r>
              <a:rPr lang="en-US" b="0" i="0" u="none" strike="noStrike" cap="none" dirty="0" err="1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біля</a:t>
            </a:r>
            <a:r>
              <a:rPr lang="en-US" b="0" i="0" u="none" strike="noStrike" cap="none" dirty="0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 </a:t>
            </a:r>
            <a:r>
              <a:rPr lang="en-US" b="0" i="0" u="none" strike="noStrike" cap="none" dirty="0" err="1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озера</a:t>
            </a:r>
            <a:r>
              <a:rPr lang="en-US" b="0" i="0" u="none" strike="noStrike" cap="none" dirty="0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 </a:t>
            </a:r>
            <a:r>
              <a:rPr lang="en-US" b="0" i="0" u="none" strike="noStrike" cap="none" dirty="0" err="1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Охрид</a:t>
            </a:r>
            <a:r>
              <a:rPr lang="en-US" b="0" i="0" u="none" strike="noStrike" cap="none" dirty="0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 (</a:t>
            </a:r>
            <a:r>
              <a:rPr lang="en-US" b="0" i="0" u="none" strike="noStrike" cap="none" dirty="0" err="1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Македонія</a:t>
            </a:r>
            <a:r>
              <a:rPr lang="en-US" b="0" i="0" u="none" strike="noStrike" cap="none" dirty="0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)</a:t>
            </a:r>
            <a:endParaRPr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2" name="Google Shape;142;p16"/>
          <p:cNvSpPr txBox="1"/>
          <p:nvPr/>
        </p:nvSpPr>
        <p:spPr>
          <a:xfrm>
            <a:off x="3317825" y="3615630"/>
            <a:ext cx="2000250" cy="219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4" b="1" i="0" u="none" strike="noStrike" cap="none" dirty="0">
                <a:solidFill>
                  <a:schemeClr val="tx1"/>
                </a:solidFill>
                <a:latin typeface="Merriweather"/>
                <a:ea typeface="Merriweather"/>
                <a:cs typeface="Merriweather"/>
                <a:sym typeface="Merriweather"/>
              </a:rPr>
              <a:t>1989</a:t>
            </a:r>
            <a:endParaRPr dirty="0">
              <a:solidFill>
                <a:schemeClr val="tx1"/>
              </a:solidFill>
            </a:endParaRPr>
          </a:p>
        </p:txBody>
      </p:sp>
      <p:sp>
        <p:nvSpPr>
          <p:cNvPr id="143" name="Google Shape;143;p16"/>
          <p:cNvSpPr txBox="1"/>
          <p:nvPr/>
        </p:nvSpPr>
        <p:spPr>
          <a:xfrm>
            <a:off x="3413075" y="3798302"/>
            <a:ext cx="1905000" cy="6894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b="0" i="0" u="none" strike="noStrike" cap="none" dirty="0" err="1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Перша</a:t>
            </a:r>
            <a:r>
              <a:rPr lang="en-US" b="0" i="0" u="none" strike="noStrike" cap="none" dirty="0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 </a:t>
            </a:r>
            <a:r>
              <a:rPr lang="en-US" b="0" i="0" u="none" strike="noStrike" cap="none" dirty="0" err="1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поява</a:t>
            </a:r>
            <a:r>
              <a:rPr lang="en-US" b="0" i="0" u="none" strike="noStrike" cap="none" dirty="0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 в </a:t>
            </a:r>
            <a:r>
              <a:rPr lang="en-US" b="0" i="0" u="none" strike="noStrike" cap="none" dirty="0" err="1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Австрії</a:t>
            </a:r>
            <a:r>
              <a:rPr lang="en-US" b="0" i="0" u="none" strike="noStrike" cap="none" dirty="0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 </a:t>
            </a:r>
            <a:r>
              <a:rPr lang="en-US" b="0" i="0" u="none" strike="noStrike" cap="none" dirty="0" err="1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та</a:t>
            </a:r>
            <a:r>
              <a:rPr lang="en-US" b="0" i="0" u="none" strike="noStrike" cap="none" dirty="0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 </a:t>
            </a:r>
            <a:r>
              <a:rPr lang="en-US" b="0" i="0" u="none" strike="noStrike" cap="none" dirty="0" err="1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Центральній</a:t>
            </a:r>
            <a:r>
              <a:rPr lang="en-US" b="0" i="0" u="none" strike="noStrike" cap="none" dirty="0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 </a:t>
            </a:r>
            <a:r>
              <a:rPr lang="en-US" b="0" i="0" u="none" strike="noStrike" cap="none" dirty="0" err="1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Європі</a:t>
            </a:r>
            <a:endParaRPr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4" name="Google Shape;144;p16"/>
          <p:cNvSpPr txBox="1"/>
          <p:nvPr/>
        </p:nvSpPr>
        <p:spPr>
          <a:xfrm>
            <a:off x="6873775" y="1430684"/>
            <a:ext cx="2000250" cy="219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4" b="1" i="0" u="none" strike="noStrike" cap="none" dirty="0">
                <a:solidFill>
                  <a:schemeClr val="tx1"/>
                </a:solidFill>
                <a:latin typeface="Merriweather"/>
                <a:ea typeface="Merriweather"/>
                <a:cs typeface="Merriweather"/>
                <a:sym typeface="Merriweather"/>
              </a:rPr>
              <a:t>1998</a:t>
            </a:r>
            <a:endParaRPr dirty="0">
              <a:solidFill>
                <a:schemeClr val="tx1"/>
              </a:solidFill>
            </a:endParaRPr>
          </a:p>
        </p:txBody>
      </p:sp>
      <p:sp>
        <p:nvSpPr>
          <p:cNvPr id="145" name="Google Shape;145;p16"/>
          <p:cNvSpPr txBox="1"/>
          <p:nvPr/>
        </p:nvSpPr>
        <p:spPr>
          <a:xfrm>
            <a:off x="6921399" y="1821209"/>
            <a:ext cx="2144541" cy="6894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b="0" i="0" u="none" strike="noStrike" cap="none" dirty="0" err="1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Реєстрація</a:t>
            </a:r>
            <a:r>
              <a:rPr lang="en-US" b="0" i="0" u="none" strike="noStrike" cap="none" dirty="0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 </a:t>
            </a:r>
            <a:r>
              <a:rPr lang="en-US" b="0" i="0" u="none" strike="noStrike" cap="none" dirty="0" err="1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перших</a:t>
            </a:r>
            <a:r>
              <a:rPr lang="en-US" b="0" i="0" u="none" strike="noStrike" cap="none" dirty="0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 </a:t>
            </a:r>
            <a:r>
              <a:rPr lang="en-US" b="0" i="0" u="none" strike="noStrike" cap="none" dirty="0" err="1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вогнищ</a:t>
            </a:r>
            <a:r>
              <a:rPr lang="en-US" b="0" i="0" u="none" strike="noStrike" cap="none" dirty="0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 в </a:t>
            </a:r>
            <a:r>
              <a:rPr lang="en-US" b="0" i="0" u="none" strike="noStrike" cap="none" dirty="0" err="1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Україні</a:t>
            </a:r>
            <a:r>
              <a:rPr lang="en-US" b="0" i="0" u="none" strike="noStrike" cap="none" dirty="0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 (</a:t>
            </a:r>
            <a:r>
              <a:rPr lang="en-US" b="0" i="0" u="none" strike="noStrike" cap="none" dirty="0" err="1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Закарпаття</a:t>
            </a:r>
            <a:r>
              <a:rPr lang="en-US" b="0" i="0" u="none" strike="noStrike" cap="none" dirty="0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)</a:t>
            </a:r>
            <a:endParaRPr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6" name="Google Shape;146;p16"/>
          <p:cNvSpPr txBox="1"/>
          <p:nvPr/>
        </p:nvSpPr>
        <p:spPr>
          <a:xfrm>
            <a:off x="10572526" y="3615630"/>
            <a:ext cx="1714648" cy="219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4" b="1" i="0" u="none" strike="noStrike" cap="none" dirty="0">
                <a:solidFill>
                  <a:schemeClr val="tx1"/>
                </a:solidFill>
                <a:latin typeface="Merriweather"/>
                <a:ea typeface="Merriweather"/>
                <a:cs typeface="Merriweather"/>
                <a:sym typeface="Merriweather"/>
              </a:rPr>
              <a:t>2024</a:t>
            </a:r>
            <a:endParaRPr dirty="0">
              <a:solidFill>
                <a:schemeClr val="tx1"/>
              </a:solidFill>
            </a:endParaRPr>
          </a:p>
        </p:txBody>
      </p:sp>
      <p:sp>
        <p:nvSpPr>
          <p:cNvPr id="147" name="Google Shape;147;p16"/>
          <p:cNvSpPr txBox="1"/>
          <p:nvPr/>
        </p:nvSpPr>
        <p:spPr>
          <a:xfrm>
            <a:off x="10572526" y="3787080"/>
            <a:ext cx="1590300" cy="13788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b="0" i="0" u="none" strike="noStrike" cap="none" dirty="0" err="1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Окупація</a:t>
            </a:r>
            <a:r>
              <a:rPr lang="en-US" b="0" i="0" u="none" strike="noStrike" cap="none" dirty="0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 </a:t>
            </a:r>
            <a:r>
              <a:rPr lang="en-US" b="0" i="0" u="none" strike="noStrike" cap="none" dirty="0" err="1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майже</a:t>
            </a:r>
            <a:r>
              <a:rPr lang="en-US" b="0" i="0" u="none" strike="noStrike" cap="none" dirty="0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 </a:t>
            </a:r>
            <a:r>
              <a:rPr lang="en-US" b="0" i="0" u="none" strike="noStrike" cap="none" dirty="0" err="1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всього</a:t>
            </a:r>
            <a:r>
              <a:rPr lang="en-US" b="0" i="0" u="none" strike="noStrike" cap="none" dirty="0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 </a:t>
            </a:r>
            <a:r>
              <a:rPr lang="en-US" b="0" i="0" u="none" strike="noStrike" cap="none" dirty="0" err="1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європейського</a:t>
            </a:r>
            <a:r>
              <a:rPr lang="en-US" b="0" i="0" u="none" strike="noStrike" cap="none" dirty="0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 </a:t>
            </a:r>
            <a:r>
              <a:rPr lang="en-US" b="0" i="0" u="none" strike="noStrike" cap="none" dirty="0" err="1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ареалу</a:t>
            </a:r>
            <a:r>
              <a:rPr lang="en-US" b="0" i="0" u="none" strike="noStrike" cap="none" dirty="0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 </a:t>
            </a:r>
            <a:r>
              <a:rPr lang="en-US" b="0" i="0" u="none" strike="noStrike" cap="none" dirty="0" err="1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каштана</a:t>
            </a:r>
            <a:endParaRPr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8" name="Google Shape;148;p16"/>
          <p:cNvSpPr txBox="1"/>
          <p:nvPr/>
        </p:nvSpPr>
        <p:spPr>
          <a:xfrm>
            <a:off x="762000" y="666750"/>
            <a:ext cx="11401500" cy="4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50" b="1" i="0" u="none" strike="noStrike" cap="none" dirty="0" err="1">
                <a:solidFill>
                  <a:schemeClr val="tx1"/>
                </a:solidFill>
                <a:latin typeface="Merriweather"/>
                <a:ea typeface="Merriweather"/>
                <a:cs typeface="Merriweather"/>
                <a:sym typeface="Merriweather"/>
              </a:rPr>
              <a:t>Хронологія</a:t>
            </a:r>
            <a:r>
              <a:rPr lang="en-US" sz="3150" b="1" i="0" u="none" strike="noStrike" cap="none" dirty="0">
                <a:solidFill>
                  <a:schemeClr val="tx1"/>
                </a:solidFill>
                <a:latin typeface="Merriweather"/>
                <a:ea typeface="Merriweather"/>
                <a:cs typeface="Merriweather"/>
                <a:sym typeface="Merriweather"/>
              </a:rPr>
              <a:t> </a:t>
            </a:r>
            <a:r>
              <a:rPr lang="en-US" sz="3150" b="1" i="0" u="none" strike="noStrike" cap="none" dirty="0" err="1">
                <a:solidFill>
                  <a:schemeClr val="tx1"/>
                </a:solidFill>
                <a:latin typeface="Merriweather"/>
                <a:ea typeface="Merriweather"/>
                <a:cs typeface="Merriweather"/>
                <a:sym typeface="Merriweather"/>
              </a:rPr>
              <a:t>експансії</a:t>
            </a:r>
            <a:r>
              <a:rPr lang="en-US" sz="3150" b="1" i="0" u="none" strike="noStrike" cap="none" dirty="0">
                <a:solidFill>
                  <a:schemeClr val="tx1"/>
                </a:solidFill>
                <a:latin typeface="Merriweather"/>
                <a:ea typeface="Merriweather"/>
                <a:cs typeface="Merriweather"/>
                <a:sym typeface="Merriweather"/>
              </a:rPr>
              <a:t> в </a:t>
            </a:r>
            <a:r>
              <a:rPr lang="en-US" sz="3150" b="1" i="0" u="none" strike="noStrike" cap="none" dirty="0" err="1">
                <a:solidFill>
                  <a:schemeClr val="tx1"/>
                </a:solidFill>
                <a:latin typeface="Merriweather"/>
                <a:ea typeface="Merriweather"/>
                <a:cs typeface="Merriweather"/>
                <a:sym typeface="Merriweather"/>
              </a:rPr>
              <a:t>Європі</a:t>
            </a:r>
            <a:endParaRPr dirty="0">
              <a:solidFill>
                <a:schemeClr val="tx1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5557" y="306663"/>
            <a:ext cx="944962" cy="932769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Google Shape;153;p17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p17"/>
          <p:cNvSpPr/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002B5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" name="Google Shape;155;p17"/>
          <p:cNvSpPr txBox="1"/>
          <p:nvPr/>
        </p:nvSpPr>
        <p:spPr>
          <a:xfrm>
            <a:off x="762000" y="1273522"/>
            <a:ext cx="5000625" cy="99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50" b="1" i="0" u="none" strike="noStrike" cap="none" dirty="0" err="1">
                <a:solidFill>
                  <a:srgbClr val="002B5B"/>
                </a:solidFill>
                <a:latin typeface="Merriweather"/>
                <a:ea typeface="Merriweather"/>
                <a:cs typeface="Merriweather"/>
                <a:sym typeface="Merriweather"/>
              </a:rPr>
              <a:t>Механізм</a:t>
            </a:r>
            <a:r>
              <a:rPr lang="en-US" sz="3150" b="1" i="0" u="none" strike="noStrike" cap="none" dirty="0">
                <a:solidFill>
                  <a:srgbClr val="002B5B"/>
                </a:solidFill>
                <a:latin typeface="Merriweather"/>
                <a:ea typeface="Merriweather"/>
                <a:cs typeface="Merriweather"/>
                <a:sym typeface="Merriweather"/>
              </a:rPr>
              <a:t> </a:t>
            </a:r>
            <a:r>
              <a:rPr lang="en-US" sz="3150" b="1" i="0" u="none" strike="noStrike" cap="none" dirty="0" err="1">
                <a:solidFill>
                  <a:srgbClr val="002B5B"/>
                </a:solidFill>
                <a:latin typeface="Merriweather"/>
                <a:ea typeface="Merriweather"/>
                <a:cs typeface="Merriweather"/>
                <a:sym typeface="Merriweather"/>
              </a:rPr>
              <a:t>ураження</a:t>
            </a:r>
            <a:r>
              <a:rPr lang="en-US" sz="3150" b="1" i="0" u="none" strike="noStrike" cap="none" dirty="0">
                <a:solidFill>
                  <a:srgbClr val="002B5B"/>
                </a:solidFill>
                <a:latin typeface="Merriweather"/>
                <a:ea typeface="Merriweather"/>
                <a:cs typeface="Merriweather"/>
                <a:sym typeface="Merriweather"/>
              </a:rPr>
              <a:t> </a:t>
            </a:r>
            <a:r>
              <a:rPr lang="en-US" sz="3150" b="1" i="0" u="none" strike="noStrike" cap="none" dirty="0" err="1">
                <a:solidFill>
                  <a:srgbClr val="002B5B"/>
                </a:solidFill>
                <a:latin typeface="Merriweather"/>
                <a:ea typeface="Merriweather"/>
                <a:cs typeface="Merriweather"/>
                <a:sym typeface="Merriweather"/>
              </a:rPr>
              <a:t>листя</a:t>
            </a:r>
            <a:endParaRPr dirty="0"/>
          </a:p>
        </p:txBody>
      </p:sp>
      <p:sp>
        <p:nvSpPr>
          <p:cNvPr id="156" name="Google Shape;156;p17"/>
          <p:cNvSpPr txBox="1"/>
          <p:nvPr/>
        </p:nvSpPr>
        <p:spPr>
          <a:xfrm>
            <a:off x="571500" y="2645122"/>
            <a:ext cx="5200650" cy="219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4" b="1" i="0" u="none" strike="noStrike" cap="none" dirty="0" err="1">
                <a:solidFill>
                  <a:schemeClr val="tx1"/>
                </a:solidFill>
                <a:latin typeface="Merriweather"/>
                <a:ea typeface="Merriweather"/>
                <a:cs typeface="Merriweather"/>
                <a:sym typeface="Merriweather"/>
              </a:rPr>
              <a:t>Формування</a:t>
            </a:r>
            <a:r>
              <a:rPr lang="en-US" sz="1404" b="1" i="0" u="none" strike="noStrike" cap="none" dirty="0">
                <a:solidFill>
                  <a:schemeClr val="tx1"/>
                </a:solidFill>
                <a:latin typeface="Merriweather"/>
                <a:ea typeface="Merriweather"/>
                <a:cs typeface="Merriweather"/>
                <a:sym typeface="Merriweather"/>
              </a:rPr>
              <a:t> "</a:t>
            </a:r>
            <a:r>
              <a:rPr lang="en-US" sz="1404" b="1" i="0" u="none" strike="noStrike" cap="none" dirty="0" err="1">
                <a:solidFill>
                  <a:schemeClr val="tx1"/>
                </a:solidFill>
                <a:latin typeface="Merriweather"/>
                <a:ea typeface="Merriweather"/>
                <a:cs typeface="Merriweather"/>
                <a:sym typeface="Merriweather"/>
              </a:rPr>
              <a:t>мін</a:t>
            </a:r>
            <a:r>
              <a:rPr lang="en-US" sz="1404" b="1" i="0" u="none" strike="noStrike" cap="none" dirty="0">
                <a:solidFill>
                  <a:schemeClr val="tx1"/>
                </a:solidFill>
                <a:latin typeface="Merriweather"/>
                <a:ea typeface="Merriweather"/>
                <a:cs typeface="Merriweather"/>
                <a:sym typeface="Merriweather"/>
              </a:rPr>
              <a:t>"</a:t>
            </a:r>
            <a:endParaRPr b="1" dirty="0">
              <a:solidFill>
                <a:schemeClr val="tx1"/>
              </a:solidFill>
            </a:endParaRPr>
          </a:p>
        </p:txBody>
      </p:sp>
      <p:sp>
        <p:nvSpPr>
          <p:cNvPr id="157" name="Google Shape;157;p17"/>
          <p:cNvSpPr txBox="1"/>
          <p:nvPr/>
        </p:nvSpPr>
        <p:spPr>
          <a:xfrm>
            <a:off x="571500" y="3035647"/>
            <a:ext cx="4953000" cy="1034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b="0" i="0" u="none" strike="noStrike" cap="none" dirty="0" err="1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Личинки</a:t>
            </a:r>
            <a:r>
              <a:rPr lang="en-US" b="0" i="0" u="none" strike="noStrike" cap="none" dirty="0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 </a:t>
            </a:r>
            <a:r>
              <a:rPr lang="en-US" b="0" i="0" u="none" strike="noStrike" cap="none" dirty="0" err="1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молі</a:t>
            </a:r>
            <a:r>
              <a:rPr lang="en-US" b="0" i="0" u="none" strike="noStrike" cap="none" dirty="0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 </a:t>
            </a:r>
            <a:r>
              <a:rPr lang="en-US" b="0" i="0" u="none" strike="noStrike" cap="none" dirty="0" err="1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проникають</a:t>
            </a:r>
            <a:r>
              <a:rPr lang="en-US" b="0" i="0" u="none" strike="noStrike" cap="none" dirty="0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 </a:t>
            </a:r>
            <a:r>
              <a:rPr lang="en-US" b="0" i="0" u="none" strike="noStrike" cap="none" dirty="0" err="1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всередину</a:t>
            </a:r>
            <a:r>
              <a:rPr lang="en-US" b="0" i="0" u="none" strike="noStrike" cap="none" dirty="0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 </a:t>
            </a:r>
            <a:r>
              <a:rPr lang="en-US" b="0" i="0" u="none" strike="noStrike" cap="none" dirty="0" err="1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листка</a:t>
            </a:r>
            <a:r>
              <a:rPr lang="en-US" b="0" i="0" u="none" strike="noStrike" cap="none" dirty="0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 і </a:t>
            </a:r>
            <a:r>
              <a:rPr lang="en-US" b="0" i="0" u="none" strike="noStrike" cap="none" dirty="0" err="1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виїдають</a:t>
            </a:r>
            <a:r>
              <a:rPr lang="en-US" b="0" i="0" u="none" strike="noStrike" cap="none" dirty="0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 </a:t>
            </a:r>
            <a:r>
              <a:rPr lang="en-US" b="0" i="0" u="none" strike="noStrike" cap="none" dirty="0" err="1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паренхіму</a:t>
            </a:r>
            <a:r>
              <a:rPr lang="en-US" b="0" i="0" u="none" strike="noStrike" cap="none" dirty="0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 (</a:t>
            </a:r>
            <a:r>
              <a:rPr lang="en-US" b="0" i="0" u="none" strike="noStrike" cap="none" dirty="0" err="1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м'які</a:t>
            </a:r>
            <a:r>
              <a:rPr lang="en-US" b="0" i="0" u="none" strike="noStrike" cap="none" dirty="0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 </a:t>
            </a:r>
            <a:r>
              <a:rPr lang="en-US" b="0" i="0" u="none" strike="noStrike" cap="none" dirty="0" err="1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тканини</a:t>
            </a:r>
            <a:r>
              <a:rPr lang="en-US" b="0" i="0" u="none" strike="noStrike" cap="none" dirty="0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). </a:t>
            </a:r>
            <a:r>
              <a:rPr lang="en-US" b="0" i="0" u="none" strike="noStrike" cap="none" dirty="0" err="1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Це</a:t>
            </a:r>
            <a:r>
              <a:rPr lang="en-US" b="0" i="0" u="none" strike="noStrike" cap="none" dirty="0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 </a:t>
            </a:r>
            <a:r>
              <a:rPr lang="en-US" b="0" i="0" u="none" strike="noStrike" cap="none" dirty="0" err="1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утворює</a:t>
            </a:r>
            <a:r>
              <a:rPr lang="en-US" b="0" i="0" u="none" strike="noStrike" cap="none" dirty="0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 </a:t>
            </a:r>
            <a:r>
              <a:rPr lang="en-US" b="0" i="0" u="none" strike="noStrike" cap="none" dirty="0" err="1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характерні</a:t>
            </a:r>
            <a:r>
              <a:rPr lang="en-US" b="0" i="0" u="none" strike="noStrike" cap="none" dirty="0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 </a:t>
            </a:r>
            <a:r>
              <a:rPr lang="en-US" b="0" i="0" u="none" strike="noStrike" cap="none" dirty="0" err="1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руді</a:t>
            </a:r>
            <a:r>
              <a:rPr lang="en-US" b="0" i="0" u="none" strike="noStrike" cap="none" dirty="0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 </a:t>
            </a:r>
            <a:r>
              <a:rPr lang="en-US" b="0" i="0" u="none" strike="noStrike" cap="none" dirty="0" err="1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плями</a:t>
            </a:r>
            <a:r>
              <a:rPr lang="en-US" b="0" i="0" u="none" strike="noStrike" cap="none" dirty="0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, </a:t>
            </a:r>
            <a:r>
              <a:rPr lang="en-US" b="0" i="0" u="none" strike="noStrike" cap="none" dirty="0" err="1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які</a:t>
            </a:r>
            <a:r>
              <a:rPr lang="en-US" b="0" i="0" u="none" strike="noStrike" cap="none" dirty="0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 </a:t>
            </a:r>
            <a:r>
              <a:rPr lang="en-US" b="0" i="0" u="none" strike="noStrike" cap="none" dirty="0" err="1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називають</a:t>
            </a:r>
            <a:r>
              <a:rPr lang="en-US" b="0" i="0" u="none" strike="noStrike" cap="none" dirty="0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 </a:t>
            </a:r>
            <a:r>
              <a:rPr lang="en-US" b="0" i="0" u="none" strike="noStrike" cap="none" dirty="0" err="1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мінами</a:t>
            </a:r>
            <a:r>
              <a:rPr lang="en-US" b="0" i="0" u="none" strike="noStrike" cap="none" dirty="0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.</a:t>
            </a:r>
            <a:endParaRPr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8" name="Google Shape;158;p17"/>
          <p:cNvSpPr txBox="1"/>
          <p:nvPr/>
        </p:nvSpPr>
        <p:spPr>
          <a:xfrm>
            <a:off x="571500" y="4201417"/>
            <a:ext cx="4953000" cy="3447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i="0" u="none" strike="noStrike" cap="none" dirty="0" err="1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Масове</a:t>
            </a:r>
            <a:r>
              <a:rPr lang="en-US" b="1" i="0" u="none" strike="noStrike" cap="none" dirty="0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 </a:t>
            </a:r>
            <a:r>
              <a:rPr lang="en-US" b="1" i="0" u="none" strike="noStrike" cap="none" dirty="0" err="1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ураження</a:t>
            </a:r>
            <a:r>
              <a:rPr lang="en-US" b="1" i="0" u="none" strike="noStrike" cap="none" dirty="0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 </a:t>
            </a:r>
            <a:r>
              <a:rPr lang="en-US" b="1" i="0" u="none" strike="noStrike" cap="none" dirty="0" err="1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призводить</a:t>
            </a:r>
            <a:r>
              <a:rPr lang="en-US" b="1" i="0" u="none" strike="noStrike" cap="none" dirty="0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 </a:t>
            </a:r>
            <a:r>
              <a:rPr lang="en-US" b="1" i="0" u="none" strike="noStrike" cap="none" dirty="0" err="1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до</a:t>
            </a:r>
            <a:r>
              <a:rPr lang="en-US" b="1" i="0" u="none" strike="noStrike" cap="none" dirty="0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:</a:t>
            </a:r>
            <a:endParaRPr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9" name="Google Shape;159;p17"/>
          <p:cNvSpPr txBox="1"/>
          <p:nvPr/>
        </p:nvSpPr>
        <p:spPr>
          <a:xfrm>
            <a:off x="857250" y="4798605"/>
            <a:ext cx="95250" cy="276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•</a:t>
            </a:r>
            <a:endParaRPr/>
          </a:p>
        </p:txBody>
      </p:sp>
      <p:sp>
        <p:nvSpPr>
          <p:cNvPr id="160" name="Google Shape;160;p17"/>
          <p:cNvSpPr txBox="1"/>
          <p:nvPr/>
        </p:nvSpPr>
        <p:spPr>
          <a:xfrm>
            <a:off x="952500" y="4688743"/>
            <a:ext cx="4572000" cy="3447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525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i="0" u="none" strike="noStrike" cap="none" dirty="0" err="1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Блокування</a:t>
            </a:r>
            <a:r>
              <a:rPr lang="en-US" i="0" u="none" strike="noStrike" cap="none" dirty="0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 </a:t>
            </a:r>
            <a:r>
              <a:rPr lang="en-US" i="0" u="none" strike="noStrike" cap="none" dirty="0" err="1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фотосинтезу</a:t>
            </a:r>
            <a:r>
              <a:rPr lang="en-US" i="0" u="none" strike="noStrike" cap="none" dirty="0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 </a:t>
            </a:r>
            <a:r>
              <a:rPr lang="en-US" i="0" u="none" strike="noStrike" cap="none" dirty="0" err="1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на</a:t>
            </a:r>
            <a:r>
              <a:rPr lang="en-US" i="0" u="none" strike="noStrike" cap="none" dirty="0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 70-90%.</a:t>
            </a:r>
            <a:endParaRPr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1" name="Google Shape;161;p17"/>
          <p:cNvSpPr txBox="1"/>
          <p:nvPr/>
        </p:nvSpPr>
        <p:spPr>
          <a:xfrm>
            <a:off x="857250" y="5072895"/>
            <a:ext cx="95250" cy="276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•</a:t>
            </a:r>
            <a:endParaRPr/>
          </a:p>
        </p:txBody>
      </p:sp>
      <p:sp>
        <p:nvSpPr>
          <p:cNvPr id="162" name="Google Shape;162;p17"/>
          <p:cNvSpPr txBox="1"/>
          <p:nvPr/>
        </p:nvSpPr>
        <p:spPr>
          <a:xfrm>
            <a:off x="952500" y="5073848"/>
            <a:ext cx="4572000" cy="3447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525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b="0" i="0" u="none" strike="noStrike" cap="none" dirty="0" err="1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Порушення</a:t>
            </a:r>
            <a:r>
              <a:rPr lang="en-US" b="0" i="0" u="none" strike="noStrike" cap="none" dirty="0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 </a:t>
            </a:r>
            <a:r>
              <a:rPr lang="en-US" b="0" i="0" u="none" strike="noStrike" cap="none" dirty="0" err="1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водного</a:t>
            </a:r>
            <a:r>
              <a:rPr lang="en-US" b="0" i="0" u="none" strike="noStrike" cap="none" dirty="0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 </a:t>
            </a:r>
            <a:r>
              <a:rPr lang="en-US" b="0" i="0" u="none" strike="noStrike" cap="none" dirty="0" err="1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обміну</a:t>
            </a:r>
            <a:r>
              <a:rPr lang="en-US" b="0" i="0" u="none" strike="noStrike" cap="none" dirty="0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 </a:t>
            </a:r>
            <a:r>
              <a:rPr lang="en-US" b="0" i="0" u="none" strike="noStrike" cap="none" dirty="0" err="1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рослини</a:t>
            </a:r>
            <a:r>
              <a:rPr lang="en-US" b="0" i="0" u="none" strike="noStrike" cap="none" dirty="0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.</a:t>
            </a:r>
            <a:endParaRPr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3" name="Google Shape;163;p17"/>
          <p:cNvSpPr txBox="1"/>
          <p:nvPr/>
        </p:nvSpPr>
        <p:spPr>
          <a:xfrm>
            <a:off x="857250" y="5347186"/>
            <a:ext cx="95250" cy="2077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 dirty="0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•</a:t>
            </a:r>
            <a:endParaRPr dirty="0"/>
          </a:p>
        </p:txBody>
      </p:sp>
      <p:sp>
        <p:nvSpPr>
          <p:cNvPr id="164" name="Google Shape;164;p17"/>
          <p:cNvSpPr txBox="1"/>
          <p:nvPr/>
        </p:nvSpPr>
        <p:spPr>
          <a:xfrm>
            <a:off x="952500" y="5388562"/>
            <a:ext cx="4572000" cy="3447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525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b="0" i="0" u="none" strike="noStrike" cap="none" dirty="0" err="1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Передчасного</a:t>
            </a:r>
            <a:r>
              <a:rPr lang="en-US" b="0" i="0" u="none" strike="noStrike" cap="none" dirty="0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 </a:t>
            </a:r>
            <a:r>
              <a:rPr lang="en-US" b="0" i="0" u="none" strike="noStrike" cap="none" dirty="0" err="1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опадання</a:t>
            </a:r>
            <a:r>
              <a:rPr lang="en-US" b="0" i="0" u="none" strike="noStrike" cap="none" dirty="0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 </a:t>
            </a:r>
            <a:r>
              <a:rPr lang="en-US" b="0" i="0" u="none" strike="noStrike" cap="none" dirty="0" err="1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листя</a:t>
            </a:r>
            <a:r>
              <a:rPr lang="en-US" b="0" i="0" u="none" strike="noStrike" cap="none" dirty="0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 </a:t>
            </a:r>
            <a:r>
              <a:rPr lang="en-US" b="0" i="0" u="none" strike="noStrike" cap="none" dirty="0" err="1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вже</a:t>
            </a:r>
            <a:r>
              <a:rPr lang="en-US" b="0" i="0" u="none" strike="noStrike" cap="none" dirty="0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 у </a:t>
            </a:r>
            <a:r>
              <a:rPr lang="en-US" b="0" i="0" u="none" strike="noStrike" cap="none" dirty="0" err="1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серпні</a:t>
            </a:r>
            <a:r>
              <a:rPr lang="en-US" b="0" i="0" u="none" strike="noStrike" cap="none" dirty="0">
                <a:solidFill>
                  <a:srgbClr val="334155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.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5" name="Google Shape;165;p17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096000" y="95250"/>
            <a:ext cx="6096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4026" y="169303"/>
            <a:ext cx="944962" cy="932769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0" name="Google Shape;170;p18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18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1500" y="2456557"/>
            <a:ext cx="2547937" cy="29164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p18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405187" y="2456557"/>
            <a:ext cx="2547937" cy="29164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18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238875" y="2456557"/>
            <a:ext cx="2547937" cy="29164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18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262481" y="2456556"/>
            <a:ext cx="2547937" cy="2916435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p18"/>
          <p:cNvSpPr/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002B5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" name="Google Shape;176;p18"/>
          <p:cNvSpPr txBox="1"/>
          <p:nvPr/>
        </p:nvSpPr>
        <p:spPr>
          <a:xfrm>
            <a:off x="857250" y="3390007"/>
            <a:ext cx="2075259" cy="219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4" b="1" i="0" u="none" strike="noStrike" cap="none" dirty="0" err="1">
                <a:solidFill>
                  <a:srgbClr val="002B5B"/>
                </a:solidFill>
                <a:latin typeface="Merriweather"/>
                <a:ea typeface="Merriweather"/>
                <a:cs typeface="Merriweather"/>
                <a:sym typeface="Merriweather"/>
              </a:rPr>
              <a:t>Яйце</a:t>
            </a:r>
            <a:endParaRPr dirty="0"/>
          </a:p>
        </p:txBody>
      </p:sp>
      <p:sp>
        <p:nvSpPr>
          <p:cNvPr id="177" name="Google Shape;177;p18"/>
          <p:cNvSpPr txBox="1"/>
          <p:nvPr/>
        </p:nvSpPr>
        <p:spPr>
          <a:xfrm>
            <a:off x="857250" y="3780532"/>
            <a:ext cx="1976437" cy="13295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 dirty="0" err="1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Відкладається</a:t>
            </a:r>
            <a:r>
              <a:rPr lang="en-US" sz="1350" b="0" i="0" u="none" strike="noStrike" cap="none" dirty="0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 </a:t>
            </a:r>
            <a:r>
              <a:rPr lang="en-US" sz="1350" b="0" i="0" u="none" strike="noStrike" cap="none" dirty="0" err="1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на</a:t>
            </a:r>
            <a:r>
              <a:rPr lang="en-US" sz="1350" b="0" i="0" u="none" strike="noStrike" cap="none" dirty="0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 </a:t>
            </a:r>
            <a:r>
              <a:rPr lang="en-US" sz="1350" b="0" i="0" u="none" strike="noStrike" cap="none" dirty="0" err="1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верхню</a:t>
            </a:r>
            <a:r>
              <a:rPr lang="en-US" sz="1350" b="0" i="0" u="none" strike="noStrike" cap="none" dirty="0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 </a:t>
            </a:r>
            <a:r>
              <a:rPr lang="en-US" sz="1350" b="0" i="0" u="none" strike="noStrike" cap="none" dirty="0" err="1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частину</a:t>
            </a:r>
            <a:r>
              <a:rPr lang="en-US" sz="1350" b="0" i="0" u="none" strike="noStrike" cap="none" dirty="0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 </a:t>
            </a:r>
            <a:r>
              <a:rPr lang="en-US" sz="1350" b="0" i="0" u="none" strike="noStrike" cap="none" dirty="0" err="1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листка</a:t>
            </a:r>
            <a:r>
              <a:rPr lang="en-US" sz="1350" b="0" i="0" u="none" strike="noStrike" cap="none" dirty="0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. </a:t>
            </a:r>
            <a:r>
              <a:rPr lang="en-US" sz="1350" b="0" i="0" u="none" strike="noStrike" cap="none" dirty="0" err="1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За</a:t>
            </a:r>
            <a:r>
              <a:rPr lang="en-US" sz="1350" b="0" i="0" u="none" strike="noStrike" cap="none" dirty="0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 </a:t>
            </a:r>
            <a:r>
              <a:rPr lang="en-US" sz="1350" b="0" i="0" u="none" strike="noStrike" cap="none" dirty="0" err="1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сезон</a:t>
            </a:r>
            <a:r>
              <a:rPr lang="en-US" sz="1350" b="0" i="0" u="none" strike="noStrike" cap="none" dirty="0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 </a:t>
            </a:r>
            <a:r>
              <a:rPr lang="en-US" sz="1350" b="0" i="0" u="none" strike="noStrike" cap="none" dirty="0" err="1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одна</a:t>
            </a:r>
            <a:r>
              <a:rPr lang="en-US" sz="1350" b="0" i="0" u="none" strike="noStrike" cap="none" dirty="0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 </a:t>
            </a:r>
            <a:r>
              <a:rPr lang="en-US" sz="1350" b="0" i="0" u="none" strike="noStrike" cap="none" dirty="0" err="1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самиця</a:t>
            </a:r>
            <a:r>
              <a:rPr lang="en-US" sz="1350" b="0" i="0" u="none" strike="noStrike" cap="none" dirty="0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 </a:t>
            </a:r>
            <a:r>
              <a:rPr lang="en-US" sz="1350" b="0" i="0" u="none" strike="noStrike" cap="none" dirty="0" err="1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дає</a:t>
            </a:r>
            <a:r>
              <a:rPr lang="en-US" sz="1350" b="0" i="0" u="none" strike="noStrike" cap="none" dirty="0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 </a:t>
            </a:r>
            <a:r>
              <a:rPr lang="en-US" sz="1350" b="0" i="0" u="none" strike="noStrike" cap="none" dirty="0" err="1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сотні</a:t>
            </a:r>
            <a:r>
              <a:rPr lang="en-US" sz="1350" b="0" i="0" u="none" strike="noStrike" cap="none" dirty="0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 </a:t>
            </a:r>
            <a:r>
              <a:rPr lang="en-US" sz="1350" b="0" i="0" u="none" strike="noStrike" cap="none" dirty="0" err="1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яєць</a:t>
            </a:r>
            <a:r>
              <a:rPr lang="en-US" sz="1350" b="0" i="0" u="none" strike="noStrike" cap="none" dirty="0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.</a:t>
            </a:r>
            <a:endParaRPr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8" name="Google Shape;178;p18"/>
          <p:cNvSpPr txBox="1"/>
          <p:nvPr/>
        </p:nvSpPr>
        <p:spPr>
          <a:xfrm>
            <a:off x="3690937" y="3390007"/>
            <a:ext cx="2075259" cy="219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4" b="1" i="0" u="none" strike="noStrike" cap="none">
                <a:solidFill>
                  <a:srgbClr val="002B5B"/>
                </a:solidFill>
                <a:latin typeface="Merriweather"/>
                <a:ea typeface="Merriweather"/>
                <a:cs typeface="Merriweather"/>
                <a:sym typeface="Merriweather"/>
              </a:rPr>
              <a:t>Личинка</a:t>
            </a:r>
            <a:endParaRPr/>
          </a:p>
        </p:txBody>
      </p:sp>
      <p:sp>
        <p:nvSpPr>
          <p:cNvPr id="179" name="Google Shape;179;p18"/>
          <p:cNvSpPr txBox="1"/>
          <p:nvPr/>
        </p:nvSpPr>
        <p:spPr>
          <a:xfrm>
            <a:off x="3690937" y="3780532"/>
            <a:ext cx="1976437" cy="13788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b="0" i="0" u="none" strike="noStrike" cap="none" dirty="0" err="1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Головна</a:t>
            </a:r>
            <a:r>
              <a:rPr lang="en-US" b="0" i="0" u="none" strike="noStrike" cap="none" dirty="0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 </a:t>
            </a:r>
            <a:r>
              <a:rPr lang="en-US" b="0" i="0" u="none" strike="noStrike" cap="none" dirty="0" err="1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руйнівна</a:t>
            </a:r>
            <a:r>
              <a:rPr lang="en-US" b="0" i="0" u="none" strike="noStrike" cap="none" dirty="0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 </a:t>
            </a:r>
            <a:r>
              <a:rPr lang="en-US" b="0" i="0" u="none" strike="noStrike" cap="none" dirty="0" err="1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стадія</a:t>
            </a:r>
            <a:r>
              <a:rPr lang="en-US" b="0" i="0" u="none" strike="noStrike" cap="none" dirty="0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. </a:t>
            </a:r>
            <a:r>
              <a:rPr lang="en-US" b="0" i="0" u="none" strike="noStrike" cap="none" dirty="0" err="1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Проходить</a:t>
            </a:r>
            <a:r>
              <a:rPr lang="en-US" b="0" i="0" u="none" strike="noStrike" cap="none" dirty="0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 5-6 </a:t>
            </a:r>
            <a:r>
              <a:rPr lang="en-US" b="0" i="0" u="none" strike="noStrike" cap="none" dirty="0" err="1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віків</a:t>
            </a:r>
            <a:r>
              <a:rPr lang="en-US" b="0" i="0" u="none" strike="noStrike" cap="none" dirty="0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 </a:t>
            </a:r>
            <a:r>
              <a:rPr lang="en-US" b="0" i="0" u="none" strike="noStrike" cap="none" dirty="0" err="1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розвитку</a:t>
            </a:r>
            <a:r>
              <a:rPr lang="en-US" b="0" i="0" u="none" strike="noStrike" cap="none" dirty="0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 </a:t>
            </a:r>
            <a:r>
              <a:rPr lang="en-US" b="0" i="0" u="none" strike="noStrike" cap="none" dirty="0" err="1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всередині</a:t>
            </a:r>
            <a:r>
              <a:rPr lang="en-US" b="0" i="0" u="none" strike="noStrike" cap="none" dirty="0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 </a:t>
            </a:r>
            <a:r>
              <a:rPr lang="en-US" b="0" i="0" u="none" strike="noStrike" cap="none" dirty="0" err="1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листка</a:t>
            </a:r>
            <a:r>
              <a:rPr lang="en-US" sz="1350" b="0" i="0" u="none" strike="noStrike" cap="none" dirty="0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.</a:t>
            </a:r>
            <a:endParaRPr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0" name="Google Shape;180;p18"/>
          <p:cNvSpPr txBox="1"/>
          <p:nvPr/>
        </p:nvSpPr>
        <p:spPr>
          <a:xfrm>
            <a:off x="6524625" y="3390007"/>
            <a:ext cx="2075259" cy="219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4" b="1" i="0" u="none" strike="noStrike" cap="none">
                <a:solidFill>
                  <a:srgbClr val="002B5B"/>
                </a:solidFill>
                <a:latin typeface="Merriweather"/>
                <a:ea typeface="Merriweather"/>
                <a:cs typeface="Merriweather"/>
                <a:sym typeface="Merriweather"/>
              </a:rPr>
              <a:t>Лялечка</a:t>
            </a:r>
            <a:endParaRPr/>
          </a:p>
        </p:txBody>
      </p:sp>
      <p:sp>
        <p:nvSpPr>
          <p:cNvPr id="181" name="Google Shape;181;p18"/>
          <p:cNvSpPr txBox="1"/>
          <p:nvPr/>
        </p:nvSpPr>
        <p:spPr>
          <a:xfrm>
            <a:off x="6524625" y="3780532"/>
            <a:ext cx="1976437" cy="13788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b="0" i="0" u="none" strike="noStrike" cap="none" dirty="0" err="1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Зимує</a:t>
            </a:r>
            <a:r>
              <a:rPr lang="en-US" b="0" i="0" u="none" strike="noStrike" cap="none" dirty="0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 в </a:t>
            </a:r>
            <a:r>
              <a:rPr lang="en-US" b="0" i="0" u="none" strike="noStrike" cap="none" dirty="0" err="1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опалому</a:t>
            </a:r>
            <a:r>
              <a:rPr lang="en-US" b="0" i="0" u="none" strike="noStrike" cap="none" dirty="0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 </a:t>
            </a:r>
            <a:r>
              <a:rPr lang="en-US" b="0" i="0" u="none" strike="noStrike" cap="none" dirty="0" err="1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листі</a:t>
            </a:r>
            <a:r>
              <a:rPr lang="en-US" b="0" i="0" u="none" strike="noStrike" cap="none" dirty="0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. </a:t>
            </a:r>
            <a:r>
              <a:rPr lang="en-US" b="0" i="0" u="none" strike="noStrike" cap="none" dirty="0" err="1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Витримує</a:t>
            </a:r>
            <a:r>
              <a:rPr lang="en-US" b="0" i="0" u="none" strike="noStrike" cap="none" dirty="0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 </a:t>
            </a:r>
            <a:r>
              <a:rPr lang="en-US" b="0" i="0" u="none" strike="noStrike" cap="none" dirty="0" err="1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морози</a:t>
            </a:r>
            <a:r>
              <a:rPr lang="en-US" b="0" i="0" u="none" strike="noStrike" cap="none" dirty="0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 </a:t>
            </a:r>
            <a:r>
              <a:rPr lang="en-US" b="0" i="0" u="none" strike="noStrike" cap="none" dirty="0" err="1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до</a:t>
            </a:r>
            <a:r>
              <a:rPr lang="en-US" b="0" i="0" u="none" strike="noStrike" cap="none" dirty="0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 -25°C </a:t>
            </a:r>
            <a:r>
              <a:rPr lang="en-US" b="0" i="0" u="none" strike="noStrike" cap="none" dirty="0" err="1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завдяки</a:t>
            </a:r>
            <a:r>
              <a:rPr lang="en-US" b="0" i="0" u="none" strike="noStrike" cap="none" dirty="0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 </a:t>
            </a:r>
            <a:r>
              <a:rPr lang="en-US" b="0" i="0" u="none" strike="noStrike" cap="none" dirty="0" err="1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захисній</a:t>
            </a:r>
            <a:r>
              <a:rPr lang="en-US" b="0" i="0" u="none" strike="noStrike" cap="none" dirty="0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 </a:t>
            </a:r>
            <a:r>
              <a:rPr lang="en-US" b="0" i="0" u="none" strike="noStrike" cap="none" dirty="0" err="1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коконі</a:t>
            </a:r>
            <a:r>
              <a:rPr lang="en-US" b="0" i="0" u="none" strike="noStrike" cap="none" dirty="0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.</a:t>
            </a:r>
            <a:endParaRPr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2" name="Google Shape;182;p18"/>
          <p:cNvSpPr txBox="1"/>
          <p:nvPr/>
        </p:nvSpPr>
        <p:spPr>
          <a:xfrm>
            <a:off x="9358312" y="3390007"/>
            <a:ext cx="2075259" cy="219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4" b="1" i="0" u="none" strike="noStrike" cap="none">
                <a:solidFill>
                  <a:srgbClr val="002B5B"/>
                </a:solidFill>
                <a:latin typeface="Merriweather"/>
                <a:ea typeface="Merriweather"/>
                <a:cs typeface="Merriweather"/>
                <a:sym typeface="Merriweather"/>
              </a:rPr>
              <a:t>Імаго</a:t>
            </a:r>
            <a:endParaRPr/>
          </a:p>
        </p:txBody>
      </p:sp>
      <p:sp>
        <p:nvSpPr>
          <p:cNvPr id="183" name="Google Shape;183;p18"/>
          <p:cNvSpPr txBox="1"/>
          <p:nvPr/>
        </p:nvSpPr>
        <p:spPr>
          <a:xfrm>
            <a:off x="9358312" y="3780532"/>
            <a:ext cx="1976437" cy="1034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b="0" i="0" u="none" strike="noStrike" cap="none" dirty="0" err="1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Дорослий</a:t>
            </a:r>
            <a:r>
              <a:rPr lang="en-US" b="0" i="0" u="none" strike="noStrike" cap="none" dirty="0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 </a:t>
            </a:r>
            <a:r>
              <a:rPr lang="en-US" b="0" i="0" u="none" strike="noStrike" cap="none" dirty="0" err="1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метелик</a:t>
            </a:r>
            <a:r>
              <a:rPr lang="en-US" b="0" i="0" u="none" strike="noStrike" cap="none" dirty="0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. </a:t>
            </a:r>
            <a:r>
              <a:rPr lang="en-US" b="0" i="0" u="none" strike="noStrike" cap="none" dirty="0" err="1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Живе</a:t>
            </a:r>
            <a:r>
              <a:rPr lang="en-US" b="0" i="0" u="none" strike="noStrike" cap="none" dirty="0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 </a:t>
            </a:r>
            <a:r>
              <a:rPr lang="en-US" b="0" i="0" u="none" strike="noStrike" cap="none" dirty="0" err="1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лише</a:t>
            </a:r>
            <a:r>
              <a:rPr lang="en-US" b="0" i="0" u="none" strike="noStrike" cap="none" dirty="0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 </a:t>
            </a:r>
            <a:r>
              <a:rPr lang="en-US" b="0" i="0" u="none" strike="noStrike" cap="none" dirty="0" err="1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кілька</a:t>
            </a:r>
            <a:r>
              <a:rPr lang="en-US" b="0" i="0" u="none" strike="noStrike" cap="none" dirty="0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 </a:t>
            </a:r>
            <a:r>
              <a:rPr lang="en-US" b="0" i="0" u="none" strike="noStrike" cap="none" dirty="0" err="1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днів</a:t>
            </a:r>
            <a:r>
              <a:rPr lang="en-US" b="0" i="0" u="none" strike="noStrike" cap="none" dirty="0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 для </a:t>
            </a:r>
            <a:r>
              <a:rPr lang="en-US" b="0" i="0" u="none" strike="noStrike" cap="none" dirty="0" err="1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розмноження</a:t>
            </a:r>
            <a:r>
              <a:rPr lang="en-US" b="0" i="0" u="none" strike="noStrike" cap="none" dirty="0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.</a:t>
            </a:r>
            <a:endParaRPr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84" name="Google Shape;184;p18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57250" y="2780407"/>
            <a:ext cx="285750" cy="381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18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690937" y="2780407"/>
            <a:ext cx="381000" cy="381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18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524625" y="2780407"/>
            <a:ext cx="333375" cy="381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18" descr="image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9358312" y="2780407"/>
            <a:ext cx="381000" cy="381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8" name="Google Shape;188;p18"/>
          <p:cNvSpPr txBox="1"/>
          <p:nvPr/>
        </p:nvSpPr>
        <p:spPr>
          <a:xfrm>
            <a:off x="454250" y="1500225"/>
            <a:ext cx="11401500" cy="4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i="0" u="none" strike="noStrike" cap="none" dirty="0" err="1">
                <a:solidFill>
                  <a:srgbClr val="002B5B"/>
                </a:solidFill>
                <a:latin typeface="Arial" panose="020B0604020202020204" pitchFamily="34" charset="0"/>
                <a:ea typeface="Merriweather"/>
                <a:cs typeface="Arial" panose="020B0604020202020204" pitchFamily="34" charset="0"/>
                <a:sym typeface="Merriweather"/>
              </a:rPr>
              <a:t>Стадії</a:t>
            </a:r>
            <a:r>
              <a:rPr lang="en-US" sz="3200" b="1" i="0" u="none" strike="noStrike" cap="none" dirty="0">
                <a:solidFill>
                  <a:srgbClr val="002B5B"/>
                </a:solidFill>
                <a:latin typeface="Arial" panose="020B0604020202020204" pitchFamily="34" charset="0"/>
                <a:ea typeface="Merriweather"/>
                <a:cs typeface="Arial" panose="020B0604020202020204" pitchFamily="34" charset="0"/>
                <a:sym typeface="Merriweather"/>
              </a:rPr>
              <a:t> </a:t>
            </a:r>
            <a:r>
              <a:rPr lang="en-US" sz="3200" b="1" i="0" u="none" strike="noStrike" cap="none" dirty="0" err="1">
                <a:solidFill>
                  <a:srgbClr val="002B5B"/>
                </a:solidFill>
                <a:latin typeface="Arial" panose="020B0604020202020204" pitchFamily="34" charset="0"/>
                <a:ea typeface="Merriweather"/>
                <a:cs typeface="Arial" panose="020B0604020202020204" pitchFamily="34" charset="0"/>
                <a:sym typeface="Merriweather"/>
              </a:rPr>
              <a:t>розвитку</a:t>
            </a:r>
            <a:r>
              <a:rPr lang="en-US" sz="3200" b="1" i="0" u="none" strike="noStrike" cap="none" dirty="0">
                <a:solidFill>
                  <a:srgbClr val="002B5B"/>
                </a:solidFill>
                <a:latin typeface="Arial" panose="020B0604020202020204" pitchFamily="34" charset="0"/>
                <a:ea typeface="Merriweather"/>
                <a:cs typeface="Arial" panose="020B0604020202020204" pitchFamily="34" charset="0"/>
                <a:sym typeface="Merriweather"/>
              </a:rPr>
              <a:t> </a:t>
            </a:r>
            <a:r>
              <a:rPr lang="en-US" sz="3200" b="1" i="0" u="none" strike="noStrike" cap="none" dirty="0" err="1">
                <a:solidFill>
                  <a:srgbClr val="002B5B"/>
                </a:solidFill>
                <a:latin typeface="Arial" panose="020B0604020202020204" pitchFamily="34" charset="0"/>
                <a:ea typeface="Merriweather"/>
                <a:cs typeface="Arial" panose="020B0604020202020204" pitchFamily="34" charset="0"/>
                <a:sym typeface="Merriweather"/>
              </a:rPr>
              <a:t>шкідника</a:t>
            </a:r>
            <a:endParaRPr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93236" y="357013"/>
            <a:ext cx="944962" cy="932769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3" name="Google Shape;193;p19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19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1500" y="1543050"/>
            <a:ext cx="11049000" cy="4743450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Google Shape;195;p19"/>
          <p:cNvSpPr/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002B5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6" name="Google Shape;196;p19"/>
          <p:cNvSpPr txBox="1"/>
          <p:nvPr/>
        </p:nvSpPr>
        <p:spPr>
          <a:xfrm>
            <a:off x="571500" y="5643526"/>
            <a:ext cx="11049000" cy="3447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b="0" i="0" u="none" strike="noStrike" cap="none" dirty="0" err="1">
                <a:solidFill>
                  <a:schemeClr val="tx1"/>
                </a:solidFill>
                <a:latin typeface="Arial" panose="020B0604020202020204" pitchFamily="34" charset="0"/>
                <a:ea typeface="Lato"/>
                <a:cs typeface="Arial" panose="020B0604020202020204" pitchFamily="34" charset="0"/>
                <a:sym typeface="Lato"/>
              </a:rPr>
              <a:t>Експоненціальне</a:t>
            </a:r>
            <a:r>
              <a:rPr lang="en-US" b="0" i="0" u="none" strike="noStrike" cap="none" dirty="0">
                <a:solidFill>
                  <a:schemeClr val="tx1"/>
                </a:solidFill>
                <a:latin typeface="Arial" panose="020B0604020202020204" pitchFamily="34" charset="0"/>
                <a:ea typeface="Lato"/>
                <a:cs typeface="Arial" panose="020B0604020202020204" pitchFamily="34" charset="0"/>
                <a:sym typeface="Lato"/>
              </a:rPr>
              <a:t> </a:t>
            </a:r>
            <a:r>
              <a:rPr lang="en-US" b="0" i="0" u="none" strike="noStrike" cap="none" dirty="0" err="1">
                <a:solidFill>
                  <a:schemeClr val="tx1"/>
                </a:solidFill>
                <a:latin typeface="Arial" panose="020B0604020202020204" pitchFamily="34" charset="0"/>
                <a:ea typeface="Lato"/>
                <a:cs typeface="Arial" panose="020B0604020202020204" pitchFamily="34" charset="0"/>
                <a:sym typeface="Lato"/>
              </a:rPr>
              <a:t>зростання</a:t>
            </a:r>
            <a:r>
              <a:rPr lang="en-US" b="0" i="0" u="none" strike="noStrike" cap="none" dirty="0">
                <a:solidFill>
                  <a:schemeClr val="tx1"/>
                </a:solidFill>
                <a:latin typeface="Arial" panose="020B0604020202020204" pitchFamily="34" charset="0"/>
                <a:ea typeface="Lato"/>
                <a:cs typeface="Arial" panose="020B0604020202020204" pitchFamily="34" charset="0"/>
                <a:sym typeface="Lato"/>
              </a:rPr>
              <a:t> </a:t>
            </a:r>
            <a:r>
              <a:rPr lang="en-US" b="0" i="0" u="none" strike="noStrike" cap="none" dirty="0" err="1">
                <a:solidFill>
                  <a:schemeClr val="tx1"/>
                </a:solidFill>
                <a:latin typeface="Arial" panose="020B0604020202020204" pitchFamily="34" charset="0"/>
                <a:ea typeface="Lato"/>
                <a:cs typeface="Arial" panose="020B0604020202020204" pitchFamily="34" charset="0"/>
                <a:sym typeface="Lato"/>
              </a:rPr>
              <a:t>популяції</a:t>
            </a:r>
            <a:r>
              <a:rPr lang="en-US" b="0" i="0" u="none" strike="noStrike" cap="none" dirty="0">
                <a:solidFill>
                  <a:schemeClr val="tx1"/>
                </a:solidFill>
                <a:latin typeface="Arial" panose="020B0604020202020204" pitchFamily="34" charset="0"/>
                <a:ea typeface="Lato"/>
                <a:cs typeface="Arial" panose="020B0604020202020204" pitchFamily="34" charset="0"/>
                <a:sym typeface="Lato"/>
              </a:rPr>
              <a:t> </a:t>
            </a:r>
            <a:r>
              <a:rPr lang="en-US" b="0" i="0" u="none" strike="noStrike" cap="none" dirty="0" err="1">
                <a:solidFill>
                  <a:schemeClr val="tx1"/>
                </a:solidFill>
                <a:latin typeface="Arial" panose="020B0604020202020204" pitchFamily="34" charset="0"/>
                <a:ea typeface="Lato"/>
                <a:cs typeface="Arial" panose="020B0604020202020204" pitchFamily="34" charset="0"/>
                <a:sym typeface="Lato"/>
              </a:rPr>
              <a:t>призводить</a:t>
            </a:r>
            <a:r>
              <a:rPr lang="en-US" b="0" i="0" u="none" strike="noStrike" cap="none" dirty="0">
                <a:solidFill>
                  <a:schemeClr val="tx1"/>
                </a:solidFill>
                <a:latin typeface="Arial" panose="020B0604020202020204" pitchFamily="34" charset="0"/>
                <a:ea typeface="Lato"/>
                <a:cs typeface="Arial" panose="020B0604020202020204" pitchFamily="34" charset="0"/>
                <a:sym typeface="Lato"/>
              </a:rPr>
              <a:t> </a:t>
            </a:r>
            <a:r>
              <a:rPr lang="en-US" b="0" i="0" u="none" strike="noStrike" cap="none" dirty="0" err="1">
                <a:solidFill>
                  <a:schemeClr val="tx1"/>
                </a:solidFill>
                <a:latin typeface="Arial" panose="020B0604020202020204" pitchFamily="34" charset="0"/>
                <a:ea typeface="Lato"/>
                <a:cs typeface="Arial" panose="020B0604020202020204" pitchFamily="34" charset="0"/>
                <a:sym typeface="Lato"/>
              </a:rPr>
              <a:t>до</a:t>
            </a:r>
            <a:r>
              <a:rPr lang="en-US" b="0" i="0" u="none" strike="noStrike" cap="none" dirty="0">
                <a:solidFill>
                  <a:schemeClr val="tx1"/>
                </a:solidFill>
                <a:latin typeface="Arial" panose="020B0604020202020204" pitchFamily="34" charset="0"/>
                <a:ea typeface="Lato"/>
                <a:cs typeface="Arial" panose="020B0604020202020204" pitchFamily="34" charset="0"/>
                <a:sym typeface="Lato"/>
              </a:rPr>
              <a:t> </a:t>
            </a:r>
            <a:r>
              <a:rPr lang="en-US" b="0" i="0" u="none" strike="noStrike" cap="none" dirty="0" err="1">
                <a:solidFill>
                  <a:schemeClr val="tx1"/>
                </a:solidFill>
                <a:latin typeface="Arial" panose="020B0604020202020204" pitchFamily="34" charset="0"/>
                <a:ea typeface="Lato"/>
                <a:cs typeface="Arial" panose="020B0604020202020204" pitchFamily="34" charset="0"/>
                <a:sym typeface="Lato"/>
              </a:rPr>
              <a:t>повної</a:t>
            </a:r>
            <a:r>
              <a:rPr lang="en-US" b="0" i="0" u="none" strike="noStrike" cap="none" dirty="0">
                <a:solidFill>
                  <a:schemeClr val="tx1"/>
                </a:solidFill>
                <a:latin typeface="Arial" panose="020B0604020202020204" pitchFamily="34" charset="0"/>
                <a:ea typeface="Lato"/>
                <a:cs typeface="Arial" panose="020B0604020202020204" pitchFamily="34" charset="0"/>
                <a:sym typeface="Lato"/>
              </a:rPr>
              <a:t> </a:t>
            </a:r>
            <a:r>
              <a:rPr lang="en-US" b="0" i="0" u="none" strike="noStrike" cap="none" dirty="0" err="1">
                <a:solidFill>
                  <a:schemeClr val="tx1"/>
                </a:solidFill>
                <a:latin typeface="Arial" panose="020B0604020202020204" pitchFamily="34" charset="0"/>
                <a:ea typeface="Lato"/>
                <a:cs typeface="Arial" panose="020B0604020202020204" pitchFamily="34" charset="0"/>
                <a:sym typeface="Lato"/>
              </a:rPr>
              <a:t>дефоліації</a:t>
            </a:r>
            <a:r>
              <a:rPr lang="en-US" b="0" i="0" u="none" strike="noStrike" cap="none" dirty="0">
                <a:solidFill>
                  <a:schemeClr val="tx1"/>
                </a:solidFill>
                <a:latin typeface="Arial" panose="020B0604020202020204" pitchFamily="34" charset="0"/>
                <a:ea typeface="Lato"/>
                <a:cs typeface="Arial" panose="020B0604020202020204" pitchFamily="34" charset="0"/>
                <a:sym typeface="Lato"/>
              </a:rPr>
              <a:t> </a:t>
            </a:r>
            <a:r>
              <a:rPr lang="en-US" b="0" i="0" u="none" strike="noStrike" cap="none" dirty="0" err="1">
                <a:solidFill>
                  <a:schemeClr val="tx1"/>
                </a:solidFill>
                <a:latin typeface="Arial" panose="020B0604020202020204" pitchFamily="34" charset="0"/>
                <a:ea typeface="Lato"/>
                <a:cs typeface="Arial" panose="020B0604020202020204" pitchFamily="34" charset="0"/>
                <a:sym typeface="Lato"/>
              </a:rPr>
              <a:t>дерев</a:t>
            </a:r>
            <a:r>
              <a:rPr lang="en-US" b="0" i="0" u="none" strike="noStrike" cap="none" dirty="0">
                <a:solidFill>
                  <a:schemeClr val="tx1"/>
                </a:solidFill>
                <a:latin typeface="Arial" panose="020B0604020202020204" pitchFamily="34" charset="0"/>
                <a:ea typeface="Lato"/>
                <a:cs typeface="Arial" panose="020B0604020202020204" pitchFamily="34" charset="0"/>
                <a:sym typeface="Lato"/>
              </a:rPr>
              <a:t> у </a:t>
            </a:r>
            <a:r>
              <a:rPr lang="en-US" b="0" i="0" u="none" strike="noStrike" cap="none" dirty="0" err="1">
                <a:solidFill>
                  <a:schemeClr val="tx1"/>
                </a:solidFill>
                <a:latin typeface="Arial" panose="020B0604020202020204" pitchFamily="34" charset="0"/>
                <a:ea typeface="Lato"/>
                <a:cs typeface="Arial" panose="020B0604020202020204" pitchFamily="34" charset="0"/>
                <a:sym typeface="Lato"/>
              </a:rPr>
              <a:t>масштабах</a:t>
            </a:r>
            <a:r>
              <a:rPr lang="en-US" b="0" i="0" u="none" strike="noStrike" cap="none" dirty="0">
                <a:solidFill>
                  <a:schemeClr val="tx1"/>
                </a:solidFill>
                <a:latin typeface="Arial" panose="020B0604020202020204" pitchFamily="34" charset="0"/>
                <a:ea typeface="Lato"/>
                <a:cs typeface="Arial" panose="020B0604020202020204" pitchFamily="34" charset="0"/>
                <a:sym typeface="Lato"/>
              </a:rPr>
              <a:t> </a:t>
            </a:r>
            <a:r>
              <a:rPr lang="en-US" b="0" i="0" u="none" strike="noStrike" cap="none" dirty="0" err="1">
                <a:solidFill>
                  <a:schemeClr val="tx1"/>
                </a:solidFill>
                <a:latin typeface="Arial" panose="020B0604020202020204" pitchFamily="34" charset="0"/>
                <a:ea typeface="Lato"/>
                <a:cs typeface="Arial" panose="020B0604020202020204" pitchFamily="34" charset="0"/>
                <a:sym typeface="Lato"/>
              </a:rPr>
              <a:t>міста</a:t>
            </a:r>
            <a:r>
              <a:rPr lang="en-US" b="0" i="0" u="none" strike="noStrike" cap="none" dirty="0">
                <a:solidFill>
                  <a:schemeClr val="tx1"/>
                </a:solidFill>
                <a:latin typeface="Arial" panose="020B0604020202020204" pitchFamily="34" charset="0"/>
                <a:ea typeface="Lato"/>
                <a:cs typeface="Arial" panose="020B0604020202020204" pitchFamily="34" charset="0"/>
                <a:sym typeface="Lato"/>
              </a:rPr>
              <a:t>.</a:t>
            </a:r>
            <a:endParaRPr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7" name="Google Shape;197;p19"/>
          <p:cNvSpPr txBox="1"/>
          <p:nvPr/>
        </p:nvSpPr>
        <p:spPr>
          <a:xfrm>
            <a:off x="571500" y="1414075"/>
            <a:ext cx="11401500" cy="4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i="0" u="none" strike="noStrike" cap="none" dirty="0" err="1">
                <a:solidFill>
                  <a:srgbClr val="002B5B"/>
                </a:solidFill>
                <a:latin typeface="Times New Roman" panose="02020603050405020304" pitchFamily="18" charset="0"/>
                <a:ea typeface="Merriweather"/>
                <a:cs typeface="Times New Roman" panose="02020603050405020304" pitchFamily="18" charset="0"/>
                <a:sym typeface="Merriweather"/>
              </a:rPr>
              <a:t>Динаміка</a:t>
            </a:r>
            <a:r>
              <a:rPr lang="en-US" sz="3200" b="1" i="0" u="none" strike="noStrike" cap="none" dirty="0">
                <a:solidFill>
                  <a:srgbClr val="002B5B"/>
                </a:solidFill>
                <a:latin typeface="Times New Roman" panose="02020603050405020304" pitchFamily="18" charset="0"/>
                <a:ea typeface="Merriweather"/>
                <a:cs typeface="Times New Roman" panose="02020603050405020304" pitchFamily="18" charset="0"/>
                <a:sym typeface="Merriweather"/>
              </a:rPr>
              <a:t> </a:t>
            </a:r>
            <a:r>
              <a:rPr lang="en-US" sz="3200" b="1" i="0" u="none" strike="noStrike" cap="none" dirty="0" err="1">
                <a:solidFill>
                  <a:srgbClr val="002B5B"/>
                </a:solidFill>
                <a:latin typeface="Times New Roman" panose="02020603050405020304" pitchFamily="18" charset="0"/>
                <a:ea typeface="Merriweather"/>
                <a:cs typeface="Times New Roman" panose="02020603050405020304" pitchFamily="18" charset="0"/>
                <a:sym typeface="Merriweather"/>
              </a:rPr>
              <a:t>чисельності</a:t>
            </a:r>
            <a:r>
              <a:rPr lang="en-US" sz="3200" b="1" i="0" u="none" strike="noStrike" cap="none" dirty="0">
                <a:solidFill>
                  <a:srgbClr val="002B5B"/>
                </a:solidFill>
                <a:latin typeface="Times New Roman" panose="02020603050405020304" pitchFamily="18" charset="0"/>
                <a:ea typeface="Merriweather"/>
                <a:cs typeface="Times New Roman" panose="02020603050405020304" pitchFamily="18" charset="0"/>
                <a:sym typeface="Merriweather"/>
              </a:rPr>
              <a:t> в </a:t>
            </a:r>
            <a:r>
              <a:rPr lang="en-US" sz="3200" b="1" i="0" u="none" strike="noStrike" cap="none" dirty="0" err="1">
                <a:solidFill>
                  <a:srgbClr val="002B5B"/>
                </a:solidFill>
                <a:latin typeface="Times New Roman" panose="02020603050405020304" pitchFamily="18" charset="0"/>
                <a:ea typeface="Merriweather"/>
                <a:cs typeface="Times New Roman" panose="02020603050405020304" pitchFamily="18" charset="0"/>
                <a:sym typeface="Merriweather"/>
              </a:rPr>
              <a:t>новій</a:t>
            </a:r>
            <a:r>
              <a:rPr lang="en-US" sz="3200" b="1" i="0" u="none" strike="noStrike" cap="none" dirty="0">
                <a:solidFill>
                  <a:srgbClr val="002B5B"/>
                </a:solidFill>
                <a:latin typeface="Times New Roman" panose="02020603050405020304" pitchFamily="18" charset="0"/>
                <a:ea typeface="Merriweather"/>
                <a:cs typeface="Times New Roman" panose="02020603050405020304" pitchFamily="18" charset="0"/>
                <a:sym typeface="Merriweather"/>
              </a:rPr>
              <a:t> </a:t>
            </a:r>
            <a:r>
              <a:rPr lang="en-US" sz="3200" b="1" i="0" u="none" strike="noStrike" cap="none" dirty="0" err="1">
                <a:solidFill>
                  <a:srgbClr val="002B5B"/>
                </a:solidFill>
                <a:latin typeface="Times New Roman" panose="02020603050405020304" pitchFamily="18" charset="0"/>
                <a:ea typeface="Merriweather"/>
                <a:cs typeface="Times New Roman" panose="02020603050405020304" pitchFamily="18" charset="0"/>
                <a:sym typeface="Merriweather"/>
              </a:rPr>
              <a:t>екосистемі</a:t>
            </a:r>
            <a:endParaRPr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8993" y="224225"/>
            <a:ext cx="944962" cy="932769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2" name="Google Shape;202;p20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20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1500" y="1543050"/>
            <a:ext cx="11049000" cy="4743450"/>
          </a:xfrm>
          <a:prstGeom prst="rect">
            <a:avLst/>
          </a:prstGeom>
          <a:noFill/>
          <a:ln>
            <a:noFill/>
          </a:ln>
        </p:spPr>
      </p:pic>
      <p:sp>
        <p:nvSpPr>
          <p:cNvPr id="204" name="Google Shape;204;p20"/>
          <p:cNvSpPr/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002B5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" name="Google Shape;205;p20"/>
          <p:cNvSpPr txBox="1"/>
          <p:nvPr/>
        </p:nvSpPr>
        <p:spPr>
          <a:xfrm>
            <a:off x="571500" y="5453942"/>
            <a:ext cx="11049000" cy="3447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b="0" i="0" u="none" strike="noStrike" cap="none" dirty="0" err="1">
                <a:solidFill>
                  <a:schemeClr val="tx1"/>
                </a:solidFill>
                <a:latin typeface="Arial" panose="020B0604020202020204" pitchFamily="34" charset="0"/>
                <a:ea typeface="Lato"/>
                <a:cs typeface="Arial" panose="020B0604020202020204" pitchFamily="34" charset="0"/>
                <a:sym typeface="Lato"/>
              </a:rPr>
              <a:t>До</a:t>
            </a:r>
            <a:r>
              <a:rPr lang="en-US" b="0" i="0" u="none" strike="noStrike" cap="none" dirty="0">
                <a:solidFill>
                  <a:schemeClr val="tx1"/>
                </a:solidFill>
                <a:latin typeface="Arial" panose="020B0604020202020204" pitchFamily="34" charset="0"/>
                <a:ea typeface="Lato"/>
                <a:cs typeface="Arial" panose="020B0604020202020204" pitchFamily="34" charset="0"/>
                <a:sym typeface="Lato"/>
              </a:rPr>
              <a:t> </a:t>
            </a:r>
            <a:r>
              <a:rPr lang="en-US" b="0" i="0" u="none" strike="noStrike" cap="none" dirty="0" err="1">
                <a:solidFill>
                  <a:schemeClr val="tx1"/>
                </a:solidFill>
                <a:latin typeface="Arial" panose="020B0604020202020204" pitchFamily="34" charset="0"/>
                <a:ea typeface="Lato"/>
                <a:cs typeface="Arial" panose="020B0604020202020204" pitchFamily="34" charset="0"/>
                <a:sym typeface="Lato"/>
              </a:rPr>
              <a:t>кінця</a:t>
            </a:r>
            <a:r>
              <a:rPr lang="en-US" b="0" i="0" u="none" strike="noStrike" cap="none" dirty="0">
                <a:solidFill>
                  <a:schemeClr val="tx1"/>
                </a:solidFill>
                <a:latin typeface="Arial" panose="020B0604020202020204" pitchFamily="34" charset="0"/>
                <a:ea typeface="Lato"/>
                <a:cs typeface="Arial" panose="020B0604020202020204" pitchFamily="34" charset="0"/>
                <a:sym typeface="Lato"/>
              </a:rPr>
              <a:t> </a:t>
            </a:r>
            <a:r>
              <a:rPr lang="en-US" b="0" i="0" u="none" strike="noStrike" cap="none" dirty="0" err="1">
                <a:solidFill>
                  <a:schemeClr val="tx1"/>
                </a:solidFill>
                <a:latin typeface="Arial" panose="020B0604020202020204" pitchFamily="34" charset="0"/>
                <a:ea typeface="Lato"/>
                <a:cs typeface="Arial" panose="020B0604020202020204" pitchFamily="34" charset="0"/>
                <a:sym typeface="Lato"/>
              </a:rPr>
              <a:t>літа</a:t>
            </a:r>
            <a:r>
              <a:rPr lang="en-US" b="0" i="0" u="none" strike="noStrike" cap="none" dirty="0">
                <a:solidFill>
                  <a:schemeClr val="tx1"/>
                </a:solidFill>
                <a:latin typeface="Arial" panose="020B0604020202020204" pitchFamily="34" charset="0"/>
                <a:ea typeface="Lato"/>
                <a:cs typeface="Arial" panose="020B0604020202020204" pitchFamily="34" charset="0"/>
                <a:sym typeface="Lato"/>
              </a:rPr>
              <a:t> </a:t>
            </a:r>
            <a:r>
              <a:rPr lang="en-US" b="0" i="0" u="none" strike="noStrike" cap="none" dirty="0" err="1">
                <a:solidFill>
                  <a:schemeClr val="tx1"/>
                </a:solidFill>
                <a:latin typeface="Arial" panose="020B0604020202020204" pitchFamily="34" charset="0"/>
                <a:ea typeface="Lato"/>
                <a:cs typeface="Arial" panose="020B0604020202020204" pitchFamily="34" charset="0"/>
                <a:sym typeface="Lato"/>
              </a:rPr>
              <a:t>дерево</a:t>
            </a:r>
            <a:r>
              <a:rPr lang="en-US" b="0" i="0" u="none" strike="noStrike" cap="none" dirty="0">
                <a:solidFill>
                  <a:schemeClr val="tx1"/>
                </a:solidFill>
                <a:latin typeface="Arial" panose="020B0604020202020204" pitchFamily="34" charset="0"/>
                <a:ea typeface="Lato"/>
                <a:cs typeface="Arial" panose="020B0604020202020204" pitchFamily="34" charset="0"/>
                <a:sym typeface="Lato"/>
              </a:rPr>
              <a:t> </a:t>
            </a:r>
            <a:r>
              <a:rPr lang="en-US" b="0" i="0" u="none" strike="noStrike" cap="none" dirty="0" err="1">
                <a:solidFill>
                  <a:schemeClr val="tx1"/>
                </a:solidFill>
                <a:latin typeface="Arial" panose="020B0604020202020204" pitchFamily="34" charset="0"/>
                <a:ea typeface="Lato"/>
                <a:cs typeface="Arial" panose="020B0604020202020204" pitchFamily="34" charset="0"/>
                <a:sym typeface="Lato"/>
              </a:rPr>
              <a:t>втрачає</a:t>
            </a:r>
            <a:r>
              <a:rPr lang="en-US" b="0" i="0" u="none" strike="noStrike" cap="none" dirty="0">
                <a:solidFill>
                  <a:schemeClr val="tx1"/>
                </a:solidFill>
                <a:latin typeface="Arial" panose="020B0604020202020204" pitchFamily="34" charset="0"/>
                <a:ea typeface="Lato"/>
                <a:cs typeface="Arial" panose="020B0604020202020204" pitchFamily="34" charset="0"/>
                <a:sym typeface="Lato"/>
              </a:rPr>
              <a:t> </a:t>
            </a:r>
            <a:r>
              <a:rPr lang="en-US" b="0" i="0" u="none" strike="noStrike" cap="none" dirty="0" err="1">
                <a:solidFill>
                  <a:schemeClr val="tx1"/>
                </a:solidFill>
                <a:latin typeface="Arial" panose="020B0604020202020204" pitchFamily="34" charset="0"/>
                <a:ea typeface="Lato"/>
                <a:cs typeface="Arial" panose="020B0604020202020204" pitchFamily="34" charset="0"/>
                <a:sym typeface="Lato"/>
              </a:rPr>
              <a:t>майже</a:t>
            </a:r>
            <a:r>
              <a:rPr lang="en-US" b="0" i="0" u="none" strike="noStrike" cap="none" dirty="0">
                <a:solidFill>
                  <a:schemeClr val="tx1"/>
                </a:solidFill>
                <a:latin typeface="Arial" panose="020B0604020202020204" pitchFamily="34" charset="0"/>
                <a:ea typeface="Lato"/>
                <a:cs typeface="Arial" panose="020B0604020202020204" pitchFamily="34" charset="0"/>
                <a:sym typeface="Lato"/>
              </a:rPr>
              <a:t> </a:t>
            </a:r>
            <a:r>
              <a:rPr lang="en-US" b="0" i="0" u="none" strike="noStrike" cap="none" dirty="0" err="1">
                <a:solidFill>
                  <a:schemeClr val="tx1"/>
                </a:solidFill>
                <a:latin typeface="Arial" panose="020B0604020202020204" pitchFamily="34" charset="0"/>
                <a:ea typeface="Lato"/>
                <a:cs typeface="Arial" panose="020B0604020202020204" pitchFamily="34" charset="0"/>
                <a:sym typeface="Lato"/>
              </a:rPr>
              <a:t>всю</a:t>
            </a:r>
            <a:r>
              <a:rPr lang="en-US" b="0" i="0" u="none" strike="noStrike" cap="none" dirty="0">
                <a:solidFill>
                  <a:schemeClr val="tx1"/>
                </a:solidFill>
                <a:latin typeface="Arial" panose="020B0604020202020204" pitchFamily="34" charset="0"/>
                <a:ea typeface="Lato"/>
                <a:cs typeface="Arial" panose="020B0604020202020204" pitchFamily="34" charset="0"/>
                <a:sym typeface="Lato"/>
              </a:rPr>
              <a:t> </a:t>
            </a:r>
            <a:r>
              <a:rPr lang="en-US" b="0" i="0" u="none" strike="noStrike" cap="none" dirty="0" err="1">
                <a:solidFill>
                  <a:schemeClr val="tx1"/>
                </a:solidFill>
                <a:latin typeface="Arial" panose="020B0604020202020204" pitchFamily="34" charset="0"/>
                <a:ea typeface="Lato"/>
                <a:cs typeface="Arial" panose="020B0604020202020204" pitchFamily="34" charset="0"/>
                <a:sym typeface="Lato"/>
              </a:rPr>
              <a:t>функціональну</a:t>
            </a:r>
            <a:r>
              <a:rPr lang="en-US" b="0" i="0" u="none" strike="noStrike" cap="none" dirty="0">
                <a:solidFill>
                  <a:schemeClr val="tx1"/>
                </a:solidFill>
                <a:latin typeface="Arial" panose="020B0604020202020204" pitchFamily="34" charset="0"/>
                <a:ea typeface="Lato"/>
                <a:cs typeface="Arial" panose="020B0604020202020204" pitchFamily="34" charset="0"/>
                <a:sym typeface="Lato"/>
              </a:rPr>
              <a:t> </a:t>
            </a:r>
            <a:r>
              <a:rPr lang="en-US" b="0" i="0" u="none" strike="noStrike" cap="none" dirty="0" err="1">
                <a:solidFill>
                  <a:schemeClr val="tx1"/>
                </a:solidFill>
                <a:latin typeface="Arial" panose="020B0604020202020204" pitchFamily="34" charset="0"/>
                <a:ea typeface="Lato"/>
                <a:cs typeface="Arial" panose="020B0604020202020204" pitchFamily="34" charset="0"/>
                <a:sym typeface="Lato"/>
              </a:rPr>
              <a:t>площу</a:t>
            </a:r>
            <a:r>
              <a:rPr lang="en-US" b="0" i="0" u="none" strike="noStrike" cap="none" dirty="0">
                <a:solidFill>
                  <a:schemeClr val="tx1"/>
                </a:solidFill>
                <a:latin typeface="Arial" panose="020B0604020202020204" pitchFamily="34" charset="0"/>
                <a:ea typeface="Lato"/>
                <a:cs typeface="Arial" panose="020B0604020202020204" pitchFamily="34" charset="0"/>
                <a:sym typeface="Lato"/>
              </a:rPr>
              <a:t> </a:t>
            </a:r>
            <a:r>
              <a:rPr lang="en-US" b="0" i="0" u="none" strike="noStrike" cap="none" dirty="0" err="1">
                <a:solidFill>
                  <a:schemeClr val="tx1"/>
                </a:solidFill>
                <a:latin typeface="Arial" panose="020B0604020202020204" pitchFamily="34" charset="0"/>
                <a:ea typeface="Lato"/>
                <a:cs typeface="Arial" panose="020B0604020202020204" pitchFamily="34" charset="0"/>
                <a:sym typeface="Lato"/>
              </a:rPr>
              <a:t>листя</a:t>
            </a:r>
            <a:r>
              <a:rPr lang="en-US" b="0" i="0" u="none" strike="noStrike" cap="none" dirty="0">
                <a:solidFill>
                  <a:schemeClr val="tx1"/>
                </a:solidFill>
                <a:latin typeface="Arial" panose="020B0604020202020204" pitchFamily="34" charset="0"/>
                <a:ea typeface="Lato"/>
                <a:cs typeface="Arial" panose="020B0604020202020204" pitchFamily="34" charset="0"/>
                <a:sym typeface="Lato"/>
              </a:rPr>
              <a:t>, </a:t>
            </a:r>
            <a:r>
              <a:rPr lang="en-US" b="0" i="0" u="none" strike="noStrike" cap="none" dirty="0" err="1">
                <a:solidFill>
                  <a:schemeClr val="tx1"/>
                </a:solidFill>
                <a:latin typeface="Arial" panose="020B0604020202020204" pitchFamily="34" charset="0"/>
                <a:ea typeface="Lato"/>
                <a:cs typeface="Arial" panose="020B0604020202020204" pitchFamily="34" charset="0"/>
                <a:sym typeface="Lato"/>
              </a:rPr>
              <a:t>що</a:t>
            </a:r>
            <a:r>
              <a:rPr lang="en-US" b="0" i="0" u="none" strike="noStrike" cap="none" dirty="0">
                <a:solidFill>
                  <a:schemeClr val="tx1"/>
                </a:solidFill>
                <a:latin typeface="Arial" panose="020B0604020202020204" pitchFamily="34" charset="0"/>
                <a:ea typeface="Lato"/>
                <a:cs typeface="Arial" panose="020B0604020202020204" pitchFamily="34" charset="0"/>
                <a:sym typeface="Lato"/>
              </a:rPr>
              <a:t> </a:t>
            </a:r>
            <a:r>
              <a:rPr lang="en-US" b="0" i="0" u="none" strike="noStrike" cap="none" dirty="0" err="1">
                <a:solidFill>
                  <a:schemeClr val="tx1"/>
                </a:solidFill>
                <a:latin typeface="Arial" panose="020B0604020202020204" pitchFamily="34" charset="0"/>
                <a:ea typeface="Lato"/>
                <a:cs typeface="Arial" panose="020B0604020202020204" pitchFamily="34" charset="0"/>
                <a:sym typeface="Lato"/>
              </a:rPr>
              <a:t>провокує</a:t>
            </a:r>
            <a:r>
              <a:rPr lang="en-US" b="0" i="0" u="none" strike="noStrike" cap="none" dirty="0">
                <a:solidFill>
                  <a:schemeClr val="tx1"/>
                </a:solidFill>
                <a:latin typeface="Arial" panose="020B0604020202020204" pitchFamily="34" charset="0"/>
                <a:ea typeface="Lato"/>
                <a:cs typeface="Arial" panose="020B0604020202020204" pitchFamily="34" charset="0"/>
                <a:sym typeface="Lato"/>
              </a:rPr>
              <a:t> </a:t>
            </a:r>
            <a:r>
              <a:rPr lang="en-US" b="0" i="0" u="none" strike="noStrike" cap="none" dirty="0" err="1">
                <a:solidFill>
                  <a:schemeClr val="tx1"/>
                </a:solidFill>
                <a:latin typeface="Arial" panose="020B0604020202020204" pitchFamily="34" charset="0"/>
                <a:ea typeface="Lato"/>
                <a:cs typeface="Arial" panose="020B0604020202020204" pitchFamily="34" charset="0"/>
                <a:sym typeface="Lato"/>
              </a:rPr>
              <a:t>повторне</a:t>
            </a:r>
            <a:r>
              <a:rPr lang="en-US" b="0" i="0" u="none" strike="noStrike" cap="none" dirty="0">
                <a:solidFill>
                  <a:schemeClr val="tx1"/>
                </a:solidFill>
                <a:latin typeface="Arial" panose="020B0604020202020204" pitchFamily="34" charset="0"/>
                <a:ea typeface="Lato"/>
                <a:cs typeface="Arial" panose="020B0604020202020204" pitchFamily="34" charset="0"/>
                <a:sym typeface="Lato"/>
              </a:rPr>
              <a:t> </a:t>
            </a:r>
            <a:r>
              <a:rPr lang="en-US" b="0" i="0" u="none" strike="noStrike" cap="none" dirty="0" err="1">
                <a:solidFill>
                  <a:schemeClr val="tx1"/>
                </a:solidFill>
                <a:latin typeface="Arial" panose="020B0604020202020204" pitchFamily="34" charset="0"/>
                <a:ea typeface="Lato"/>
                <a:cs typeface="Arial" panose="020B0604020202020204" pitchFamily="34" charset="0"/>
                <a:sym typeface="Lato"/>
              </a:rPr>
              <a:t>цвітіння</a:t>
            </a:r>
            <a:r>
              <a:rPr lang="en-US" b="0" i="0" u="none" strike="noStrike" cap="none" dirty="0">
                <a:solidFill>
                  <a:schemeClr val="tx1"/>
                </a:solidFill>
                <a:latin typeface="Arial" panose="020B0604020202020204" pitchFamily="34" charset="0"/>
                <a:ea typeface="Lato"/>
                <a:cs typeface="Arial" panose="020B0604020202020204" pitchFamily="34" charset="0"/>
                <a:sym typeface="Lato"/>
              </a:rPr>
              <a:t> </a:t>
            </a:r>
            <a:r>
              <a:rPr lang="en-US" b="0" i="0" u="none" strike="noStrike" cap="none" dirty="0" err="1">
                <a:solidFill>
                  <a:schemeClr val="tx1"/>
                </a:solidFill>
                <a:latin typeface="Arial" panose="020B0604020202020204" pitchFamily="34" charset="0"/>
                <a:ea typeface="Lato"/>
                <a:cs typeface="Arial" panose="020B0604020202020204" pitchFamily="34" charset="0"/>
                <a:sym typeface="Lato"/>
              </a:rPr>
              <a:t>та</a:t>
            </a:r>
            <a:r>
              <a:rPr lang="en-US" b="0" i="0" u="none" strike="noStrike" cap="none" dirty="0">
                <a:solidFill>
                  <a:schemeClr val="tx1"/>
                </a:solidFill>
                <a:latin typeface="Arial" panose="020B0604020202020204" pitchFamily="34" charset="0"/>
                <a:ea typeface="Lato"/>
                <a:cs typeface="Arial" panose="020B0604020202020204" pitchFamily="34" charset="0"/>
                <a:sym typeface="Lato"/>
              </a:rPr>
              <a:t> </a:t>
            </a:r>
            <a:r>
              <a:rPr lang="en-US" b="0" i="0" u="none" strike="noStrike" cap="none" dirty="0" err="1">
                <a:solidFill>
                  <a:schemeClr val="tx1"/>
                </a:solidFill>
                <a:latin typeface="Arial" panose="020B0604020202020204" pitchFamily="34" charset="0"/>
                <a:ea typeface="Lato"/>
                <a:cs typeface="Arial" panose="020B0604020202020204" pitchFamily="34" charset="0"/>
                <a:sym typeface="Lato"/>
              </a:rPr>
              <a:t>виснаження</a:t>
            </a:r>
            <a:r>
              <a:rPr lang="en-US" b="0" i="0" u="none" strike="noStrike" cap="none" dirty="0">
                <a:solidFill>
                  <a:srgbClr val="334155"/>
                </a:solidFill>
                <a:latin typeface="Arial" panose="020B0604020202020204" pitchFamily="34" charset="0"/>
                <a:ea typeface="Lato"/>
                <a:cs typeface="Arial" panose="020B0604020202020204" pitchFamily="34" charset="0"/>
                <a:sym typeface="Lato"/>
              </a:rPr>
              <a:t>.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6" name="Google Shape;206;p20"/>
          <p:cNvSpPr txBox="1"/>
          <p:nvPr/>
        </p:nvSpPr>
        <p:spPr>
          <a:xfrm>
            <a:off x="571500" y="1238250"/>
            <a:ext cx="11401500" cy="4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i="0" u="none" strike="noStrike" cap="none" dirty="0" err="1">
                <a:solidFill>
                  <a:srgbClr val="002B5B"/>
                </a:solidFill>
                <a:latin typeface="Times New Roman" panose="02020603050405020304" pitchFamily="18" charset="0"/>
                <a:ea typeface="Merriweather"/>
                <a:cs typeface="Times New Roman" panose="02020603050405020304" pitchFamily="18" charset="0"/>
                <a:sym typeface="Merriweather"/>
              </a:rPr>
              <a:t>Відсоток</a:t>
            </a:r>
            <a:r>
              <a:rPr lang="en-US" sz="3200" b="1" i="0" u="none" strike="noStrike" cap="none" dirty="0">
                <a:solidFill>
                  <a:srgbClr val="002B5B"/>
                </a:solidFill>
                <a:latin typeface="Times New Roman" panose="02020603050405020304" pitchFamily="18" charset="0"/>
                <a:ea typeface="Merriweather"/>
                <a:cs typeface="Times New Roman" panose="02020603050405020304" pitchFamily="18" charset="0"/>
                <a:sym typeface="Merriweather"/>
              </a:rPr>
              <a:t> </a:t>
            </a:r>
            <a:r>
              <a:rPr lang="en-US" sz="3200" b="1" i="0" u="none" strike="noStrike" cap="none" dirty="0" err="1">
                <a:solidFill>
                  <a:srgbClr val="002B5B"/>
                </a:solidFill>
                <a:latin typeface="Times New Roman" panose="02020603050405020304" pitchFamily="18" charset="0"/>
                <a:ea typeface="Merriweather"/>
                <a:cs typeface="Times New Roman" panose="02020603050405020304" pitchFamily="18" charset="0"/>
                <a:sym typeface="Merriweather"/>
              </a:rPr>
              <a:t>пошкодженої</a:t>
            </a:r>
            <a:r>
              <a:rPr lang="en-US" sz="3200" b="1" i="0" u="none" strike="noStrike" cap="none" dirty="0">
                <a:solidFill>
                  <a:srgbClr val="002B5B"/>
                </a:solidFill>
                <a:latin typeface="Times New Roman" panose="02020603050405020304" pitchFamily="18" charset="0"/>
                <a:ea typeface="Merriweather"/>
                <a:cs typeface="Times New Roman" panose="02020603050405020304" pitchFamily="18" charset="0"/>
                <a:sym typeface="Merriweather"/>
              </a:rPr>
              <a:t> </a:t>
            </a:r>
            <a:r>
              <a:rPr lang="en-US" sz="3200" b="1" i="0" u="none" strike="noStrike" cap="none" dirty="0" err="1">
                <a:solidFill>
                  <a:srgbClr val="002B5B"/>
                </a:solidFill>
                <a:latin typeface="Times New Roman" panose="02020603050405020304" pitchFamily="18" charset="0"/>
                <a:ea typeface="Merriweather"/>
                <a:cs typeface="Times New Roman" panose="02020603050405020304" pitchFamily="18" charset="0"/>
                <a:sym typeface="Merriweather"/>
              </a:rPr>
              <a:t>площі</a:t>
            </a:r>
            <a:r>
              <a:rPr lang="en-US" sz="3200" b="1" i="0" u="none" strike="noStrike" cap="none" dirty="0">
                <a:solidFill>
                  <a:srgbClr val="002B5B"/>
                </a:solidFill>
                <a:latin typeface="Times New Roman" panose="02020603050405020304" pitchFamily="18" charset="0"/>
                <a:ea typeface="Merriweather"/>
                <a:cs typeface="Times New Roman" panose="02020603050405020304" pitchFamily="18" charset="0"/>
                <a:sym typeface="Merriweather"/>
              </a:rPr>
              <a:t> </a:t>
            </a:r>
            <a:r>
              <a:rPr lang="en-US" sz="3200" b="1" i="0" u="none" strike="noStrike" cap="none" dirty="0" err="1">
                <a:solidFill>
                  <a:srgbClr val="002B5B"/>
                </a:solidFill>
                <a:latin typeface="Times New Roman" panose="02020603050405020304" pitchFamily="18" charset="0"/>
                <a:ea typeface="Merriweather"/>
                <a:cs typeface="Times New Roman" panose="02020603050405020304" pitchFamily="18" charset="0"/>
                <a:sym typeface="Merriweather"/>
              </a:rPr>
              <a:t>листка</a:t>
            </a:r>
            <a:r>
              <a:rPr lang="en-US" sz="3200" b="1" i="0" u="none" strike="noStrike" cap="none" dirty="0">
                <a:solidFill>
                  <a:srgbClr val="002B5B"/>
                </a:solidFill>
                <a:latin typeface="Times New Roman" panose="02020603050405020304" pitchFamily="18" charset="0"/>
                <a:ea typeface="Merriweather"/>
                <a:cs typeface="Times New Roman" panose="02020603050405020304" pitchFamily="18" charset="0"/>
                <a:sym typeface="Merriweather"/>
              </a:rPr>
              <a:t> (%)</a:t>
            </a:r>
            <a:endParaRPr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2085" y="305481"/>
            <a:ext cx="944962" cy="932769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1" name="Google Shape;211;p21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12" name="Google Shape;212;p21"/>
          <p:cNvSpPr/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002B5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213" name="Google Shape;213;p21"/>
          <p:cNvGraphicFramePr/>
          <p:nvPr>
            <p:extLst>
              <p:ext uri="{D42A27DB-BD31-4B8C-83A1-F6EECF244321}">
                <p14:modId xmlns:p14="http://schemas.microsoft.com/office/powerpoint/2010/main" val="1674190666"/>
              </p:ext>
            </p:extLst>
          </p:nvPr>
        </p:nvGraphicFramePr>
        <p:xfrm>
          <a:off x="571500" y="2590800"/>
          <a:ext cx="11048975" cy="2838250"/>
        </p:xfrm>
        <a:graphic>
          <a:graphicData uri="http://schemas.openxmlformats.org/drawingml/2006/table">
            <a:tbl>
              <a:tblPr firstRow="1" bandRow="1">
                <a:noFill/>
                <a:tableStyleId>{86C787CE-06A5-48A3-AA5C-6DE94A4D38C1}</a:tableStyleId>
              </a:tblPr>
              <a:tblGrid>
                <a:gridCol w="271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11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13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1146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676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 i="0" u="none" strike="noStrike" cap="none" dirty="0" err="1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ea typeface="Lato"/>
                          <a:cs typeface="Times New Roman" panose="02020603050405020304" pitchFamily="18" charset="0"/>
                          <a:sym typeface="Lato"/>
                        </a:rPr>
                        <a:t>Метод</a:t>
                      </a:r>
                      <a:r>
                        <a:rPr lang="en-US" sz="1600" b="1" i="0" u="none" strike="noStrike" cap="none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ea typeface="Lato"/>
                          <a:cs typeface="Times New Roman" panose="02020603050405020304" pitchFamily="18" charset="0"/>
                          <a:sym typeface="Lato"/>
                        </a:rPr>
                        <a:t> </a:t>
                      </a:r>
                      <a:r>
                        <a:rPr lang="en-US" sz="1600" b="1" i="0" u="none" strike="noStrike" cap="none" dirty="0" err="1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ea typeface="Lato"/>
                          <a:cs typeface="Times New Roman" panose="02020603050405020304" pitchFamily="18" charset="0"/>
                          <a:sym typeface="Lato"/>
                        </a:rPr>
                        <a:t>контролю</a:t>
                      </a: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2B5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600" b="1" i="0" u="none" strike="noStrike" cap="none" dirty="0" smtClean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ea typeface="Lato"/>
                          <a:cs typeface="Times New Roman" panose="02020603050405020304" pitchFamily="18" charset="0"/>
                          <a:sym typeface="Lato"/>
                        </a:rPr>
                        <a:t>  </a:t>
                      </a:r>
                      <a:r>
                        <a:rPr lang="en-US" sz="1600" b="1" i="0" u="none" strike="noStrike" cap="none" dirty="0" err="1" smtClean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ea typeface="Lato"/>
                          <a:cs typeface="Times New Roman" panose="02020603050405020304" pitchFamily="18" charset="0"/>
                          <a:sym typeface="Lato"/>
                        </a:rPr>
                        <a:t>Ефективність</a:t>
                      </a: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2B5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600" b="1" i="0" u="none" strike="noStrike" cap="none" dirty="0" smtClean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ea typeface="Lato"/>
                          <a:cs typeface="Times New Roman" panose="02020603050405020304" pitchFamily="18" charset="0"/>
                          <a:sym typeface="Lato"/>
                        </a:rPr>
                        <a:t>          </a:t>
                      </a:r>
                      <a:r>
                        <a:rPr lang="en-US" sz="1600" b="1" i="0" u="none" strike="noStrike" cap="none" dirty="0" err="1" smtClean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ea typeface="Lato"/>
                          <a:cs typeface="Times New Roman" panose="02020603050405020304" pitchFamily="18" charset="0"/>
                          <a:sym typeface="Lato"/>
                        </a:rPr>
                        <a:t>Переваги</a:t>
                      </a: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2B5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600" b="1" i="0" u="none" strike="noStrike" cap="none" dirty="0" smtClean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ea typeface="Lato"/>
                          <a:cs typeface="Times New Roman" panose="02020603050405020304" pitchFamily="18" charset="0"/>
                          <a:sym typeface="Lato"/>
                        </a:rPr>
                        <a:t>    </a:t>
                      </a:r>
                      <a:r>
                        <a:rPr lang="en-US" sz="1600" b="1" i="0" u="none" strike="noStrike" cap="none" dirty="0" err="1" smtClean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ea typeface="Lato"/>
                          <a:cs typeface="Times New Roman" panose="02020603050405020304" pitchFamily="18" charset="0"/>
                          <a:sym typeface="Lato"/>
                        </a:rPr>
                        <a:t>Недоліки</a:t>
                      </a: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2B5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76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i="0" u="none" strike="noStrike" cap="none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Lato"/>
                          <a:cs typeface="Times New Roman" panose="02020603050405020304" pitchFamily="18" charset="0"/>
                          <a:sym typeface="Lato"/>
                        </a:rPr>
                        <a:t>Збір</a:t>
                      </a:r>
                      <a:r>
                        <a:rPr lang="en-US" sz="1600" b="0" i="0" u="none" strike="noStrike" cap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Lato"/>
                          <a:cs typeface="Times New Roman" panose="02020603050405020304" pitchFamily="18" charset="0"/>
                          <a:sym typeface="Lato"/>
                        </a:rPr>
                        <a:t> </a:t>
                      </a:r>
                      <a:r>
                        <a:rPr lang="en-US" sz="1600" b="0" i="0" u="none" strike="noStrike" cap="none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Lato"/>
                          <a:cs typeface="Times New Roman" panose="02020603050405020304" pitchFamily="18" charset="0"/>
                          <a:sym typeface="Lato"/>
                        </a:rPr>
                        <a:t>та</a:t>
                      </a:r>
                      <a:r>
                        <a:rPr lang="en-US" sz="1600" b="0" i="0" u="none" strike="noStrike" cap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Lato"/>
                          <a:cs typeface="Times New Roman" panose="02020603050405020304" pitchFamily="18" charset="0"/>
                          <a:sym typeface="Lato"/>
                        </a:rPr>
                        <a:t> </a:t>
                      </a:r>
                      <a:r>
                        <a:rPr lang="en-US" sz="1600" b="0" i="0" u="none" strike="noStrike" cap="none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Lato"/>
                          <a:cs typeface="Times New Roman" panose="02020603050405020304" pitchFamily="18" charset="0"/>
                          <a:sym typeface="Lato"/>
                        </a:rPr>
                        <a:t>утилізація</a:t>
                      </a:r>
                      <a:r>
                        <a:rPr lang="en-US" sz="1600" b="0" i="0" u="none" strike="noStrike" cap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Lato"/>
                          <a:cs typeface="Times New Roman" panose="02020603050405020304" pitchFamily="18" charset="0"/>
                          <a:sym typeface="Lato"/>
                        </a:rPr>
                        <a:t> </a:t>
                      </a:r>
                      <a:r>
                        <a:rPr lang="en-US" sz="1600" b="0" i="0" u="none" strike="noStrike" cap="none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Lato"/>
                          <a:cs typeface="Times New Roman" panose="02020603050405020304" pitchFamily="18" charset="0"/>
                          <a:sym typeface="Lato"/>
                        </a:rPr>
                        <a:t>листя</a:t>
                      </a:r>
                      <a:endParaRPr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i="0" u="none" strike="noStrike" cap="none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Lato"/>
                          <a:cs typeface="Times New Roman" panose="02020603050405020304" pitchFamily="18" charset="0"/>
                          <a:sym typeface="Lato"/>
                        </a:rPr>
                        <a:t>Висока</a:t>
                      </a:r>
                      <a:r>
                        <a:rPr lang="en-US" sz="1600" b="0" i="0" u="none" strike="noStrike" cap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Lato"/>
                          <a:cs typeface="Times New Roman" panose="02020603050405020304" pitchFamily="18" charset="0"/>
                          <a:sym typeface="Lato"/>
                        </a:rPr>
                        <a:t> (60-80%)</a:t>
                      </a:r>
                      <a:endParaRPr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i="0" u="none" strike="noStrike" cap="none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Lato"/>
                          <a:cs typeface="Times New Roman" panose="02020603050405020304" pitchFamily="18" charset="0"/>
                          <a:sym typeface="Lato"/>
                        </a:rPr>
                        <a:t>Екологічність</a:t>
                      </a:r>
                      <a:r>
                        <a:rPr lang="en-US" sz="1600" b="0" i="0" u="none" strike="noStrike" cap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Lato"/>
                          <a:cs typeface="Times New Roman" panose="02020603050405020304" pitchFamily="18" charset="0"/>
                          <a:sym typeface="Lato"/>
                        </a:rPr>
                        <a:t>, </a:t>
                      </a:r>
                      <a:r>
                        <a:rPr lang="en-US" sz="1600" b="0" i="0" u="none" strike="noStrike" cap="none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Lato"/>
                          <a:cs typeface="Times New Roman" panose="02020603050405020304" pitchFamily="18" charset="0"/>
                          <a:sym typeface="Lato"/>
                        </a:rPr>
                        <a:t>дешевизна</a:t>
                      </a:r>
                      <a:endParaRPr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i="0" u="none" strike="noStrike" cap="none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Lato"/>
                          <a:cs typeface="Times New Roman" panose="02020603050405020304" pitchFamily="18" charset="0"/>
                          <a:sym typeface="Lato"/>
                        </a:rPr>
                        <a:t>Трудомісткість</a:t>
                      </a:r>
                      <a:endParaRPr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76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i="0" u="none" strike="noStrike" cap="none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Lato"/>
                          <a:cs typeface="Times New Roman" panose="02020603050405020304" pitchFamily="18" charset="0"/>
                          <a:sym typeface="Lato"/>
                        </a:rPr>
                        <a:t>Ендотерапія</a:t>
                      </a:r>
                      <a:r>
                        <a:rPr lang="en-US" sz="1600" b="0" i="0" u="none" strike="noStrike" cap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Lato"/>
                          <a:cs typeface="Times New Roman" panose="02020603050405020304" pitchFamily="18" charset="0"/>
                          <a:sym typeface="Lato"/>
                        </a:rPr>
                        <a:t> (</a:t>
                      </a:r>
                      <a:r>
                        <a:rPr lang="en-US" sz="1600" b="0" i="0" u="none" strike="noStrike" cap="none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Lato"/>
                          <a:cs typeface="Times New Roman" panose="02020603050405020304" pitchFamily="18" charset="0"/>
                          <a:sym typeface="Lato"/>
                        </a:rPr>
                        <a:t>ін'єкції</a:t>
                      </a:r>
                      <a:r>
                        <a:rPr lang="en-US" sz="1600" b="0" i="0" u="none" strike="noStrike" cap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Lato"/>
                          <a:cs typeface="Times New Roman" panose="02020603050405020304" pitchFamily="18" charset="0"/>
                          <a:sym typeface="Lato"/>
                        </a:rPr>
                        <a:t>)</a:t>
                      </a:r>
                      <a:endParaRPr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i="0" u="none" strike="noStrike" cap="none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Lato"/>
                          <a:cs typeface="Times New Roman" panose="02020603050405020304" pitchFamily="18" charset="0"/>
                          <a:sym typeface="Lato"/>
                        </a:rPr>
                        <a:t>Дуже</a:t>
                      </a:r>
                      <a:r>
                        <a:rPr lang="en-US" sz="1600" b="0" i="0" u="none" strike="noStrike" cap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Lato"/>
                          <a:cs typeface="Times New Roman" panose="02020603050405020304" pitchFamily="18" charset="0"/>
                          <a:sym typeface="Lato"/>
                        </a:rPr>
                        <a:t> </a:t>
                      </a:r>
                      <a:r>
                        <a:rPr lang="en-US" sz="1600" b="0" i="0" u="none" strike="noStrike" cap="none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Lato"/>
                          <a:cs typeface="Times New Roman" panose="02020603050405020304" pitchFamily="18" charset="0"/>
                          <a:sym typeface="Lato"/>
                        </a:rPr>
                        <a:t>висока</a:t>
                      </a:r>
                      <a:r>
                        <a:rPr lang="en-US" sz="1600" b="0" i="0" u="none" strike="noStrike" cap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Lato"/>
                          <a:cs typeface="Times New Roman" panose="02020603050405020304" pitchFamily="18" charset="0"/>
                          <a:sym typeface="Lato"/>
                        </a:rPr>
                        <a:t> (&gt;95%)</a:t>
                      </a:r>
                      <a:endParaRPr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i="0" u="none" strike="noStrike" cap="none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Lato"/>
                          <a:cs typeface="Times New Roman" panose="02020603050405020304" pitchFamily="18" charset="0"/>
                          <a:sym typeface="Lato"/>
                        </a:rPr>
                        <a:t>Тривала</a:t>
                      </a:r>
                      <a:r>
                        <a:rPr lang="en-US" sz="1600" b="0" i="0" u="none" strike="noStrike" cap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Lato"/>
                          <a:cs typeface="Times New Roman" panose="02020603050405020304" pitchFamily="18" charset="0"/>
                          <a:sym typeface="Lato"/>
                        </a:rPr>
                        <a:t> </a:t>
                      </a:r>
                      <a:r>
                        <a:rPr lang="en-US" sz="1600" b="0" i="0" u="none" strike="noStrike" cap="none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Lato"/>
                          <a:cs typeface="Times New Roman" panose="02020603050405020304" pitchFamily="18" charset="0"/>
                          <a:sym typeface="Lato"/>
                        </a:rPr>
                        <a:t>дія</a:t>
                      </a:r>
                      <a:r>
                        <a:rPr lang="en-US" sz="1600" b="0" i="0" u="none" strike="noStrike" cap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Lato"/>
                          <a:cs typeface="Times New Roman" panose="02020603050405020304" pitchFamily="18" charset="0"/>
                          <a:sym typeface="Lato"/>
                        </a:rPr>
                        <a:t> (2 </a:t>
                      </a:r>
                      <a:r>
                        <a:rPr lang="en-US" sz="1600" b="0" i="0" u="none" strike="noStrike" cap="none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Lato"/>
                          <a:cs typeface="Times New Roman" panose="02020603050405020304" pitchFamily="18" charset="0"/>
                          <a:sym typeface="Lato"/>
                        </a:rPr>
                        <a:t>роки</a:t>
                      </a:r>
                      <a:r>
                        <a:rPr lang="en-US" sz="1600" b="0" i="0" u="none" strike="noStrike" cap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Lato"/>
                          <a:cs typeface="Times New Roman" panose="02020603050405020304" pitchFamily="18" charset="0"/>
                          <a:sym typeface="Lato"/>
                        </a:rPr>
                        <a:t>)</a:t>
                      </a:r>
                      <a:endParaRPr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i="0" u="none" strike="noStrike" cap="none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Lato"/>
                          <a:cs typeface="Times New Roman" panose="02020603050405020304" pitchFamily="18" charset="0"/>
                          <a:sym typeface="Lato"/>
                        </a:rPr>
                        <a:t>Дорого</a:t>
                      </a:r>
                      <a:r>
                        <a:rPr lang="en-US" sz="1600" b="0" i="0" u="none" strike="noStrike" cap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Lato"/>
                          <a:cs typeface="Times New Roman" panose="02020603050405020304" pitchFamily="18" charset="0"/>
                          <a:sym typeface="Lato"/>
                        </a:rPr>
                        <a:t>, </a:t>
                      </a:r>
                      <a:r>
                        <a:rPr lang="en-US" sz="1600" b="0" i="0" u="none" strike="noStrike" cap="none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Lato"/>
                          <a:cs typeface="Times New Roman" panose="02020603050405020304" pitchFamily="18" charset="0"/>
                          <a:sym typeface="Lato"/>
                        </a:rPr>
                        <a:t>травмує</a:t>
                      </a:r>
                      <a:r>
                        <a:rPr lang="en-US" sz="1600" b="0" i="0" u="none" strike="noStrike" cap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Lato"/>
                          <a:cs typeface="Times New Roman" panose="02020603050405020304" pitchFamily="18" charset="0"/>
                          <a:sym typeface="Lato"/>
                        </a:rPr>
                        <a:t> </a:t>
                      </a:r>
                      <a:r>
                        <a:rPr lang="en-US" sz="1600" b="0" i="0" u="none" strike="noStrike" cap="none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Lato"/>
                          <a:cs typeface="Times New Roman" panose="02020603050405020304" pitchFamily="18" charset="0"/>
                          <a:sym typeface="Lato"/>
                        </a:rPr>
                        <a:t>стовбур</a:t>
                      </a:r>
                      <a:endParaRPr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76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i="0" u="none" strike="noStrike" cap="none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Lato"/>
                          <a:cs typeface="Times New Roman" panose="02020603050405020304" pitchFamily="18" charset="0"/>
                          <a:sym typeface="Lato"/>
                        </a:rPr>
                        <a:t>Феромонні</a:t>
                      </a:r>
                      <a:r>
                        <a:rPr lang="en-US" sz="1600" b="0" i="0" u="none" strike="noStrike" cap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Lato"/>
                          <a:cs typeface="Times New Roman" panose="02020603050405020304" pitchFamily="18" charset="0"/>
                          <a:sym typeface="Lato"/>
                        </a:rPr>
                        <a:t> </a:t>
                      </a:r>
                      <a:r>
                        <a:rPr lang="en-US" sz="1600" b="0" i="0" u="none" strike="noStrike" cap="none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Lato"/>
                          <a:cs typeface="Times New Roman" panose="02020603050405020304" pitchFamily="18" charset="0"/>
                          <a:sym typeface="Lato"/>
                        </a:rPr>
                        <a:t>пастки</a:t>
                      </a:r>
                      <a:endParaRPr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i="0" u="none" strike="noStrike" cap="none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Lato"/>
                          <a:cs typeface="Times New Roman" panose="02020603050405020304" pitchFamily="18" charset="0"/>
                          <a:sym typeface="Lato"/>
                        </a:rPr>
                        <a:t>Середня</a:t>
                      </a:r>
                      <a:endParaRPr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i="0" u="none" strike="noStrike" cap="none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Lato"/>
                          <a:cs typeface="Times New Roman" panose="02020603050405020304" pitchFamily="18" charset="0"/>
                          <a:sym typeface="Lato"/>
                        </a:rPr>
                        <a:t>Моніторинг</a:t>
                      </a:r>
                      <a:r>
                        <a:rPr lang="en-US" sz="1600" b="0" i="0" u="none" strike="noStrike" cap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Lato"/>
                          <a:cs typeface="Times New Roman" panose="02020603050405020304" pitchFamily="18" charset="0"/>
                          <a:sym typeface="Lato"/>
                        </a:rPr>
                        <a:t> </a:t>
                      </a:r>
                      <a:r>
                        <a:rPr lang="en-US" sz="1600" b="0" i="0" u="none" strike="noStrike" cap="none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Lato"/>
                          <a:cs typeface="Times New Roman" panose="02020603050405020304" pitchFamily="18" charset="0"/>
                          <a:sym typeface="Lato"/>
                        </a:rPr>
                        <a:t>популяції</a:t>
                      </a:r>
                      <a:endParaRPr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i="0" u="none" strike="noStrike" cap="none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Lato"/>
                          <a:cs typeface="Times New Roman" panose="02020603050405020304" pitchFamily="18" charset="0"/>
                          <a:sym typeface="Lato"/>
                        </a:rPr>
                        <a:t>Не</a:t>
                      </a:r>
                      <a:r>
                        <a:rPr lang="en-US" sz="1600" b="0" i="0" u="none" strike="noStrike" cap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Lato"/>
                          <a:cs typeface="Times New Roman" panose="02020603050405020304" pitchFamily="18" charset="0"/>
                          <a:sym typeface="Lato"/>
                        </a:rPr>
                        <a:t> </a:t>
                      </a:r>
                      <a:r>
                        <a:rPr lang="en-US" sz="1600" b="0" i="0" u="none" strike="noStrike" cap="none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Lato"/>
                          <a:cs typeface="Times New Roman" panose="02020603050405020304" pitchFamily="18" charset="0"/>
                          <a:sym typeface="Lato"/>
                        </a:rPr>
                        <a:t>знищує</a:t>
                      </a:r>
                      <a:r>
                        <a:rPr lang="en-US" sz="1600" b="0" i="0" u="none" strike="noStrike" cap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Lato"/>
                          <a:cs typeface="Times New Roman" panose="02020603050405020304" pitchFamily="18" charset="0"/>
                          <a:sym typeface="Lato"/>
                        </a:rPr>
                        <a:t> </a:t>
                      </a:r>
                      <a:r>
                        <a:rPr lang="en-US" sz="1600" b="0" i="0" u="none" strike="noStrike" cap="none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Lato"/>
                          <a:cs typeface="Times New Roman" panose="02020603050405020304" pitchFamily="18" charset="0"/>
                          <a:sym typeface="Lato"/>
                        </a:rPr>
                        <a:t>всю</a:t>
                      </a:r>
                      <a:r>
                        <a:rPr lang="en-US" sz="1600" b="0" i="0" u="none" strike="noStrike" cap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Lato"/>
                          <a:cs typeface="Times New Roman" panose="02020603050405020304" pitchFamily="18" charset="0"/>
                          <a:sym typeface="Lato"/>
                        </a:rPr>
                        <a:t> </a:t>
                      </a:r>
                      <a:r>
                        <a:rPr lang="en-US" sz="1600" b="0" i="0" u="none" strike="noStrike" cap="none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Lato"/>
                          <a:cs typeface="Times New Roman" panose="02020603050405020304" pitchFamily="18" charset="0"/>
                          <a:sym typeface="Lato"/>
                        </a:rPr>
                        <a:t>популяцію</a:t>
                      </a:r>
                      <a:endParaRPr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76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i="0" u="none" strike="noStrike" cap="none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Lato"/>
                          <a:cs typeface="Times New Roman" panose="02020603050405020304" pitchFamily="18" charset="0"/>
                          <a:sym typeface="Lato"/>
                        </a:rPr>
                        <a:t>Біологічний метод</a:t>
                      </a:r>
                      <a:endParaRPr sz="16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i="0" u="none" strike="noStrike" cap="none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Lato"/>
                          <a:cs typeface="Times New Roman" panose="02020603050405020304" pitchFamily="18" charset="0"/>
                          <a:sym typeface="Lato"/>
                        </a:rPr>
                        <a:t>Низька (поки що)</a:t>
                      </a:r>
                      <a:endParaRPr sz="16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i="0" u="none" strike="noStrike" cap="none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Lato"/>
                          <a:cs typeface="Times New Roman" panose="02020603050405020304" pitchFamily="18" charset="0"/>
                          <a:sym typeface="Lato"/>
                        </a:rPr>
                        <a:t>Природний</a:t>
                      </a:r>
                      <a:r>
                        <a:rPr lang="en-US" sz="1600" b="0" i="0" u="none" strike="noStrike" cap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Lato"/>
                          <a:cs typeface="Times New Roman" panose="02020603050405020304" pitchFamily="18" charset="0"/>
                          <a:sym typeface="Lato"/>
                        </a:rPr>
                        <a:t> </a:t>
                      </a:r>
                      <a:r>
                        <a:rPr lang="en-US" sz="1600" b="0" i="0" u="none" strike="noStrike" cap="none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Lato"/>
                          <a:cs typeface="Times New Roman" panose="02020603050405020304" pitchFamily="18" charset="0"/>
                          <a:sym typeface="Lato"/>
                        </a:rPr>
                        <a:t>баланс</a:t>
                      </a:r>
                      <a:endParaRPr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i="0" u="none" strike="noStrike" cap="none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Lato"/>
                          <a:cs typeface="Times New Roman" panose="02020603050405020304" pitchFamily="18" charset="0"/>
                          <a:sym typeface="Lato"/>
                        </a:rPr>
                        <a:t>Мала</a:t>
                      </a:r>
                      <a:r>
                        <a:rPr lang="en-US" sz="1600" b="0" i="0" u="none" strike="noStrike" cap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Lato"/>
                          <a:cs typeface="Times New Roman" panose="02020603050405020304" pitchFamily="18" charset="0"/>
                          <a:sym typeface="Lato"/>
                        </a:rPr>
                        <a:t> </a:t>
                      </a:r>
                      <a:r>
                        <a:rPr lang="en-US" sz="1600" b="0" i="0" u="none" strike="noStrike" cap="none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Lato"/>
                          <a:cs typeface="Times New Roman" panose="02020603050405020304" pitchFamily="18" charset="0"/>
                          <a:sym typeface="Lato"/>
                        </a:rPr>
                        <a:t>кількість</a:t>
                      </a:r>
                      <a:r>
                        <a:rPr lang="en-US" sz="1600" b="0" i="0" u="none" strike="noStrike" cap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Lato"/>
                          <a:cs typeface="Times New Roman" panose="02020603050405020304" pitchFamily="18" charset="0"/>
                          <a:sym typeface="Lato"/>
                        </a:rPr>
                        <a:t> </a:t>
                      </a:r>
                      <a:r>
                        <a:rPr lang="en-US" sz="1600" b="0" i="0" u="none" strike="noStrike" cap="none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Lato"/>
                          <a:cs typeface="Times New Roman" panose="02020603050405020304" pitchFamily="18" charset="0"/>
                          <a:sym typeface="Lato"/>
                        </a:rPr>
                        <a:t>ентомофагів</a:t>
                      </a:r>
                      <a:endParaRPr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14" name="Google Shape;214;p21"/>
          <p:cNvSpPr/>
          <p:nvPr/>
        </p:nvSpPr>
        <p:spPr>
          <a:xfrm>
            <a:off x="571500" y="3706117"/>
            <a:ext cx="2710011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5" name="Google Shape;215;p21"/>
          <p:cNvSpPr/>
          <p:nvPr/>
        </p:nvSpPr>
        <p:spPr>
          <a:xfrm>
            <a:off x="3281511" y="3706117"/>
            <a:ext cx="2311003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6" name="Google Shape;216;p21"/>
          <p:cNvSpPr/>
          <p:nvPr/>
        </p:nvSpPr>
        <p:spPr>
          <a:xfrm>
            <a:off x="5592514" y="3706117"/>
            <a:ext cx="2913310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7" name="Google Shape;217;p21"/>
          <p:cNvSpPr/>
          <p:nvPr/>
        </p:nvSpPr>
        <p:spPr>
          <a:xfrm>
            <a:off x="8505825" y="3706117"/>
            <a:ext cx="3114675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8" name="Google Shape;218;p21"/>
          <p:cNvSpPr/>
          <p:nvPr/>
        </p:nvSpPr>
        <p:spPr>
          <a:xfrm>
            <a:off x="571500" y="4275683"/>
            <a:ext cx="2710011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9" name="Google Shape;219;p21"/>
          <p:cNvSpPr/>
          <p:nvPr/>
        </p:nvSpPr>
        <p:spPr>
          <a:xfrm>
            <a:off x="3281511" y="4275683"/>
            <a:ext cx="2311003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0" name="Google Shape;220;p21"/>
          <p:cNvSpPr/>
          <p:nvPr/>
        </p:nvSpPr>
        <p:spPr>
          <a:xfrm>
            <a:off x="5592514" y="4275683"/>
            <a:ext cx="2913310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" name="Google Shape;221;p21"/>
          <p:cNvSpPr/>
          <p:nvPr/>
        </p:nvSpPr>
        <p:spPr>
          <a:xfrm>
            <a:off x="8505825" y="4275683"/>
            <a:ext cx="3114675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2" name="Google Shape;222;p21"/>
          <p:cNvSpPr/>
          <p:nvPr/>
        </p:nvSpPr>
        <p:spPr>
          <a:xfrm>
            <a:off x="571500" y="4845248"/>
            <a:ext cx="2710011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3" name="Google Shape;223;p21"/>
          <p:cNvSpPr/>
          <p:nvPr/>
        </p:nvSpPr>
        <p:spPr>
          <a:xfrm>
            <a:off x="3281511" y="4845248"/>
            <a:ext cx="2311003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4" name="Google Shape;224;p21"/>
          <p:cNvSpPr/>
          <p:nvPr/>
        </p:nvSpPr>
        <p:spPr>
          <a:xfrm>
            <a:off x="5592514" y="4845248"/>
            <a:ext cx="2913310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5" name="Google Shape;225;p21"/>
          <p:cNvSpPr/>
          <p:nvPr/>
        </p:nvSpPr>
        <p:spPr>
          <a:xfrm>
            <a:off x="8505825" y="4845248"/>
            <a:ext cx="3114675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6" name="Google Shape;226;p21"/>
          <p:cNvSpPr/>
          <p:nvPr/>
        </p:nvSpPr>
        <p:spPr>
          <a:xfrm>
            <a:off x="571500" y="5414813"/>
            <a:ext cx="2710011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7" name="Google Shape;227;p21"/>
          <p:cNvSpPr/>
          <p:nvPr/>
        </p:nvSpPr>
        <p:spPr>
          <a:xfrm>
            <a:off x="3281511" y="5414813"/>
            <a:ext cx="2311003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8" name="Google Shape;228;p21"/>
          <p:cNvSpPr/>
          <p:nvPr/>
        </p:nvSpPr>
        <p:spPr>
          <a:xfrm>
            <a:off x="5592514" y="5414813"/>
            <a:ext cx="2913310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9" name="Google Shape;229;p21"/>
          <p:cNvSpPr/>
          <p:nvPr/>
        </p:nvSpPr>
        <p:spPr>
          <a:xfrm>
            <a:off x="8505825" y="5414813"/>
            <a:ext cx="3114675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0" name="Google Shape;230;p21"/>
          <p:cNvSpPr txBox="1"/>
          <p:nvPr/>
        </p:nvSpPr>
        <p:spPr>
          <a:xfrm>
            <a:off x="571500" y="1589950"/>
            <a:ext cx="11401500" cy="4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i="0" u="none" strike="noStrike" cap="none" dirty="0" err="1">
                <a:solidFill>
                  <a:srgbClr val="002B5B"/>
                </a:solidFill>
                <a:latin typeface="Times New Roman" panose="02020603050405020304" pitchFamily="18" charset="0"/>
                <a:ea typeface="Merriweather"/>
                <a:cs typeface="Times New Roman" panose="02020603050405020304" pitchFamily="18" charset="0"/>
                <a:sym typeface="Merriweather"/>
              </a:rPr>
              <a:t>Аналіз</a:t>
            </a:r>
            <a:r>
              <a:rPr lang="en-US" sz="3200" b="1" i="0" u="none" strike="noStrike" cap="none" dirty="0">
                <a:solidFill>
                  <a:srgbClr val="002B5B"/>
                </a:solidFill>
                <a:latin typeface="Times New Roman" panose="02020603050405020304" pitchFamily="18" charset="0"/>
                <a:ea typeface="Merriweather"/>
                <a:cs typeface="Times New Roman" panose="02020603050405020304" pitchFamily="18" charset="0"/>
                <a:sym typeface="Merriweather"/>
              </a:rPr>
              <a:t> </a:t>
            </a:r>
            <a:r>
              <a:rPr lang="en-US" sz="3200" b="1" i="0" u="none" strike="noStrike" cap="none" dirty="0" err="1">
                <a:solidFill>
                  <a:srgbClr val="002B5B"/>
                </a:solidFill>
                <a:latin typeface="Times New Roman" panose="02020603050405020304" pitchFamily="18" charset="0"/>
                <a:ea typeface="Merriweather"/>
                <a:cs typeface="Times New Roman" panose="02020603050405020304" pitchFamily="18" charset="0"/>
                <a:sym typeface="Merriweather"/>
              </a:rPr>
              <a:t>методів</a:t>
            </a:r>
            <a:r>
              <a:rPr lang="en-US" sz="3200" b="1" i="0" u="none" strike="noStrike" cap="none" dirty="0">
                <a:solidFill>
                  <a:srgbClr val="002B5B"/>
                </a:solidFill>
                <a:latin typeface="Times New Roman" panose="02020603050405020304" pitchFamily="18" charset="0"/>
                <a:ea typeface="Merriweather"/>
                <a:cs typeface="Times New Roman" panose="02020603050405020304" pitchFamily="18" charset="0"/>
                <a:sym typeface="Merriweather"/>
              </a:rPr>
              <a:t> </a:t>
            </a:r>
            <a:r>
              <a:rPr lang="en-US" sz="3200" b="1" i="0" u="none" strike="noStrike" cap="none" dirty="0" err="1">
                <a:solidFill>
                  <a:srgbClr val="002B5B"/>
                </a:solidFill>
                <a:latin typeface="Times New Roman" panose="02020603050405020304" pitchFamily="18" charset="0"/>
                <a:ea typeface="Merriweather"/>
                <a:cs typeface="Times New Roman" panose="02020603050405020304" pitchFamily="18" charset="0"/>
                <a:sym typeface="Merriweather"/>
              </a:rPr>
              <a:t>боротьби</a:t>
            </a:r>
            <a:r>
              <a:rPr lang="en-US" sz="3200" b="1" i="0" u="none" strike="noStrike" cap="none" dirty="0">
                <a:solidFill>
                  <a:srgbClr val="002B5B"/>
                </a:solidFill>
                <a:latin typeface="Times New Roman" panose="02020603050405020304" pitchFamily="18" charset="0"/>
                <a:ea typeface="Merriweather"/>
                <a:cs typeface="Times New Roman" panose="02020603050405020304" pitchFamily="18" charset="0"/>
                <a:sym typeface="Merriweather"/>
              </a:rPr>
              <a:t> </a:t>
            </a:r>
            <a:r>
              <a:rPr lang="en-US" sz="3200" b="1" i="0" u="none" strike="noStrike" cap="none" dirty="0" err="1">
                <a:solidFill>
                  <a:srgbClr val="002B5B"/>
                </a:solidFill>
                <a:latin typeface="Times New Roman" panose="02020603050405020304" pitchFamily="18" charset="0"/>
                <a:ea typeface="Merriweather"/>
                <a:cs typeface="Times New Roman" panose="02020603050405020304" pitchFamily="18" charset="0"/>
                <a:sym typeface="Merriweather"/>
              </a:rPr>
              <a:t>зі</a:t>
            </a:r>
            <a:r>
              <a:rPr lang="en-US" sz="3200" b="1" i="0" u="none" strike="noStrike" cap="none" dirty="0">
                <a:solidFill>
                  <a:srgbClr val="002B5B"/>
                </a:solidFill>
                <a:latin typeface="Times New Roman" panose="02020603050405020304" pitchFamily="18" charset="0"/>
                <a:ea typeface="Merriweather"/>
                <a:cs typeface="Times New Roman" panose="02020603050405020304" pitchFamily="18" charset="0"/>
                <a:sym typeface="Merriweather"/>
              </a:rPr>
              <a:t> </a:t>
            </a:r>
            <a:r>
              <a:rPr lang="en-US" sz="3200" b="1" i="0" u="none" strike="noStrike" cap="none" dirty="0" err="1">
                <a:solidFill>
                  <a:srgbClr val="002B5B"/>
                </a:solidFill>
                <a:latin typeface="Times New Roman" panose="02020603050405020304" pitchFamily="18" charset="0"/>
                <a:ea typeface="Merriweather"/>
                <a:cs typeface="Times New Roman" panose="02020603050405020304" pitchFamily="18" charset="0"/>
                <a:sym typeface="Merriweather"/>
              </a:rPr>
              <a:t>шкідником</a:t>
            </a:r>
            <a:endParaRPr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6329" y="277798"/>
            <a:ext cx="944962" cy="932769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" name="Google Shape;235;p22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p22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1500" y="2009775"/>
            <a:ext cx="5334000" cy="381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37" name="Google Shape;237;p22"/>
          <p:cNvSpPr/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002B5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38" name="Google Shape;238;p22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71500" y="2009775"/>
            <a:ext cx="5334000" cy="381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39" name="Google Shape;239;p22"/>
          <p:cNvSpPr txBox="1"/>
          <p:nvPr/>
        </p:nvSpPr>
        <p:spPr>
          <a:xfrm>
            <a:off x="6286500" y="2009775"/>
            <a:ext cx="560070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 dirty="0" err="1">
                <a:solidFill>
                  <a:srgbClr val="002B5B"/>
                </a:solidFill>
                <a:latin typeface="Times New Roman" panose="02020603050405020304" pitchFamily="18" charset="0"/>
                <a:ea typeface="Merriweather"/>
                <a:cs typeface="Times New Roman" panose="02020603050405020304" pitchFamily="18" charset="0"/>
                <a:sym typeface="Merriweather"/>
              </a:rPr>
              <a:t>Природні</a:t>
            </a:r>
            <a:r>
              <a:rPr lang="en-US" sz="1800" b="1" i="0" u="none" strike="noStrike" cap="none" dirty="0">
                <a:solidFill>
                  <a:srgbClr val="002B5B"/>
                </a:solidFill>
                <a:latin typeface="Times New Roman" panose="02020603050405020304" pitchFamily="18" charset="0"/>
                <a:ea typeface="Merriweather"/>
                <a:cs typeface="Times New Roman" panose="02020603050405020304" pitchFamily="18" charset="0"/>
                <a:sym typeface="Merriweather"/>
              </a:rPr>
              <a:t> </a:t>
            </a:r>
            <a:r>
              <a:rPr lang="en-US" sz="1800" b="1" i="0" u="none" strike="noStrike" cap="none" dirty="0" err="1">
                <a:solidFill>
                  <a:srgbClr val="002B5B"/>
                </a:solidFill>
                <a:latin typeface="Times New Roman" panose="02020603050405020304" pitchFamily="18" charset="0"/>
                <a:ea typeface="Merriweather"/>
                <a:cs typeface="Times New Roman" panose="02020603050405020304" pitchFamily="18" charset="0"/>
                <a:sym typeface="Merriweather"/>
              </a:rPr>
              <a:t>вороги</a:t>
            </a:r>
            <a:r>
              <a:rPr lang="en-US" sz="1800" b="1" i="0" u="none" strike="noStrike" cap="none" dirty="0">
                <a:solidFill>
                  <a:srgbClr val="002B5B"/>
                </a:solidFill>
                <a:latin typeface="Times New Roman" panose="02020603050405020304" pitchFamily="18" charset="0"/>
                <a:ea typeface="Merriweather"/>
                <a:cs typeface="Times New Roman" panose="02020603050405020304" pitchFamily="18" charset="0"/>
                <a:sym typeface="Merriweather"/>
              </a:rPr>
              <a:t> (</a:t>
            </a:r>
            <a:r>
              <a:rPr lang="en-US" sz="1800" b="1" i="0" u="none" strike="noStrike" cap="none" dirty="0" err="1">
                <a:solidFill>
                  <a:srgbClr val="002B5B"/>
                </a:solidFill>
                <a:latin typeface="Times New Roman" panose="02020603050405020304" pitchFamily="18" charset="0"/>
                <a:ea typeface="Merriweather"/>
                <a:cs typeface="Times New Roman" panose="02020603050405020304" pitchFamily="18" charset="0"/>
                <a:sym typeface="Merriweather"/>
              </a:rPr>
              <a:t>Ентомофаги</a:t>
            </a:r>
            <a:r>
              <a:rPr lang="en-US" sz="1800" b="1" i="0" u="none" strike="noStrike" cap="none" dirty="0">
                <a:solidFill>
                  <a:srgbClr val="002B5B"/>
                </a:solidFill>
                <a:latin typeface="Times New Roman" panose="02020603050405020304" pitchFamily="18" charset="0"/>
                <a:ea typeface="Merriweather"/>
                <a:cs typeface="Times New Roman" panose="02020603050405020304" pitchFamily="18" charset="0"/>
                <a:sym typeface="Merriweather"/>
              </a:rPr>
              <a:t>)</a:t>
            </a:r>
            <a:endParaRPr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0" name="Google Shape;240;p22"/>
          <p:cNvSpPr txBox="1"/>
          <p:nvPr/>
        </p:nvSpPr>
        <p:spPr>
          <a:xfrm>
            <a:off x="6286500" y="2400300"/>
            <a:ext cx="5334000" cy="6894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b="0" i="0" u="none" strike="noStrike" cap="none" dirty="0" err="1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Екосистема</a:t>
            </a:r>
            <a:r>
              <a:rPr lang="en-US" b="0" i="0" u="none" strike="noStrike" cap="none" dirty="0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 </a:t>
            </a:r>
            <a:r>
              <a:rPr lang="en-US" b="0" i="0" u="none" strike="noStrike" cap="none" dirty="0" err="1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починає</a:t>
            </a:r>
            <a:r>
              <a:rPr lang="en-US" b="0" i="0" u="none" strike="noStrike" cap="none" dirty="0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 "</a:t>
            </a:r>
            <a:r>
              <a:rPr lang="en-US" b="0" i="0" u="none" strike="noStrike" cap="none" dirty="0" err="1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відповідати</a:t>
            </a:r>
            <a:r>
              <a:rPr lang="en-US" b="0" i="0" u="none" strike="noStrike" cap="none" dirty="0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" </a:t>
            </a:r>
            <a:r>
              <a:rPr lang="en-US" b="0" i="0" u="none" strike="noStrike" cap="none" dirty="0" err="1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на</a:t>
            </a:r>
            <a:r>
              <a:rPr lang="en-US" b="0" i="0" u="none" strike="noStrike" cap="none" dirty="0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 </a:t>
            </a:r>
            <a:r>
              <a:rPr lang="en-US" b="0" i="0" u="none" strike="noStrike" cap="none" dirty="0" err="1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інвазію</a:t>
            </a:r>
            <a:r>
              <a:rPr lang="en-US" b="0" i="0" u="none" strike="noStrike" cap="none" dirty="0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. </a:t>
            </a:r>
            <a:r>
              <a:rPr lang="en-US" b="0" i="0" u="none" strike="noStrike" cap="none" dirty="0" err="1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Останні</a:t>
            </a:r>
            <a:r>
              <a:rPr lang="en-US" b="0" i="0" u="none" strike="noStrike" cap="none" dirty="0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 </a:t>
            </a:r>
            <a:r>
              <a:rPr lang="en-US" b="0" i="0" u="none" strike="noStrike" cap="none" dirty="0" err="1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дослідження</a:t>
            </a:r>
            <a:r>
              <a:rPr lang="en-US" b="0" i="0" u="none" strike="noStrike" cap="none" dirty="0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 </a:t>
            </a:r>
            <a:r>
              <a:rPr lang="en-US" b="0" i="0" u="none" strike="noStrike" cap="none" dirty="0" err="1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показують</a:t>
            </a:r>
            <a:r>
              <a:rPr lang="en-US" b="0" i="0" u="none" strike="noStrike" cap="none" dirty="0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:</a:t>
            </a:r>
            <a:endParaRPr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1" name="Google Shape;241;p22"/>
          <p:cNvSpPr txBox="1"/>
          <p:nvPr/>
        </p:nvSpPr>
        <p:spPr>
          <a:xfrm>
            <a:off x="6429375" y="5140685"/>
            <a:ext cx="5334000" cy="6894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b="0" i="0" u="none" strike="noStrike" cap="none" dirty="0" err="1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Це</a:t>
            </a:r>
            <a:r>
              <a:rPr lang="en-US" b="0" i="0" u="none" strike="noStrike" cap="none" dirty="0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 </a:t>
            </a:r>
            <a:r>
              <a:rPr lang="en-US" b="0" i="0" u="none" strike="noStrike" cap="none" dirty="0" err="1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дає</a:t>
            </a:r>
            <a:r>
              <a:rPr lang="en-US" b="0" i="0" u="none" strike="noStrike" cap="none" dirty="0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 </a:t>
            </a:r>
            <a:r>
              <a:rPr lang="en-US" b="0" i="0" u="none" strike="noStrike" cap="none" dirty="0" err="1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надію</a:t>
            </a:r>
            <a:r>
              <a:rPr lang="en-US" b="0" i="0" u="none" strike="noStrike" cap="none" dirty="0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 </a:t>
            </a:r>
            <a:r>
              <a:rPr lang="en-US" b="0" i="0" u="none" strike="noStrike" cap="none" dirty="0" err="1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на</a:t>
            </a:r>
            <a:r>
              <a:rPr lang="en-US" b="0" i="0" u="none" strike="noStrike" cap="none" dirty="0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 </a:t>
            </a:r>
            <a:r>
              <a:rPr lang="en-US" b="0" i="0" u="none" strike="noStrike" cap="none" dirty="0" err="1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стабілізацію</a:t>
            </a:r>
            <a:r>
              <a:rPr lang="en-US" b="0" i="0" u="none" strike="noStrike" cap="none" dirty="0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 </a:t>
            </a:r>
            <a:r>
              <a:rPr lang="en-US" b="0" i="0" u="none" strike="noStrike" cap="none" dirty="0" err="1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популяції</a:t>
            </a:r>
            <a:r>
              <a:rPr lang="en-US" b="0" i="0" u="none" strike="noStrike" cap="none" dirty="0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 в </a:t>
            </a:r>
            <a:r>
              <a:rPr lang="en-US" b="0" i="0" u="none" strike="noStrike" cap="none" dirty="0" err="1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майбутньому</a:t>
            </a:r>
            <a:r>
              <a:rPr lang="en-US" b="0" i="0" u="none" strike="noStrike" cap="none" dirty="0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 </a:t>
            </a:r>
            <a:r>
              <a:rPr lang="en-US" b="0" i="0" u="none" strike="noStrike" cap="none" dirty="0" err="1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без</a:t>
            </a:r>
            <a:r>
              <a:rPr lang="en-US" b="0" i="0" u="none" strike="noStrike" cap="none" dirty="0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 </a:t>
            </a:r>
            <a:r>
              <a:rPr lang="en-US" b="0" i="0" u="none" strike="noStrike" cap="none" dirty="0" err="1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агресивного</a:t>
            </a:r>
            <a:r>
              <a:rPr lang="en-US" b="0" i="0" u="none" strike="noStrike" cap="none" dirty="0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 </a:t>
            </a:r>
            <a:r>
              <a:rPr lang="en-US" b="0" i="0" u="none" strike="noStrike" cap="none" dirty="0" err="1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втручання</a:t>
            </a:r>
            <a:r>
              <a:rPr lang="en-US" b="0" i="0" u="none" strike="noStrike" cap="none" dirty="0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 </a:t>
            </a:r>
            <a:r>
              <a:rPr lang="en-US" b="0" i="0" u="none" strike="noStrike" cap="none" dirty="0" err="1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людини</a:t>
            </a:r>
            <a:r>
              <a:rPr lang="en-US" b="0" i="0" u="none" strike="noStrike" cap="none" dirty="0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.</a:t>
            </a:r>
            <a:endParaRPr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2" name="Google Shape;242;p22"/>
          <p:cNvSpPr txBox="1"/>
          <p:nvPr/>
        </p:nvSpPr>
        <p:spPr>
          <a:xfrm>
            <a:off x="6524625" y="3508137"/>
            <a:ext cx="95250" cy="2077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 dirty="0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•</a:t>
            </a:r>
            <a:endParaRPr dirty="0"/>
          </a:p>
        </p:txBody>
      </p:sp>
      <p:sp>
        <p:nvSpPr>
          <p:cNvPr id="243" name="Google Shape;243;p22"/>
          <p:cNvSpPr txBox="1"/>
          <p:nvPr/>
        </p:nvSpPr>
        <p:spPr>
          <a:xfrm>
            <a:off x="6572250" y="3349476"/>
            <a:ext cx="4953000" cy="6894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525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i="0" u="none" strike="noStrike" cap="none" dirty="0" err="1">
                <a:solidFill>
                  <a:srgbClr val="334155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Синиці</a:t>
            </a:r>
            <a:r>
              <a:rPr lang="en-US" b="1" i="0" u="none" strike="noStrike" cap="none" dirty="0">
                <a:solidFill>
                  <a:srgbClr val="334155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 (</a:t>
            </a:r>
            <a:r>
              <a:rPr lang="en-US" b="1" i="0" u="none" strike="noStrike" cap="none" dirty="0" err="1">
                <a:solidFill>
                  <a:srgbClr val="334155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Parus</a:t>
            </a:r>
            <a:r>
              <a:rPr lang="en-US" b="1" i="0" u="none" strike="noStrike" cap="none" dirty="0">
                <a:solidFill>
                  <a:srgbClr val="334155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 major):</a:t>
            </a:r>
            <a:r>
              <a:rPr lang="en-US" b="0" i="0" u="none" strike="noStrike" cap="none" dirty="0">
                <a:solidFill>
                  <a:srgbClr val="334155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 </a:t>
            </a:r>
            <a:r>
              <a:rPr lang="en-US" b="0" i="0" u="none" strike="noStrike" cap="none" dirty="0" err="1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Поступово</a:t>
            </a:r>
            <a:r>
              <a:rPr lang="en-US" b="0" i="0" u="none" strike="noStrike" cap="none" dirty="0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 </a:t>
            </a:r>
            <a:r>
              <a:rPr lang="en-US" b="0" i="0" u="none" strike="noStrike" cap="none" dirty="0" err="1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навчаються</a:t>
            </a:r>
            <a:r>
              <a:rPr lang="en-US" b="0" i="0" u="none" strike="noStrike" cap="none" dirty="0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 </a:t>
            </a:r>
            <a:r>
              <a:rPr lang="en-US" b="0" i="0" u="none" strike="noStrike" cap="none" dirty="0" err="1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розривати</a:t>
            </a:r>
            <a:r>
              <a:rPr lang="en-US" b="0" i="0" u="none" strike="noStrike" cap="none" dirty="0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 </a:t>
            </a:r>
            <a:r>
              <a:rPr lang="en-US" b="0" i="0" u="none" strike="noStrike" cap="none" dirty="0" err="1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міни</a:t>
            </a:r>
            <a:r>
              <a:rPr lang="en-US" b="0" i="0" u="none" strike="noStrike" cap="none" dirty="0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 </a:t>
            </a:r>
            <a:r>
              <a:rPr lang="en-US" b="0" i="0" u="none" strike="noStrike" cap="none" dirty="0" err="1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та</a:t>
            </a:r>
            <a:r>
              <a:rPr lang="en-US" b="0" i="0" u="none" strike="noStrike" cap="none" dirty="0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 </a:t>
            </a:r>
            <a:r>
              <a:rPr lang="en-US" b="0" i="0" u="none" strike="noStrike" cap="none" dirty="0" err="1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поїдати</a:t>
            </a:r>
            <a:r>
              <a:rPr lang="en-US" b="0" i="0" u="none" strike="noStrike" cap="none" dirty="0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 </a:t>
            </a:r>
            <a:r>
              <a:rPr lang="en-US" b="0" i="0" u="none" strike="noStrike" cap="none" dirty="0" err="1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личинок</a:t>
            </a:r>
            <a:r>
              <a:rPr lang="en-US" b="0" i="0" u="none" strike="noStrike" cap="none" dirty="0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.</a:t>
            </a:r>
            <a:endParaRPr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5" name="Google Shape;245;p22"/>
          <p:cNvSpPr txBox="1"/>
          <p:nvPr/>
        </p:nvSpPr>
        <p:spPr>
          <a:xfrm>
            <a:off x="6642018" y="4105143"/>
            <a:ext cx="4953000" cy="6894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525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i="0" u="none" strike="noStrike" cap="none" dirty="0" err="1">
                <a:solidFill>
                  <a:srgbClr val="334155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Наїзники</a:t>
            </a:r>
            <a:r>
              <a:rPr lang="en-US" b="1" i="0" u="none" strike="noStrike" cap="none" dirty="0">
                <a:solidFill>
                  <a:srgbClr val="334155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 (</a:t>
            </a:r>
            <a:r>
              <a:rPr lang="en-US" b="1" i="0" u="none" strike="noStrike" cap="none" dirty="0" err="1">
                <a:solidFill>
                  <a:srgbClr val="334155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Ichneumonidae</a:t>
            </a:r>
            <a:r>
              <a:rPr lang="en-US" b="1" i="0" u="none" strike="noStrike" cap="none" dirty="0">
                <a:solidFill>
                  <a:srgbClr val="334155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):</a:t>
            </a:r>
            <a:r>
              <a:rPr lang="en-US" b="0" i="0" u="none" strike="noStrike" cap="none" dirty="0">
                <a:solidFill>
                  <a:srgbClr val="334155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 </a:t>
            </a:r>
            <a:r>
              <a:rPr lang="en-US" b="0" i="0" u="none" strike="noStrike" cap="none" dirty="0" err="1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Починають</a:t>
            </a:r>
            <a:r>
              <a:rPr lang="en-US" b="0" i="0" u="none" strike="noStrike" cap="none" dirty="0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 </a:t>
            </a:r>
            <a:r>
              <a:rPr lang="en-US" b="0" i="0" u="none" strike="noStrike" cap="none" dirty="0" err="1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паразитувати</a:t>
            </a:r>
            <a:r>
              <a:rPr lang="en-US" b="0" i="0" u="none" strike="noStrike" cap="none" dirty="0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 </a:t>
            </a:r>
            <a:r>
              <a:rPr lang="en-US" b="0" i="0" u="none" strike="noStrike" cap="none" dirty="0" err="1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на</a:t>
            </a:r>
            <a:r>
              <a:rPr lang="en-US" b="0" i="0" u="none" strike="noStrike" cap="none" dirty="0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 </a:t>
            </a:r>
            <a:r>
              <a:rPr lang="en-US" b="0" i="0" u="none" strike="noStrike" cap="none" dirty="0" err="1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лялечках</a:t>
            </a:r>
            <a:r>
              <a:rPr lang="en-US" b="0" i="0" u="none" strike="noStrike" cap="none" dirty="0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 </a:t>
            </a:r>
            <a:r>
              <a:rPr lang="en-US" sz="1350" b="0" i="0" u="none" strike="noStrike" cap="none" dirty="0" err="1">
                <a:solidFill>
                  <a:schemeClr val="tx1"/>
                </a:solidFill>
                <a:latin typeface="Lato"/>
                <a:ea typeface="Lato"/>
                <a:cs typeface="Lato"/>
                <a:sym typeface="Lato"/>
              </a:rPr>
              <a:t>молі</a:t>
            </a:r>
            <a:r>
              <a:rPr lang="en-US" sz="1350" b="0" i="0" u="none" strike="noStrike" cap="none" dirty="0">
                <a:solidFill>
                  <a:schemeClr val="tx1"/>
                </a:solidFill>
                <a:latin typeface="Lato"/>
                <a:ea typeface="Lato"/>
                <a:cs typeface="Lato"/>
                <a:sym typeface="Lato"/>
              </a:rPr>
              <a:t>.</a:t>
            </a:r>
            <a:endParaRPr dirty="0">
              <a:solidFill>
                <a:schemeClr val="tx1"/>
              </a:solidFill>
            </a:endParaRPr>
          </a:p>
        </p:txBody>
      </p:sp>
      <p:sp>
        <p:nvSpPr>
          <p:cNvPr id="246" name="Google Shape;246;p22"/>
          <p:cNvSpPr txBox="1"/>
          <p:nvPr/>
        </p:nvSpPr>
        <p:spPr>
          <a:xfrm>
            <a:off x="6572250" y="4216538"/>
            <a:ext cx="95250" cy="276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•</a:t>
            </a:r>
            <a:endParaRPr/>
          </a:p>
        </p:txBody>
      </p:sp>
      <p:sp>
        <p:nvSpPr>
          <p:cNvPr id="247" name="Google Shape;247;p22"/>
          <p:cNvSpPr txBox="1"/>
          <p:nvPr/>
        </p:nvSpPr>
        <p:spPr>
          <a:xfrm>
            <a:off x="6404125" y="4731309"/>
            <a:ext cx="4953000" cy="3447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525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i="0" u="none" strike="noStrike" cap="none" dirty="0" err="1">
                <a:solidFill>
                  <a:srgbClr val="334155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Хижі</a:t>
            </a:r>
            <a:r>
              <a:rPr lang="en-US" b="1" i="0" u="none" strike="noStrike" cap="none" dirty="0">
                <a:solidFill>
                  <a:srgbClr val="334155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 </a:t>
            </a:r>
            <a:r>
              <a:rPr lang="en-US" b="1" i="0" u="none" strike="noStrike" cap="none" dirty="0" err="1">
                <a:solidFill>
                  <a:srgbClr val="334155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клопи</a:t>
            </a:r>
            <a:r>
              <a:rPr lang="en-US" b="1" i="0" u="none" strike="noStrike" cap="none" dirty="0">
                <a:solidFill>
                  <a:srgbClr val="334155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:</a:t>
            </a:r>
            <a:r>
              <a:rPr lang="en-US" b="0" i="0" u="none" strike="noStrike" cap="none" dirty="0">
                <a:solidFill>
                  <a:srgbClr val="334155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 </a:t>
            </a:r>
            <a:r>
              <a:rPr lang="en-US" b="0" i="0" u="none" strike="noStrike" cap="none" dirty="0" err="1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Також</a:t>
            </a:r>
            <a:r>
              <a:rPr lang="en-US" b="0" i="0" u="none" strike="noStrike" cap="none" dirty="0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 </a:t>
            </a:r>
            <a:r>
              <a:rPr lang="en-US" b="0" i="0" u="none" strike="noStrike" cap="none" dirty="0" err="1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включили</a:t>
            </a:r>
            <a:r>
              <a:rPr lang="en-US" b="0" i="0" u="none" strike="noStrike" cap="none" dirty="0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 </a:t>
            </a:r>
            <a:r>
              <a:rPr lang="en-US" b="0" i="0" u="none" strike="noStrike" cap="none" dirty="0" err="1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міль</a:t>
            </a:r>
            <a:r>
              <a:rPr lang="en-US" b="0" i="0" u="none" strike="noStrike" cap="none" dirty="0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 </a:t>
            </a:r>
            <a:r>
              <a:rPr lang="en-US" b="0" i="0" u="none" strike="noStrike" cap="none" dirty="0" err="1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до</a:t>
            </a:r>
            <a:r>
              <a:rPr lang="en-US" b="0" i="0" u="none" strike="noStrike" cap="none" dirty="0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 </a:t>
            </a:r>
            <a:r>
              <a:rPr lang="en-US" b="0" i="0" u="none" strike="noStrike" cap="none" dirty="0" err="1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свого</a:t>
            </a:r>
            <a:r>
              <a:rPr lang="en-US" b="0" i="0" u="none" strike="noStrike" cap="none" dirty="0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 </a:t>
            </a:r>
            <a:r>
              <a:rPr lang="en-US" b="0" i="0" u="none" strike="noStrike" cap="none" dirty="0" err="1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раціону</a:t>
            </a:r>
            <a:r>
              <a:rPr lang="en-US" b="0" i="0" u="none" strike="noStrike" cap="none" dirty="0">
                <a:solidFill>
                  <a:schemeClr val="tx1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.</a:t>
            </a:r>
            <a:endParaRPr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8" name="Google Shape;248;p22"/>
          <p:cNvSpPr txBox="1"/>
          <p:nvPr/>
        </p:nvSpPr>
        <p:spPr>
          <a:xfrm>
            <a:off x="703375" y="1196425"/>
            <a:ext cx="11401500" cy="4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i="0" u="none" strike="noStrike" cap="none" dirty="0" err="1">
                <a:solidFill>
                  <a:srgbClr val="002B5B"/>
                </a:solidFill>
                <a:latin typeface="Times New Roman" panose="02020603050405020304" pitchFamily="18" charset="0"/>
                <a:ea typeface="Merriweather"/>
                <a:cs typeface="Times New Roman" panose="02020603050405020304" pitchFamily="18" charset="0"/>
                <a:sym typeface="Merriweather"/>
              </a:rPr>
              <a:t>Адаптація</a:t>
            </a:r>
            <a:r>
              <a:rPr lang="en-US" sz="3200" b="1" i="0" u="none" strike="noStrike" cap="none" dirty="0">
                <a:solidFill>
                  <a:srgbClr val="002B5B"/>
                </a:solidFill>
                <a:latin typeface="Times New Roman" panose="02020603050405020304" pitchFamily="18" charset="0"/>
                <a:ea typeface="Merriweather"/>
                <a:cs typeface="Times New Roman" panose="02020603050405020304" pitchFamily="18" charset="0"/>
                <a:sym typeface="Merriweather"/>
              </a:rPr>
              <a:t> </a:t>
            </a:r>
            <a:r>
              <a:rPr lang="en-US" sz="3200" b="1" i="0" u="none" strike="noStrike" cap="none" dirty="0" err="1">
                <a:solidFill>
                  <a:srgbClr val="002B5B"/>
                </a:solidFill>
                <a:latin typeface="Times New Roman" panose="02020603050405020304" pitchFamily="18" charset="0"/>
                <a:ea typeface="Merriweather"/>
                <a:cs typeface="Times New Roman" panose="02020603050405020304" pitchFamily="18" charset="0"/>
                <a:sym typeface="Merriweather"/>
              </a:rPr>
              <a:t>місцевих</a:t>
            </a:r>
            <a:r>
              <a:rPr lang="en-US" sz="3200" b="1" i="0" u="none" strike="noStrike" cap="none" dirty="0">
                <a:solidFill>
                  <a:srgbClr val="002B5B"/>
                </a:solidFill>
                <a:latin typeface="Times New Roman" panose="02020603050405020304" pitchFamily="18" charset="0"/>
                <a:ea typeface="Merriweather"/>
                <a:cs typeface="Times New Roman" panose="02020603050405020304" pitchFamily="18" charset="0"/>
                <a:sym typeface="Merriweather"/>
              </a:rPr>
              <a:t> </a:t>
            </a:r>
            <a:r>
              <a:rPr lang="en-US" sz="3200" b="1" i="0" u="none" strike="noStrike" cap="none" dirty="0" err="1">
                <a:solidFill>
                  <a:srgbClr val="002B5B"/>
                </a:solidFill>
                <a:latin typeface="Times New Roman" panose="02020603050405020304" pitchFamily="18" charset="0"/>
                <a:ea typeface="Merriweather"/>
                <a:cs typeface="Times New Roman" panose="02020603050405020304" pitchFamily="18" charset="0"/>
                <a:sym typeface="Merriweather"/>
              </a:rPr>
              <a:t>екосистем</a:t>
            </a:r>
            <a:endParaRPr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0894" y="263656"/>
            <a:ext cx="944962" cy="932769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B5B"/>
        </a:solidFill>
        <a:effectLst/>
      </p:bgPr>
    </p:bg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23"/>
          <p:cNvSpPr txBox="1"/>
          <p:nvPr/>
        </p:nvSpPr>
        <p:spPr>
          <a:xfrm>
            <a:off x="3435667" y="2175569"/>
            <a:ext cx="5320665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 i="0" u="none" strike="noStrike" cap="none">
                <a:solidFill>
                  <a:srgbClr val="FFFFFF"/>
                </a:solidFill>
                <a:latin typeface="Merriweather"/>
                <a:ea typeface="Merriweather"/>
                <a:cs typeface="Merriweather"/>
                <a:sym typeface="Merriweather"/>
              </a:rPr>
              <a:t>Дякую за увагу!</a:t>
            </a:r>
            <a:endParaRPr/>
          </a:p>
        </p:txBody>
      </p:sp>
      <p:sp>
        <p:nvSpPr>
          <p:cNvPr id="254" name="Google Shape;254;p23"/>
          <p:cNvSpPr/>
          <p:nvPr/>
        </p:nvSpPr>
        <p:spPr>
          <a:xfrm>
            <a:off x="5619750" y="3817590"/>
            <a:ext cx="952500" cy="381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2085" y="197112"/>
            <a:ext cx="944962" cy="93276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170</TotalTime>
  <Words>497</Words>
  <Application>Microsoft Office PowerPoint</Application>
  <PresentationFormat>Широкоэкранный</PresentationFormat>
  <Paragraphs>91</Paragraphs>
  <Slides>12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8" baseType="lpstr">
      <vt:lpstr>Lato</vt:lpstr>
      <vt:lpstr>Times New Roman</vt:lpstr>
      <vt:lpstr>Merriweather</vt:lpstr>
      <vt:lpstr>Calibri</vt:lpstr>
      <vt:lpstr>Arial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Hewlett Packard</cp:lastModifiedBy>
  <cp:revision>7</cp:revision>
  <dcterms:modified xsi:type="dcterms:W3CDTF">2026-04-20T15:19:59Z</dcterms:modified>
</cp:coreProperties>
</file>