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Coco Gothic" charset="1" panose="00000000000000000000"/>
      <p:regular r:id="rId16"/>
    </p:embeddedFont>
    <p:embeddedFont>
      <p:font typeface="Coco Gothic Bold" charset="1" panose="00000000000000000000"/>
      <p:regular r:id="rId17"/>
    </p:embeddedFont>
    <p:embeddedFont>
      <p:font typeface="Zantiqa" charset="1" panose="02000803000000020004"/>
      <p:regular r:id="rId18"/>
    </p:embeddedFont>
    <p:embeddedFont>
      <p:font typeface="Open Sans Bold" charset="1" panose="020B0806030504020204"/>
      <p:regular r:id="rId19"/>
    </p:embeddedFont>
    <p:embeddedFont>
      <p:font typeface="Open Sans" charset="1" panose="020B0606030504020204"/>
      <p:regular r:id="rId20"/>
    </p:embeddedFont>
    <p:embeddedFont>
      <p:font typeface="Open Sans Italics" charset="1" panose="020B0606030504020204"/>
      <p:regular r:id="rId21"/>
    </p:embeddedFont>
    <p:embeddedFont>
      <p:font typeface="Open Sans Bold Italics" charset="1" panose="020B0806030504020204"/>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8.png" Type="http://schemas.openxmlformats.org/officeDocument/2006/relationships/image"/><Relationship Id="rId7" Target="../media/image9.pn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https://journals.plos.org/plosone/article?id=10.1371/journal.pone.0103138" TargetMode="External" Type="http://schemas.openxmlformats.org/officeDocument/2006/relationships/hyperlink"/><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https://link.springer.com/article/10.1007/BF00562108" TargetMode="External" Type="http://schemas.openxmlformats.org/officeDocument/2006/relationships/hyperlink"/><Relationship Id="rId7" Target="https://grow.in.ua/uk/blog/technology/kak-sdelat-rastvor-dlya-gidroponiki" TargetMode="External" Type="http://schemas.openxmlformats.org/officeDocument/2006/relationships/hyperlink"/><Relationship Id="rId8" Target="../media/image1.png" Type="http://schemas.openxmlformats.org/officeDocument/2006/relationships/image"/><Relationship Id="rId9"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6.png" Type="http://schemas.openxmlformats.org/officeDocument/2006/relationships/image"/><Relationship Id="rId5" Target="../media/image17.pn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20.png" Type="http://schemas.openxmlformats.org/officeDocument/2006/relationships/image"/><Relationship Id="rId7" Target="../media/image21.png" Type="http://schemas.openxmlformats.org/officeDocument/2006/relationships/image"/><Relationship Id="rId8" Target="../media/image22.png" Type="http://schemas.openxmlformats.org/officeDocument/2006/relationships/image"/><Relationship Id="rId9" Target="../media/image2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24.pn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2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1.png" Type="http://schemas.openxmlformats.org/officeDocument/2006/relationships/image"/><Relationship Id="rId9" Target="../media/image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3851750" y="4189287"/>
            <a:ext cx="10367604" cy="1908426"/>
            <a:chOff x="0" y="0"/>
            <a:chExt cx="2730562" cy="502631"/>
          </a:xfrm>
        </p:grpSpPr>
        <p:sp>
          <p:nvSpPr>
            <p:cNvPr name="Freeform 3" id="3"/>
            <p:cNvSpPr/>
            <p:nvPr/>
          </p:nvSpPr>
          <p:spPr>
            <a:xfrm flipH="false" flipV="false" rot="0">
              <a:off x="0" y="0"/>
              <a:ext cx="2730562" cy="502631"/>
            </a:xfrm>
            <a:custGeom>
              <a:avLst/>
              <a:gdLst/>
              <a:ahLst/>
              <a:cxnLst/>
              <a:rect r="r" b="b" t="t" l="l"/>
              <a:pathLst>
                <a:path h="502631" w="2730562">
                  <a:moveTo>
                    <a:pt x="38084" y="0"/>
                  </a:moveTo>
                  <a:lnTo>
                    <a:pt x="2692478" y="0"/>
                  </a:lnTo>
                  <a:cubicBezTo>
                    <a:pt x="2713512" y="0"/>
                    <a:pt x="2730562" y="17051"/>
                    <a:pt x="2730562" y="38084"/>
                  </a:cubicBezTo>
                  <a:lnTo>
                    <a:pt x="2730562" y="464547"/>
                  </a:lnTo>
                  <a:cubicBezTo>
                    <a:pt x="2730562" y="485580"/>
                    <a:pt x="2713512" y="502631"/>
                    <a:pt x="2692478" y="502631"/>
                  </a:cubicBezTo>
                  <a:lnTo>
                    <a:pt x="38084" y="502631"/>
                  </a:lnTo>
                  <a:cubicBezTo>
                    <a:pt x="17051" y="502631"/>
                    <a:pt x="0" y="485580"/>
                    <a:pt x="0" y="464547"/>
                  </a:cubicBezTo>
                  <a:lnTo>
                    <a:pt x="0" y="38084"/>
                  </a:lnTo>
                  <a:cubicBezTo>
                    <a:pt x="0" y="17051"/>
                    <a:pt x="17051" y="0"/>
                    <a:pt x="38084" y="0"/>
                  </a:cubicBezTo>
                  <a:close/>
                </a:path>
              </a:pathLst>
            </a:custGeom>
            <a:gradFill rotWithShape="true">
              <a:gsLst>
                <a:gs pos="0">
                  <a:srgbClr val="0CC0DF">
                    <a:alpha val="100000"/>
                  </a:srgbClr>
                </a:gs>
                <a:gs pos="100000">
                  <a:srgbClr val="FFDE59">
                    <a:alpha val="100000"/>
                  </a:srgbClr>
                </a:gs>
              </a:gsLst>
              <a:lin ang="0"/>
            </a:gradFill>
            <a:ln w="28575" cap="rnd">
              <a:solidFill>
                <a:srgbClr val="000000"/>
              </a:solidFill>
              <a:prstDash val="solid"/>
              <a:round/>
            </a:ln>
          </p:spPr>
        </p:sp>
        <p:sp>
          <p:nvSpPr>
            <p:cNvPr name="TextBox 4" id="4"/>
            <p:cNvSpPr txBox="true"/>
            <p:nvPr/>
          </p:nvSpPr>
          <p:spPr>
            <a:xfrm>
              <a:off x="0" y="-66675"/>
              <a:ext cx="2730562" cy="569306"/>
            </a:xfrm>
            <a:prstGeom prst="rect">
              <a:avLst/>
            </a:prstGeom>
          </p:spPr>
          <p:txBody>
            <a:bodyPr anchor="ctr" rtlCol="false" tIns="50800" lIns="50800" bIns="50800" rIns="50800"/>
            <a:lstStyle/>
            <a:p>
              <a:pPr algn="ctr">
                <a:lnSpc>
                  <a:spcPts val="3779"/>
                </a:lnSpc>
              </a:pPr>
              <a:r>
                <a:rPr lang="en-US" sz="2699">
                  <a:solidFill>
                    <a:srgbClr val="000000"/>
                  </a:solidFill>
                  <a:latin typeface="Coco Gothic"/>
                  <a:ea typeface="Coco Gothic"/>
                  <a:cs typeface="Coco Gothic"/>
                  <a:sym typeface="Coco Gothic"/>
                </a:rPr>
                <a:t> </a:t>
              </a:r>
              <a:r>
                <a:rPr lang="en-US" sz="2699" b="true">
                  <a:solidFill>
                    <a:srgbClr val="231F20"/>
                  </a:solidFill>
                  <a:latin typeface="Coco Gothic Bold"/>
                  <a:ea typeface="Coco Gothic Bold"/>
                  <a:cs typeface="Coco Gothic Bold"/>
                  <a:sym typeface="Coco Gothic Bold"/>
                </a:rPr>
                <a:t>Перспективи та способи отримання хімічних</a:t>
              </a:r>
            </a:p>
            <a:p>
              <a:pPr algn="ctr">
                <a:lnSpc>
                  <a:spcPts val="3779"/>
                </a:lnSpc>
              </a:pPr>
              <a:r>
                <a:rPr lang="en-US" sz="2699" b="true">
                  <a:solidFill>
                    <a:srgbClr val="231F20"/>
                  </a:solidFill>
                  <a:latin typeface="Coco Gothic Bold"/>
                  <a:ea typeface="Coco Gothic Bold"/>
                  <a:cs typeface="Coco Gothic Bold"/>
                  <a:sym typeface="Coco Gothic Bold"/>
                </a:rPr>
                <a:t>сполук для живлення</a:t>
              </a:r>
            </a:p>
            <a:p>
              <a:pPr algn="ctr">
                <a:lnSpc>
                  <a:spcPts val="3779"/>
                </a:lnSpc>
                <a:spcBef>
                  <a:spcPct val="0"/>
                </a:spcBef>
              </a:pPr>
              <a:r>
                <a:rPr lang="en-US" b="true" sz="2699">
                  <a:solidFill>
                    <a:srgbClr val="231F20"/>
                  </a:solidFill>
                  <a:latin typeface="Coco Gothic Bold"/>
                  <a:ea typeface="Coco Gothic Bold"/>
                  <a:cs typeface="Coco Gothic Bold"/>
                  <a:sym typeface="Coco Gothic Bold"/>
                </a:rPr>
                <a:t>гідропонічної ферми на Місяці</a:t>
              </a:r>
            </a:p>
          </p:txBody>
        </p:sp>
      </p:grpSp>
      <p:grpSp>
        <p:nvGrpSpPr>
          <p:cNvPr name="Group 5" id="5"/>
          <p:cNvGrpSpPr/>
          <p:nvPr/>
        </p:nvGrpSpPr>
        <p:grpSpPr>
          <a:xfrm rot="0">
            <a:off x="2650649" y="544592"/>
            <a:ext cx="11994323" cy="1645292"/>
            <a:chOff x="0" y="0"/>
            <a:chExt cx="3158999" cy="433328"/>
          </a:xfrm>
        </p:grpSpPr>
        <p:sp>
          <p:nvSpPr>
            <p:cNvPr name="Freeform 6" id="6"/>
            <p:cNvSpPr/>
            <p:nvPr/>
          </p:nvSpPr>
          <p:spPr>
            <a:xfrm flipH="false" flipV="false" rot="0">
              <a:off x="0" y="0"/>
              <a:ext cx="3158998" cy="433328"/>
            </a:xfrm>
            <a:custGeom>
              <a:avLst/>
              <a:gdLst/>
              <a:ahLst/>
              <a:cxnLst/>
              <a:rect r="r" b="b" t="t" l="l"/>
              <a:pathLst>
                <a:path h="433328" w="3158998">
                  <a:moveTo>
                    <a:pt x="32919" y="0"/>
                  </a:moveTo>
                  <a:lnTo>
                    <a:pt x="3126080" y="0"/>
                  </a:lnTo>
                  <a:cubicBezTo>
                    <a:pt x="3134810" y="0"/>
                    <a:pt x="3143183" y="3468"/>
                    <a:pt x="3149357" y="9642"/>
                  </a:cubicBezTo>
                  <a:cubicBezTo>
                    <a:pt x="3155530" y="15815"/>
                    <a:pt x="3158998" y="24188"/>
                    <a:pt x="3158998" y="32919"/>
                  </a:cubicBezTo>
                  <a:lnTo>
                    <a:pt x="3158998" y="400409"/>
                  </a:lnTo>
                  <a:cubicBezTo>
                    <a:pt x="3158998" y="409140"/>
                    <a:pt x="3155530" y="417513"/>
                    <a:pt x="3149357" y="423686"/>
                  </a:cubicBezTo>
                  <a:cubicBezTo>
                    <a:pt x="3143183" y="429860"/>
                    <a:pt x="3134810" y="433328"/>
                    <a:pt x="3126080" y="433328"/>
                  </a:cubicBezTo>
                  <a:lnTo>
                    <a:pt x="32919" y="433328"/>
                  </a:lnTo>
                  <a:cubicBezTo>
                    <a:pt x="24188" y="433328"/>
                    <a:pt x="15815" y="429860"/>
                    <a:pt x="9642" y="423686"/>
                  </a:cubicBezTo>
                  <a:cubicBezTo>
                    <a:pt x="3468" y="417513"/>
                    <a:pt x="0" y="409140"/>
                    <a:pt x="0" y="400409"/>
                  </a:cubicBezTo>
                  <a:lnTo>
                    <a:pt x="0" y="32919"/>
                  </a:lnTo>
                  <a:cubicBezTo>
                    <a:pt x="0" y="24188"/>
                    <a:pt x="3468" y="15815"/>
                    <a:pt x="9642" y="9642"/>
                  </a:cubicBezTo>
                  <a:cubicBezTo>
                    <a:pt x="15815" y="3468"/>
                    <a:pt x="24188" y="0"/>
                    <a:pt x="32919" y="0"/>
                  </a:cubicBezTo>
                  <a:close/>
                </a:path>
              </a:pathLst>
            </a:custGeom>
            <a:gradFill rotWithShape="true">
              <a:gsLst>
                <a:gs pos="0">
                  <a:srgbClr val="0097B2">
                    <a:alpha val="100000"/>
                  </a:srgbClr>
                </a:gs>
                <a:gs pos="100000">
                  <a:srgbClr val="7ED957">
                    <a:alpha val="100000"/>
                  </a:srgbClr>
                </a:gs>
              </a:gsLst>
              <a:lin ang="0"/>
            </a:gradFill>
            <a:ln w="28575" cap="rnd">
              <a:solidFill>
                <a:srgbClr val="000000"/>
              </a:solidFill>
              <a:prstDash val="solid"/>
              <a:round/>
            </a:ln>
          </p:spPr>
        </p:sp>
        <p:sp>
          <p:nvSpPr>
            <p:cNvPr name="TextBox 7" id="7"/>
            <p:cNvSpPr txBox="true"/>
            <p:nvPr/>
          </p:nvSpPr>
          <p:spPr>
            <a:xfrm>
              <a:off x="0" y="-104775"/>
              <a:ext cx="3158999" cy="538103"/>
            </a:xfrm>
            <a:prstGeom prst="rect">
              <a:avLst/>
            </a:prstGeom>
          </p:spPr>
          <p:txBody>
            <a:bodyPr anchor="ctr" rtlCol="false" tIns="50800" lIns="50800" bIns="50800" rIns="50800"/>
            <a:lstStyle/>
            <a:p>
              <a:pPr algn="ctr">
                <a:lnSpc>
                  <a:spcPts val="5599"/>
                </a:lnSpc>
              </a:pPr>
              <a:r>
                <a:rPr lang="en-US" sz="3999">
                  <a:solidFill>
                    <a:srgbClr val="231F20"/>
                  </a:solidFill>
                  <a:latin typeface="Zantiqa"/>
                  <a:ea typeface="Zantiqa"/>
                  <a:cs typeface="Zantiqa"/>
                  <a:sym typeface="Zantiqa"/>
                </a:rPr>
                <a:t>Гідропоніка</a:t>
              </a:r>
            </a:p>
          </p:txBody>
        </p:sp>
      </p:grpSp>
      <p:sp>
        <p:nvSpPr>
          <p:cNvPr name="AutoShape 8" id="8"/>
          <p:cNvSpPr/>
          <p:nvPr/>
        </p:nvSpPr>
        <p:spPr>
          <a:xfrm>
            <a:off x="3426133" y="3802369"/>
            <a:ext cx="11218838" cy="0"/>
          </a:xfrm>
          <a:prstGeom prst="line">
            <a:avLst/>
          </a:prstGeom>
          <a:ln cap="flat" w="38100">
            <a:solidFill>
              <a:srgbClr val="000000"/>
            </a:solidFill>
            <a:prstDash val="solid"/>
            <a:headEnd type="diamond" len="lg" w="lg"/>
            <a:tailEnd type="diamond" len="lg" w="lg"/>
          </a:ln>
        </p:spPr>
      </p:sp>
      <p:sp>
        <p:nvSpPr>
          <p:cNvPr name="AutoShape 9" id="9"/>
          <p:cNvSpPr/>
          <p:nvPr/>
        </p:nvSpPr>
        <p:spPr>
          <a:xfrm>
            <a:off x="4441978" y="6309030"/>
            <a:ext cx="3982475" cy="0"/>
          </a:xfrm>
          <a:prstGeom prst="line">
            <a:avLst/>
          </a:prstGeom>
          <a:ln cap="flat" w="38100">
            <a:solidFill>
              <a:srgbClr val="000000"/>
            </a:solidFill>
            <a:prstDash val="solid"/>
            <a:headEnd type="oval" len="lg" w="lg"/>
            <a:tailEnd type="oval" len="lg" w="lg"/>
          </a:ln>
        </p:spPr>
      </p:sp>
      <p:sp>
        <p:nvSpPr>
          <p:cNvPr name="AutoShape 10" id="10"/>
          <p:cNvSpPr/>
          <p:nvPr/>
        </p:nvSpPr>
        <p:spPr>
          <a:xfrm>
            <a:off x="9562299" y="6328080"/>
            <a:ext cx="3982475" cy="0"/>
          </a:xfrm>
          <a:prstGeom prst="line">
            <a:avLst/>
          </a:prstGeom>
          <a:ln cap="flat" w="38100">
            <a:solidFill>
              <a:srgbClr val="000000"/>
            </a:solidFill>
            <a:prstDash val="solid"/>
            <a:headEnd type="oval" len="lg" w="lg"/>
            <a:tailEnd type="oval" len="lg" w="lg"/>
          </a:ln>
        </p:spPr>
      </p:sp>
      <p:sp>
        <p:nvSpPr>
          <p:cNvPr name="Freeform 11" id="11"/>
          <p:cNvSpPr/>
          <p:nvPr/>
        </p:nvSpPr>
        <p:spPr>
          <a:xfrm flipH="false" flipV="false" rot="0">
            <a:off x="7584052" y="6775672"/>
            <a:ext cx="2903000" cy="2802715"/>
          </a:xfrm>
          <a:custGeom>
            <a:avLst/>
            <a:gdLst/>
            <a:ahLst/>
            <a:cxnLst/>
            <a:rect r="r" b="b" t="t" l="l"/>
            <a:pathLst>
              <a:path h="2802715" w="2903000">
                <a:moveTo>
                  <a:pt x="0" y="0"/>
                </a:moveTo>
                <a:lnTo>
                  <a:pt x="2903000" y="0"/>
                </a:lnTo>
                <a:lnTo>
                  <a:pt x="2903000" y="2802715"/>
                </a:lnTo>
                <a:lnTo>
                  <a:pt x="0" y="28027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419512" y="9219569"/>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1837234" y="2973779"/>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6">
              <a:alphaModFix amt="53000"/>
              <a:extLst>
                <a:ext uri="{96DAC541-7B7A-43D3-8B79-37D633B846F1}">
                  <asvg:svgBlip xmlns:asvg="http://schemas.microsoft.com/office/drawing/2016/SVG/main" r:embed="rId7"/>
                </a:ext>
              </a:extLst>
            </a:blip>
            <a:stretch>
              <a:fillRect l="0" t="0" r="0" b="0"/>
            </a:stretch>
          </a:blipFill>
        </p:spPr>
      </p:sp>
      <p:grpSp>
        <p:nvGrpSpPr>
          <p:cNvPr name="Group 14" id="14"/>
          <p:cNvGrpSpPr/>
          <p:nvPr/>
        </p:nvGrpSpPr>
        <p:grpSpPr>
          <a:xfrm rot="0">
            <a:off x="3146839" y="9357507"/>
            <a:ext cx="11875935" cy="3086100"/>
            <a:chOff x="0" y="0"/>
            <a:chExt cx="3127818" cy="812800"/>
          </a:xfrm>
        </p:grpSpPr>
        <p:sp>
          <p:nvSpPr>
            <p:cNvPr name="Freeform 15" id="15"/>
            <p:cNvSpPr/>
            <p:nvPr/>
          </p:nvSpPr>
          <p:spPr>
            <a:xfrm flipH="false" flipV="false" rot="0">
              <a:off x="0" y="0"/>
              <a:ext cx="3127818" cy="812800"/>
            </a:xfrm>
            <a:custGeom>
              <a:avLst/>
              <a:gdLst/>
              <a:ahLst/>
              <a:cxnLst/>
              <a:rect r="r" b="b" t="t" l="l"/>
              <a:pathLst>
                <a:path h="812800" w="3127818">
                  <a:moveTo>
                    <a:pt x="1563909" y="0"/>
                  </a:moveTo>
                  <a:cubicBezTo>
                    <a:pt x="700186" y="0"/>
                    <a:pt x="0" y="181951"/>
                    <a:pt x="0" y="406400"/>
                  </a:cubicBezTo>
                  <a:cubicBezTo>
                    <a:pt x="0" y="630849"/>
                    <a:pt x="700186" y="812800"/>
                    <a:pt x="1563909" y="812800"/>
                  </a:cubicBezTo>
                  <a:cubicBezTo>
                    <a:pt x="2427632" y="812800"/>
                    <a:pt x="3127818" y="630849"/>
                    <a:pt x="3127818" y="406400"/>
                  </a:cubicBezTo>
                  <a:cubicBezTo>
                    <a:pt x="3127818" y="181951"/>
                    <a:pt x="2427632" y="0"/>
                    <a:pt x="1563909" y="0"/>
                  </a:cubicBezTo>
                  <a:close/>
                </a:path>
              </a:pathLst>
            </a:custGeom>
            <a:gradFill rotWithShape="true">
              <a:gsLst>
                <a:gs pos="0">
                  <a:srgbClr val="0097B2">
                    <a:alpha val="100000"/>
                  </a:srgbClr>
                </a:gs>
                <a:gs pos="100000">
                  <a:srgbClr val="7ED957">
                    <a:alpha val="100000"/>
                  </a:srgbClr>
                </a:gs>
              </a:gsLst>
              <a:lin ang="0"/>
            </a:gradFill>
          </p:spPr>
        </p:sp>
        <p:sp>
          <p:nvSpPr>
            <p:cNvPr name="TextBox 16" id="16"/>
            <p:cNvSpPr txBox="true"/>
            <p:nvPr/>
          </p:nvSpPr>
          <p:spPr>
            <a:xfrm>
              <a:off x="293233" y="28575"/>
              <a:ext cx="2541352" cy="708025"/>
            </a:xfrm>
            <a:prstGeom prst="rect">
              <a:avLst/>
            </a:prstGeom>
          </p:spPr>
          <p:txBody>
            <a:bodyPr anchor="ctr" rtlCol="false" tIns="50800" lIns="50800" bIns="50800" rIns="50800"/>
            <a:lstStyle/>
            <a:p>
              <a:pPr algn="ctr">
                <a:lnSpc>
                  <a:spcPts val="3219"/>
                </a:lnSpc>
              </a:pPr>
            </a:p>
          </p:txBody>
        </p:sp>
      </p:grpSp>
      <p:grpSp>
        <p:nvGrpSpPr>
          <p:cNvPr name="Group 17" id="17"/>
          <p:cNvGrpSpPr/>
          <p:nvPr/>
        </p:nvGrpSpPr>
        <p:grpSpPr>
          <a:xfrm rot="0">
            <a:off x="2172142" y="2416830"/>
            <a:ext cx="12850631" cy="1587118"/>
            <a:chOff x="0" y="0"/>
            <a:chExt cx="3384528" cy="418006"/>
          </a:xfrm>
        </p:grpSpPr>
        <p:sp>
          <p:nvSpPr>
            <p:cNvPr name="Freeform 18" id="18"/>
            <p:cNvSpPr/>
            <p:nvPr/>
          </p:nvSpPr>
          <p:spPr>
            <a:xfrm flipH="false" flipV="false" rot="0">
              <a:off x="0" y="0"/>
              <a:ext cx="3384528" cy="418006"/>
            </a:xfrm>
            <a:custGeom>
              <a:avLst/>
              <a:gdLst/>
              <a:ahLst/>
              <a:cxnLst/>
              <a:rect r="r" b="b" t="t" l="l"/>
              <a:pathLst>
                <a:path h="418006" w="3384528">
                  <a:moveTo>
                    <a:pt x="30725" y="0"/>
                  </a:moveTo>
                  <a:lnTo>
                    <a:pt x="3353803" y="0"/>
                  </a:lnTo>
                  <a:cubicBezTo>
                    <a:pt x="3361952" y="0"/>
                    <a:pt x="3369767" y="3237"/>
                    <a:pt x="3375529" y="8999"/>
                  </a:cubicBezTo>
                  <a:cubicBezTo>
                    <a:pt x="3381291" y="14761"/>
                    <a:pt x="3384528" y="22576"/>
                    <a:pt x="3384528" y="30725"/>
                  </a:cubicBezTo>
                  <a:lnTo>
                    <a:pt x="3384528" y="387281"/>
                  </a:lnTo>
                  <a:cubicBezTo>
                    <a:pt x="3384528" y="404250"/>
                    <a:pt x="3370772" y="418006"/>
                    <a:pt x="3353803" y="418006"/>
                  </a:cubicBezTo>
                  <a:lnTo>
                    <a:pt x="30725" y="418006"/>
                  </a:lnTo>
                  <a:cubicBezTo>
                    <a:pt x="13756" y="418006"/>
                    <a:pt x="0" y="404250"/>
                    <a:pt x="0" y="387281"/>
                  </a:cubicBezTo>
                  <a:lnTo>
                    <a:pt x="0" y="30725"/>
                  </a:lnTo>
                  <a:cubicBezTo>
                    <a:pt x="0" y="13756"/>
                    <a:pt x="13756" y="0"/>
                    <a:pt x="30725" y="0"/>
                  </a:cubicBezTo>
                  <a:close/>
                </a:path>
              </a:pathLst>
            </a:custGeom>
            <a:gradFill rotWithShape="true">
              <a:gsLst>
                <a:gs pos="0">
                  <a:srgbClr val="0CC0DF">
                    <a:alpha val="100000"/>
                  </a:srgbClr>
                </a:gs>
                <a:gs pos="100000">
                  <a:srgbClr val="FFDE59">
                    <a:alpha val="100000"/>
                  </a:srgbClr>
                </a:gs>
              </a:gsLst>
              <a:lin ang="0"/>
            </a:gradFill>
            <a:ln w="28575" cap="rnd">
              <a:solidFill>
                <a:srgbClr val="000000"/>
              </a:solidFill>
              <a:prstDash val="solid"/>
              <a:round/>
            </a:ln>
          </p:spPr>
        </p:sp>
        <p:sp>
          <p:nvSpPr>
            <p:cNvPr name="TextBox 19" id="19"/>
            <p:cNvSpPr txBox="true"/>
            <p:nvPr/>
          </p:nvSpPr>
          <p:spPr>
            <a:xfrm>
              <a:off x="0" y="-57150"/>
              <a:ext cx="3384528" cy="475156"/>
            </a:xfrm>
            <a:prstGeom prst="rect">
              <a:avLst/>
            </a:prstGeom>
          </p:spPr>
          <p:txBody>
            <a:bodyPr anchor="ctr" rtlCol="false" tIns="50800" lIns="50800" bIns="50800" rIns="50800"/>
            <a:lstStyle/>
            <a:p>
              <a:pPr algn="ctr">
                <a:lnSpc>
                  <a:spcPts val="3079"/>
                </a:lnSpc>
              </a:pPr>
              <a:r>
                <a:rPr lang="en-US" sz="2199" b="true">
                  <a:solidFill>
                    <a:srgbClr val="231F20"/>
                  </a:solidFill>
                  <a:latin typeface="Coco Gothic Bold"/>
                  <a:ea typeface="Coco Gothic Bold"/>
                  <a:cs typeface="Coco Gothic Bold"/>
                  <a:sym typeface="Coco Gothic Bold"/>
                </a:rPr>
                <a:t>Маковій Ілля, учень 8 класу в Київському ліцеї “Школа сучасної освіти АСЕ”,</a:t>
              </a:r>
            </a:p>
            <a:p>
              <a:pPr algn="ctr">
                <a:lnSpc>
                  <a:spcPts val="3079"/>
                </a:lnSpc>
                <a:spcBef>
                  <a:spcPct val="0"/>
                </a:spcBef>
              </a:pPr>
              <a:r>
                <a:rPr lang="en-US" b="true" sz="2199">
                  <a:solidFill>
                    <a:srgbClr val="231F20"/>
                  </a:solidFill>
                  <a:latin typeface="Coco Gothic Bold"/>
                  <a:ea typeface="Coco Gothic Bold"/>
                  <a:cs typeface="Coco Gothic Bold"/>
                  <a:sym typeface="Coco Gothic Bold"/>
                </a:rPr>
                <a:t>керівник: Огоренко Ольга, вчителька біології в Київському ліцеї “Школа сучасної освіти АСЕ”</a:t>
              </a:r>
            </a:p>
          </p:txBody>
        </p:sp>
      </p:grpSp>
      <p:sp>
        <p:nvSpPr>
          <p:cNvPr name="Freeform 20" id="20"/>
          <p:cNvSpPr/>
          <p:nvPr/>
        </p:nvSpPr>
        <p:spPr>
          <a:xfrm flipH="false" flipV="false" rot="0">
            <a:off x="15141161" y="2189884"/>
            <a:ext cx="4401154" cy="6356958"/>
          </a:xfrm>
          <a:custGeom>
            <a:avLst/>
            <a:gdLst/>
            <a:ahLst/>
            <a:cxnLst/>
            <a:rect r="r" b="b" t="t" l="l"/>
            <a:pathLst>
              <a:path h="6356958" w="4401154">
                <a:moveTo>
                  <a:pt x="0" y="0"/>
                </a:moveTo>
                <a:lnTo>
                  <a:pt x="4401155" y="0"/>
                </a:lnTo>
                <a:lnTo>
                  <a:pt x="4401155" y="6356958"/>
                </a:lnTo>
                <a:lnTo>
                  <a:pt x="0" y="6356958"/>
                </a:lnTo>
                <a:lnTo>
                  <a:pt x="0" y="0"/>
                </a:lnTo>
                <a:close/>
              </a:path>
            </a:pathLst>
          </a:custGeom>
          <a:blipFill>
            <a:blip r:embed="rId8"/>
            <a:stretch>
              <a:fillRect l="-20944" t="-5822" r="0" b="-5822"/>
            </a:stretch>
          </a:blipFill>
          <a:ln w="38100" cap="rnd">
            <a:solidFill>
              <a:srgbClr val="000000"/>
            </a:solidFill>
            <a:prstDash val="solid"/>
            <a:round/>
          </a:ln>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1921439" y="3172986"/>
            <a:ext cx="4418460" cy="1397411"/>
            <a:chOff x="0" y="0"/>
            <a:chExt cx="1163710" cy="368042"/>
          </a:xfrm>
        </p:grpSpPr>
        <p:sp>
          <p:nvSpPr>
            <p:cNvPr name="Freeform 3" id="3"/>
            <p:cNvSpPr/>
            <p:nvPr/>
          </p:nvSpPr>
          <p:spPr>
            <a:xfrm flipH="false" flipV="false" rot="0">
              <a:off x="0" y="0"/>
              <a:ext cx="1163710" cy="368042"/>
            </a:xfrm>
            <a:custGeom>
              <a:avLst/>
              <a:gdLst/>
              <a:ahLst/>
              <a:cxnLst/>
              <a:rect r="r" b="b" t="t" l="l"/>
              <a:pathLst>
                <a:path h="368042" w="1163710">
                  <a:moveTo>
                    <a:pt x="89361" y="0"/>
                  </a:moveTo>
                  <a:lnTo>
                    <a:pt x="1074349" y="0"/>
                  </a:lnTo>
                  <a:cubicBezTo>
                    <a:pt x="1098049" y="0"/>
                    <a:pt x="1120778" y="9415"/>
                    <a:pt x="1137536" y="26173"/>
                  </a:cubicBezTo>
                  <a:cubicBezTo>
                    <a:pt x="1154295" y="42932"/>
                    <a:pt x="1163710" y="65661"/>
                    <a:pt x="1163710" y="89361"/>
                  </a:cubicBezTo>
                  <a:lnTo>
                    <a:pt x="1163710" y="278681"/>
                  </a:lnTo>
                  <a:cubicBezTo>
                    <a:pt x="1163710" y="328034"/>
                    <a:pt x="1123701" y="368042"/>
                    <a:pt x="1074349" y="368042"/>
                  </a:cubicBezTo>
                  <a:lnTo>
                    <a:pt x="89361" y="368042"/>
                  </a:lnTo>
                  <a:cubicBezTo>
                    <a:pt x="40008" y="368042"/>
                    <a:pt x="0" y="328034"/>
                    <a:pt x="0" y="278681"/>
                  </a:cubicBezTo>
                  <a:lnTo>
                    <a:pt x="0" y="89361"/>
                  </a:lnTo>
                  <a:cubicBezTo>
                    <a:pt x="0" y="40008"/>
                    <a:pt x="40008" y="0"/>
                    <a:pt x="89361" y="0"/>
                  </a:cubicBezTo>
                  <a:close/>
                </a:path>
              </a:pathLst>
            </a:custGeom>
            <a:gradFill rotWithShape="true">
              <a:gsLst>
                <a:gs pos="0">
                  <a:srgbClr val="DE784C">
                    <a:alpha val="100000"/>
                  </a:srgbClr>
                </a:gs>
                <a:gs pos="100000">
                  <a:srgbClr val="FFAE11">
                    <a:alpha val="100000"/>
                  </a:srgbClr>
                </a:gs>
              </a:gsLst>
              <a:lin ang="0"/>
            </a:gradFill>
            <a:ln w="38100" cap="rnd">
              <a:solidFill>
                <a:srgbClr val="000000"/>
              </a:solidFill>
              <a:prstDash val="solid"/>
              <a:round/>
            </a:ln>
          </p:spPr>
        </p:sp>
        <p:sp>
          <p:nvSpPr>
            <p:cNvPr name="TextBox 4" id="4"/>
            <p:cNvSpPr txBox="true"/>
            <p:nvPr/>
          </p:nvSpPr>
          <p:spPr>
            <a:xfrm>
              <a:off x="0" y="-47625"/>
              <a:ext cx="1163710" cy="415667"/>
            </a:xfrm>
            <a:prstGeom prst="rect">
              <a:avLst/>
            </a:prstGeom>
          </p:spPr>
          <p:txBody>
            <a:bodyPr anchor="ctr" rtlCol="false" tIns="50800" lIns="50800" bIns="50800" rIns="50800"/>
            <a:lstStyle/>
            <a:p>
              <a:pPr algn="ctr">
                <a:lnSpc>
                  <a:spcPts val="3219"/>
                </a:lnSpc>
                <a:spcBef>
                  <a:spcPct val="0"/>
                </a:spcBef>
              </a:pPr>
              <a:r>
                <a:rPr lang="en-US" b="true" sz="2299">
                  <a:solidFill>
                    <a:srgbClr val="000000"/>
                  </a:solidFill>
                  <a:latin typeface="Open Sans Bold"/>
                  <a:ea typeface="Open Sans Bold"/>
                  <a:cs typeface="Open Sans Bold"/>
                  <a:sym typeface="Open Sans Bold"/>
                </a:rPr>
                <a:t>Мета нашого дослідження:</a:t>
              </a:r>
            </a:p>
          </p:txBody>
        </p:sp>
      </p:grpSp>
      <p:sp>
        <p:nvSpPr>
          <p:cNvPr name="AutoShape 5" id="5"/>
          <p:cNvSpPr/>
          <p:nvPr/>
        </p:nvSpPr>
        <p:spPr>
          <a:xfrm>
            <a:off x="2537239" y="4836995"/>
            <a:ext cx="2946667" cy="0"/>
          </a:xfrm>
          <a:prstGeom prst="line">
            <a:avLst/>
          </a:prstGeom>
          <a:ln cap="flat" w="38100">
            <a:solidFill>
              <a:srgbClr val="000000"/>
            </a:solidFill>
            <a:prstDash val="solid"/>
            <a:headEnd type="diamond" len="lg" w="lg"/>
            <a:tailEnd type="diamond" len="lg" w="lg"/>
          </a:ln>
        </p:spPr>
      </p:sp>
      <p:sp>
        <p:nvSpPr>
          <p:cNvPr name="Freeform 6" id="6"/>
          <p:cNvSpPr/>
          <p:nvPr/>
        </p:nvSpPr>
        <p:spPr>
          <a:xfrm flipH="false" flipV="false" rot="0">
            <a:off x="-1802203"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5843717"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19512" y="9219569"/>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11041021" y="790431"/>
            <a:ext cx="5584418" cy="2930864"/>
            <a:chOff x="0" y="0"/>
            <a:chExt cx="1470793" cy="771915"/>
          </a:xfrm>
        </p:grpSpPr>
        <p:sp>
          <p:nvSpPr>
            <p:cNvPr name="Freeform 10" id="10"/>
            <p:cNvSpPr/>
            <p:nvPr/>
          </p:nvSpPr>
          <p:spPr>
            <a:xfrm flipH="false" flipV="false" rot="0">
              <a:off x="0" y="0"/>
              <a:ext cx="1470793" cy="771915"/>
            </a:xfrm>
            <a:custGeom>
              <a:avLst/>
              <a:gdLst/>
              <a:ahLst/>
              <a:cxnLst/>
              <a:rect r="r" b="b" t="t" l="l"/>
              <a:pathLst>
                <a:path h="771915" w="1470793">
                  <a:moveTo>
                    <a:pt x="70704" y="0"/>
                  </a:moveTo>
                  <a:lnTo>
                    <a:pt x="1400090" y="0"/>
                  </a:lnTo>
                  <a:cubicBezTo>
                    <a:pt x="1439138" y="0"/>
                    <a:pt x="1470793" y="31655"/>
                    <a:pt x="1470793" y="70704"/>
                  </a:cubicBezTo>
                  <a:lnTo>
                    <a:pt x="1470793" y="701211"/>
                  </a:lnTo>
                  <a:cubicBezTo>
                    <a:pt x="1470793" y="740260"/>
                    <a:pt x="1439138" y="771915"/>
                    <a:pt x="1400090" y="771915"/>
                  </a:cubicBezTo>
                  <a:lnTo>
                    <a:pt x="70704" y="771915"/>
                  </a:lnTo>
                  <a:cubicBezTo>
                    <a:pt x="31655" y="771915"/>
                    <a:pt x="0" y="740260"/>
                    <a:pt x="0" y="701211"/>
                  </a:cubicBezTo>
                  <a:lnTo>
                    <a:pt x="0" y="70704"/>
                  </a:lnTo>
                  <a:cubicBezTo>
                    <a:pt x="0" y="31655"/>
                    <a:pt x="31655" y="0"/>
                    <a:pt x="70704" y="0"/>
                  </a:cubicBezTo>
                  <a:close/>
                </a:path>
              </a:pathLst>
            </a:custGeom>
            <a:gradFill rotWithShape="true">
              <a:gsLst>
                <a:gs pos="0">
                  <a:srgbClr val="5DE0E6">
                    <a:alpha val="100000"/>
                  </a:srgbClr>
                </a:gs>
                <a:gs pos="100000">
                  <a:srgbClr val="004AAD">
                    <a:alpha val="100000"/>
                  </a:srgbClr>
                </a:gs>
              </a:gsLst>
              <a:lin ang="0"/>
            </a:gradFill>
          </p:spPr>
        </p:sp>
        <p:sp>
          <p:nvSpPr>
            <p:cNvPr name="TextBox 11" id="11"/>
            <p:cNvSpPr txBox="true"/>
            <p:nvPr/>
          </p:nvSpPr>
          <p:spPr>
            <a:xfrm>
              <a:off x="0" y="-47625"/>
              <a:ext cx="1470793" cy="819540"/>
            </a:xfrm>
            <a:prstGeom prst="rect">
              <a:avLst/>
            </a:prstGeom>
          </p:spPr>
          <p:txBody>
            <a:bodyPr anchor="ctr" rtlCol="false" tIns="50800" lIns="50800" bIns="50800" rIns="50800"/>
            <a:lstStyle/>
            <a:p>
              <a:pPr algn="ctr">
                <a:lnSpc>
                  <a:spcPts val="3219"/>
                </a:lnSpc>
              </a:pPr>
            </a:p>
          </p:txBody>
        </p:sp>
      </p:grpSp>
      <p:grpSp>
        <p:nvGrpSpPr>
          <p:cNvPr name="Group 12" id="12"/>
          <p:cNvGrpSpPr/>
          <p:nvPr/>
        </p:nvGrpSpPr>
        <p:grpSpPr>
          <a:xfrm rot="0">
            <a:off x="6464215" y="3371602"/>
            <a:ext cx="6777175" cy="3217517"/>
            <a:chOff x="0" y="0"/>
            <a:chExt cx="1784935" cy="847412"/>
          </a:xfrm>
        </p:grpSpPr>
        <p:sp>
          <p:nvSpPr>
            <p:cNvPr name="Freeform 13" id="13"/>
            <p:cNvSpPr/>
            <p:nvPr/>
          </p:nvSpPr>
          <p:spPr>
            <a:xfrm flipH="false" flipV="false" rot="0">
              <a:off x="0" y="0"/>
              <a:ext cx="1784935" cy="847412"/>
            </a:xfrm>
            <a:custGeom>
              <a:avLst/>
              <a:gdLst/>
              <a:ahLst/>
              <a:cxnLst/>
              <a:rect r="r" b="b" t="t" l="l"/>
              <a:pathLst>
                <a:path h="847412" w="1784935">
                  <a:moveTo>
                    <a:pt x="58260" y="0"/>
                  </a:moveTo>
                  <a:lnTo>
                    <a:pt x="1726675" y="0"/>
                  </a:lnTo>
                  <a:cubicBezTo>
                    <a:pt x="1742126" y="0"/>
                    <a:pt x="1756945" y="6138"/>
                    <a:pt x="1767871" y="17064"/>
                  </a:cubicBezTo>
                  <a:cubicBezTo>
                    <a:pt x="1778797" y="27990"/>
                    <a:pt x="1784935" y="42808"/>
                    <a:pt x="1784935" y="58260"/>
                  </a:cubicBezTo>
                  <a:lnTo>
                    <a:pt x="1784935" y="789152"/>
                  </a:lnTo>
                  <a:cubicBezTo>
                    <a:pt x="1784935" y="804604"/>
                    <a:pt x="1778797" y="819422"/>
                    <a:pt x="1767871" y="830348"/>
                  </a:cubicBezTo>
                  <a:cubicBezTo>
                    <a:pt x="1756945" y="841274"/>
                    <a:pt x="1742126" y="847412"/>
                    <a:pt x="1726675" y="847412"/>
                  </a:cubicBezTo>
                  <a:lnTo>
                    <a:pt x="58260" y="847412"/>
                  </a:lnTo>
                  <a:cubicBezTo>
                    <a:pt x="42808" y="847412"/>
                    <a:pt x="27990" y="841274"/>
                    <a:pt x="17064" y="830348"/>
                  </a:cubicBezTo>
                  <a:cubicBezTo>
                    <a:pt x="6138" y="819422"/>
                    <a:pt x="0" y="804604"/>
                    <a:pt x="0" y="789152"/>
                  </a:cubicBezTo>
                  <a:lnTo>
                    <a:pt x="0" y="58260"/>
                  </a:lnTo>
                  <a:cubicBezTo>
                    <a:pt x="0" y="42808"/>
                    <a:pt x="6138" y="27990"/>
                    <a:pt x="17064" y="17064"/>
                  </a:cubicBezTo>
                  <a:cubicBezTo>
                    <a:pt x="27990" y="6138"/>
                    <a:pt x="42808" y="0"/>
                    <a:pt x="58260" y="0"/>
                  </a:cubicBezTo>
                  <a:close/>
                </a:path>
              </a:pathLst>
            </a:custGeom>
            <a:solidFill>
              <a:srgbClr val="FFDE59"/>
            </a:solidFill>
          </p:spPr>
        </p:sp>
        <p:sp>
          <p:nvSpPr>
            <p:cNvPr name="TextBox 14" id="14"/>
            <p:cNvSpPr txBox="true"/>
            <p:nvPr/>
          </p:nvSpPr>
          <p:spPr>
            <a:xfrm>
              <a:off x="0" y="-47625"/>
              <a:ext cx="1784935" cy="895037"/>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Наш дослід спрямований на знаходження способу адаптації гідропоніки для незалежного вирощування їстівних рослин у позаземних умовах.У цьому досліді це буде Місяць.</a:t>
              </a:r>
            </a:p>
          </p:txBody>
        </p:sp>
      </p:grpSp>
      <p:grpSp>
        <p:nvGrpSpPr>
          <p:cNvPr name="Group 15" id="15"/>
          <p:cNvGrpSpPr/>
          <p:nvPr/>
        </p:nvGrpSpPr>
        <p:grpSpPr>
          <a:xfrm rot="0">
            <a:off x="6464215" y="7174487"/>
            <a:ext cx="6777175" cy="3112513"/>
            <a:chOff x="0" y="0"/>
            <a:chExt cx="1784935" cy="819757"/>
          </a:xfrm>
        </p:grpSpPr>
        <p:sp>
          <p:nvSpPr>
            <p:cNvPr name="Freeform 16" id="16"/>
            <p:cNvSpPr/>
            <p:nvPr/>
          </p:nvSpPr>
          <p:spPr>
            <a:xfrm flipH="false" flipV="false" rot="0">
              <a:off x="0" y="0"/>
              <a:ext cx="1784935" cy="819757"/>
            </a:xfrm>
            <a:custGeom>
              <a:avLst/>
              <a:gdLst/>
              <a:ahLst/>
              <a:cxnLst/>
              <a:rect r="r" b="b" t="t" l="l"/>
              <a:pathLst>
                <a:path h="819757" w="1784935">
                  <a:moveTo>
                    <a:pt x="58260" y="0"/>
                  </a:moveTo>
                  <a:lnTo>
                    <a:pt x="1726675" y="0"/>
                  </a:lnTo>
                  <a:cubicBezTo>
                    <a:pt x="1742126" y="0"/>
                    <a:pt x="1756945" y="6138"/>
                    <a:pt x="1767871" y="17064"/>
                  </a:cubicBezTo>
                  <a:cubicBezTo>
                    <a:pt x="1778797" y="27990"/>
                    <a:pt x="1784935" y="42808"/>
                    <a:pt x="1784935" y="58260"/>
                  </a:cubicBezTo>
                  <a:lnTo>
                    <a:pt x="1784935" y="761497"/>
                  </a:lnTo>
                  <a:cubicBezTo>
                    <a:pt x="1784935" y="776948"/>
                    <a:pt x="1778797" y="791767"/>
                    <a:pt x="1767871" y="802693"/>
                  </a:cubicBezTo>
                  <a:cubicBezTo>
                    <a:pt x="1756945" y="813618"/>
                    <a:pt x="1742126" y="819757"/>
                    <a:pt x="1726675" y="819757"/>
                  </a:cubicBezTo>
                  <a:lnTo>
                    <a:pt x="58260" y="819757"/>
                  </a:lnTo>
                  <a:cubicBezTo>
                    <a:pt x="42808" y="819757"/>
                    <a:pt x="27990" y="813618"/>
                    <a:pt x="17064" y="802693"/>
                  </a:cubicBezTo>
                  <a:cubicBezTo>
                    <a:pt x="6138" y="791767"/>
                    <a:pt x="0" y="776948"/>
                    <a:pt x="0" y="761497"/>
                  </a:cubicBezTo>
                  <a:lnTo>
                    <a:pt x="0" y="58260"/>
                  </a:lnTo>
                  <a:cubicBezTo>
                    <a:pt x="0" y="42808"/>
                    <a:pt x="6138" y="27990"/>
                    <a:pt x="17064" y="17064"/>
                  </a:cubicBezTo>
                  <a:cubicBezTo>
                    <a:pt x="27990" y="6138"/>
                    <a:pt x="42808" y="0"/>
                    <a:pt x="58260" y="0"/>
                  </a:cubicBezTo>
                  <a:close/>
                </a:path>
              </a:pathLst>
            </a:custGeom>
            <a:solidFill>
              <a:srgbClr val="FFDE59"/>
            </a:solidFill>
          </p:spPr>
        </p:sp>
        <p:sp>
          <p:nvSpPr>
            <p:cNvPr name="TextBox 17" id="17"/>
            <p:cNvSpPr txBox="true"/>
            <p:nvPr/>
          </p:nvSpPr>
          <p:spPr>
            <a:xfrm>
              <a:off x="0" y="-38100"/>
              <a:ext cx="1784935" cy="857857"/>
            </a:xfrm>
            <a:prstGeom prst="rect">
              <a:avLst/>
            </a:prstGeom>
          </p:spPr>
          <p:txBody>
            <a:bodyPr anchor="ctr" rtlCol="false" tIns="50800" lIns="50800" bIns="50800" rIns="50800"/>
            <a:lstStyle/>
            <a:p>
              <a:pPr algn="ctr">
                <a:lnSpc>
                  <a:spcPts val="2940"/>
                </a:lnSpc>
              </a:pPr>
              <a:r>
                <a:rPr lang="en-US" b="true" sz="2100">
                  <a:solidFill>
                    <a:srgbClr val="000000"/>
                  </a:solidFill>
                  <a:latin typeface="Open Sans Bold"/>
                  <a:ea typeface="Open Sans Bold"/>
                  <a:cs typeface="Open Sans Bold"/>
                  <a:sym typeface="Open Sans Bold"/>
                </a:rPr>
                <a:t>У часи швидкого розвитку космічної індустрії потреба знаходження працюючого та ефективного способу видобутку їжі на інших планетах зростає кожним днем. У цьому досліді буде розкрито спосіб колонізації місяця за допомоги гідропоніки,так як з запуском космічної програми Artemis 2 колонізація Місяця наразі є темою актуальною.</a:t>
              </a:r>
            </a:p>
          </p:txBody>
        </p:sp>
      </p:grpSp>
      <p:sp>
        <p:nvSpPr>
          <p:cNvPr name="Freeform 18" id="18"/>
          <p:cNvSpPr/>
          <p:nvPr/>
        </p:nvSpPr>
        <p:spPr>
          <a:xfrm flipH="false" flipV="false" rot="0">
            <a:off x="12758104" y="3602917"/>
            <a:ext cx="381171" cy="537549"/>
          </a:xfrm>
          <a:custGeom>
            <a:avLst/>
            <a:gdLst/>
            <a:ahLst/>
            <a:cxnLst/>
            <a:rect r="r" b="b" t="t" l="l"/>
            <a:pathLst>
              <a:path h="537549" w="381171">
                <a:moveTo>
                  <a:pt x="0" y="0"/>
                </a:moveTo>
                <a:lnTo>
                  <a:pt x="381171" y="0"/>
                </a:lnTo>
                <a:lnTo>
                  <a:pt x="381171" y="537549"/>
                </a:lnTo>
                <a:lnTo>
                  <a:pt x="0" y="537549"/>
                </a:lnTo>
                <a:lnTo>
                  <a:pt x="0" y="0"/>
                </a:lnTo>
                <a:close/>
              </a:path>
            </a:pathLst>
          </a:custGeom>
          <a:blipFill>
            <a:blip r:embed="rId6"/>
            <a:stretch>
              <a:fillRect l="0" t="0" r="0" b="0"/>
            </a:stretch>
          </a:blipFill>
        </p:spPr>
      </p:sp>
      <p:grpSp>
        <p:nvGrpSpPr>
          <p:cNvPr name="Group 19" id="19"/>
          <p:cNvGrpSpPr/>
          <p:nvPr/>
        </p:nvGrpSpPr>
        <p:grpSpPr>
          <a:xfrm rot="0">
            <a:off x="8508399" y="6589120"/>
            <a:ext cx="2822378" cy="727926"/>
            <a:chOff x="0" y="0"/>
            <a:chExt cx="743342" cy="191717"/>
          </a:xfrm>
        </p:grpSpPr>
        <p:sp>
          <p:nvSpPr>
            <p:cNvPr name="Freeform 20" id="20"/>
            <p:cNvSpPr/>
            <p:nvPr/>
          </p:nvSpPr>
          <p:spPr>
            <a:xfrm flipH="false" flipV="false" rot="0">
              <a:off x="0" y="0"/>
              <a:ext cx="743342" cy="191717"/>
            </a:xfrm>
            <a:custGeom>
              <a:avLst/>
              <a:gdLst/>
              <a:ahLst/>
              <a:cxnLst/>
              <a:rect r="r" b="b" t="t" l="l"/>
              <a:pathLst>
                <a:path h="191717" w="743342">
                  <a:moveTo>
                    <a:pt x="95859" y="0"/>
                  </a:moveTo>
                  <a:lnTo>
                    <a:pt x="647484" y="0"/>
                  </a:lnTo>
                  <a:cubicBezTo>
                    <a:pt x="700425" y="0"/>
                    <a:pt x="743342" y="42917"/>
                    <a:pt x="743342" y="95859"/>
                  </a:cubicBezTo>
                  <a:lnTo>
                    <a:pt x="743342" y="95859"/>
                  </a:lnTo>
                  <a:cubicBezTo>
                    <a:pt x="743342" y="148800"/>
                    <a:pt x="700425" y="191717"/>
                    <a:pt x="647484" y="191717"/>
                  </a:cubicBezTo>
                  <a:lnTo>
                    <a:pt x="95859" y="191717"/>
                  </a:lnTo>
                  <a:cubicBezTo>
                    <a:pt x="42917" y="191717"/>
                    <a:pt x="0" y="148800"/>
                    <a:pt x="0" y="95859"/>
                  </a:cubicBezTo>
                  <a:lnTo>
                    <a:pt x="0" y="95859"/>
                  </a:lnTo>
                  <a:cubicBezTo>
                    <a:pt x="0" y="42917"/>
                    <a:pt x="42917" y="0"/>
                    <a:pt x="95859" y="0"/>
                  </a:cubicBezTo>
                  <a:close/>
                </a:path>
              </a:pathLst>
            </a:custGeom>
            <a:gradFill rotWithShape="true">
              <a:gsLst>
                <a:gs pos="0">
                  <a:srgbClr val="DE784C">
                    <a:alpha val="100000"/>
                  </a:srgbClr>
                </a:gs>
                <a:gs pos="100000">
                  <a:srgbClr val="FFAE11">
                    <a:alpha val="100000"/>
                  </a:srgbClr>
                </a:gs>
              </a:gsLst>
              <a:lin ang="0"/>
            </a:gradFill>
            <a:ln w="38100" cap="rnd">
              <a:solidFill>
                <a:srgbClr val="000000"/>
              </a:solidFill>
              <a:prstDash val="solid"/>
              <a:round/>
            </a:ln>
          </p:spPr>
        </p:sp>
        <p:sp>
          <p:nvSpPr>
            <p:cNvPr name="TextBox 21" id="21"/>
            <p:cNvSpPr txBox="true"/>
            <p:nvPr/>
          </p:nvSpPr>
          <p:spPr>
            <a:xfrm>
              <a:off x="0" y="-47625"/>
              <a:ext cx="743342" cy="239342"/>
            </a:xfrm>
            <a:prstGeom prst="rect">
              <a:avLst/>
            </a:prstGeom>
          </p:spPr>
          <p:txBody>
            <a:bodyPr anchor="ctr" rtlCol="false" tIns="50800" lIns="50800" bIns="50800" rIns="50800"/>
            <a:lstStyle/>
            <a:p>
              <a:pPr algn="ctr">
                <a:lnSpc>
                  <a:spcPts val="3219"/>
                </a:lnSpc>
              </a:pPr>
              <a:r>
                <a:rPr lang="en-US" b="true" sz="2299" u="sng">
                  <a:solidFill>
                    <a:srgbClr val="000000"/>
                  </a:solidFill>
                  <a:latin typeface="Open Sans Bold"/>
                  <a:ea typeface="Open Sans Bold"/>
                  <a:cs typeface="Open Sans Bold"/>
                  <a:sym typeface="Open Sans Bold"/>
                </a:rPr>
                <a:t>Актуальність</a:t>
              </a:r>
            </a:p>
          </p:txBody>
        </p:sp>
      </p:grpSp>
      <p:sp>
        <p:nvSpPr>
          <p:cNvPr name="Freeform 22" id="22"/>
          <p:cNvSpPr/>
          <p:nvPr/>
        </p:nvSpPr>
        <p:spPr>
          <a:xfrm flipH="false" flipV="false" rot="0">
            <a:off x="5769518" y="486042"/>
            <a:ext cx="5140247" cy="2686945"/>
          </a:xfrm>
          <a:custGeom>
            <a:avLst/>
            <a:gdLst/>
            <a:ahLst/>
            <a:cxnLst/>
            <a:rect r="r" b="b" t="t" l="l"/>
            <a:pathLst>
              <a:path h="2686945" w="5140247">
                <a:moveTo>
                  <a:pt x="0" y="0"/>
                </a:moveTo>
                <a:lnTo>
                  <a:pt x="5140247" y="0"/>
                </a:lnTo>
                <a:lnTo>
                  <a:pt x="5140247" y="2686944"/>
                </a:lnTo>
                <a:lnTo>
                  <a:pt x="0" y="2686944"/>
                </a:lnTo>
                <a:lnTo>
                  <a:pt x="0" y="0"/>
                </a:lnTo>
                <a:close/>
              </a:path>
            </a:pathLst>
          </a:custGeom>
          <a:blipFill>
            <a:blip r:embed="rId7"/>
            <a:stretch>
              <a:fillRect l="0" t="-2587" r="0" b="0"/>
            </a:stretch>
          </a:blipFill>
          <a:ln w="38100" cap="rnd">
            <a:solidFill>
              <a:srgbClr val="000000"/>
            </a:solidFill>
            <a:prstDash val="solid"/>
            <a:round/>
          </a:ln>
        </p:spPr>
      </p:sp>
      <p:sp>
        <p:nvSpPr>
          <p:cNvPr name="Freeform 23" id="23"/>
          <p:cNvSpPr/>
          <p:nvPr/>
        </p:nvSpPr>
        <p:spPr>
          <a:xfrm flipH="false" flipV="false" rot="0">
            <a:off x="1739448" y="5532047"/>
            <a:ext cx="4191000" cy="4114800"/>
          </a:xfrm>
          <a:custGeom>
            <a:avLst/>
            <a:gdLst/>
            <a:ahLst/>
            <a:cxnLst/>
            <a:rect r="r" b="b" t="t" l="l"/>
            <a:pathLst>
              <a:path h="4114800" w="4191000">
                <a:moveTo>
                  <a:pt x="0" y="0"/>
                </a:moveTo>
                <a:lnTo>
                  <a:pt x="4191000" y="0"/>
                </a:lnTo>
                <a:lnTo>
                  <a:pt x="41910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4" id="24"/>
          <p:cNvSpPr/>
          <p:nvPr/>
        </p:nvSpPr>
        <p:spPr>
          <a:xfrm flipH="false" flipV="false" rot="0">
            <a:off x="13774790" y="7589447"/>
            <a:ext cx="2426945" cy="2499662"/>
          </a:xfrm>
          <a:custGeom>
            <a:avLst/>
            <a:gdLst/>
            <a:ahLst/>
            <a:cxnLst/>
            <a:rect r="r" b="b" t="t" l="l"/>
            <a:pathLst>
              <a:path h="2499662" w="2426945">
                <a:moveTo>
                  <a:pt x="0" y="0"/>
                </a:moveTo>
                <a:lnTo>
                  <a:pt x="2426945" y="0"/>
                </a:lnTo>
                <a:lnTo>
                  <a:pt x="2426945" y="2499662"/>
                </a:lnTo>
                <a:lnTo>
                  <a:pt x="0" y="249966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5" id="25"/>
          <p:cNvSpPr txBox="true"/>
          <p:nvPr/>
        </p:nvSpPr>
        <p:spPr>
          <a:xfrm rot="0">
            <a:off x="11330777" y="1028390"/>
            <a:ext cx="5032016" cy="2343212"/>
          </a:xfrm>
          <a:prstGeom prst="rect">
            <a:avLst/>
          </a:prstGeom>
        </p:spPr>
        <p:txBody>
          <a:bodyPr anchor="t" rtlCol="false" tIns="0" lIns="0" bIns="0" rIns="0">
            <a:spAutoFit/>
          </a:bodyPr>
          <a:lstStyle/>
          <a:p>
            <a:pPr algn="ctr">
              <a:lnSpc>
                <a:spcPts val="3098"/>
              </a:lnSpc>
            </a:pPr>
            <a:r>
              <a:rPr lang="en-US" sz="2213" b="true">
                <a:solidFill>
                  <a:srgbClr val="000000"/>
                </a:solidFill>
                <a:latin typeface="Coco Gothic Bold"/>
                <a:ea typeface="Coco Gothic Bold"/>
                <a:cs typeface="Coco Gothic Bold"/>
                <a:sym typeface="Coco Gothic Bold"/>
              </a:rPr>
              <a:t>Гідропоніка-чудовий варіант для</a:t>
            </a:r>
          </a:p>
          <a:p>
            <a:pPr algn="ctr">
              <a:lnSpc>
                <a:spcPts val="3098"/>
              </a:lnSpc>
            </a:pPr>
            <a:r>
              <a:rPr lang="en-US" sz="2213" b="true">
                <a:solidFill>
                  <a:srgbClr val="000000"/>
                </a:solidFill>
                <a:latin typeface="Coco Gothic Bold"/>
                <a:ea typeface="Coco Gothic Bold"/>
                <a:cs typeface="Coco Gothic Bold"/>
                <a:sym typeface="Coco Gothic Bold"/>
              </a:rPr>
              <a:t>заснування стабільного,відновлюваного</a:t>
            </a:r>
          </a:p>
          <a:p>
            <a:pPr algn="ctr">
              <a:lnSpc>
                <a:spcPts val="3098"/>
              </a:lnSpc>
            </a:pPr>
            <a:r>
              <a:rPr lang="en-US" sz="2213" b="true">
                <a:solidFill>
                  <a:srgbClr val="000000"/>
                </a:solidFill>
                <a:latin typeface="Coco Gothic Bold"/>
                <a:ea typeface="Coco Gothic Bold"/>
                <a:cs typeface="Coco Gothic Bold"/>
                <a:sym typeface="Coco Gothic Bold"/>
              </a:rPr>
              <a:t> харчового ресурсу в несприятливих</a:t>
            </a:r>
          </a:p>
          <a:p>
            <a:pPr algn="ctr">
              <a:lnSpc>
                <a:spcPts val="3098"/>
              </a:lnSpc>
            </a:pPr>
            <a:r>
              <a:rPr lang="en-US" sz="2213" b="true">
                <a:solidFill>
                  <a:srgbClr val="000000"/>
                </a:solidFill>
                <a:latin typeface="Coco Gothic Bold"/>
                <a:ea typeface="Coco Gothic Bold"/>
                <a:cs typeface="Coco Gothic Bold"/>
                <a:sym typeface="Coco Gothic Bold"/>
              </a:rPr>
              <a:t>умовах для вирощування поживних</a:t>
            </a:r>
          </a:p>
          <a:p>
            <a:pPr algn="ctr">
              <a:lnSpc>
                <a:spcPts val="3098"/>
              </a:lnSpc>
              <a:spcBef>
                <a:spcPct val="0"/>
              </a:spcBef>
            </a:pPr>
            <a:r>
              <a:rPr lang="en-US" b="true" sz="2213">
                <a:solidFill>
                  <a:srgbClr val="000000"/>
                </a:solidFill>
                <a:latin typeface="Coco Gothic Bold"/>
                <a:ea typeface="Coco Gothic Bold"/>
                <a:cs typeface="Coco Gothic Bold"/>
                <a:sym typeface="Coco Gothic Bold"/>
              </a:rPr>
              <a:t>рослин у грунті.</a:t>
            </a:r>
          </a:p>
        </p:txBody>
      </p:sp>
      <p:sp>
        <p:nvSpPr>
          <p:cNvPr name="TextBox 26" id="26"/>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02203"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843717"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19512" y="9219569"/>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1316270" y="555735"/>
            <a:ext cx="3696053" cy="1513777"/>
            <a:chOff x="0" y="0"/>
            <a:chExt cx="973446" cy="398690"/>
          </a:xfrm>
        </p:grpSpPr>
        <p:sp>
          <p:nvSpPr>
            <p:cNvPr name="Freeform 6" id="6"/>
            <p:cNvSpPr/>
            <p:nvPr/>
          </p:nvSpPr>
          <p:spPr>
            <a:xfrm flipH="false" flipV="false" rot="0">
              <a:off x="0" y="0"/>
              <a:ext cx="973446" cy="398690"/>
            </a:xfrm>
            <a:custGeom>
              <a:avLst/>
              <a:gdLst/>
              <a:ahLst/>
              <a:cxnLst/>
              <a:rect r="r" b="b" t="t" l="l"/>
              <a:pathLst>
                <a:path h="398690" w="973446">
                  <a:moveTo>
                    <a:pt x="106827" y="0"/>
                  </a:moveTo>
                  <a:lnTo>
                    <a:pt x="866619" y="0"/>
                  </a:lnTo>
                  <a:cubicBezTo>
                    <a:pt x="925618" y="0"/>
                    <a:pt x="973446" y="47828"/>
                    <a:pt x="973446" y="106827"/>
                  </a:cubicBezTo>
                  <a:lnTo>
                    <a:pt x="973446" y="291863"/>
                  </a:lnTo>
                  <a:cubicBezTo>
                    <a:pt x="973446" y="320196"/>
                    <a:pt x="962191" y="347367"/>
                    <a:pt x="942157" y="367401"/>
                  </a:cubicBezTo>
                  <a:cubicBezTo>
                    <a:pt x="922123" y="387435"/>
                    <a:pt x="894951" y="398690"/>
                    <a:pt x="866619" y="398690"/>
                  </a:cubicBezTo>
                  <a:lnTo>
                    <a:pt x="106827" y="398690"/>
                  </a:lnTo>
                  <a:cubicBezTo>
                    <a:pt x="78495" y="398690"/>
                    <a:pt x="51323" y="387435"/>
                    <a:pt x="31289" y="367401"/>
                  </a:cubicBezTo>
                  <a:cubicBezTo>
                    <a:pt x="11255" y="347367"/>
                    <a:pt x="0" y="320196"/>
                    <a:pt x="0" y="291863"/>
                  </a:cubicBezTo>
                  <a:lnTo>
                    <a:pt x="0" y="106827"/>
                  </a:lnTo>
                  <a:cubicBezTo>
                    <a:pt x="0" y="78495"/>
                    <a:pt x="11255" y="51323"/>
                    <a:pt x="31289" y="31289"/>
                  </a:cubicBezTo>
                  <a:cubicBezTo>
                    <a:pt x="51323" y="11255"/>
                    <a:pt x="78495" y="0"/>
                    <a:pt x="106827" y="0"/>
                  </a:cubicBezTo>
                  <a:close/>
                </a:path>
              </a:pathLst>
            </a:custGeom>
            <a:solidFill>
              <a:srgbClr val="FFDE59"/>
            </a:solidFill>
            <a:ln w="38100" cap="rnd">
              <a:solidFill>
                <a:srgbClr val="000000"/>
              </a:solidFill>
              <a:prstDash val="solid"/>
              <a:round/>
            </a:ln>
          </p:spPr>
        </p:sp>
        <p:sp>
          <p:nvSpPr>
            <p:cNvPr name="TextBox 7" id="7"/>
            <p:cNvSpPr txBox="true"/>
            <p:nvPr/>
          </p:nvSpPr>
          <p:spPr>
            <a:xfrm>
              <a:off x="0" y="-47625"/>
              <a:ext cx="973446" cy="446315"/>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Задачі нашого досліду:</a:t>
              </a:r>
            </a:p>
          </p:txBody>
        </p:sp>
      </p:grpSp>
      <p:grpSp>
        <p:nvGrpSpPr>
          <p:cNvPr name="Group 8" id="8"/>
          <p:cNvGrpSpPr/>
          <p:nvPr/>
        </p:nvGrpSpPr>
        <p:grpSpPr>
          <a:xfrm rot="0">
            <a:off x="2926808" y="2531111"/>
            <a:ext cx="4875295" cy="2623357"/>
            <a:chOff x="0" y="0"/>
            <a:chExt cx="1284028" cy="690925"/>
          </a:xfrm>
        </p:grpSpPr>
        <p:sp>
          <p:nvSpPr>
            <p:cNvPr name="Freeform 9" id="9"/>
            <p:cNvSpPr/>
            <p:nvPr/>
          </p:nvSpPr>
          <p:spPr>
            <a:xfrm flipH="false" flipV="false" rot="0">
              <a:off x="0" y="0"/>
              <a:ext cx="1284028" cy="690925"/>
            </a:xfrm>
            <a:custGeom>
              <a:avLst/>
              <a:gdLst/>
              <a:ahLst/>
              <a:cxnLst/>
              <a:rect r="r" b="b" t="t" l="l"/>
              <a:pathLst>
                <a:path h="690925" w="1284028">
                  <a:moveTo>
                    <a:pt x="80987" y="0"/>
                  </a:moveTo>
                  <a:lnTo>
                    <a:pt x="1203041" y="0"/>
                  </a:lnTo>
                  <a:cubicBezTo>
                    <a:pt x="1247769" y="0"/>
                    <a:pt x="1284028" y="36259"/>
                    <a:pt x="1284028" y="80987"/>
                  </a:cubicBezTo>
                  <a:lnTo>
                    <a:pt x="1284028" y="609938"/>
                  </a:lnTo>
                  <a:cubicBezTo>
                    <a:pt x="1284028" y="654666"/>
                    <a:pt x="1247769" y="690925"/>
                    <a:pt x="1203041" y="690925"/>
                  </a:cubicBezTo>
                  <a:lnTo>
                    <a:pt x="80987" y="690925"/>
                  </a:lnTo>
                  <a:cubicBezTo>
                    <a:pt x="36259" y="690925"/>
                    <a:pt x="0" y="654666"/>
                    <a:pt x="0" y="609938"/>
                  </a:cubicBezTo>
                  <a:lnTo>
                    <a:pt x="0" y="80987"/>
                  </a:lnTo>
                  <a:cubicBezTo>
                    <a:pt x="0" y="36259"/>
                    <a:pt x="36259" y="0"/>
                    <a:pt x="80987" y="0"/>
                  </a:cubicBezTo>
                  <a:close/>
                </a:path>
              </a:pathLst>
            </a:custGeom>
            <a:solidFill>
              <a:srgbClr val="7ED957"/>
            </a:solidFill>
            <a:ln w="38100" cap="rnd">
              <a:solidFill>
                <a:srgbClr val="000000"/>
              </a:solidFill>
              <a:prstDash val="solid"/>
              <a:round/>
            </a:ln>
          </p:spPr>
        </p:sp>
        <p:sp>
          <p:nvSpPr>
            <p:cNvPr name="TextBox 10" id="10"/>
            <p:cNvSpPr txBox="true"/>
            <p:nvPr/>
          </p:nvSpPr>
          <p:spPr>
            <a:xfrm>
              <a:off x="0" y="-47625"/>
              <a:ext cx="1284028" cy="738550"/>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1.Знайти ефективний спосіб видобутку матеріалів для гідропоніки з реголіту.Визначити які матеріали вийде видобути,а які ні</a:t>
              </a:r>
            </a:p>
          </p:txBody>
        </p:sp>
      </p:grpSp>
      <p:grpSp>
        <p:nvGrpSpPr>
          <p:cNvPr name="Group 11" id="11"/>
          <p:cNvGrpSpPr/>
          <p:nvPr/>
        </p:nvGrpSpPr>
        <p:grpSpPr>
          <a:xfrm rot="0">
            <a:off x="8650112" y="2762855"/>
            <a:ext cx="4875295" cy="1423207"/>
            <a:chOff x="0" y="0"/>
            <a:chExt cx="1284028" cy="374836"/>
          </a:xfrm>
        </p:grpSpPr>
        <p:sp>
          <p:nvSpPr>
            <p:cNvPr name="Freeform 12" id="12"/>
            <p:cNvSpPr/>
            <p:nvPr/>
          </p:nvSpPr>
          <p:spPr>
            <a:xfrm flipH="false" flipV="false" rot="0">
              <a:off x="0" y="0"/>
              <a:ext cx="1284028" cy="374836"/>
            </a:xfrm>
            <a:custGeom>
              <a:avLst/>
              <a:gdLst/>
              <a:ahLst/>
              <a:cxnLst/>
              <a:rect r="r" b="b" t="t" l="l"/>
              <a:pathLst>
                <a:path h="374836" w="1284028">
                  <a:moveTo>
                    <a:pt x="80987" y="0"/>
                  </a:moveTo>
                  <a:lnTo>
                    <a:pt x="1203041" y="0"/>
                  </a:lnTo>
                  <a:cubicBezTo>
                    <a:pt x="1247769" y="0"/>
                    <a:pt x="1284028" y="36259"/>
                    <a:pt x="1284028" y="80987"/>
                  </a:cubicBezTo>
                  <a:lnTo>
                    <a:pt x="1284028" y="293849"/>
                  </a:lnTo>
                  <a:cubicBezTo>
                    <a:pt x="1284028" y="315328"/>
                    <a:pt x="1275496" y="335928"/>
                    <a:pt x="1260308" y="351116"/>
                  </a:cubicBezTo>
                  <a:cubicBezTo>
                    <a:pt x="1245120" y="366304"/>
                    <a:pt x="1224520" y="374836"/>
                    <a:pt x="1203041" y="374836"/>
                  </a:cubicBezTo>
                  <a:lnTo>
                    <a:pt x="80987" y="374836"/>
                  </a:lnTo>
                  <a:cubicBezTo>
                    <a:pt x="36259" y="374836"/>
                    <a:pt x="0" y="338577"/>
                    <a:pt x="0" y="293849"/>
                  </a:cubicBezTo>
                  <a:lnTo>
                    <a:pt x="0" y="80987"/>
                  </a:lnTo>
                  <a:cubicBezTo>
                    <a:pt x="0" y="36259"/>
                    <a:pt x="36259" y="0"/>
                    <a:pt x="80987" y="0"/>
                  </a:cubicBezTo>
                  <a:close/>
                </a:path>
              </a:pathLst>
            </a:custGeom>
            <a:solidFill>
              <a:srgbClr val="0097B2"/>
            </a:solidFill>
            <a:ln w="38100" cap="rnd">
              <a:solidFill>
                <a:srgbClr val="000000"/>
              </a:solidFill>
              <a:prstDash val="solid"/>
              <a:round/>
            </a:ln>
          </p:spPr>
        </p:sp>
        <p:sp>
          <p:nvSpPr>
            <p:cNvPr name="TextBox 13" id="13"/>
            <p:cNvSpPr txBox="true"/>
            <p:nvPr/>
          </p:nvSpPr>
          <p:spPr>
            <a:xfrm>
              <a:off x="0" y="-47625"/>
              <a:ext cx="1284028" cy="422461"/>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3.Визначити ефективні рослини для вирощування в умовах низької гравітації.</a:t>
              </a:r>
            </a:p>
          </p:txBody>
        </p:sp>
      </p:grpSp>
      <p:grpSp>
        <p:nvGrpSpPr>
          <p:cNvPr name="Group 14" id="14"/>
          <p:cNvGrpSpPr/>
          <p:nvPr/>
        </p:nvGrpSpPr>
        <p:grpSpPr>
          <a:xfrm rot="0">
            <a:off x="2926808" y="5344968"/>
            <a:ext cx="4875295" cy="1423207"/>
            <a:chOff x="0" y="0"/>
            <a:chExt cx="1284028" cy="374836"/>
          </a:xfrm>
        </p:grpSpPr>
        <p:sp>
          <p:nvSpPr>
            <p:cNvPr name="Freeform 15" id="15"/>
            <p:cNvSpPr/>
            <p:nvPr/>
          </p:nvSpPr>
          <p:spPr>
            <a:xfrm flipH="false" flipV="false" rot="0">
              <a:off x="0" y="0"/>
              <a:ext cx="1284028" cy="374836"/>
            </a:xfrm>
            <a:custGeom>
              <a:avLst/>
              <a:gdLst/>
              <a:ahLst/>
              <a:cxnLst/>
              <a:rect r="r" b="b" t="t" l="l"/>
              <a:pathLst>
                <a:path h="374836" w="1284028">
                  <a:moveTo>
                    <a:pt x="80987" y="0"/>
                  </a:moveTo>
                  <a:lnTo>
                    <a:pt x="1203041" y="0"/>
                  </a:lnTo>
                  <a:cubicBezTo>
                    <a:pt x="1247769" y="0"/>
                    <a:pt x="1284028" y="36259"/>
                    <a:pt x="1284028" y="80987"/>
                  </a:cubicBezTo>
                  <a:lnTo>
                    <a:pt x="1284028" y="293849"/>
                  </a:lnTo>
                  <a:cubicBezTo>
                    <a:pt x="1284028" y="315328"/>
                    <a:pt x="1275496" y="335928"/>
                    <a:pt x="1260308" y="351116"/>
                  </a:cubicBezTo>
                  <a:cubicBezTo>
                    <a:pt x="1245120" y="366304"/>
                    <a:pt x="1224520" y="374836"/>
                    <a:pt x="1203041" y="374836"/>
                  </a:cubicBezTo>
                  <a:lnTo>
                    <a:pt x="80987" y="374836"/>
                  </a:lnTo>
                  <a:cubicBezTo>
                    <a:pt x="36259" y="374836"/>
                    <a:pt x="0" y="338577"/>
                    <a:pt x="0" y="293849"/>
                  </a:cubicBezTo>
                  <a:lnTo>
                    <a:pt x="0" y="80987"/>
                  </a:lnTo>
                  <a:cubicBezTo>
                    <a:pt x="0" y="36259"/>
                    <a:pt x="36259" y="0"/>
                    <a:pt x="80987" y="0"/>
                  </a:cubicBezTo>
                  <a:close/>
                </a:path>
              </a:pathLst>
            </a:custGeom>
            <a:solidFill>
              <a:srgbClr val="7ED957"/>
            </a:solidFill>
            <a:ln w="38100" cap="rnd">
              <a:solidFill>
                <a:srgbClr val="000000"/>
              </a:solidFill>
              <a:prstDash val="solid"/>
              <a:round/>
            </a:ln>
          </p:spPr>
        </p:sp>
        <p:sp>
          <p:nvSpPr>
            <p:cNvPr name="TextBox 16" id="16"/>
            <p:cNvSpPr txBox="true"/>
            <p:nvPr/>
          </p:nvSpPr>
          <p:spPr>
            <a:xfrm>
              <a:off x="0" y="-47625"/>
              <a:ext cx="1284028" cy="422461"/>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2.Зробити рецепт переробки біовідходів для видобутку нітрогенвмісних сполук.</a:t>
              </a:r>
            </a:p>
          </p:txBody>
        </p:sp>
      </p:grpSp>
      <p:grpSp>
        <p:nvGrpSpPr>
          <p:cNvPr name="Group 17" id="17"/>
          <p:cNvGrpSpPr/>
          <p:nvPr/>
        </p:nvGrpSpPr>
        <p:grpSpPr>
          <a:xfrm rot="0">
            <a:off x="8650112" y="4605951"/>
            <a:ext cx="4875295" cy="1823257"/>
            <a:chOff x="0" y="0"/>
            <a:chExt cx="1284028" cy="480199"/>
          </a:xfrm>
        </p:grpSpPr>
        <p:sp>
          <p:nvSpPr>
            <p:cNvPr name="Freeform 18" id="18"/>
            <p:cNvSpPr/>
            <p:nvPr/>
          </p:nvSpPr>
          <p:spPr>
            <a:xfrm flipH="false" flipV="false" rot="0">
              <a:off x="0" y="0"/>
              <a:ext cx="1284028" cy="480199"/>
            </a:xfrm>
            <a:custGeom>
              <a:avLst/>
              <a:gdLst/>
              <a:ahLst/>
              <a:cxnLst/>
              <a:rect r="r" b="b" t="t" l="l"/>
              <a:pathLst>
                <a:path h="480199" w="1284028">
                  <a:moveTo>
                    <a:pt x="80987" y="0"/>
                  </a:moveTo>
                  <a:lnTo>
                    <a:pt x="1203041" y="0"/>
                  </a:lnTo>
                  <a:cubicBezTo>
                    <a:pt x="1247769" y="0"/>
                    <a:pt x="1284028" y="36259"/>
                    <a:pt x="1284028" y="80987"/>
                  </a:cubicBezTo>
                  <a:lnTo>
                    <a:pt x="1284028" y="399212"/>
                  </a:lnTo>
                  <a:cubicBezTo>
                    <a:pt x="1284028" y="443940"/>
                    <a:pt x="1247769" y="480199"/>
                    <a:pt x="1203041" y="480199"/>
                  </a:cubicBezTo>
                  <a:lnTo>
                    <a:pt x="80987" y="480199"/>
                  </a:lnTo>
                  <a:cubicBezTo>
                    <a:pt x="36259" y="480199"/>
                    <a:pt x="0" y="443940"/>
                    <a:pt x="0" y="399212"/>
                  </a:cubicBezTo>
                  <a:lnTo>
                    <a:pt x="0" y="80987"/>
                  </a:lnTo>
                  <a:cubicBezTo>
                    <a:pt x="0" y="36259"/>
                    <a:pt x="36259" y="0"/>
                    <a:pt x="80987" y="0"/>
                  </a:cubicBezTo>
                  <a:close/>
                </a:path>
              </a:pathLst>
            </a:custGeom>
            <a:solidFill>
              <a:srgbClr val="0097B2"/>
            </a:solidFill>
            <a:ln w="38100" cap="rnd">
              <a:solidFill>
                <a:srgbClr val="000000"/>
              </a:solidFill>
              <a:prstDash val="solid"/>
              <a:round/>
            </a:ln>
          </p:spPr>
        </p:sp>
        <p:sp>
          <p:nvSpPr>
            <p:cNvPr name="TextBox 19" id="19"/>
            <p:cNvSpPr txBox="true"/>
            <p:nvPr/>
          </p:nvSpPr>
          <p:spPr>
            <a:xfrm>
              <a:off x="0" y="-47625"/>
              <a:ext cx="1284028" cy="527824"/>
            </a:xfrm>
            <a:prstGeom prst="rect">
              <a:avLst/>
            </a:prstGeom>
          </p:spPr>
          <p:txBody>
            <a:bodyPr anchor="ctr" rtlCol="false" tIns="50800" lIns="50800" bIns="50800" rIns="50800"/>
            <a:lstStyle/>
            <a:p>
              <a:pPr algn="l">
                <a:lnSpc>
                  <a:spcPts val="3219"/>
                </a:lnSpc>
              </a:pPr>
              <a:r>
                <a:rPr lang="en-US" b="true" sz="2299">
                  <a:solidFill>
                    <a:srgbClr val="000000"/>
                  </a:solidFill>
                  <a:latin typeface="Open Sans Bold"/>
                  <a:ea typeface="Open Sans Bold"/>
                  <a:cs typeface="Open Sans Bold"/>
                  <a:sym typeface="Open Sans Bold"/>
                </a:rPr>
                <a:t>4.Провести дослід із видобутку нітрогенвмісних сполук з зеленої біомаси у лабараторних умовах.</a:t>
              </a:r>
            </a:p>
          </p:txBody>
        </p:sp>
      </p:grpSp>
      <p:sp>
        <p:nvSpPr>
          <p:cNvPr name="AutoShape 20" id="20"/>
          <p:cNvSpPr/>
          <p:nvPr/>
        </p:nvSpPr>
        <p:spPr>
          <a:xfrm flipV="true">
            <a:off x="8376747" y="2531111"/>
            <a:ext cx="0" cy="4441608"/>
          </a:xfrm>
          <a:prstGeom prst="line">
            <a:avLst/>
          </a:prstGeom>
          <a:ln cap="flat" w="38100">
            <a:solidFill>
              <a:srgbClr val="000000"/>
            </a:solidFill>
            <a:prstDash val="solid"/>
            <a:headEnd type="oval" len="lg" w="lg"/>
            <a:tailEnd type="oval" len="lg" w="lg"/>
          </a:ln>
        </p:spPr>
      </p:sp>
      <p:grpSp>
        <p:nvGrpSpPr>
          <p:cNvPr name="Group 21" id="21"/>
          <p:cNvGrpSpPr/>
          <p:nvPr/>
        </p:nvGrpSpPr>
        <p:grpSpPr>
          <a:xfrm rot="0">
            <a:off x="3821406" y="1796058"/>
            <a:ext cx="3086100" cy="546907"/>
            <a:chOff x="0" y="0"/>
            <a:chExt cx="812800" cy="144041"/>
          </a:xfrm>
        </p:grpSpPr>
        <p:sp>
          <p:nvSpPr>
            <p:cNvPr name="Freeform 22" id="22"/>
            <p:cNvSpPr/>
            <p:nvPr/>
          </p:nvSpPr>
          <p:spPr>
            <a:xfrm flipH="false" flipV="false" rot="0">
              <a:off x="0" y="0"/>
              <a:ext cx="812800" cy="144041"/>
            </a:xfrm>
            <a:custGeom>
              <a:avLst/>
              <a:gdLst/>
              <a:ahLst/>
              <a:cxnLst/>
              <a:rect r="r" b="b" t="t" l="l"/>
              <a:pathLst>
                <a:path h="144041" w="812800">
                  <a:moveTo>
                    <a:pt x="72021" y="0"/>
                  </a:moveTo>
                  <a:lnTo>
                    <a:pt x="740779" y="0"/>
                  </a:lnTo>
                  <a:cubicBezTo>
                    <a:pt x="780555" y="0"/>
                    <a:pt x="812800" y="32245"/>
                    <a:pt x="812800" y="72021"/>
                  </a:cubicBezTo>
                  <a:lnTo>
                    <a:pt x="812800" y="72021"/>
                  </a:lnTo>
                  <a:cubicBezTo>
                    <a:pt x="812800" y="91122"/>
                    <a:pt x="805212" y="109440"/>
                    <a:pt x="791706" y="122947"/>
                  </a:cubicBezTo>
                  <a:cubicBezTo>
                    <a:pt x="778199" y="136453"/>
                    <a:pt x="759880" y="144041"/>
                    <a:pt x="740779" y="144041"/>
                  </a:cubicBezTo>
                  <a:lnTo>
                    <a:pt x="72021" y="144041"/>
                  </a:lnTo>
                  <a:cubicBezTo>
                    <a:pt x="32245" y="144041"/>
                    <a:pt x="0" y="111797"/>
                    <a:pt x="0" y="72021"/>
                  </a:cubicBezTo>
                  <a:lnTo>
                    <a:pt x="0" y="72021"/>
                  </a:lnTo>
                  <a:cubicBezTo>
                    <a:pt x="0" y="32245"/>
                    <a:pt x="32245" y="0"/>
                    <a:pt x="72021" y="0"/>
                  </a:cubicBezTo>
                  <a:close/>
                </a:path>
              </a:pathLst>
            </a:custGeom>
            <a:gradFill rotWithShape="true">
              <a:gsLst>
                <a:gs pos="0">
                  <a:srgbClr val="DE784C">
                    <a:alpha val="100000"/>
                  </a:srgbClr>
                </a:gs>
                <a:gs pos="100000">
                  <a:srgbClr val="FFAE11">
                    <a:alpha val="100000"/>
                  </a:srgbClr>
                </a:gs>
              </a:gsLst>
              <a:lin ang="0"/>
            </a:gradFill>
          </p:spPr>
        </p:sp>
        <p:sp>
          <p:nvSpPr>
            <p:cNvPr name="TextBox 23" id="23"/>
            <p:cNvSpPr txBox="true"/>
            <p:nvPr/>
          </p:nvSpPr>
          <p:spPr>
            <a:xfrm>
              <a:off x="0" y="-47625"/>
              <a:ext cx="812800" cy="191666"/>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Основні</a:t>
              </a:r>
            </a:p>
          </p:txBody>
        </p:sp>
      </p:grpSp>
      <p:grpSp>
        <p:nvGrpSpPr>
          <p:cNvPr name="Group 24" id="24"/>
          <p:cNvGrpSpPr/>
          <p:nvPr/>
        </p:nvGrpSpPr>
        <p:grpSpPr>
          <a:xfrm rot="0">
            <a:off x="9544710" y="1796058"/>
            <a:ext cx="3086100" cy="546907"/>
            <a:chOff x="0" y="0"/>
            <a:chExt cx="812800" cy="144041"/>
          </a:xfrm>
        </p:grpSpPr>
        <p:sp>
          <p:nvSpPr>
            <p:cNvPr name="Freeform 25" id="25"/>
            <p:cNvSpPr/>
            <p:nvPr/>
          </p:nvSpPr>
          <p:spPr>
            <a:xfrm flipH="false" flipV="false" rot="0">
              <a:off x="0" y="0"/>
              <a:ext cx="812800" cy="144041"/>
            </a:xfrm>
            <a:custGeom>
              <a:avLst/>
              <a:gdLst/>
              <a:ahLst/>
              <a:cxnLst/>
              <a:rect r="r" b="b" t="t" l="l"/>
              <a:pathLst>
                <a:path h="144041" w="812800">
                  <a:moveTo>
                    <a:pt x="72021" y="0"/>
                  </a:moveTo>
                  <a:lnTo>
                    <a:pt x="740779" y="0"/>
                  </a:lnTo>
                  <a:cubicBezTo>
                    <a:pt x="780555" y="0"/>
                    <a:pt x="812800" y="32245"/>
                    <a:pt x="812800" y="72021"/>
                  </a:cubicBezTo>
                  <a:lnTo>
                    <a:pt x="812800" y="72021"/>
                  </a:lnTo>
                  <a:cubicBezTo>
                    <a:pt x="812800" y="91122"/>
                    <a:pt x="805212" y="109440"/>
                    <a:pt x="791706" y="122947"/>
                  </a:cubicBezTo>
                  <a:cubicBezTo>
                    <a:pt x="778199" y="136453"/>
                    <a:pt x="759880" y="144041"/>
                    <a:pt x="740779" y="144041"/>
                  </a:cubicBezTo>
                  <a:lnTo>
                    <a:pt x="72021" y="144041"/>
                  </a:lnTo>
                  <a:cubicBezTo>
                    <a:pt x="32245" y="144041"/>
                    <a:pt x="0" y="111797"/>
                    <a:pt x="0" y="72021"/>
                  </a:cubicBezTo>
                  <a:lnTo>
                    <a:pt x="0" y="72021"/>
                  </a:lnTo>
                  <a:cubicBezTo>
                    <a:pt x="0" y="32245"/>
                    <a:pt x="32245" y="0"/>
                    <a:pt x="72021" y="0"/>
                  </a:cubicBezTo>
                  <a:close/>
                </a:path>
              </a:pathLst>
            </a:custGeom>
            <a:gradFill rotWithShape="true">
              <a:gsLst>
                <a:gs pos="0">
                  <a:srgbClr val="DE784C">
                    <a:alpha val="100000"/>
                  </a:srgbClr>
                </a:gs>
                <a:gs pos="100000">
                  <a:srgbClr val="FFAE11">
                    <a:alpha val="100000"/>
                  </a:srgbClr>
                </a:gs>
              </a:gsLst>
              <a:lin ang="0"/>
            </a:gradFill>
          </p:spPr>
        </p:sp>
        <p:sp>
          <p:nvSpPr>
            <p:cNvPr name="TextBox 26" id="26"/>
            <p:cNvSpPr txBox="true"/>
            <p:nvPr/>
          </p:nvSpPr>
          <p:spPr>
            <a:xfrm>
              <a:off x="0" y="-47625"/>
              <a:ext cx="812800" cy="191666"/>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Другорядні</a:t>
              </a:r>
            </a:p>
          </p:txBody>
        </p:sp>
      </p:grpSp>
      <p:sp>
        <p:nvSpPr>
          <p:cNvPr name="Freeform 27" id="27"/>
          <p:cNvSpPr/>
          <p:nvPr/>
        </p:nvSpPr>
        <p:spPr>
          <a:xfrm flipH="false" flipV="false" rot="0">
            <a:off x="6337760" y="6972719"/>
            <a:ext cx="4077974" cy="3314281"/>
          </a:xfrm>
          <a:custGeom>
            <a:avLst/>
            <a:gdLst/>
            <a:ahLst/>
            <a:cxnLst/>
            <a:rect r="r" b="b" t="t" l="l"/>
            <a:pathLst>
              <a:path h="3314281" w="4077974">
                <a:moveTo>
                  <a:pt x="0" y="0"/>
                </a:moveTo>
                <a:lnTo>
                  <a:pt x="4077974" y="0"/>
                </a:lnTo>
                <a:lnTo>
                  <a:pt x="4077974" y="3314281"/>
                </a:lnTo>
                <a:lnTo>
                  <a:pt x="0" y="33142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8" id="28"/>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3</a:t>
            </a:r>
          </a:p>
        </p:txBody>
      </p:sp>
      <p:sp>
        <p:nvSpPr>
          <p:cNvPr name="AutoShape 29" id="29"/>
          <p:cNvSpPr/>
          <p:nvPr/>
        </p:nvSpPr>
        <p:spPr>
          <a:xfrm>
            <a:off x="10415734" y="10173337"/>
            <a:ext cx="6492240" cy="0"/>
          </a:xfrm>
          <a:prstGeom prst="line">
            <a:avLst/>
          </a:prstGeom>
          <a:ln cap="flat" w="38100">
            <a:solidFill>
              <a:srgbClr val="000000"/>
            </a:solidFill>
            <a:prstDash val="solid"/>
            <a:headEnd type="oval" len="lg" w="lg"/>
            <a:tailEnd type="oval" len="lg" w="lg"/>
          </a:ln>
        </p:spPr>
      </p:sp>
      <p:sp>
        <p:nvSpPr>
          <p:cNvPr name="AutoShape 30" id="30"/>
          <p:cNvSpPr/>
          <p:nvPr/>
        </p:nvSpPr>
        <p:spPr>
          <a:xfrm>
            <a:off x="-154480" y="10154287"/>
            <a:ext cx="6492240" cy="0"/>
          </a:xfrm>
          <a:prstGeom prst="line">
            <a:avLst/>
          </a:prstGeom>
          <a:ln cap="flat" w="38100">
            <a:solidFill>
              <a:srgbClr val="000000"/>
            </a:solidFill>
            <a:prstDash val="solid"/>
            <a:headEnd type="oval" len="lg" w="lg"/>
            <a:tailEnd type="oval" len="lg" w="lg"/>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02203"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843717"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19512" y="9219569"/>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1980441" y="1028700"/>
            <a:ext cx="4563542" cy="1730649"/>
            <a:chOff x="0" y="0"/>
            <a:chExt cx="1201920" cy="455809"/>
          </a:xfrm>
        </p:grpSpPr>
        <p:sp>
          <p:nvSpPr>
            <p:cNvPr name="Freeform 6" id="6"/>
            <p:cNvSpPr/>
            <p:nvPr/>
          </p:nvSpPr>
          <p:spPr>
            <a:xfrm flipH="false" flipV="false" rot="0">
              <a:off x="0" y="0"/>
              <a:ext cx="1201920" cy="455809"/>
            </a:xfrm>
            <a:custGeom>
              <a:avLst/>
              <a:gdLst/>
              <a:ahLst/>
              <a:cxnLst/>
              <a:rect r="r" b="b" t="t" l="l"/>
              <a:pathLst>
                <a:path h="455809" w="1201920">
                  <a:moveTo>
                    <a:pt x="62769" y="0"/>
                  </a:moveTo>
                  <a:lnTo>
                    <a:pt x="1139151" y="0"/>
                  </a:lnTo>
                  <a:cubicBezTo>
                    <a:pt x="1155798" y="0"/>
                    <a:pt x="1171764" y="6613"/>
                    <a:pt x="1183536" y="18385"/>
                  </a:cubicBezTo>
                  <a:cubicBezTo>
                    <a:pt x="1195307" y="30156"/>
                    <a:pt x="1201920" y="46122"/>
                    <a:pt x="1201920" y="62769"/>
                  </a:cubicBezTo>
                  <a:lnTo>
                    <a:pt x="1201920" y="393039"/>
                  </a:lnTo>
                  <a:cubicBezTo>
                    <a:pt x="1201920" y="427706"/>
                    <a:pt x="1173818" y="455809"/>
                    <a:pt x="1139151" y="455809"/>
                  </a:cubicBezTo>
                  <a:lnTo>
                    <a:pt x="62769" y="455809"/>
                  </a:lnTo>
                  <a:cubicBezTo>
                    <a:pt x="28103" y="455809"/>
                    <a:pt x="0" y="427706"/>
                    <a:pt x="0" y="393039"/>
                  </a:cubicBezTo>
                  <a:lnTo>
                    <a:pt x="0" y="62769"/>
                  </a:lnTo>
                  <a:cubicBezTo>
                    <a:pt x="0" y="28103"/>
                    <a:pt x="28103" y="0"/>
                    <a:pt x="62769" y="0"/>
                  </a:cubicBezTo>
                  <a:close/>
                </a:path>
              </a:pathLst>
            </a:custGeom>
            <a:solidFill>
              <a:srgbClr val="DE784C"/>
            </a:solidFill>
            <a:ln w="38100" cap="rnd">
              <a:solidFill>
                <a:srgbClr val="000000"/>
              </a:solidFill>
              <a:prstDash val="solid"/>
              <a:round/>
            </a:ln>
          </p:spPr>
        </p:sp>
        <p:sp>
          <p:nvSpPr>
            <p:cNvPr name="TextBox 7" id="7"/>
            <p:cNvSpPr txBox="true"/>
            <p:nvPr/>
          </p:nvSpPr>
          <p:spPr>
            <a:xfrm>
              <a:off x="0" y="-47625"/>
              <a:ext cx="1201920" cy="503434"/>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Пошук інформації та ресурси якими послуговувалися.</a:t>
              </a:r>
            </a:p>
          </p:txBody>
        </p:sp>
      </p:grpSp>
      <p:grpSp>
        <p:nvGrpSpPr>
          <p:cNvPr name="Group 8" id="8"/>
          <p:cNvGrpSpPr/>
          <p:nvPr/>
        </p:nvGrpSpPr>
        <p:grpSpPr>
          <a:xfrm rot="0">
            <a:off x="7212959" y="1013265"/>
            <a:ext cx="7961781" cy="4041183"/>
            <a:chOff x="0" y="0"/>
            <a:chExt cx="2096930" cy="1064345"/>
          </a:xfrm>
        </p:grpSpPr>
        <p:sp>
          <p:nvSpPr>
            <p:cNvPr name="Freeform 9" id="9"/>
            <p:cNvSpPr/>
            <p:nvPr/>
          </p:nvSpPr>
          <p:spPr>
            <a:xfrm flipH="false" flipV="false" rot="0">
              <a:off x="0" y="0"/>
              <a:ext cx="2096930" cy="1064345"/>
            </a:xfrm>
            <a:custGeom>
              <a:avLst/>
              <a:gdLst/>
              <a:ahLst/>
              <a:cxnLst/>
              <a:rect r="r" b="b" t="t" l="l"/>
              <a:pathLst>
                <a:path h="1064345" w="2096930">
                  <a:moveTo>
                    <a:pt x="49592" y="0"/>
                  </a:moveTo>
                  <a:lnTo>
                    <a:pt x="2047338" y="0"/>
                  </a:lnTo>
                  <a:cubicBezTo>
                    <a:pt x="2074727" y="0"/>
                    <a:pt x="2096930" y="22203"/>
                    <a:pt x="2096930" y="49592"/>
                  </a:cubicBezTo>
                  <a:lnTo>
                    <a:pt x="2096930" y="1014753"/>
                  </a:lnTo>
                  <a:cubicBezTo>
                    <a:pt x="2096930" y="1027905"/>
                    <a:pt x="2091705" y="1040519"/>
                    <a:pt x="2082405" y="1049819"/>
                  </a:cubicBezTo>
                  <a:cubicBezTo>
                    <a:pt x="2073105" y="1059120"/>
                    <a:pt x="2060491" y="1064345"/>
                    <a:pt x="2047338" y="1064345"/>
                  </a:cubicBezTo>
                  <a:lnTo>
                    <a:pt x="49592" y="1064345"/>
                  </a:lnTo>
                  <a:cubicBezTo>
                    <a:pt x="36439" y="1064345"/>
                    <a:pt x="23825" y="1059120"/>
                    <a:pt x="14525" y="1049819"/>
                  </a:cubicBezTo>
                  <a:cubicBezTo>
                    <a:pt x="5225" y="1040519"/>
                    <a:pt x="0" y="1027905"/>
                    <a:pt x="0" y="1014753"/>
                  </a:cubicBezTo>
                  <a:lnTo>
                    <a:pt x="0" y="49592"/>
                  </a:lnTo>
                  <a:cubicBezTo>
                    <a:pt x="0" y="36439"/>
                    <a:pt x="5225" y="23825"/>
                    <a:pt x="14525" y="14525"/>
                  </a:cubicBezTo>
                  <a:cubicBezTo>
                    <a:pt x="23825" y="5225"/>
                    <a:pt x="36439" y="0"/>
                    <a:pt x="49592" y="0"/>
                  </a:cubicBezTo>
                  <a:close/>
                </a:path>
              </a:pathLst>
            </a:custGeom>
            <a:solidFill>
              <a:srgbClr val="DE784C"/>
            </a:solidFill>
          </p:spPr>
        </p:sp>
        <p:sp>
          <p:nvSpPr>
            <p:cNvPr name="TextBox 10" id="10"/>
            <p:cNvSpPr txBox="true"/>
            <p:nvPr/>
          </p:nvSpPr>
          <p:spPr>
            <a:xfrm>
              <a:off x="0" y="-47625"/>
              <a:ext cx="2096930" cy="1111970"/>
            </a:xfrm>
            <a:prstGeom prst="rect">
              <a:avLst/>
            </a:prstGeom>
          </p:spPr>
          <p:txBody>
            <a:bodyPr anchor="ctr" rtlCol="false" tIns="50800" lIns="50800" bIns="50800" rIns="50800"/>
            <a:lstStyle/>
            <a:p>
              <a:pPr algn="ctr">
                <a:lnSpc>
                  <a:spcPts val="3219"/>
                </a:lnSpc>
              </a:pPr>
            </a:p>
            <a:p>
              <a:pPr algn="ctr">
                <a:lnSpc>
                  <a:spcPts val="3219"/>
                </a:lnSpc>
              </a:pPr>
              <a:r>
                <a:rPr lang="en-US" b="true" sz="2299">
                  <a:solidFill>
                    <a:srgbClr val="000000"/>
                  </a:solidFill>
                  <a:latin typeface="Open Sans Bold"/>
                  <a:ea typeface="Open Sans Bold"/>
                  <a:cs typeface="Open Sans Bold"/>
                  <a:sym typeface="Open Sans Bold"/>
                </a:rPr>
                <a:t>Для цього досліду ми переглянули та використовували багато різних джерел.Для достовірнішою інформації ми переглядали декілька джерел з однією темою,після чого обрали найдостовірніші з них.Основними джерелами інформації були загальнодоступні наукові статті про хімічний склад місячної породи та можливість рослин рости у низькій гравітації.</a:t>
              </a:r>
            </a:p>
          </p:txBody>
        </p:sp>
      </p:grpSp>
      <p:grpSp>
        <p:nvGrpSpPr>
          <p:cNvPr name="Group 11" id="11"/>
          <p:cNvGrpSpPr/>
          <p:nvPr/>
        </p:nvGrpSpPr>
        <p:grpSpPr>
          <a:xfrm rot="0">
            <a:off x="2537239" y="3063759"/>
            <a:ext cx="3390402" cy="1385725"/>
            <a:chOff x="0" y="0"/>
            <a:chExt cx="892945" cy="364965"/>
          </a:xfrm>
        </p:grpSpPr>
        <p:sp>
          <p:nvSpPr>
            <p:cNvPr name="Freeform 12" id="12"/>
            <p:cNvSpPr/>
            <p:nvPr/>
          </p:nvSpPr>
          <p:spPr>
            <a:xfrm flipH="false" flipV="false" rot="0">
              <a:off x="0" y="0"/>
              <a:ext cx="892945" cy="364965"/>
            </a:xfrm>
            <a:custGeom>
              <a:avLst/>
              <a:gdLst/>
              <a:ahLst/>
              <a:cxnLst/>
              <a:rect r="r" b="b" t="t" l="l"/>
              <a:pathLst>
                <a:path h="364965" w="892945">
                  <a:moveTo>
                    <a:pt x="116458" y="0"/>
                  </a:moveTo>
                  <a:lnTo>
                    <a:pt x="776488" y="0"/>
                  </a:lnTo>
                  <a:cubicBezTo>
                    <a:pt x="807374" y="0"/>
                    <a:pt x="836996" y="12270"/>
                    <a:pt x="858836" y="34110"/>
                  </a:cubicBezTo>
                  <a:cubicBezTo>
                    <a:pt x="880676" y="55950"/>
                    <a:pt x="892945" y="85571"/>
                    <a:pt x="892945" y="116458"/>
                  </a:cubicBezTo>
                  <a:lnTo>
                    <a:pt x="892945" y="248507"/>
                  </a:lnTo>
                  <a:cubicBezTo>
                    <a:pt x="892945" y="279394"/>
                    <a:pt x="880676" y="309015"/>
                    <a:pt x="858836" y="330855"/>
                  </a:cubicBezTo>
                  <a:cubicBezTo>
                    <a:pt x="836996" y="352695"/>
                    <a:pt x="807374" y="364965"/>
                    <a:pt x="776488" y="364965"/>
                  </a:cubicBezTo>
                  <a:lnTo>
                    <a:pt x="116458" y="364965"/>
                  </a:lnTo>
                  <a:cubicBezTo>
                    <a:pt x="85571" y="364965"/>
                    <a:pt x="55950" y="352695"/>
                    <a:pt x="34110" y="330855"/>
                  </a:cubicBezTo>
                  <a:cubicBezTo>
                    <a:pt x="12270" y="309015"/>
                    <a:pt x="0" y="279394"/>
                    <a:pt x="0" y="248507"/>
                  </a:cubicBezTo>
                  <a:lnTo>
                    <a:pt x="0" y="116458"/>
                  </a:lnTo>
                  <a:cubicBezTo>
                    <a:pt x="0" y="85571"/>
                    <a:pt x="12270" y="55950"/>
                    <a:pt x="34110" y="34110"/>
                  </a:cubicBezTo>
                  <a:cubicBezTo>
                    <a:pt x="55950" y="12270"/>
                    <a:pt x="85571" y="0"/>
                    <a:pt x="116458" y="0"/>
                  </a:cubicBezTo>
                  <a:close/>
                </a:path>
              </a:pathLst>
            </a:custGeom>
            <a:solidFill>
              <a:srgbClr val="DE784C"/>
            </a:solidFill>
            <a:ln w="38100" cap="rnd">
              <a:solidFill>
                <a:srgbClr val="000000"/>
              </a:solidFill>
              <a:prstDash val="solid"/>
              <a:round/>
            </a:ln>
          </p:spPr>
        </p:sp>
        <p:sp>
          <p:nvSpPr>
            <p:cNvPr name="TextBox 13" id="13"/>
            <p:cNvSpPr txBox="true"/>
            <p:nvPr/>
          </p:nvSpPr>
          <p:spPr>
            <a:xfrm>
              <a:off x="0" y="-28575"/>
              <a:ext cx="892945" cy="393540"/>
            </a:xfrm>
            <a:prstGeom prst="rect">
              <a:avLst/>
            </a:prstGeom>
          </p:spPr>
          <p:txBody>
            <a:bodyPr anchor="ctr" rtlCol="false" tIns="50800" lIns="50800" bIns="50800" rIns="50800"/>
            <a:lstStyle/>
            <a:p>
              <a:pPr algn="ctr">
                <a:lnSpc>
                  <a:spcPts val="2380"/>
                </a:lnSpc>
              </a:pPr>
              <a:r>
                <a:rPr lang="en-US" b="true" sz="1700">
                  <a:solidFill>
                    <a:srgbClr val="000000"/>
                  </a:solidFill>
                  <a:latin typeface="Open Sans Bold"/>
                  <a:ea typeface="Open Sans Bold"/>
                  <a:cs typeface="Open Sans Bold"/>
                  <a:sym typeface="Open Sans Bold"/>
                </a:rPr>
                <a:t>Ресурси,з яких брали результати аналізу місячного реголіту та базальтів:</a:t>
              </a:r>
            </a:p>
          </p:txBody>
        </p:sp>
      </p:grpSp>
      <p:grpSp>
        <p:nvGrpSpPr>
          <p:cNvPr name="Group 14" id="14"/>
          <p:cNvGrpSpPr/>
          <p:nvPr/>
        </p:nvGrpSpPr>
        <p:grpSpPr>
          <a:xfrm rot="0">
            <a:off x="2080709" y="4753894"/>
            <a:ext cx="4324453" cy="1264576"/>
            <a:chOff x="0" y="0"/>
            <a:chExt cx="1138951" cy="333057"/>
          </a:xfrm>
        </p:grpSpPr>
        <p:sp>
          <p:nvSpPr>
            <p:cNvPr name="Freeform 15" id="15"/>
            <p:cNvSpPr/>
            <p:nvPr/>
          </p:nvSpPr>
          <p:spPr>
            <a:xfrm flipH="false" flipV="false" rot="0">
              <a:off x="0" y="0"/>
              <a:ext cx="1138951" cy="333057"/>
            </a:xfrm>
            <a:custGeom>
              <a:avLst/>
              <a:gdLst/>
              <a:ahLst/>
              <a:cxnLst/>
              <a:rect r="r" b="b" t="t" l="l"/>
              <a:pathLst>
                <a:path h="333057" w="1138951">
                  <a:moveTo>
                    <a:pt x="91304" y="0"/>
                  </a:moveTo>
                  <a:lnTo>
                    <a:pt x="1047647" y="0"/>
                  </a:lnTo>
                  <a:cubicBezTo>
                    <a:pt x="1098073" y="0"/>
                    <a:pt x="1138951" y="40878"/>
                    <a:pt x="1138951" y="91304"/>
                  </a:cubicBezTo>
                  <a:lnTo>
                    <a:pt x="1138951" y="241754"/>
                  </a:lnTo>
                  <a:cubicBezTo>
                    <a:pt x="1138951" y="265969"/>
                    <a:pt x="1129331" y="289192"/>
                    <a:pt x="1112209" y="306315"/>
                  </a:cubicBezTo>
                  <a:cubicBezTo>
                    <a:pt x="1095086" y="323438"/>
                    <a:pt x="1071862" y="333057"/>
                    <a:pt x="1047647" y="333057"/>
                  </a:cubicBezTo>
                  <a:lnTo>
                    <a:pt x="91304" y="333057"/>
                  </a:lnTo>
                  <a:cubicBezTo>
                    <a:pt x="67088" y="333057"/>
                    <a:pt x="43865" y="323438"/>
                    <a:pt x="26742" y="306315"/>
                  </a:cubicBezTo>
                  <a:cubicBezTo>
                    <a:pt x="9619" y="289192"/>
                    <a:pt x="0" y="265969"/>
                    <a:pt x="0" y="241754"/>
                  </a:cubicBezTo>
                  <a:lnTo>
                    <a:pt x="0" y="91304"/>
                  </a:lnTo>
                  <a:cubicBezTo>
                    <a:pt x="0" y="67088"/>
                    <a:pt x="9619" y="43865"/>
                    <a:pt x="26742" y="26742"/>
                  </a:cubicBezTo>
                  <a:cubicBezTo>
                    <a:pt x="43865" y="9619"/>
                    <a:pt x="67088" y="0"/>
                    <a:pt x="91304" y="0"/>
                  </a:cubicBezTo>
                  <a:close/>
                </a:path>
              </a:pathLst>
            </a:custGeom>
            <a:gradFill rotWithShape="true">
              <a:gsLst>
                <a:gs pos="0">
                  <a:srgbClr val="5DE0E6">
                    <a:alpha val="100000"/>
                  </a:srgbClr>
                </a:gs>
                <a:gs pos="100000">
                  <a:srgbClr val="004AAD">
                    <a:alpha val="100000"/>
                  </a:srgbClr>
                </a:gs>
              </a:gsLst>
              <a:lin ang="0"/>
            </a:gradFill>
            <a:ln w="38100" cap="rnd">
              <a:solidFill>
                <a:srgbClr val="000000"/>
              </a:solidFill>
              <a:prstDash val="solid"/>
              <a:round/>
            </a:ln>
          </p:spPr>
        </p:sp>
        <p:sp>
          <p:nvSpPr>
            <p:cNvPr name="TextBox 16" id="16"/>
            <p:cNvSpPr txBox="true"/>
            <p:nvPr/>
          </p:nvSpPr>
          <p:spPr>
            <a:xfrm>
              <a:off x="0" y="-47625"/>
              <a:ext cx="1138951" cy="380682"/>
            </a:xfrm>
            <a:prstGeom prst="rect">
              <a:avLst/>
            </a:prstGeom>
          </p:spPr>
          <p:txBody>
            <a:bodyPr anchor="ctr" rtlCol="false" tIns="50800" lIns="50800" bIns="50800" rIns="50800"/>
            <a:lstStyle/>
            <a:p>
              <a:pPr algn="ctr">
                <a:lnSpc>
                  <a:spcPts val="3219"/>
                </a:lnSpc>
              </a:pPr>
            </a:p>
            <a:p>
              <a:pPr algn="ctr">
                <a:lnSpc>
                  <a:spcPts val="3219"/>
                </a:lnSpc>
              </a:pPr>
            </a:p>
          </p:txBody>
        </p:sp>
      </p:grpSp>
      <p:grpSp>
        <p:nvGrpSpPr>
          <p:cNvPr name="Group 17" id="17"/>
          <p:cNvGrpSpPr/>
          <p:nvPr/>
        </p:nvGrpSpPr>
        <p:grpSpPr>
          <a:xfrm rot="0">
            <a:off x="2099985" y="6018470"/>
            <a:ext cx="4324453" cy="1823257"/>
            <a:chOff x="0" y="0"/>
            <a:chExt cx="1138951" cy="480199"/>
          </a:xfrm>
        </p:grpSpPr>
        <p:sp>
          <p:nvSpPr>
            <p:cNvPr name="Freeform 18" id="18"/>
            <p:cNvSpPr/>
            <p:nvPr/>
          </p:nvSpPr>
          <p:spPr>
            <a:xfrm flipH="false" flipV="false" rot="0">
              <a:off x="0" y="0"/>
              <a:ext cx="1138951" cy="480199"/>
            </a:xfrm>
            <a:custGeom>
              <a:avLst/>
              <a:gdLst/>
              <a:ahLst/>
              <a:cxnLst/>
              <a:rect r="r" b="b" t="t" l="l"/>
              <a:pathLst>
                <a:path h="480199" w="1138951">
                  <a:moveTo>
                    <a:pt x="91304" y="0"/>
                  </a:moveTo>
                  <a:lnTo>
                    <a:pt x="1047647" y="0"/>
                  </a:lnTo>
                  <a:cubicBezTo>
                    <a:pt x="1098073" y="0"/>
                    <a:pt x="1138951" y="40878"/>
                    <a:pt x="1138951" y="91304"/>
                  </a:cubicBezTo>
                  <a:lnTo>
                    <a:pt x="1138951" y="388896"/>
                  </a:lnTo>
                  <a:cubicBezTo>
                    <a:pt x="1138951" y="413111"/>
                    <a:pt x="1129331" y="436334"/>
                    <a:pt x="1112209" y="453457"/>
                  </a:cubicBezTo>
                  <a:cubicBezTo>
                    <a:pt x="1095086" y="470580"/>
                    <a:pt x="1071862" y="480199"/>
                    <a:pt x="1047647" y="480199"/>
                  </a:cubicBezTo>
                  <a:lnTo>
                    <a:pt x="91304" y="480199"/>
                  </a:lnTo>
                  <a:cubicBezTo>
                    <a:pt x="67088" y="480199"/>
                    <a:pt x="43865" y="470580"/>
                    <a:pt x="26742" y="453457"/>
                  </a:cubicBezTo>
                  <a:cubicBezTo>
                    <a:pt x="9619" y="436334"/>
                    <a:pt x="0" y="413111"/>
                    <a:pt x="0" y="388896"/>
                  </a:cubicBezTo>
                  <a:lnTo>
                    <a:pt x="0" y="91304"/>
                  </a:lnTo>
                  <a:cubicBezTo>
                    <a:pt x="0" y="67088"/>
                    <a:pt x="9619" y="43865"/>
                    <a:pt x="26742" y="26742"/>
                  </a:cubicBezTo>
                  <a:cubicBezTo>
                    <a:pt x="43865" y="9619"/>
                    <a:pt x="67088" y="0"/>
                    <a:pt x="91304" y="0"/>
                  </a:cubicBezTo>
                  <a:close/>
                </a:path>
              </a:pathLst>
            </a:custGeom>
            <a:gradFill rotWithShape="true">
              <a:gsLst>
                <a:gs pos="0">
                  <a:srgbClr val="5DE0E6">
                    <a:alpha val="100000"/>
                  </a:srgbClr>
                </a:gs>
                <a:gs pos="100000">
                  <a:srgbClr val="004AAD">
                    <a:alpha val="100000"/>
                  </a:srgbClr>
                </a:gs>
              </a:gsLst>
              <a:lin ang="0"/>
            </a:gradFill>
            <a:ln w="38100" cap="rnd">
              <a:solidFill>
                <a:srgbClr val="000000"/>
              </a:solidFill>
              <a:prstDash val="solid"/>
              <a:round/>
            </a:ln>
          </p:spPr>
        </p:sp>
        <p:sp>
          <p:nvSpPr>
            <p:cNvPr name="TextBox 19" id="19"/>
            <p:cNvSpPr txBox="true"/>
            <p:nvPr/>
          </p:nvSpPr>
          <p:spPr>
            <a:xfrm>
              <a:off x="0" y="-47625"/>
              <a:ext cx="1138951" cy="527824"/>
            </a:xfrm>
            <a:prstGeom prst="rect">
              <a:avLst/>
            </a:prstGeom>
          </p:spPr>
          <p:txBody>
            <a:bodyPr anchor="ctr" rtlCol="false" tIns="50800" lIns="50800" bIns="50800" rIns="50800"/>
            <a:lstStyle/>
            <a:p>
              <a:pPr algn="ctr">
                <a:lnSpc>
                  <a:spcPts val="3219"/>
                </a:lnSpc>
              </a:pPr>
            </a:p>
            <a:p>
              <a:pPr algn="ctr">
                <a:lnSpc>
                  <a:spcPts val="3219"/>
                </a:lnSpc>
              </a:pPr>
              <a:r>
                <a:rPr lang="en-US" sz="2299" i="true" u="sng">
                  <a:solidFill>
                    <a:srgbClr val="000000"/>
                  </a:solidFill>
                  <a:latin typeface="Open Sans Italics"/>
                  <a:ea typeface="Open Sans Italics"/>
                  <a:cs typeface="Open Sans Italics"/>
                  <a:sym typeface="Open Sans Italics"/>
                  <a:hlinkClick r:id="rId6" tooltip="https://link.springer.com/article/10.1007/BF00562108"/>
                </a:rPr>
                <a:t>https://link.springer.com/article/10.1007/BF00562108 </a:t>
              </a:r>
            </a:p>
            <a:p>
              <a:pPr algn="ctr">
                <a:lnSpc>
                  <a:spcPts val="3219"/>
                </a:lnSpc>
              </a:pPr>
            </a:p>
          </p:txBody>
        </p:sp>
      </p:grpSp>
      <p:grpSp>
        <p:nvGrpSpPr>
          <p:cNvPr name="Group 20" id="20"/>
          <p:cNvGrpSpPr/>
          <p:nvPr/>
        </p:nvGrpSpPr>
        <p:grpSpPr>
          <a:xfrm rot="0">
            <a:off x="10633191" y="6150173"/>
            <a:ext cx="4324453" cy="1423207"/>
            <a:chOff x="0" y="0"/>
            <a:chExt cx="1138951" cy="374836"/>
          </a:xfrm>
        </p:grpSpPr>
        <p:sp>
          <p:nvSpPr>
            <p:cNvPr name="Freeform 21" id="21"/>
            <p:cNvSpPr/>
            <p:nvPr/>
          </p:nvSpPr>
          <p:spPr>
            <a:xfrm flipH="false" flipV="false" rot="0">
              <a:off x="0" y="0"/>
              <a:ext cx="1138951" cy="374836"/>
            </a:xfrm>
            <a:custGeom>
              <a:avLst/>
              <a:gdLst/>
              <a:ahLst/>
              <a:cxnLst/>
              <a:rect r="r" b="b" t="t" l="l"/>
              <a:pathLst>
                <a:path h="374836" w="1138951">
                  <a:moveTo>
                    <a:pt x="91304" y="0"/>
                  </a:moveTo>
                  <a:lnTo>
                    <a:pt x="1047647" y="0"/>
                  </a:lnTo>
                  <a:cubicBezTo>
                    <a:pt x="1098073" y="0"/>
                    <a:pt x="1138951" y="40878"/>
                    <a:pt x="1138951" y="91304"/>
                  </a:cubicBezTo>
                  <a:lnTo>
                    <a:pt x="1138951" y="283533"/>
                  </a:lnTo>
                  <a:cubicBezTo>
                    <a:pt x="1138951" y="307748"/>
                    <a:pt x="1129331" y="330971"/>
                    <a:pt x="1112209" y="348094"/>
                  </a:cubicBezTo>
                  <a:cubicBezTo>
                    <a:pt x="1095086" y="365217"/>
                    <a:pt x="1071862" y="374836"/>
                    <a:pt x="1047647" y="374836"/>
                  </a:cubicBezTo>
                  <a:lnTo>
                    <a:pt x="91304" y="374836"/>
                  </a:lnTo>
                  <a:cubicBezTo>
                    <a:pt x="67088" y="374836"/>
                    <a:pt x="43865" y="365217"/>
                    <a:pt x="26742" y="348094"/>
                  </a:cubicBezTo>
                  <a:cubicBezTo>
                    <a:pt x="9619" y="330971"/>
                    <a:pt x="0" y="307748"/>
                    <a:pt x="0" y="283533"/>
                  </a:cubicBezTo>
                  <a:lnTo>
                    <a:pt x="0" y="91304"/>
                  </a:lnTo>
                  <a:cubicBezTo>
                    <a:pt x="0" y="67088"/>
                    <a:pt x="9619" y="43865"/>
                    <a:pt x="26742" y="26742"/>
                  </a:cubicBezTo>
                  <a:cubicBezTo>
                    <a:pt x="43865" y="9619"/>
                    <a:pt x="67088" y="0"/>
                    <a:pt x="91304" y="0"/>
                  </a:cubicBezTo>
                  <a:close/>
                </a:path>
              </a:pathLst>
            </a:custGeom>
            <a:gradFill rotWithShape="true">
              <a:gsLst>
                <a:gs pos="0">
                  <a:srgbClr val="5DE0E6">
                    <a:alpha val="100000"/>
                  </a:srgbClr>
                </a:gs>
                <a:gs pos="100000">
                  <a:srgbClr val="004AAD">
                    <a:alpha val="100000"/>
                  </a:srgbClr>
                </a:gs>
              </a:gsLst>
              <a:lin ang="0"/>
            </a:gradFill>
            <a:ln w="38100" cap="rnd">
              <a:solidFill>
                <a:srgbClr val="000000"/>
              </a:solidFill>
              <a:prstDash val="solid"/>
              <a:round/>
            </a:ln>
          </p:spPr>
        </p:sp>
        <p:sp>
          <p:nvSpPr>
            <p:cNvPr name="TextBox 22" id="22"/>
            <p:cNvSpPr txBox="true"/>
            <p:nvPr/>
          </p:nvSpPr>
          <p:spPr>
            <a:xfrm>
              <a:off x="0" y="-47625"/>
              <a:ext cx="1138951" cy="422461"/>
            </a:xfrm>
            <a:prstGeom prst="rect">
              <a:avLst/>
            </a:prstGeom>
          </p:spPr>
          <p:txBody>
            <a:bodyPr anchor="ctr" rtlCol="false" tIns="50800" lIns="50800" bIns="50800" rIns="50800"/>
            <a:lstStyle/>
            <a:p>
              <a:pPr algn="ctr">
                <a:lnSpc>
                  <a:spcPts val="3219"/>
                </a:lnSpc>
              </a:pPr>
              <a:r>
                <a:rPr lang="en-US" sz="2299" i="true" u="sng">
                  <a:solidFill>
                    <a:srgbClr val="000000"/>
                  </a:solidFill>
                  <a:latin typeface="Open Sans Italics"/>
                  <a:ea typeface="Open Sans Italics"/>
                  <a:cs typeface="Open Sans Italics"/>
                  <a:sym typeface="Open Sans Italics"/>
                  <a:hlinkClick r:id="rId7" tooltip="https://grow.in.ua/uk/blog/technology/kak-sdelat-rastvor-dlya-gidroponiki"/>
                </a:rPr>
                <a:t>https://grow.in.ua/uk/blog/technology/kak-sdelat-rastvor-dlya-gidroponiki</a:t>
              </a:r>
            </a:p>
          </p:txBody>
        </p:sp>
      </p:grpSp>
      <p:grpSp>
        <p:nvGrpSpPr>
          <p:cNvPr name="Group 23" id="23"/>
          <p:cNvGrpSpPr/>
          <p:nvPr/>
        </p:nvGrpSpPr>
        <p:grpSpPr>
          <a:xfrm rot="0">
            <a:off x="6833214" y="6237236"/>
            <a:ext cx="3390402" cy="1090450"/>
            <a:chOff x="0" y="0"/>
            <a:chExt cx="892945" cy="287197"/>
          </a:xfrm>
        </p:grpSpPr>
        <p:sp>
          <p:nvSpPr>
            <p:cNvPr name="Freeform 24" id="24"/>
            <p:cNvSpPr/>
            <p:nvPr/>
          </p:nvSpPr>
          <p:spPr>
            <a:xfrm flipH="false" flipV="false" rot="0">
              <a:off x="0" y="0"/>
              <a:ext cx="892945" cy="287197"/>
            </a:xfrm>
            <a:custGeom>
              <a:avLst/>
              <a:gdLst/>
              <a:ahLst/>
              <a:cxnLst/>
              <a:rect r="r" b="b" t="t" l="l"/>
              <a:pathLst>
                <a:path h="287197" w="892945">
                  <a:moveTo>
                    <a:pt x="116458" y="0"/>
                  </a:moveTo>
                  <a:lnTo>
                    <a:pt x="776488" y="0"/>
                  </a:lnTo>
                  <a:cubicBezTo>
                    <a:pt x="807374" y="0"/>
                    <a:pt x="836996" y="12270"/>
                    <a:pt x="858836" y="34110"/>
                  </a:cubicBezTo>
                  <a:cubicBezTo>
                    <a:pt x="880676" y="55950"/>
                    <a:pt x="892945" y="85571"/>
                    <a:pt x="892945" y="116458"/>
                  </a:cubicBezTo>
                  <a:lnTo>
                    <a:pt x="892945" y="170739"/>
                  </a:lnTo>
                  <a:cubicBezTo>
                    <a:pt x="892945" y="201626"/>
                    <a:pt x="880676" y="231247"/>
                    <a:pt x="858836" y="253087"/>
                  </a:cubicBezTo>
                  <a:cubicBezTo>
                    <a:pt x="836996" y="274927"/>
                    <a:pt x="807374" y="287197"/>
                    <a:pt x="776488" y="287197"/>
                  </a:cubicBezTo>
                  <a:lnTo>
                    <a:pt x="116458" y="287197"/>
                  </a:lnTo>
                  <a:cubicBezTo>
                    <a:pt x="85571" y="287197"/>
                    <a:pt x="55950" y="274927"/>
                    <a:pt x="34110" y="253087"/>
                  </a:cubicBezTo>
                  <a:cubicBezTo>
                    <a:pt x="12270" y="231247"/>
                    <a:pt x="0" y="201626"/>
                    <a:pt x="0" y="170739"/>
                  </a:cubicBezTo>
                  <a:lnTo>
                    <a:pt x="0" y="116458"/>
                  </a:lnTo>
                  <a:cubicBezTo>
                    <a:pt x="0" y="85571"/>
                    <a:pt x="12270" y="55950"/>
                    <a:pt x="34110" y="34110"/>
                  </a:cubicBezTo>
                  <a:cubicBezTo>
                    <a:pt x="55950" y="12270"/>
                    <a:pt x="85571" y="0"/>
                    <a:pt x="116458" y="0"/>
                  </a:cubicBezTo>
                  <a:close/>
                </a:path>
              </a:pathLst>
            </a:custGeom>
            <a:solidFill>
              <a:srgbClr val="DE784C"/>
            </a:solidFill>
            <a:ln w="38100" cap="rnd">
              <a:solidFill>
                <a:srgbClr val="000000"/>
              </a:solidFill>
              <a:prstDash val="solid"/>
              <a:round/>
            </a:ln>
          </p:spPr>
        </p:sp>
        <p:sp>
          <p:nvSpPr>
            <p:cNvPr name="TextBox 25" id="25"/>
            <p:cNvSpPr txBox="true"/>
            <p:nvPr/>
          </p:nvSpPr>
          <p:spPr>
            <a:xfrm>
              <a:off x="0" y="-28575"/>
              <a:ext cx="892945" cy="315772"/>
            </a:xfrm>
            <a:prstGeom prst="rect">
              <a:avLst/>
            </a:prstGeom>
          </p:spPr>
          <p:txBody>
            <a:bodyPr anchor="ctr" rtlCol="false" tIns="50800" lIns="50800" bIns="50800" rIns="50800"/>
            <a:lstStyle/>
            <a:p>
              <a:pPr algn="ctr">
                <a:lnSpc>
                  <a:spcPts val="2380"/>
                </a:lnSpc>
              </a:pPr>
              <a:r>
                <a:rPr lang="en-US" b="true" sz="1700">
                  <a:solidFill>
                    <a:srgbClr val="000000"/>
                  </a:solidFill>
                  <a:latin typeface="Open Sans Bold"/>
                  <a:ea typeface="Open Sans Bold"/>
                  <a:cs typeface="Open Sans Bold"/>
                  <a:sym typeface="Open Sans Bold"/>
                </a:rPr>
                <a:t>Ресурс,з яких брали рецепт приготування гідропонічного розчину:</a:t>
              </a:r>
            </a:p>
          </p:txBody>
        </p:sp>
      </p:grpSp>
      <p:sp>
        <p:nvSpPr>
          <p:cNvPr name="Freeform 26" id="26"/>
          <p:cNvSpPr/>
          <p:nvPr/>
        </p:nvSpPr>
        <p:spPr>
          <a:xfrm flipH="false" flipV="false" rot="0">
            <a:off x="7077315" y="7484285"/>
            <a:ext cx="2903000" cy="2802715"/>
          </a:xfrm>
          <a:custGeom>
            <a:avLst/>
            <a:gdLst/>
            <a:ahLst/>
            <a:cxnLst/>
            <a:rect r="r" b="b" t="t" l="l"/>
            <a:pathLst>
              <a:path h="2802715" w="2903000">
                <a:moveTo>
                  <a:pt x="0" y="0"/>
                </a:moveTo>
                <a:lnTo>
                  <a:pt x="2903000" y="0"/>
                </a:lnTo>
                <a:lnTo>
                  <a:pt x="2903000" y="2802715"/>
                </a:lnTo>
                <a:lnTo>
                  <a:pt x="0" y="280271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7" id="27"/>
          <p:cNvSpPr txBox="true"/>
          <p:nvPr/>
        </p:nvSpPr>
        <p:spPr>
          <a:xfrm rot="0">
            <a:off x="2291158" y="4949420"/>
            <a:ext cx="3938268" cy="611252"/>
          </a:xfrm>
          <a:prstGeom prst="rect">
            <a:avLst/>
          </a:prstGeom>
        </p:spPr>
        <p:txBody>
          <a:bodyPr anchor="t" rtlCol="false" tIns="0" lIns="0" bIns="0" rIns="0">
            <a:spAutoFit/>
          </a:bodyPr>
          <a:lstStyle/>
          <a:p>
            <a:pPr algn="ctr">
              <a:lnSpc>
                <a:spcPts val="2533"/>
              </a:lnSpc>
              <a:spcBef>
                <a:spcPct val="0"/>
              </a:spcBef>
            </a:pPr>
            <a:r>
              <a:rPr lang="en-US" sz="1809" i="true" u="sng">
                <a:solidFill>
                  <a:srgbClr val="000000"/>
                </a:solidFill>
                <a:latin typeface="Open Sans Italics"/>
                <a:ea typeface="Open Sans Italics"/>
                <a:cs typeface="Open Sans Italics"/>
                <a:sym typeface="Open Sans Italics"/>
                <a:hlinkClick r:id="rId10" tooltip="https://journals.plos.org/plosone/article?id=10.1371/journal.pone.0103138"/>
              </a:rPr>
              <a:t>https://journals.plos.org/plosone/article?id=10.1371/journal.pone.0103138 </a:t>
            </a:r>
          </a:p>
        </p:txBody>
      </p:sp>
      <p:sp>
        <p:nvSpPr>
          <p:cNvPr name="TextBox 28" id="28"/>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4</a:t>
            </a:r>
          </a:p>
        </p:txBody>
      </p:sp>
      <p:sp>
        <p:nvSpPr>
          <p:cNvPr name="AutoShape 29" id="29"/>
          <p:cNvSpPr/>
          <p:nvPr/>
        </p:nvSpPr>
        <p:spPr>
          <a:xfrm>
            <a:off x="1277003" y="9470502"/>
            <a:ext cx="6492240" cy="0"/>
          </a:xfrm>
          <a:prstGeom prst="line">
            <a:avLst/>
          </a:prstGeom>
          <a:ln cap="flat" w="38100">
            <a:solidFill>
              <a:srgbClr val="000000"/>
            </a:solidFill>
            <a:prstDash val="solid"/>
            <a:headEnd type="oval" len="lg" w="lg"/>
            <a:tailEnd type="oval" len="lg" w="lg"/>
          </a:ln>
        </p:spPr>
      </p:sp>
      <p:sp>
        <p:nvSpPr>
          <p:cNvPr name="AutoShape 30" id="30"/>
          <p:cNvSpPr/>
          <p:nvPr/>
        </p:nvSpPr>
        <p:spPr>
          <a:xfrm>
            <a:off x="9268152" y="9470502"/>
            <a:ext cx="6492240" cy="0"/>
          </a:xfrm>
          <a:prstGeom prst="line">
            <a:avLst/>
          </a:prstGeom>
          <a:ln cap="flat" w="38100">
            <a:solidFill>
              <a:srgbClr val="000000"/>
            </a:solidFill>
            <a:prstDash val="solid"/>
            <a:headEnd type="oval" len="lg" w="lg"/>
            <a:tailEnd type="oval" len="lg" w="lg"/>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764529" y="1123965"/>
            <a:ext cx="7319899" cy="1026679"/>
            <a:chOff x="0" y="0"/>
            <a:chExt cx="1927875" cy="270401"/>
          </a:xfrm>
        </p:grpSpPr>
        <p:sp>
          <p:nvSpPr>
            <p:cNvPr name="Freeform 3" id="3"/>
            <p:cNvSpPr/>
            <p:nvPr/>
          </p:nvSpPr>
          <p:spPr>
            <a:xfrm flipH="false" flipV="false" rot="0">
              <a:off x="0" y="0"/>
              <a:ext cx="1927875" cy="270401"/>
            </a:xfrm>
            <a:custGeom>
              <a:avLst/>
              <a:gdLst/>
              <a:ahLst/>
              <a:cxnLst/>
              <a:rect r="r" b="b" t="t" l="l"/>
              <a:pathLst>
                <a:path h="270401" w="1927875">
                  <a:moveTo>
                    <a:pt x="53940" y="0"/>
                  </a:moveTo>
                  <a:lnTo>
                    <a:pt x="1873934" y="0"/>
                  </a:lnTo>
                  <a:cubicBezTo>
                    <a:pt x="1903725" y="0"/>
                    <a:pt x="1927875" y="24150"/>
                    <a:pt x="1927875" y="53940"/>
                  </a:cubicBezTo>
                  <a:lnTo>
                    <a:pt x="1927875" y="216461"/>
                  </a:lnTo>
                  <a:cubicBezTo>
                    <a:pt x="1927875" y="246251"/>
                    <a:pt x="1903725" y="270401"/>
                    <a:pt x="1873934" y="270401"/>
                  </a:cubicBezTo>
                  <a:lnTo>
                    <a:pt x="53940" y="270401"/>
                  </a:lnTo>
                  <a:cubicBezTo>
                    <a:pt x="24150" y="270401"/>
                    <a:pt x="0" y="246251"/>
                    <a:pt x="0" y="216461"/>
                  </a:cubicBezTo>
                  <a:lnTo>
                    <a:pt x="0" y="53940"/>
                  </a:lnTo>
                  <a:cubicBezTo>
                    <a:pt x="0" y="24150"/>
                    <a:pt x="24150" y="0"/>
                    <a:pt x="53940" y="0"/>
                  </a:cubicBezTo>
                  <a:close/>
                </a:path>
              </a:pathLst>
            </a:custGeom>
            <a:gradFill rotWithShape="true">
              <a:gsLst>
                <a:gs pos="0">
                  <a:srgbClr val="DE784C">
                    <a:alpha val="100000"/>
                  </a:srgbClr>
                </a:gs>
                <a:gs pos="100000">
                  <a:srgbClr val="FFAE11">
                    <a:alpha val="100000"/>
                  </a:srgbClr>
                </a:gs>
              </a:gsLst>
              <a:lin ang="0"/>
            </a:gradFill>
          </p:spPr>
        </p:sp>
        <p:sp>
          <p:nvSpPr>
            <p:cNvPr name="TextBox 4" id="4"/>
            <p:cNvSpPr txBox="true"/>
            <p:nvPr/>
          </p:nvSpPr>
          <p:spPr>
            <a:xfrm>
              <a:off x="0" y="-38100"/>
              <a:ext cx="1927875" cy="308501"/>
            </a:xfrm>
            <a:prstGeom prst="rect">
              <a:avLst/>
            </a:prstGeom>
          </p:spPr>
          <p:txBody>
            <a:bodyPr anchor="ctr" rtlCol="false" tIns="50800" lIns="50800" bIns="50800" rIns="50800"/>
            <a:lstStyle/>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Місячний реголіт — це поверхневий шар уламково-пилового матеріалу, що вкриває майже весь Місяць</a:t>
              </a:r>
            </a:p>
          </p:txBody>
        </p:sp>
      </p:grpSp>
      <p:sp>
        <p:nvSpPr>
          <p:cNvPr name="Freeform 5" id="5"/>
          <p:cNvSpPr/>
          <p:nvPr/>
        </p:nvSpPr>
        <p:spPr>
          <a:xfrm flipH="false" flipV="false" rot="0">
            <a:off x="15843717"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1099245" y="4443638"/>
            <a:ext cx="6960349" cy="842491"/>
            <a:chOff x="0" y="0"/>
            <a:chExt cx="1833178" cy="221891"/>
          </a:xfrm>
        </p:grpSpPr>
        <p:sp>
          <p:nvSpPr>
            <p:cNvPr name="Freeform 7" id="7"/>
            <p:cNvSpPr/>
            <p:nvPr/>
          </p:nvSpPr>
          <p:spPr>
            <a:xfrm flipH="false" flipV="false" rot="0">
              <a:off x="0" y="0"/>
              <a:ext cx="1833178" cy="221891"/>
            </a:xfrm>
            <a:custGeom>
              <a:avLst/>
              <a:gdLst/>
              <a:ahLst/>
              <a:cxnLst/>
              <a:rect r="r" b="b" t="t" l="l"/>
              <a:pathLst>
                <a:path h="221891" w="1833178">
                  <a:moveTo>
                    <a:pt x="56727" y="0"/>
                  </a:moveTo>
                  <a:lnTo>
                    <a:pt x="1776452" y="0"/>
                  </a:lnTo>
                  <a:cubicBezTo>
                    <a:pt x="1807781" y="0"/>
                    <a:pt x="1833178" y="25397"/>
                    <a:pt x="1833178" y="56727"/>
                  </a:cubicBezTo>
                  <a:lnTo>
                    <a:pt x="1833178" y="165164"/>
                  </a:lnTo>
                  <a:cubicBezTo>
                    <a:pt x="1833178" y="196493"/>
                    <a:pt x="1807781" y="221891"/>
                    <a:pt x="1776452" y="221891"/>
                  </a:cubicBezTo>
                  <a:lnTo>
                    <a:pt x="56727" y="221891"/>
                  </a:lnTo>
                  <a:cubicBezTo>
                    <a:pt x="25397" y="221891"/>
                    <a:pt x="0" y="196493"/>
                    <a:pt x="0" y="165164"/>
                  </a:cubicBezTo>
                  <a:lnTo>
                    <a:pt x="0" y="56727"/>
                  </a:lnTo>
                  <a:cubicBezTo>
                    <a:pt x="0" y="25397"/>
                    <a:pt x="25397" y="0"/>
                    <a:pt x="56727" y="0"/>
                  </a:cubicBezTo>
                  <a:close/>
                </a:path>
              </a:pathLst>
            </a:custGeom>
            <a:gradFill rotWithShape="true">
              <a:gsLst>
                <a:gs pos="0">
                  <a:srgbClr val="DE784C">
                    <a:alpha val="100000"/>
                  </a:srgbClr>
                </a:gs>
                <a:gs pos="100000">
                  <a:srgbClr val="FFAE11">
                    <a:alpha val="100000"/>
                  </a:srgbClr>
                </a:gs>
              </a:gsLst>
              <a:lin ang="0"/>
            </a:gradFill>
          </p:spPr>
        </p:sp>
        <p:sp>
          <p:nvSpPr>
            <p:cNvPr name="TextBox 8" id="8"/>
            <p:cNvSpPr txBox="true"/>
            <p:nvPr/>
          </p:nvSpPr>
          <p:spPr>
            <a:xfrm>
              <a:off x="0" y="-28575"/>
              <a:ext cx="1833178" cy="250466"/>
            </a:xfrm>
            <a:prstGeom prst="rect">
              <a:avLst/>
            </a:prstGeom>
          </p:spPr>
          <p:txBody>
            <a:bodyPr anchor="ctr" rtlCol="false" tIns="50800" lIns="50800" bIns="50800" rIns="50800"/>
            <a:lstStyle/>
            <a:p>
              <a:pPr algn="ctr">
                <a:lnSpc>
                  <a:spcPts val="2520"/>
                </a:lnSpc>
              </a:pPr>
              <a:r>
                <a:rPr lang="en-US" sz="1800" i="true">
                  <a:solidFill>
                    <a:srgbClr val="000000"/>
                  </a:solidFill>
                  <a:latin typeface="Open Sans Italics"/>
                  <a:ea typeface="Open Sans Italics"/>
                  <a:cs typeface="Open Sans Italics"/>
                  <a:sym typeface="Open Sans Italics"/>
                </a:rPr>
                <a:t>*Червоним позначені сполуки,яких немає в складі місячної породи</a:t>
              </a:r>
            </a:p>
          </p:txBody>
        </p:sp>
      </p:grpSp>
      <p:sp>
        <p:nvSpPr>
          <p:cNvPr name="Freeform 9" id="9"/>
          <p:cNvSpPr/>
          <p:nvPr/>
        </p:nvSpPr>
        <p:spPr>
          <a:xfrm flipH="false" flipV="false" rot="0">
            <a:off x="-1802203"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grpSp>
        <p:nvGrpSpPr>
          <p:cNvPr name="Group 10" id="10"/>
          <p:cNvGrpSpPr/>
          <p:nvPr/>
        </p:nvGrpSpPr>
        <p:grpSpPr>
          <a:xfrm rot="0">
            <a:off x="764529" y="2274469"/>
            <a:ext cx="7319899" cy="2740565"/>
            <a:chOff x="0" y="0"/>
            <a:chExt cx="1927875" cy="721795"/>
          </a:xfrm>
        </p:grpSpPr>
        <p:sp>
          <p:nvSpPr>
            <p:cNvPr name="Freeform 11" id="11"/>
            <p:cNvSpPr/>
            <p:nvPr/>
          </p:nvSpPr>
          <p:spPr>
            <a:xfrm flipH="false" flipV="false" rot="0">
              <a:off x="0" y="0"/>
              <a:ext cx="1927875" cy="721795"/>
            </a:xfrm>
            <a:custGeom>
              <a:avLst/>
              <a:gdLst/>
              <a:ahLst/>
              <a:cxnLst/>
              <a:rect r="r" b="b" t="t" l="l"/>
              <a:pathLst>
                <a:path h="721795" w="1927875">
                  <a:moveTo>
                    <a:pt x="53940" y="0"/>
                  </a:moveTo>
                  <a:lnTo>
                    <a:pt x="1873934" y="0"/>
                  </a:lnTo>
                  <a:cubicBezTo>
                    <a:pt x="1903725" y="0"/>
                    <a:pt x="1927875" y="24150"/>
                    <a:pt x="1927875" y="53940"/>
                  </a:cubicBezTo>
                  <a:lnTo>
                    <a:pt x="1927875" y="667855"/>
                  </a:lnTo>
                  <a:cubicBezTo>
                    <a:pt x="1927875" y="697645"/>
                    <a:pt x="1903725" y="721795"/>
                    <a:pt x="1873934" y="721795"/>
                  </a:cubicBezTo>
                  <a:lnTo>
                    <a:pt x="53940" y="721795"/>
                  </a:lnTo>
                  <a:cubicBezTo>
                    <a:pt x="24150" y="721795"/>
                    <a:pt x="0" y="697645"/>
                    <a:pt x="0" y="667855"/>
                  </a:cubicBezTo>
                  <a:lnTo>
                    <a:pt x="0" y="53940"/>
                  </a:lnTo>
                  <a:cubicBezTo>
                    <a:pt x="0" y="24150"/>
                    <a:pt x="24150" y="0"/>
                    <a:pt x="53940" y="0"/>
                  </a:cubicBezTo>
                  <a:close/>
                </a:path>
              </a:pathLst>
            </a:custGeom>
            <a:gradFill rotWithShape="true">
              <a:gsLst>
                <a:gs pos="0">
                  <a:srgbClr val="DE784C">
                    <a:alpha val="100000"/>
                  </a:srgbClr>
                </a:gs>
                <a:gs pos="100000">
                  <a:srgbClr val="FFAE11">
                    <a:alpha val="100000"/>
                  </a:srgbClr>
                </a:gs>
              </a:gsLst>
              <a:lin ang="0"/>
            </a:gradFill>
          </p:spPr>
        </p:sp>
        <p:sp>
          <p:nvSpPr>
            <p:cNvPr name="TextBox 12" id="12"/>
            <p:cNvSpPr txBox="true"/>
            <p:nvPr/>
          </p:nvSpPr>
          <p:spPr>
            <a:xfrm>
              <a:off x="0" y="-38100"/>
              <a:ext cx="1927875" cy="759895"/>
            </a:xfrm>
            <a:prstGeom prst="rect">
              <a:avLst/>
            </a:prstGeom>
          </p:spPr>
          <p:txBody>
            <a:bodyPr anchor="ctr" rtlCol="false" tIns="50800" lIns="50800" bIns="50800" rIns="50800"/>
            <a:lstStyle/>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Місячний реголіт не є багатим на потрібні хімічні елементи,а ті елементи, які наявні,не є в великій концетрації та зазвичай є оксидами.Однак з місячного реголіту можливо добути один з потрібних елементів.</a:t>
              </a:r>
            </a:p>
          </p:txBody>
        </p:sp>
      </p:grpSp>
      <p:grpSp>
        <p:nvGrpSpPr>
          <p:cNvPr name="Group 13" id="13"/>
          <p:cNvGrpSpPr/>
          <p:nvPr/>
        </p:nvGrpSpPr>
        <p:grpSpPr>
          <a:xfrm rot="0">
            <a:off x="764529" y="5286129"/>
            <a:ext cx="7319899" cy="2740565"/>
            <a:chOff x="0" y="0"/>
            <a:chExt cx="1927875" cy="721795"/>
          </a:xfrm>
        </p:grpSpPr>
        <p:sp>
          <p:nvSpPr>
            <p:cNvPr name="Freeform 14" id="14"/>
            <p:cNvSpPr/>
            <p:nvPr/>
          </p:nvSpPr>
          <p:spPr>
            <a:xfrm flipH="false" flipV="false" rot="0">
              <a:off x="0" y="0"/>
              <a:ext cx="1927875" cy="721795"/>
            </a:xfrm>
            <a:custGeom>
              <a:avLst/>
              <a:gdLst/>
              <a:ahLst/>
              <a:cxnLst/>
              <a:rect r="r" b="b" t="t" l="l"/>
              <a:pathLst>
                <a:path h="721795" w="1927875">
                  <a:moveTo>
                    <a:pt x="53940" y="0"/>
                  </a:moveTo>
                  <a:lnTo>
                    <a:pt x="1873934" y="0"/>
                  </a:lnTo>
                  <a:cubicBezTo>
                    <a:pt x="1903725" y="0"/>
                    <a:pt x="1927875" y="24150"/>
                    <a:pt x="1927875" y="53940"/>
                  </a:cubicBezTo>
                  <a:lnTo>
                    <a:pt x="1927875" y="667855"/>
                  </a:lnTo>
                  <a:cubicBezTo>
                    <a:pt x="1927875" y="697645"/>
                    <a:pt x="1903725" y="721795"/>
                    <a:pt x="1873934" y="721795"/>
                  </a:cubicBezTo>
                  <a:lnTo>
                    <a:pt x="53940" y="721795"/>
                  </a:lnTo>
                  <a:cubicBezTo>
                    <a:pt x="24150" y="721795"/>
                    <a:pt x="0" y="697645"/>
                    <a:pt x="0" y="667855"/>
                  </a:cubicBezTo>
                  <a:lnTo>
                    <a:pt x="0" y="53940"/>
                  </a:lnTo>
                  <a:cubicBezTo>
                    <a:pt x="0" y="24150"/>
                    <a:pt x="24150" y="0"/>
                    <a:pt x="53940" y="0"/>
                  </a:cubicBezTo>
                  <a:close/>
                </a:path>
              </a:pathLst>
            </a:custGeom>
            <a:gradFill rotWithShape="true">
              <a:gsLst>
                <a:gs pos="0">
                  <a:srgbClr val="DE784C">
                    <a:alpha val="100000"/>
                  </a:srgbClr>
                </a:gs>
                <a:gs pos="100000">
                  <a:srgbClr val="FFAE11">
                    <a:alpha val="100000"/>
                  </a:srgbClr>
                </a:gs>
              </a:gsLst>
              <a:lin ang="0"/>
            </a:gradFill>
          </p:spPr>
        </p:sp>
        <p:sp>
          <p:nvSpPr>
            <p:cNvPr name="TextBox 15" id="15"/>
            <p:cNvSpPr txBox="true"/>
            <p:nvPr/>
          </p:nvSpPr>
          <p:spPr>
            <a:xfrm>
              <a:off x="0" y="-38100"/>
              <a:ext cx="1927875" cy="759895"/>
            </a:xfrm>
            <a:prstGeom prst="rect">
              <a:avLst/>
            </a:prstGeom>
          </p:spPr>
          <p:txBody>
            <a:bodyPr anchor="ctr" rtlCol="false" tIns="50800" lIns="50800" bIns="50800" rIns="50800"/>
            <a:lstStyle/>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Місячні базальти(вулканічні породи, що складають основну частину місячних «морів» (темних плям)) більш насичені потрібними речовинами,але ці речовини теж у оксидній формі.З цього доступного типу грунту будуть видобуватися основні потрбіні хімічні сполуки.</a:t>
              </a:r>
            </a:p>
          </p:txBody>
        </p:sp>
      </p:grpSp>
      <p:grpSp>
        <p:nvGrpSpPr>
          <p:cNvPr name="Group 16" id="16"/>
          <p:cNvGrpSpPr/>
          <p:nvPr/>
        </p:nvGrpSpPr>
        <p:grpSpPr>
          <a:xfrm rot="0">
            <a:off x="8237918" y="1006329"/>
            <a:ext cx="3093166" cy="1899766"/>
            <a:chOff x="0" y="0"/>
            <a:chExt cx="814661" cy="500350"/>
          </a:xfrm>
        </p:grpSpPr>
        <p:sp>
          <p:nvSpPr>
            <p:cNvPr name="Freeform 17" id="17"/>
            <p:cNvSpPr/>
            <p:nvPr/>
          </p:nvSpPr>
          <p:spPr>
            <a:xfrm flipH="false" flipV="false" rot="0">
              <a:off x="0" y="0"/>
              <a:ext cx="814661" cy="500350"/>
            </a:xfrm>
            <a:custGeom>
              <a:avLst/>
              <a:gdLst/>
              <a:ahLst/>
              <a:cxnLst/>
              <a:rect r="r" b="b" t="t" l="l"/>
              <a:pathLst>
                <a:path h="500350" w="814661">
                  <a:moveTo>
                    <a:pt x="127648" y="0"/>
                  </a:moveTo>
                  <a:lnTo>
                    <a:pt x="687013" y="0"/>
                  </a:lnTo>
                  <a:cubicBezTo>
                    <a:pt x="757511" y="0"/>
                    <a:pt x="814661" y="57150"/>
                    <a:pt x="814661" y="127648"/>
                  </a:cubicBezTo>
                  <a:lnTo>
                    <a:pt x="814661" y="372701"/>
                  </a:lnTo>
                  <a:cubicBezTo>
                    <a:pt x="814661" y="443200"/>
                    <a:pt x="757511" y="500350"/>
                    <a:pt x="687013" y="500350"/>
                  </a:cubicBezTo>
                  <a:lnTo>
                    <a:pt x="127648" y="500350"/>
                  </a:lnTo>
                  <a:cubicBezTo>
                    <a:pt x="57150" y="500350"/>
                    <a:pt x="0" y="443200"/>
                    <a:pt x="0" y="372701"/>
                  </a:cubicBezTo>
                  <a:lnTo>
                    <a:pt x="0" y="127648"/>
                  </a:lnTo>
                  <a:cubicBezTo>
                    <a:pt x="0" y="57150"/>
                    <a:pt x="57150" y="0"/>
                    <a:pt x="127648" y="0"/>
                  </a:cubicBezTo>
                  <a:close/>
                </a:path>
              </a:pathLst>
            </a:custGeom>
            <a:solidFill>
              <a:srgbClr val="7ED957"/>
            </a:solidFill>
          </p:spPr>
        </p:sp>
        <p:sp>
          <p:nvSpPr>
            <p:cNvPr name="TextBox 18" id="18"/>
            <p:cNvSpPr txBox="true"/>
            <p:nvPr/>
          </p:nvSpPr>
          <p:spPr>
            <a:xfrm>
              <a:off x="0" y="-38100"/>
              <a:ext cx="814661" cy="538450"/>
            </a:xfrm>
            <a:prstGeom prst="rect">
              <a:avLst/>
            </a:prstGeom>
          </p:spPr>
          <p:txBody>
            <a:bodyPr anchor="ctr" rtlCol="false" tIns="50800" lIns="50800" bIns="50800" rIns="50800"/>
            <a:lstStyle/>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Порівняння потрібних речовин та доступних речовин.Спосіб обробки доступних речовин:</a:t>
              </a:r>
            </a:p>
          </p:txBody>
        </p:sp>
      </p:grpSp>
      <p:sp>
        <p:nvSpPr>
          <p:cNvPr name="Freeform 19" id="19"/>
          <p:cNvSpPr/>
          <p:nvPr/>
        </p:nvSpPr>
        <p:spPr>
          <a:xfrm flipH="false" flipV="false" rot="0">
            <a:off x="11483484" y="269941"/>
            <a:ext cx="6191871" cy="4009056"/>
          </a:xfrm>
          <a:custGeom>
            <a:avLst/>
            <a:gdLst/>
            <a:ahLst/>
            <a:cxnLst/>
            <a:rect r="r" b="b" t="t" l="l"/>
            <a:pathLst>
              <a:path h="4009056" w="6191871">
                <a:moveTo>
                  <a:pt x="0" y="0"/>
                </a:moveTo>
                <a:lnTo>
                  <a:pt x="6191871" y="0"/>
                </a:lnTo>
                <a:lnTo>
                  <a:pt x="6191871" y="4009056"/>
                </a:lnTo>
                <a:lnTo>
                  <a:pt x="0" y="4009056"/>
                </a:lnTo>
                <a:lnTo>
                  <a:pt x="0" y="0"/>
                </a:lnTo>
                <a:close/>
              </a:path>
            </a:pathLst>
          </a:custGeom>
          <a:blipFill>
            <a:blip r:embed="rId4"/>
            <a:stretch>
              <a:fillRect l="0" t="-1034" r="0" b="-1034"/>
            </a:stretch>
          </a:blipFill>
          <a:ln w="38100" cap="sq">
            <a:solidFill>
              <a:srgbClr val="000000"/>
            </a:solidFill>
            <a:prstDash val="solid"/>
            <a:miter/>
          </a:ln>
        </p:spPr>
      </p:sp>
      <p:sp>
        <p:nvSpPr>
          <p:cNvPr name="Freeform 20" id="20"/>
          <p:cNvSpPr/>
          <p:nvPr/>
        </p:nvSpPr>
        <p:spPr>
          <a:xfrm flipH="false" flipV="false" rot="0">
            <a:off x="8237918" y="6532205"/>
            <a:ext cx="9775519" cy="2536889"/>
          </a:xfrm>
          <a:custGeom>
            <a:avLst/>
            <a:gdLst/>
            <a:ahLst/>
            <a:cxnLst/>
            <a:rect r="r" b="b" t="t" l="l"/>
            <a:pathLst>
              <a:path h="2536889" w="9775519">
                <a:moveTo>
                  <a:pt x="0" y="0"/>
                </a:moveTo>
                <a:lnTo>
                  <a:pt x="9775520" y="0"/>
                </a:lnTo>
                <a:lnTo>
                  <a:pt x="9775520" y="2536888"/>
                </a:lnTo>
                <a:lnTo>
                  <a:pt x="0" y="2536888"/>
                </a:lnTo>
                <a:lnTo>
                  <a:pt x="0" y="0"/>
                </a:lnTo>
                <a:close/>
              </a:path>
            </a:pathLst>
          </a:custGeom>
          <a:blipFill>
            <a:blip r:embed="rId5"/>
            <a:stretch>
              <a:fillRect l="0" t="-1538" r="0" b="-1538"/>
            </a:stretch>
          </a:blipFill>
          <a:ln w="38100" cap="sq">
            <a:solidFill>
              <a:srgbClr val="000000"/>
            </a:solidFill>
            <a:prstDash val="solid"/>
            <a:miter/>
          </a:ln>
        </p:spPr>
      </p:sp>
      <p:grpSp>
        <p:nvGrpSpPr>
          <p:cNvPr name="Group 21" id="21"/>
          <p:cNvGrpSpPr/>
          <p:nvPr/>
        </p:nvGrpSpPr>
        <p:grpSpPr>
          <a:xfrm rot="0">
            <a:off x="8516700" y="5529093"/>
            <a:ext cx="6960349" cy="760147"/>
            <a:chOff x="0" y="0"/>
            <a:chExt cx="1833178" cy="200203"/>
          </a:xfrm>
        </p:grpSpPr>
        <p:sp>
          <p:nvSpPr>
            <p:cNvPr name="Freeform 22" id="22"/>
            <p:cNvSpPr/>
            <p:nvPr/>
          </p:nvSpPr>
          <p:spPr>
            <a:xfrm flipH="false" flipV="false" rot="0">
              <a:off x="0" y="0"/>
              <a:ext cx="1833178" cy="200203"/>
            </a:xfrm>
            <a:custGeom>
              <a:avLst/>
              <a:gdLst/>
              <a:ahLst/>
              <a:cxnLst/>
              <a:rect r="r" b="b" t="t" l="l"/>
              <a:pathLst>
                <a:path h="200203" w="1833178">
                  <a:moveTo>
                    <a:pt x="56727" y="0"/>
                  </a:moveTo>
                  <a:lnTo>
                    <a:pt x="1776452" y="0"/>
                  </a:lnTo>
                  <a:cubicBezTo>
                    <a:pt x="1807781" y="0"/>
                    <a:pt x="1833178" y="25397"/>
                    <a:pt x="1833178" y="56727"/>
                  </a:cubicBezTo>
                  <a:lnTo>
                    <a:pt x="1833178" y="143477"/>
                  </a:lnTo>
                  <a:cubicBezTo>
                    <a:pt x="1833178" y="174806"/>
                    <a:pt x="1807781" y="200203"/>
                    <a:pt x="1776452" y="200203"/>
                  </a:cubicBezTo>
                  <a:lnTo>
                    <a:pt x="56727" y="200203"/>
                  </a:lnTo>
                  <a:cubicBezTo>
                    <a:pt x="25397" y="200203"/>
                    <a:pt x="0" y="174806"/>
                    <a:pt x="0" y="143477"/>
                  </a:cubicBezTo>
                  <a:lnTo>
                    <a:pt x="0" y="56727"/>
                  </a:lnTo>
                  <a:cubicBezTo>
                    <a:pt x="0" y="25397"/>
                    <a:pt x="25397" y="0"/>
                    <a:pt x="56727" y="0"/>
                  </a:cubicBezTo>
                  <a:close/>
                </a:path>
              </a:pathLst>
            </a:custGeom>
            <a:solidFill>
              <a:srgbClr val="7ED957"/>
            </a:solidFill>
          </p:spPr>
        </p:sp>
        <p:sp>
          <p:nvSpPr>
            <p:cNvPr name="TextBox 23" id="23"/>
            <p:cNvSpPr txBox="true"/>
            <p:nvPr/>
          </p:nvSpPr>
          <p:spPr>
            <a:xfrm>
              <a:off x="0" y="-28575"/>
              <a:ext cx="1833178" cy="228778"/>
            </a:xfrm>
            <a:prstGeom prst="rect">
              <a:avLst/>
            </a:prstGeom>
          </p:spPr>
          <p:txBody>
            <a:bodyPr anchor="ctr" rtlCol="false" tIns="50800" lIns="50800" bIns="50800" rIns="50800"/>
            <a:lstStyle/>
            <a:p>
              <a:pPr algn="ctr">
                <a:lnSpc>
                  <a:spcPts val="2520"/>
                </a:lnSpc>
              </a:pPr>
              <a:r>
                <a:rPr lang="en-US" b="true" sz="1800">
                  <a:solidFill>
                    <a:srgbClr val="000000"/>
                  </a:solidFill>
                  <a:latin typeface="Open Sans Bold"/>
                  <a:ea typeface="Open Sans Bold"/>
                  <a:cs typeface="Open Sans Bold"/>
                  <a:sym typeface="Open Sans Bold"/>
                </a:rPr>
                <a:t>Результати аналізу симулянта Orbitec місячного та марсіанського реголіту:</a:t>
              </a:r>
            </a:p>
          </p:txBody>
        </p:sp>
      </p:grpSp>
      <p:sp>
        <p:nvSpPr>
          <p:cNvPr name="Freeform 24" id="24"/>
          <p:cNvSpPr/>
          <p:nvPr/>
        </p:nvSpPr>
        <p:spPr>
          <a:xfrm flipH="false" flipV="false" rot="0">
            <a:off x="17316537" y="9475036"/>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5" id="25"/>
          <p:cNvGrpSpPr/>
          <p:nvPr/>
        </p:nvGrpSpPr>
        <p:grpSpPr>
          <a:xfrm rot="0">
            <a:off x="1028700" y="8026695"/>
            <a:ext cx="2484985" cy="832578"/>
            <a:chOff x="0" y="0"/>
            <a:chExt cx="654482" cy="219280"/>
          </a:xfrm>
        </p:grpSpPr>
        <p:sp>
          <p:nvSpPr>
            <p:cNvPr name="Freeform 26" id="26"/>
            <p:cNvSpPr/>
            <p:nvPr/>
          </p:nvSpPr>
          <p:spPr>
            <a:xfrm flipH="false" flipV="false" rot="0">
              <a:off x="0" y="0"/>
              <a:ext cx="654482" cy="219280"/>
            </a:xfrm>
            <a:custGeom>
              <a:avLst/>
              <a:gdLst/>
              <a:ahLst/>
              <a:cxnLst/>
              <a:rect r="r" b="b" t="t" l="l"/>
              <a:pathLst>
                <a:path h="219280" w="654482">
                  <a:moveTo>
                    <a:pt x="109640" y="0"/>
                  </a:moveTo>
                  <a:lnTo>
                    <a:pt x="544842" y="0"/>
                  </a:lnTo>
                  <a:cubicBezTo>
                    <a:pt x="573920" y="0"/>
                    <a:pt x="601807" y="11551"/>
                    <a:pt x="622369" y="32113"/>
                  </a:cubicBezTo>
                  <a:cubicBezTo>
                    <a:pt x="642930" y="52674"/>
                    <a:pt x="654482" y="80562"/>
                    <a:pt x="654482" y="109640"/>
                  </a:cubicBezTo>
                  <a:lnTo>
                    <a:pt x="654482" y="109640"/>
                  </a:lnTo>
                  <a:cubicBezTo>
                    <a:pt x="654482" y="138718"/>
                    <a:pt x="642930" y="166606"/>
                    <a:pt x="622369" y="187167"/>
                  </a:cubicBezTo>
                  <a:cubicBezTo>
                    <a:pt x="601807" y="207729"/>
                    <a:pt x="573920" y="219280"/>
                    <a:pt x="544842" y="219280"/>
                  </a:cubicBezTo>
                  <a:lnTo>
                    <a:pt x="109640" y="219280"/>
                  </a:lnTo>
                  <a:cubicBezTo>
                    <a:pt x="80562" y="219280"/>
                    <a:pt x="52674" y="207729"/>
                    <a:pt x="32113" y="187167"/>
                  </a:cubicBezTo>
                  <a:cubicBezTo>
                    <a:pt x="11551" y="166606"/>
                    <a:pt x="0" y="138718"/>
                    <a:pt x="0" y="109640"/>
                  </a:cubicBezTo>
                  <a:lnTo>
                    <a:pt x="0" y="109640"/>
                  </a:lnTo>
                  <a:cubicBezTo>
                    <a:pt x="0" y="80562"/>
                    <a:pt x="11551" y="52674"/>
                    <a:pt x="32113" y="32113"/>
                  </a:cubicBezTo>
                  <a:cubicBezTo>
                    <a:pt x="52674" y="11551"/>
                    <a:pt x="80562" y="0"/>
                    <a:pt x="109640" y="0"/>
                  </a:cubicBezTo>
                  <a:close/>
                </a:path>
              </a:pathLst>
            </a:custGeom>
            <a:gradFill rotWithShape="true">
              <a:gsLst>
                <a:gs pos="0">
                  <a:srgbClr val="DE784C">
                    <a:alpha val="100000"/>
                  </a:srgbClr>
                </a:gs>
                <a:gs pos="100000">
                  <a:srgbClr val="FFAE11">
                    <a:alpha val="100000"/>
                  </a:srgbClr>
                </a:gs>
              </a:gsLst>
              <a:lin ang="0"/>
            </a:gradFill>
          </p:spPr>
        </p:sp>
        <p:sp>
          <p:nvSpPr>
            <p:cNvPr name="TextBox 27" id="27"/>
            <p:cNvSpPr txBox="true"/>
            <p:nvPr/>
          </p:nvSpPr>
          <p:spPr>
            <a:xfrm>
              <a:off x="0" y="-28575"/>
              <a:ext cx="654482" cy="247855"/>
            </a:xfrm>
            <a:prstGeom prst="rect">
              <a:avLst/>
            </a:prstGeom>
          </p:spPr>
          <p:txBody>
            <a:bodyPr anchor="ctr" rtlCol="false" tIns="50800" lIns="50800" bIns="50800" rIns="50800"/>
            <a:lstStyle/>
            <a:p>
              <a:pPr algn="ctr">
                <a:lnSpc>
                  <a:spcPts val="2520"/>
                </a:lnSpc>
              </a:pPr>
              <a:r>
                <a:rPr lang="en-US" sz="1800" i="true">
                  <a:solidFill>
                    <a:srgbClr val="000000"/>
                  </a:solidFill>
                  <a:latin typeface="Open Sans Italics"/>
                  <a:ea typeface="Open Sans Italics"/>
                  <a:cs typeface="Open Sans Italics"/>
                  <a:sym typeface="Open Sans Italics"/>
                </a:rPr>
                <a:t>Склад місячних базальтів</a:t>
              </a:r>
            </a:p>
          </p:txBody>
        </p:sp>
      </p:grpSp>
      <p:grpSp>
        <p:nvGrpSpPr>
          <p:cNvPr name="Group 28" id="28"/>
          <p:cNvGrpSpPr/>
          <p:nvPr/>
        </p:nvGrpSpPr>
        <p:grpSpPr>
          <a:xfrm rot="0">
            <a:off x="4957188" y="8026695"/>
            <a:ext cx="2484985" cy="832578"/>
            <a:chOff x="0" y="0"/>
            <a:chExt cx="654482" cy="219280"/>
          </a:xfrm>
        </p:grpSpPr>
        <p:sp>
          <p:nvSpPr>
            <p:cNvPr name="Freeform 29" id="29"/>
            <p:cNvSpPr/>
            <p:nvPr/>
          </p:nvSpPr>
          <p:spPr>
            <a:xfrm flipH="false" flipV="false" rot="0">
              <a:off x="0" y="0"/>
              <a:ext cx="654482" cy="219280"/>
            </a:xfrm>
            <a:custGeom>
              <a:avLst/>
              <a:gdLst/>
              <a:ahLst/>
              <a:cxnLst/>
              <a:rect r="r" b="b" t="t" l="l"/>
              <a:pathLst>
                <a:path h="219280" w="654482">
                  <a:moveTo>
                    <a:pt x="109640" y="0"/>
                  </a:moveTo>
                  <a:lnTo>
                    <a:pt x="544842" y="0"/>
                  </a:lnTo>
                  <a:cubicBezTo>
                    <a:pt x="573920" y="0"/>
                    <a:pt x="601807" y="11551"/>
                    <a:pt x="622369" y="32113"/>
                  </a:cubicBezTo>
                  <a:cubicBezTo>
                    <a:pt x="642930" y="52674"/>
                    <a:pt x="654482" y="80562"/>
                    <a:pt x="654482" y="109640"/>
                  </a:cubicBezTo>
                  <a:lnTo>
                    <a:pt x="654482" y="109640"/>
                  </a:lnTo>
                  <a:cubicBezTo>
                    <a:pt x="654482" y="138718"/>
                    <a:pt x="642930" y="166606"/>
                    <a:pt x="622369" y="187167"/>
                  </a:cubicBezTo>
                  <a:cubicBezTo>
                    <a:pt x="601807" y="207729"/>
                    <a:pt x="573920" y="219280"/>
                    <a:pt x="544842" y="219280"/>
                  </a:cubicBezTo>
                  <a:lnTo>
                    <a:pt x="109640" y="219280"/>
                  </a:lnTo>
                  <a:cubicBezTo>
                    <a:pt x="80562" y="219280"/>
                    <a:pt x="52674" y="207729"/>
                    <a:pt x="32113" y="187167"/>
                  </a:cubicBezTo>
                  <a:cubicBezTo>
                    <a:pt x="11551" y="166606"/>
                    <a:pt x="0" y="138718"/>
                    <a:pt x="0" y="109640"/>
                  </a:cubicBezTo>
                  <a:lnTo>
                    <a:pt x="0" y="109640"/>
                  </a:lnTo>
                  <a:cubicBezTo>
                    <a:pt x="0" y="80562"/>
                    <a:pt x="11551" y="52674"/>
                    <a:pt x="32113" y="32113"/>
                  </a:cubicBezTo>
                  <a:cubicBezTo>
                    <a:pt x="52674" y="11551"/>
                    <a:pt x="80562" y="0"/>
                    <a:pt x="109640" y="0"/>
                  </a:cubicBezTo>
                  <a:close/>
                </a:path>
              </a:pathLst>
            </a:custGeom>
            <a:gradFill rotWithShape="true">
              <a:gsLst>
                <a:gs pos="0">
                  <a:srgbClr val="DE784C">
                    <a:alpha val="100000"/>
                  </a:srgbClr>
                </a:gs>
                <a:gs pos="100000">
                  <a:srgbClr val="FFAE11">
                    <a:alpha val="100000"/>
                  </a:srgbClr>
                </a:gs>
              </a:gsLst>
              <a:lin ang="0"/>
            </a:gradFill>
          </p:spPr>
        </p:sp>
        <p:sp>
          <p:nvSpPr>
            <p:cNvPr name="TextBox 30" id="30"/>
            <p:cNvSpPr txBox="true"/>
            <p:nvPr/>
          </p:nvSpPr>
          <p:spPr>
            <a:xfrm>
              <a:off x="0" y="-28575"/>
              <a:ext cx="654482" cy="247855"/>
            </a:xfrm>
            <a:prstGeom prst="rect">
              <a:avLst/>
            </a:prstGeom>
          </p:spPr>
          <p:txBody>
            <a:bodyPr anchor="ctr" rtlCol="false" tIns="50800" lIns="50800" bIns="50800" rIns="50800"/>
            <a:lstStyle/>
            <a:p>
              <a:pPr algn="ctr">
                <a:lnSpc>
                  <a:spcPts val="2520"/>
                </a:lnSpc>
              </a:pPr>
              <a:r>
                <a:rPr lang="en-US" sz="1800" i="true">
                  <a:solidFill>
                    <a:srgbClr val="000000"/>
                  </a:solidFill>
                  <a:latin typeface="Open Sans Italics"/>
                  <a:ea typeface="Open Sans Italics"/>
                  <a:cs typeface="Open Sans Italics"/>
                  <a:sym typeface="Open Sans Italics"/>
                </a:rPr>
                <a:t>Склад місячного реголіту</a:t>
              </a:r>
            </a:p>
          </p:txBody>
        </p:sp>
      </p:grpSp>
      <p:grpSp>
        <p:nvGrpSpPr>
          <p:cNvPr name="Group 31" id="31"/>
          <p:cNvGrpSpPr/>
          <p:nvPr/>
        </p:nvGrpSpPr>
        <p:grpSpPr>
          <a:xfrm rot="0">
            <a:off x="3822808" y="9002686"/>
            <a:ext cx="4261620" cy="1189986"/>
            <a:chOff x="0" y="0"/>
            <a:chExt cx="1122402" cy="313412"/>
          </a:xfrm>
        </p:grpSpPr>
        <p:sp>
          <p:nvSpPr>
            <p:cNvPr name="Freeform 32" id="32"/>
            <p:cNvSpPr/>
            <p:nvPr/>
          </p:nvSpPr>
          <p:spPr>
            <a:xfrm flipH="false" flipV="false" rot="0">
              <a:off x="0" y="0"/>
              <a:ext cx="1122402" cy="313412"/>
            </a:xfrm>
            <a:custGeom>
              <a:avLst/>
              <a:gdLst/>
              <a:ahLst/>
              <a:cxnLst/>
              <a:rect r="r" b="b" t="t" l="l"/>
              <a:pathLst>
                <a:path h="313412" w="1122402">
                  <a:moveTo>
                    <a:pt x="92650" y="0"/>
                  </a:moveTo>
                  <a:lnTo>
                    <a:pt x="1029752" y="0"/>
                  </a:lnTo>
                  <a:cubicBezTo>
                    <a:pt x="1054324" y="0"/>
                    <a:pt x="1077890" y="9761"/>
                    <a:pt x="1095265" y="27136"/>
                  </a:cubicBezTo>
                  <a:cubicBezTo>
                    <a:pt x="1112641" y="44512"/>
                    <a:pt x="1122402" y="68077"/>
                    <a:pt x="1122402" y="92650"/>
                  </a:cubicBezTo>
                  <a:lnTo>
                    <a:pt x="1122402" y="220762"/>
                  </a:lnTo>
                  <a:cubicBezTo>
                    <a:pt x="1122402" y="245334"/>
                    <a:pt x="1112641" y="268900"/>
                    <a:pt x="1095265" y="286275"/>
                  </a:cubicBezTo>
                  <a:cubicBezTo>
                    <a:pt x="1077890" y="303651"/>
                    <a:pt x="1054324" y="313412"/>
                    <a:pt x="1029752" y="313412"/>
                  </a:cubicBezTo>
                  <a:lnTo>
                    <a:pt x="92650" y="313412"/>
                  </a:lnTo>
                  <a:cubicBezTo>
                    <a:pt x="68077" y="313412"/>
                    <a:pt x="44512" y="303651"/>
                    <a:pt x="27136" y="286275"/>
                  </a:cubicBezTo>
                  <a:cubicBezTo>
                    <a:pt x="9761" y="268900"/>
                    <a:pt x="0" y="245334"/>
                    <a:pt x="0" y="220762"/>
                  </a:cubicBezTo>
                  <a:lnTo>
                    <a:pt x="0" y="92650"/>
                  </a:lnTo>
                  <a:cubicBezTo>
                    <a:pt x="0" y="68077"/>
                    <a:pt x="9761" y="44512"/>
                    <a:pt x="27136" y="27136"/>
                  </a:cubicBezTo>
                  <a:cubicBezTo>
                    <a:pt x="44512" y="9761"/>
                    <a:pt x="68077" y="0"/>
                    <a:pt x="92650" y="0"/>
                  </a:cubicBezTo>
                  <a:close/>
                </a:path>
              </a:pathLst>
            </a:custGeom>
            <a:gradFill rotWithShape="true">
              <a:gsLst>
                <a:gs pos="0">
                  <a:srgbClr val="5DE0E6">
                    <a:alpha val="100000"/>
                  </a:srgbClr>
                </a:gs>
                <a:gs pos="100000">
                  <a:srgbClr val="004AAD">
                    <a:alpha val="100000"/>
                  </a:srgbClr>
                </a:gs>
              </a:gsLst>
              <a:lin ang="0"/>
            </a:gradFill>
          </p:spPr>
        </p:sp>
        <p:sp>
          <p:nvSpPr>
            <p:cNvPr name="TextBox 33" id="33"/>
            <p:cNvSpPr txBox="true"/>
            <p:nvPr/>
          </p:nvSpPr>
          <p:spPr>
            <a:xfrm>
              <a:off x="0" y="-28575"/>
              <a:ext cx="1122402" cy="341987"/>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K ;Pt ;Al</a:t>
              </a:r>
            </a:p>
          </p:txBody>
        </p:sp>
      </p:grpSp>
      <p:grpSp>
        <p:nvGrpSpPr>
          <p:cNvPr name="Group 34" id="34"/>
          <p:cNvGrpSpPr/>
          <p:nvPr/>
        </p:nvGrpSpPr>
        <p:grpSpPr>
          <a:xfrm rot="0">
            <a:off x="751171" y="8983394"/>
            <a:ext cx="2919237" cy="1189986"/>
            <a:chOff x="0" y="0"/>
            <a:chExt cx="768853" cy="313412"/>
          </a:xfrm>
        </p:grpSpPr>
        <p:sp>
          <p:nvSpPr>
            <p:cNvPr name="Freeform 35" id="35"/>
            <p:cNvSpPr/>
            <p:nvPr/>
          </p:nvSpPr>
          <p:spPr>
            <a:xfrm flipH="false" flipV="false" rot="0">
              <a:off x="0" y="0"/>
              <a:ext cx="768853" cy="313412"/>
            </a:xfrm>
            <a:custGeom>
              <a:avLst/>
              <a:gdLst/>
              <a:ahLst/>
              <a:cxnLst/>
              <a:rect r="r" b="b" t="t" l="l"/>
              <a:pathLst>
                <a:path h="313412" w="768853">
                  <a:moveTo>
                    <a:pt x="135254" y="0"/>
                  </a:moveTo>
                  <a:lnTo>
                    <a:pt x="633599" y="0"/>
                  </a:lnTo>
                  <a:cubicBezTo>
                    <a:pt x="708297" y="0"/>
                    <a:pt x="768853" y="60555"/>
                    <a:pt x="768853" y="135254"/>
                  </a:cubicBezTo>
                  <a:lnTo>
                    <a:pt x="768853" y="178158"/>
                  </a:lnTo>
                  <a:cubicBezTo>
                    <a:pt x="768853" y="252857"/>
                    <a:pt x="708297" y="313412"/>
                    <a:pt x="633599" y="313412"/>
                  </a:cubicBezTo>
                  <a:lnTo>
                    <a:pt x="135254" y="313412"/>
                  </a:lnTo>
                  <a:cubicBezTo>
                    <a:pt x="60555" y="313412"/>
                    <a:pt x="0" y="252857"/>
                    <a:pt x="0" y="178158"/>
                  </a:cubicBezTo>
                  <a:lnTo>
                    <a:pt x="0" y="135254"/>
                  </a:lnTo>
                  <a:cubicBezTo>
                    <a:pt x="0" y="60555"/>
                    <a:pt x="60555" y="0"/>
                    <a:pt x="135254" y="0"/>
                  </a:cubicBezTo>
                  <a:close/>
                </a:path>
              </a:pathLst>
            </a:custGeom>
            <a:gradFill rotWithShape="true">
              <a:gsLst>
                <a:gs pos="0">
                  <a:srgbClr val="5DE0E6">
                    <a:alpha val="100000"/>
                  </a:srgbClr>
                </a:gs>
                <a:gs pos="100000">
                  <a:srgbClr val="004AAD">
                    <a:alpha val="100000"/>
                  </a:srgbClr>
                </a:gs>
              </a:gsLst>
              <a:lin ang="0"/>
            </a:gradFill>
          </p:spPr>
        </p:sp>
        <p:sp>
          <p:nvSpPr>
            <p:cNvPr name="TextBox 36" id="36"/>
            <p:cNvSpPr txBox="true"/>
            <p:nvPr/>
          </p:nvSpPr>
          <p:spPr>
            <a:xfrm>
              <a:off x="0" y="-28575"/>
              <a:ext cx="768853" cy="341987"/>
            </a:xfrm>
            <a:prstGeom prst="rect">
              <a:avLst/>
            </a:prstGeom>
          </p:spPr>
          <p:txBody>
            <a:bodyPr anchor="ctr" rtlCol="false" tIns="50800" lIns="50800" bIns="50800" rIns="50800"/>
            <a:lstStyle/>
            <a:p>
              <a:pPr algn="ctr">
                <a:lnSpc>
                  <a:spcPts val="2520"/>
                </a:lnSpc>
              </a:pPr>
              <a:r>
                <a:rPr lang="en-US" sz="1800" i="true">
                  <a:solidFill>
                    <a:srgbClr val="000000"/>
                  </a:solidFill>
                  <a:latin typeface="Open Sans Italics"/>
                  <a:ea typeface="Open Sans Italics"/>
                  <a:cs typeface="Open Sans Italics"/>
                  <a:sym typeface="Open Sans Italics"/>
                </a:rPr>
                <a:t>SiO₂;</a:t>
              </a:r>
              <a:r>
                <a:rPr lang="en-US" sz="1800" i="true">
                  <a:solidFill>
                    <a:srgbClr val="000000"/>
                  </a:solidFill>
                  <a:latin typeface="Open Sans Italics"/>
                  <a:ea typeface="Open Sans Italics"/>
                  <a:cs typeface="Open Sans Italics"/>
                  <a:sym typeface="Open Sans Italics"/>
                </a:rPr>
                <a:t> TiO₂; Al₂O₃;Cr₂O₃; FeO MgO ;CaO; Na₂O; K₂O ; P₂O₅</a:t>
              </a:r>
            </a:p>
            <a:p>
              <a:pPr algn="ctr">
                <a:lnSpc>
                  <a:spcPts val="2520"/>
                </a:lnSpc>
              </a:pPr>
              <a:r>
                <a:rPr lang="en-US" sz="1800" i="true">
                  <a:solidFill>
                    <a:srgbClr val="000000"/>
                  </a:solidFill>
                  <a:latin typeface="Open Sans Italics"/>
                  <a:ea typeface="Open Sans Italics"/>
                  <a:cs typeface="Open Sans Italics"/>
                  <a:sym typeface="Open Sans Italics"/>
                </a:rPr>
                <a:t> MnO</a:t>
              </a:r>
            </a:p>
          </p:txBody>
        </p:sp>
      </p:grpSp>
      <p:grpSp>
        <p:nvGrpSpPr>
          <p:cNvPr name="Group 37" id="37"/>
          <p:cNvGrpSpPr/>
          <p:nvPr/>
        </p:nvGrpSpPr>
        <p:grpSpPr>
          <a:xfrm rot="0">
            <a:off x="944304" y="269941"/>
            <a:ext cx="6960349" cy="618100"/>
            <a:chOff x="0" y="0"/>
            <a:chExt cx="1833178" cy="162792"/>
          </a:xfrm>
        </p:grpSpPr>
        <p:sp>
          <p:nvSpPr>
            <p:cNvPr name="Freeform 38" id="38"/>
            <p:cNvSpPr/>
            <p:nvPr/>
          </p:nvSpPr>
          <p:spPr>
            <a:xfrm flipH="false" flipV="false" rot="0">
              <a:off x="0" y="0"/>
              <a:ext cx="1833178" cy="162792"/>
            </a:xfrm>
            <a:custGeom>
              <a:avLst/>
              <a:gdLst/>
              <a:ahLst/>
              <a:cxnLst/>
              <a:rect r="r" b="b" t="t" l="l"/>
              <a:pathLst>
                <a:path h="162792" w="1833178">
                  <a:moveTo>
                    <a:pt x="56727" y="0"/>
                  </a:moveTo>
                  <a:lnTo>
                    <a:pt x="1776452" y="0"/>
                  </a:lnTo>
                  <a:cubicBezTo>
                    <a:pt x="1807781" y="0"/>
                    <a:pt x="1833178" y="25397"/>
                    <a:pt x="1833178" y="56727"/>
                  </a:cubicBezTo>
                  <a:lnTo>
                    <a:pt x="1833178" y="106065"/>
                  </a:lnTo>
                  <a:cubicBezTo>
                    <a:pt x="1833178" y="137394"/>
                    <a:pt x="1807781" y="162792"/>
                    <a:pt x="1776452" y="162792"/>
                  </a:cubicBezTo>
                  <a:lnTo>
                    <a:pt x="56727" y="162792"/>
                  </a:lnTo>
                  <a:cubicBezTo>
                    <a:pt x="25397" y="162792"/>
                    <a:pt x="0" y="137394"/>
                    <a:pt x="0" y="106065"/>
                  </a:cubicBezTo>
                  <a:lnTo>
                    <a:pt x="0" y="56727"/>
                  </a:lnTo>
                  <a:cubicBezTo>
                    <a:pt x="0" y="25397"/>
                    <a:pt x="25397" y="0"/>
                    <a:pt x="56727" y="0"/>
                  </a:cubicBezTo>
                  <a:close/>
                </a:path>
              </a:pathLst>
            </a:custGeom>
            <a:gradFill rotWithShape="true">
              <a:gsLst>
                <a:gs pos="0">
                  <a:srgbClr val="DE784C">
                    <a:alpha val="100000"/>
                  </a:srgbClr>
                </a:gs>
                <a:gs pos="100000">
                  <a:srgbClr val="FFAE11">
                    <a:alpha val="100000"/>
                  </a:srgbClr>
                </a:gs>
              </a:gsLst>
              <a:lin ang="0"/>
            </a:gradFill>
            <a:ln w="38100" cap="rnd">
              <a:solidFill>
                <a:srgbClr val="000000"/>
              </a:solidFill>
              <a:prstDash val="solid"/>
              <a:round/>
            </a:ln>
          </p:spPr>
        </p:sp>
        <p:sp>
          <p:nvSpPr>
            <p:cNvPr name="TextBox 39" id="39"/>
            <p:cNvSpPr txBox="true"/>
            <p:nvPr/>
          </p:nvSpPr>
          <p:spPr>
            <a:xfrm>
              <a:off x="0" y="-38100"/>
              <a:ext cx="1833178" cy="200892"/>
            </a:xfrm>
            <a:prstGeom prst="rect">
              <a:avLst/>
            </a:prstGeom>
          </p:spPr>
          <p:txBody>
            <a:bodyPr anchor="ctr" rtlCol="false" tIns="50800" lIns="50800" bIns="50800" rIns="50800"/>
            <a:lstStyle/>
            <a:p>
              <a:pPr algn="ctr">
                <a:lnSpc>
                  <a:spcPts val="2799"/>
                </a:lnSpc>
              </a:pPr>
              <a:r>
                <a:rPr lang="en-US" b="true" sz="1999">
                  <a:solidFill>
                    <a:srgbClr val="000000"/>
                  </a:solidFill>
                  <a:latin typeface="Open Sans Bold"/>
                  <a:ea typeface="Open Sans Bold"/>
                  <a:cs typeface="Open Sans Bold"/>
                  <a:sym typeface="Open Sans Bold"/>
                </a:rPr>
                <a:t>Склад реголіту.Сполуки потрібні для гідропоніки.</a:t>
              </a:r>
            </a:p>
          </p:txBody>
        </p:sp>
      </p:grpSp>
      <p:sp>
        <p:nvSpPr>
          <p:cNvPr name="TextBox 40" id="40"/>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419512" y="9219569"/>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802203"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4">
              <a:alphaModFix amt="53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28700" y="1588151"/>
            <a:ext cx="7762506" cy="3086100"/>
            <a:chOff x="0" y="0"/>
            <a:chExt cx="2044446" cy="812800"/>
          </a:xfrm>
        </p:grpSpPr>
        <p:sp>
          <p:nvSpPr>
            <p:cNvPr name="Freeform 5" id="5"/>
            <p:cNvSpPr/>
            <p:nvPr/>
          </p:nvSpPr>
          <p:spPr>
            <a:xfrm flipH="false" flipV="false" rot="0">
              <a:off x="0" y="0"/>
              <a:ext cx="2044446" cy="812800"/>
            </a:xfrm>
            <a:custGeom>
              <a:avLst/>
              <a:gdLst/>
              <a:ahLst/>
              <a:cxnLst/>
              <a:rect r="r" b="b" t="t" l="l"/>
              <a:pathLst>
                <a:path h="812800" w="2044446">
                  <a:moveTo>
                    <a:pt x="50865" y="0"/>
                  </a:moveTo>
                  <a:lnTo>
                    <a:pt x="1993581" y="0"/>
                  </a:lnTo>
                  <a:cubicBezTo>
                    <a:pt x="2007071" y="0"/>
                    <a:pt x="2020009" y="5359"/>
                    <a:pt x="2029548" y="14898"/>
                  </a:cubicBezTo>
                  <a:cubicBezTo>
                    <a:pt x="2039087" y="24437"/>
                    <a:pt x="2044446" y="37375"/>
                    <a:pt x="2044446" y="50865"/>
                  </a:cubicBezTo>
                  <a:lnTo>
                    <a:pt x="2044446" y="761935"/>
                  </a:lnTo>
                  <a:cubicBezTo>
                    <a:pt x="2044446" y="790027"/>
                    <a:pt x="2021673" y="812800"/>
                    <a:pt x="1993581" y="812800"/>
                  </a:cubicBezTo>
                  <a:lnTo>
                    <a:pt x="50865" y="812800"/>
                  </a:lnTo>
                  <a:cubicBezTo>
                    <a:pt x="37375" y="812800"/>
                    <a:pt x="24437" y="807441"/>
                    <a:pt x="14898" y="797902"/>
                  </a:cubicBezTo>
                  <a:cubicBezTo>
                    <a:pt x="5359" y="788363"/>
                    <a:pt x="0" y="775425"/>
                    <a:pt x="0" y="761935"/>
                  </a:cubicBezTo>
                  <a:lnTo>
                    <a:pt x="0" y="50865"/>
                  </a:lnTo>
                  <a:cubicBezTo>
                    <a:pt x="0" y="37375"/>
                    <a:pt x="5359" y="24437"/>
                    <a:pt x="14898" y="14898"/>
                  </a:cubicBezTo>
                  <a:cubicBezTo>
                    <a:pt x="24437" y="5359"/>
                    <a:pt x="37375" y="0"/>
                    <a:pt x="50865" y="0"/>
                  </a:cubicBezTo>
                  <a:close/>
                </a:path>
              </a:pathLst>
            </a:custGeom>
            <a:gradFill rotWithShape="true">
              <a:gsLst>
                <a:gs pos="0">
                  <a:srgbClr val="0CC0DF">
                    <a:alpha val="100000"/>
                  </a:srgbClr>
                </a:gs>
                <a:gs pos="100000">
                  <a:srgbClr val="FFDE59">
                    <a:alpha val="100000"/>
                  </a:srgbClr>
                </a:gs>
              </a:gsLst>
              <a:lin ang="0"/>
            </a:gradFill>
          </p:spPr>
        </p:sp>
        <p:sp>
          <p:nvSpPr>
            <p:cNvPr name="TextBox 6" id="6"/>
            <p:cNvSpPr txBox="true"/>
            <p:nvPr/>
          </p:nvSpPr>
          <p:spPr>
            <a:xfrm>
              <a:off x="0" y="-38100"/>
              <a:ext cx="2044446" cy="850900"/>
            </a:xfrm>
            <a:prstGeom prst="rect">
              <a:avLst/>
            </a:prstGeom>
          </p:spPr>
          <p:txBody>
            <a:bodyPr anchor="ctr" rtlCol="false" tIns="50800" lIns="50800" bIns="50800" rIns="50800"/>
            <a:lstStyle/>
            <a:p>
              <a:pPr algn="l" marL="474978" indent="-237489" lvl="1">
                <a:lnSpc>
                  <a:spcPts val="3079"/>
                </a:lnSpc>
                <a:buAutoNum type="arabicPeriod" startAt="1"/>
              </a:pPr>
              <a:r>
                <a:rPr lang="en-US" b="true" sz="2199">
                  <a:solidFill>
                    <a:srgbClr val="000000"/>
                  </a:solidFill>
                  <a:latin typeface="Open Sans Bold"/>
                  <a:ea typeface="Open Sans Bold"/>
                  <a:cs typeface="Open Sans Bold"/>
                  <a:sym typeface="Open Sans Bold"/>
                </a:rPr>
                <a:t>Азот у реакційній формі (NO3 </a:t>
              </a:r>
              <a:r>
                <a:rPr lang="en-US" b="true" sz="2199">
                  <a:solidFill>
                    <a:srgbClr val="000000"/>
                  </a:solidFill>
                  <a:latin typeface="Open Sans Bold"/>
                  <a:ea typeface="Open Sans Bold"/>
                  <a:cs typeface="Open Sans Bold"/>
                  <a:sym typeface="Open Sans Bold"/>
                </a:rPr>
                <a:t>,</a:t>
              </a:r>
              <a:r>
                <a:rPr lang="en-US" b="true" sz="2199">
                  <a:solidFill>
                    <a:srgbClr val="000000"/>
                  </a:solidFill>
                  <a:latin typeface="Open Sans Bold"/>
                  <a:ea typeface="Open Sans Bold"/>
                  <a:cs typeface="Open Sans Bold"/>
                  <a:sym typeface="Open Sans Bold"/>
                </a:rPr>
                <a:t> NH4 ) є одним із найважливіших мінералів, необхідних для росту майже всіх рослин. Основним джерелом реакційноздатного азоту на Землі є мінералізація органічної речовини .Однак, органічна речовина відсутня як на Марсі, так і на Місяці, хоча вони містять вуглець. </a:t>
              </a:r>
            </a:p>
          </p:txBody>
        </p:sp>
      </p:grpSp>
      <p:sp>
        <p:nvSpPr>
          <p:cNvPr name="Freeform 7" id="7"/>
          <p:cNvSpPr/>
          <p:nvPr/>
        </p:nvSpPr>
        <p:spPr>
          <a:xfrm flipH="false" flipV="false" rot="0">
            <a:off x="15843717"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4">
              <a:alphaModFix amt="53000"/>
              <a:extLst>
                <a:ext uri="{96DAC541-7B7A-43D3-8B79-37D633B846F1}">
                  <asvg:svgBlip xmlns:asvg="http://schemas.microsoft.com/office/drawing/2016/SVG/main" r:embed="rId5"/>
                </a:ext>
              </a:extLst>
            </a:blip>
            <a:stretch>
              <a:fillRect l="0" t="0" r="0" b="0"/>
            </a:stretch>
          </a:blipFill>
        </p:spPr>
      </p:sp>
      <p:grpSp>
        <p:nvGrpSpPr>
          <p:cNvPr name="Group 8" id="8"/>
          <p:cNvGrpSpPr/>
          <p:nvPr/>
        </p:nvGrpSpPr>
        <p:grpSpPr>
          <a:xfrm rot="0">
            <a:off x="9004145" y="4146041"/>
            <a:ext cx="7762506" cy="1361220"/>
            <a:chOff x="0" y="0"/>
            <a:chExt cx="2044446" cy="358511"/>
          </a:xfrm>
        </p:grpSpPr>
        <p:sp>
          <p:nvSpPr>
            <p:cNvPr name="Freeform 9" id="9"/>
            <p:cNvSpPr/>
            <p:nvPr/>
          </p:nvSpPr>
          <p:spPr>
            <a:xfrm flipH="false" flipV="false" rot="0">
              <a:off x="0" y="0"/>
              <a:ext cx="2044446" cy="358511"/>
            </a:xfrm>
            <a:custGeom>
              <a:avLst/>
              <a:gdLst/>
              <a:ahLst/>
              <a:cxnLst/>
              <a:rect r="r" b="b" t="t" l="l"/>
              <a:pathLst>
                <a:path h="358511" w="2044446">
                  <a:moveTo>
                    <a:pt x="50865" y="0"/>
                  </a:moveTo>
                  <a:lnTo>
                    <a:pt x="1993581" y="0"/>
                  </a:lnTo>
                  <a:cubicBezTo>
                    <a:pt x="2007071" y="0"/>
                    <a:pt x="2020009" y="5359"/>
                    <a:pt x="2029548" y="14898"/>
                  </a:cubicBezTo>
                  <a:cubicBezTo>
                    <a:pt x="2039087" y="24437"/>
                    <a:pt x="2044446" y="37375"/>
                    <a:pt x="2044446" y="50865"/>
                  </a:cubicBezTo>
                  <a:lnTo>
                    <a:pt x="2044446" y="307646"/>
                  </a:lnTo>
                  <a:cubicBezTo>
                    <a:pt x="2044446" y="335738"/>
                    <a:pt x="2021673" y="358511"/>
                    <a:pt x="1993581" y="358511"/>
                  </a:cubicBezTo>
                  <a:lnTo>
                    <a:pt x="50865" y="358511"/>
                  </a:lnTo>
                  <a:cubicBezTo>
                    <a:pt x="37375" y="358511"/>
                    <a:pt x="24437" y="353152"/>
                    <a:pt x="14898" y="343613"/>
                  </a:cubicBezTo>
                  <a:cubicBezTo>
                    <a:pt x="5359" y="334074"/>
                    <a:pt x="0" y="321136"/>
                    <a:pt x="0" y="307646"/>
                  </a:cubicBezTo>
                  <a:lnTo>
                    <a:pt x="0" y="50865"/>
                  </a:lnTo>
                  <a:cubicBezTo>
                    <a:pt x="0" y="37375"/>
                    <a:pt x="5359" y="24437"/>
                    <a:pt x="14898" y="14898"/>
                  </a:cubicBezTo>
                  <a:cubicBezTo>
                    <a:pt x="24437" y="5359"/>
                    <a:pt x="37375" y="0"/>
                    <a:pt x="50865" y="0"/>
                  </a:cubicBezTo>
                  <a:close/>
                </a:path>
              </a:pathLst>
            </a:custGeom>
            <a:solidFill>
              <a:srgbClr val="7ED957"/>
            </a:solidFill>
          </p:spPr>
        </p:sp>
        <p:sp>
          <p:nvSpPr>
            <p:cNvPr name="TextBox 10" id="10"/>
            <p:cNvSpPr txBox="true"/>
            <p:nvPr/>
          </p:nvSpPr>
          <p:spPr>
            <a:xfrm>
              <a:off x="0" y="-38100"/>
              <a:ext cx="2044446" cy="396611"/>
            </a:xfrm>
            <a:prstGeom prst="rect">
              <a:avLst/>
            </a:prstGeom>
          </p:spPr>
          <p:txBody>
            <a:bodyPr anchor="ctr" rtlCol="false" tIns="50800" lIns="50800" bIns="50800" rIns="50800"/>
            <a:lstStyle/>
            <a:p>
              <a:pPr algn="ctr">
                <a:lnSpc>
                  <a:spcPts val="3079"/>
                </a:lnSpc>
              </a:pPr>
              <a:r>
                <a:rPr lang="en-US" b="true" sz="2199">
                  <a:solidFill>
                    <a:srgbClr val="000000"/>
                  </a:solidFill>
                  <a:latin typeface="Open Sans Bold"/>
                  <a:ea typeface="Open Sans Bold"/>
                  <a:cs typeface="Open Sans Bold"/>
                  <a:sym typeface="Open Sans Bold"/>
                </a:rPr>
                <a:t>Ми підібрали два методи видобутку неорганічного реакційноздатного азоту.Один з них ми відтворили у лабараторних умовах.</a:t>
              </a:r>
            </a:p>
          </p:txBody>
        </p:sp>
      </p:grpSp>
      <p:grpSp>
        <p:nvGrpSpPr>
          <p:cNvPr name="Group 11" id="11"/>
          <p:cNvGrpSpPr/>
          <p:nvPr/>
        </p:nvGrpSpPr>
        <p:grpSpPr>
          <a:xfrm rot="0">
            <a:off x="9004145" y="5678080"/>
            <a:ext cx="7762506" cy="3541489"/>
            <a:chOff x="0" y="0"/>
            <a:chExt cx="2044446" cy="932738"/>
          </a:xfrm>
        </p:grpSpPr>
        <p:sp>
          <p:nvSpPr>
            <p:cNvPr name="Freeform 12" id="12"/>
            <p:cNvSpPr/>
            <p:nvPr/>
          </p:nvSpPr>
          <p:spPr>
            <a:xfrm flipH="false" flipV="false" rot="0">
              <a:off x="0" y="0"/>
              <a:ext cx="2044446" cy="932738"/>
            </a:xfrm>
            <a:custGeom>
              <a:avLst/>
              <a:gdLst/>
              <a:ahLst/>
              <a:cxnLst/>
              <a:rect r="r" b="b" t="t" l="l"/>
              <a:pathLst>
                <a:path h="932738" w="2044446">
                  <a:moveTo>
                    <a:pt x="50865" y="0"/>
                  </a:moveTo>
                  <a:lnTo>
                    <a:pt x="1993581" y="0"/>
                  </a:lnTo>
                  <a:cubicBezTo>
                    <a:pt x="2007071" y="0"/>
                    <a:pt x="2020009" y="5359"/>
                    <a:pt x="2029548" y="14898"/>
                  </a:cubicBezTo>
                  <a:cubicBezTo>
                    <a:pt x="2039087" y="24437"/>
                    <a:pt x="2044446" y="37375"/>
                    <a:pt x="2044446" y="50865"/>
                  </a:cubicBezTo>
                  <a:lnTo>
                    <a:pt x="2044446" y="881873"/>
                  </a:lnTo>
                  <a:cubicBezTo>
                    <a:pt x="2044446" y="909965"/>
                    <a:pt x="2021673" y="932738"/>
                    <a:pt x="1993581" y="932738"/>
                  </a:cubicBezTo>
                  <a:lnTo>
                    <a:pt x="50865" y="932738"/>
                  </a:lnTo>
                  <a:cubicBezTo>
                    <a:pt x="37375" y="932738"/>
                    <a:pt x="24437" y="927379"/>
                    <a:pt x="14898" y="917840"/>
                  </a:cubicBezTo>
                  <a:cubicBezTo>
                    <a:pt x="5359" y="908301"/>
                    <a:pt x="0" y="895363"/>
                    <a:pt x="0" y="881873"/>
                  </a:cubicBezTo>
                  <a:lnTo>
                    <a:pt x="0" y="50865"/>
                  </a:lnTo>
                  <a:cubicBezTo>
                    <a:pt x="0" y="37375"/>
                    <a:pt x="5359" y="24437"/>
                    <a:pt x="14898" y="14898"/>
                  </a:cubicBezTo>
                  <a:cubicBezTo>
                    <a:pt x="24437" y="5359"/>
                    <a:pt x="37375" y="0"/>
                    <a:pt x="50865" y="0"/>
                  </a:cubicBezTo>
                  <a:close/>
                </a:path>
              </a:pathLst>
            </a:custGeom>
            <a:gradFill rotWithShape="true">
              <a:gsLst>
                <a:gs pos="0">
                  <a:srgbClr val="0CC0DF">
                    <a:alpha val="100000"/>
                  </a:srgbClr>
                </a:gs>
                <a:gs pos="100000">
                  <a:srgbClr val="FFDE59">
                    <a:alpha val="100000"/>
                  </a:srgbClr>
                </a:gs>
              </a:gsLst>
              <a:lin ang="0"/>
            </a:gradFill>
          </p:spPr>
        </p:sp>
        <p:sp>
          <p:nvSpPr>
            <p:cNvPr name="TextBox 13" id="13"/>
            <p:cNvSpPr txBox="true"/>
            <p:nvPr/>
          </p:nvSpPr>
          <p:spPr>
            <a:xfrm>
              <a:off x="0" y="-38100"/>
              <a:ext cx="2044446" cy="970838"/>
            </a:xfrm>
            <a:prstGeom prst="rect">
              <a:avLst/>
            </a:prstGeom>
          </p:spPr>
          <p:txBody>
            <a:bodyPr anchor="ctr" rtlCol="false" tIns="50800" lIns="50800" bIns="50800" rIns="50800"/>
            <a:lstStyle/>
            <a:p>
              <a:pPr algn="ctr">
                <a:lnSpc>
                  <a:spcPts val="3079"/>
                </a:lnSpc>
              </a:pPr>
              <a:r>
                <a:rPr lang="en-US" b="true" sz="2199">
                  <a:solidFill>
                    <a:srgbClr val="000000"/>
                  </a:solidFill>
                  <a:latin typeface="Open Sans Bold"/>
                  <a:ea typeface="Open Sans Bold"/>
                  <a:cs typeface="Open Sans Bold"/>
                  <a:sym typeface="Open Sans Bold"/>
                </a:rPr>
                <a:t>2.Внаслідок вирощування їстівних рослин завжди утворюється зелена біомаса,яка не споживається людьми.Ця біомаса має достатнью кількість органічного азоту,який може бути перетворений на неорганічний(амонійний азот),після чого за допомогою азотфікуючих бактерій амонійний азот може бути перетворений на нітратний,який є краще для гідропоніки.</a:t>
              </a:r>
            </a:p>
          </p:txBody>
        </p:sp>
      </p:grpSp>
      <p:grpSp>
        <p:nvGrpSpPr>
          <p:cNvPr name="Group 14" id="14"/>
          <p:cNvGrpSpPr/>
          <p:nvPr/>
        </p:nvGrpSpPr>
        <p:grpSpPr>
          <a:xfrm rot="0">
            <a:off x="1137148" y="7718113"/>
            <a:ext cx="7654058" cy="1860274"/>
            <a:chOff x="0" y="0"/>
            <a:chExt cx="2015884" cy="489949"/>
          </a:xfrm>
        </p:grpSpPr>
        <p:sp>
          <p:nvSpPr>
            <p:cNvPr name="Freeform 15" id="15"/>
            <p:cNvSpPr/>
            <p:nvPr/>
          </p:nvSpPr>
          <p:spPr>
            <a:xfrm flipH="false" flipV="false" rot="0">
              <a:off x="0" y="0"/>
              <a:ext cx="2015884" cy="489949"/>
            </a:xfrm>
            <a:custGeom>
              <a:avLst/>
              <a:gdLst/>
              <a:ahLst/>
              <a:cxnLst/>
              <a:rect r="r" b="b" t="t" l="l"/>
              <a:pathLst>
                <a:path h="489949" w="2015884">
                  <a:moveTo>
                    <a:pt x="51585" y="0"/>
                  </a:moveTo>
                  <a:lnTo>
                    <a:pt x="1964298" y="0"/>
                  </a:lnTo>
                  <a:cubicBezTo>
                    <a:pt x="1992788" y="0"/>
                    <a:pt x="2015884" y="23096"/>
                    <a:pt x="2015884" y="51585"/>
                  </a:cubicBezTo>
                  <a:lnTo>
                    <a:pt x="2015884" y="438363"/>
                  </a:lnTo>
                  <a:cubicBezTo>
                    <a:pt x="2015884" y="466853"/>
                    <a:pt x="1992788" y="489949"/>
                    <a:pt x="1964298" y="489949"/>
                  </a:cubicBezTo>
                  <a:lnTo>
                    <a:pt x="51585" y="489949"/>
                  </a:lnTo>
                  <a:cubicBezTo>
                    <a:pt x="23096" y="489949"/>
                    <a:pt x="0" y="466853"/>
                    <a:pt x="0" y="438363"/>
                  </a:cubicBezTo>
                  <a:lnTo>
                    <a:pt x="0" y="51585"/>
                  </a:lnTo>
                  <a:cubicBezTo>
                    <a:pt x="0" y="23096"/>
                    <a:pt x="23096" y="0"/>
                    <a:pt x="51585" y="0"/>
                  </a:cubicBezTo>
                  <a:close/>
                </a:path>
              </a:pathLst>
            </a:custGeom>
            <a:gradFill rotWithShape="true">
              <a:gsLst>
                <a:gs pos="0">
                  <a:srgbClr val="5DE0E6">
                    <a:alpha val="100000"/>
                  </a:srgbClr>
                </a:gs>
                <a:gs pos="100000">
                  <a:srgbClr val="004AAD">
                    <a:alpha val="100000"/>
                  </a:srgbClr>
                </a:gs>
              </a:gsLst>
              <a:lin ang="0"/>
            </a:gradFill>
          </p:spPr>
        </p:sp>
        <p:sp>
          <p:nvSpPr>
            <p:cNvPr name="TextBox 16" id="16"/>
            <p:cNvSpPr txBox="true"/>
            <p:nvPr/>
          </p:nvSpPr>
          <p:spPr>
            <a:xfrm>
              <a:off x="0" y="-38100"/>
              <a:ext cx="2015884" cy="528049"/>
            </a:xfrm>
            <a:prstGeom prst="rect">
              <a:avLst/>
            </a:prstGeom>
          </p:spPr>
          <p:txBody>
            <a:bodyPr anchor="ctr" rtlCol="false" tIns="50800" lIns="50800" bIns="50800" rIns="50800"/>
            <a:lstStyle/>
            <a:p>
              <a:pPr algn="ctr">
                <a:lnSpc>
                  <a:spcPts val="3079"/>
                </a:lnSpc>
              </a:pPr>
              <a:r>
                <a:rPr lang="en-US" b="true" sz="2199">
                  <a:solidFill>
                    <a:srgbClr val="000000"/>
                  </a:solidFill>
                  <a:latin typeface="Open Sans Bold"/>
                  <a:ea typeface="Open Sans Bold"/>
                  <a:cs typeface="Open Sans Bold"/>
                  <a:sym typeface="Open Sans Bold"/>
                </a:rPr>
                <a:t>NO3 стабільніший за NH4,ризики у космосі повинні бути якнайбільш мінімалізовані.Також концентрацію цього виду азоту значно легше коригувати,ніж амонійного.</a:t>
              </a:r>
            </a:p>
          </p:txBody>
        </p:sp>
      </p:grpSp>
      <p:grpSp>
        <p:nvGrpSpPr>
          <p:cNvPr name="Group 17" id="17"/>
          <p:cNvGrpSpPr/>
          <p:nvPr/>
        </p:nvGrpSpPr>
        <p:grpSpPr>
          <a:xfrm rot="0">
            <a:off x="9004145" y="854670"/>
            <a:ext cx="7762506" cy="3086100"/>
            <a:chOff x="0" y="0"/>
            <a:chExt cx="2044446" cy="812800"/>
          </a:xfrm>
        </p:grpSpPr>
        <p:sp>
          <p:nvSpPr>
            <p:cNvPr name="Freeform 18" id="18"/>
            <p:cNvSpPr/>
            <p:nvPr/>
          </p:nvSpPr>
          <p:spPr>
            <a:xfrm flipH="false" flipV="false" rot="0">
              <a:off x="0" y="0"/>
              <a:ext cx="2044446" cy="812800"/>
            </a:xfrm>
            <a:custGeom>
              <a:avLst/>
              <a:gdLst/>
              <a:ahLst/>
              <a:cxnLst/>
              <a:rect r="r" b="b" t="t" l="l"/>
              <a:pathLst>
                <a:path h="812800" w="2044446">
                  <a:moveTo>
                    <a:pt x="50865" y="0"/>
                  </a:moveTo>
                  <a:lnTo>
                    <a:pt x="1993581" y="0"/>
                  </a:lnTo>
                  <a:cubicBezTo>
                    <a:pt x="2007071" y="0"/>
                    <a:pt x="2020009" y="5359"/>
                    <a:pt x="2029548" y="14898"/>
                  </a:cubicBezTo>
                  <a:cubicBezTo>
                    <a:pt x="2039087" y="24437"/>
                    <a:pt x="2044446" y="37375"/>
                    <a:pt x="2044446" y="50865"/>
                  </a:cubicBezTo>
                  <a:lnTo>
                    <a:pt x="2044446" y="761935"/>
                  </a:lnTo>
                  <a:cubicBezTo>
                    <a:pt x="2044446" y="790027"/>
                    <a:pt x="2021673" y="812800"/>
                    <a:pt x="1993581" y="812800"/>
                  </a:cubicBezTo>
                  <a:lnTo>
                    <a:pt x="50865" y="812800"/>
                  </a:lnTo>
                  <a:cubicBezTo>
                    <a:pt x="37375" y="812800"/>
                    <a:pt x="24437" y="807441"/>
                    <a:pt x="14898" y="797902"/>
                  </a:cubicBezTo>
                  <a:cubicBezTo>
                    <a:pt x="5359" y="788363"/>
                    <a:pt x="0" y="775425"/>
                    <a:pt x="0" y="761935"/>
                  </a:cubicBezTo>
                  <a:lnTo>
                    <a:pt x="0" y="50865"/>
                  </a:lnTo>
                  <a:cubicBezTo>
                    <a:pt x="0" y="37375"/>
                    <a:pt x="5359" y="24437"/>
                    <a:pt x="14898" y="14898"/>
                  </a:cubicBezTo>
                  <a:cubicBezTo>
                    <a:pt x="24437" y="5359"/>
                    <a:pt x="37375" y="0"/>
                    <a:pt x="50865" y="0"/>
                  </a:cubicBezTo>
                  <a:close/>
                </a:path>
              </a:pathLst>
            </a:custGeom>
            <a:gradFill rotWithShape="true">
              <a:gsLst>
                <a:gs pos="0">
                  <a:srgbClr val="0CC0DF">
                    <a:alpha val="100000"/>
                  </a:srgbClr>
                </a:gs>
                <a:gs pos="100000">
                  <a:srgbClr val="FFDE59">
                    <a:alpha val="100000"/>
                  </a:srgbClr>
                </a:gs>
              </a:gsLst>
              <a:lin ang="0"/>
            </a:gradFill>
          </p:spPr>
        </p:sp>
        <p:sp>
          <p:nvSpPr>
            <p:cNvPr name="TextBox 19" id="19"/>
            <p:cNvSpPr txBox="true"/>
            <p:nvPr/>
          </p:nvSpPr>
          <p:spPr>
            <a:xfrm>
              <a:off x="0" y="-38100"/>
              <a:ext cx="2044446" cy="850900"/>
            </a:xfrm>
            <a:prstGeom prst="rect">
              <a:avLst/>
            </a:prstGeom>
          </p:spPr>
          <p:txBody>
            <a:bodyPr anchor="ctr" rtlCol="false" tIns="50800" lIns="50800" bIns="50800" rIns="50800"/>
            <a:lstStyle/>
            <a:p>
              <a:pPr algn="ctr">
                <a:lnSpc>
                  <a:spcPts val="3079"/>
                </a:lnSpc>
              </a:pPr>
              <a:r>
                <a:rPr lang="en-US" b="true" sz="2199">
                  <a:solidFill>
                    <a:srgbClr val="000000"/>
                  </a:solidFill>
                  <a:latin typeface="Open Sans Bold"/>
                  <a:ea typeface="Open Sans Bold"/>
                  <a:cs typeface="Open Sans Bold"/>
                  <a:sym typeface="Open Sans Bold"/>
                </a:rPr>
                <a:t>3.Також для видобутку азоту можна використовувати людську сечу.Вона є багата на амоній,який можна перетворити на придатні нітрогенові сполуки,які використовуються у гідропоніці.</a:t>
              </a:r>
            </a:p>
          </p:txBody>
        </p:sp>
      </p:grpSp>
      <p:sp>
        <p:nvSpPr>
          <p:cNvPr name="Freeform 20" id="20"/>
          <p:cNvSpPr/>
          <p:nvPr/>
        </p:nvSpPr>
        <p:spPr>
          <a:xfrm flipH="false" flipV="false" rot="0">
            <a:off x="3506536" y="4750451"/>
            <a:ext cx="2806834" cy="2891462"/>
          </a:xfrm>
          <a:custGeom>
            <a:avLst/>
            <a:gdLst/>
            <a:ahLst/>
            <a:cxnLst/>
            <a:rect r="r" b="b" t="t" l="l"/>
            <a:pathLst>
              <a:path h="2891462" w="2806834">
                <a:moveTo>
                  <a:pt x="0" y="0"/>
                </a:moveTo>
                <a:lnTo>
                  <a:pt x="2806834" y="0"/>
                </a:lnTo>
                <a:lnTo>
                  <a:pt x="2806834" y="2891462"/>
                </a:lnTo>
                <a:lnTo>
                  <a:pt x="0" y="289146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grpSp>
        <p:nvGrpSpPr>
          <p:cNvPr name="Group 21" id="21"/>
          <p:cNvGrpSpPr/>
          <p:nvPr/>
        </p:nvGrpSpPr>
        <p:grpSpPr>
          <a:xfrm rot="0">
            <a:off x="1249546" y="179620"/>
            <a:ext cx="7537710" cy="1028700"/>
            <a:chOff x="0" y="0"/>
            <a:chExt cx="1985240" cy="270933"/>
          </a:xfrm>
        </p:grpSpPr>
        <p:sp>
          <p:nvSpPr>
            <p:cNvPr name="Freeform 22" id="22"/>
            <p:cNvSpPr/>
            <p:nvPr/>
          </p:nvSpPr>
          <p:spPr>
            <a:xfrm flipH="false" flipV="false" rot="0">
              <a:off x="0" y="0"/>
              <a:ext cx="1985240" cy="270933"/>
            </a:xfrm>
            <a:custGeom>
              <a:avLst/>
              <a:gdLst/>
              <a:ahLst/>
              <a:cxnLst/>
              <a:rect r="r" b="b" t="t" l="l"/>
              <a:pathLst>
                <a:path h="270933" w="1985240">
                  <a:moveTo>
                    <a:pt x="52382" y="0"/>
                  </a:moveTo>
                  <a:lnTo>
                    <a:pt x="1932859" y="0"/>
                  </a:lnTo>
                  <a:cubicBezTo>
                    <a:pt x="1961788" y="0"/>
                    <a:pt x="1985240" y="23452"/>
                    <a:pt x="1985240" y="52382"/>
                  </a:cubicBezTo>
                  <a:lnTo>
                    <a:pt x="1985240" y="218552"/>
                  </a:lnTo>
                  <a:cubicBezTo>
                    <a:pt x="1985240" y="247481"/>
                    <a:pt x="1961788" y="270933"/>
                    <a:pt x="1932859" y="270933"/>
                  </a:cubicBezTo>
                  <a:lnTo>
                    <a:pt x="52382" y="270933"/>
                  </a:lnTo>
                  <a:cubicBezTo>
                    <a:pt x="23452" y="270933"/>
                    <a:pt x="0" y="247481"/>
                    <a:pt x="0" y="218552"/>
                  </a:cubicBezTo>
                  <a:lnTo>
                    <a:pt x="0" y="52382"/>
                  </a:lnTo>
                  <a:cubicBezTo>
                    <a:pt x="0" y="23452"/>
                    <a:pt x="23452" y="0"/>
                    <a:pt x="52382" y="0"/>
                  </a:cubicBezTo>
                  <a:close/>
                </a:path>
              </a:pathLst>
            </a:custGeom>
            <a:gradFill rotWithShape="true">
              <a:gsLst>
                <a:gs pos="0">
                  <a:srgbClr val="DE784C">
                    <a:alpha val="100000"/>
                  </a:srgbClr>
                </a:gs>
                <a:gs pos="100000">
                  <a:srgbClr val="FFAE11">
                    <a:alpha val="100000"/>
                  </a:srgbClr>
                </a:gs>
              </a:gsLst>
              <a:lin ang="0"/>
            </a:gradFill>
            <a:ln w="38100" cap="rnd">
              <a:solidFill>
                <a:srgbClr val="000000"/>
              </a:solidFill>
              <a:prstDash val="solid"/>
              <a:round/>
            </a:ln>
          </p:spPr>
        </p:sp>
        <p:sp>
          <p:nvSpPr>
            <p:cNvPr name="TextBox 23" id="23"/>
            <p:cNvSpPr txBox="true"/>
            <p:nvPr/>
          </p:nvSpPr>
          <p:spPr>
            <a:xfrm>
              <a:off x="0" y="-38100"/>
              <a:ext cx="1985240" cy="309033"/>
            </a:xfrm>
            <a:prstGeom prst="rect">
              <a:avLst/>
            </a:prstGeom>
          </p:spPr>
          <p:txBody>
            <a:bodyPr anchor="ctr" rtlCol="false" tIns="50800" lIns="50800" bIns="50800" rIns="50800"/>
            <a:lstStyle/>
            <a:p>
              <a:pPr algn="ctr">
                <a:lnSpc>
                  <a:spcPts val="3079"/>
                </a:lnSpc>
              </a:pPr>
              <a:r>
                <a:rPr lang="en-US" b="true" sz="2199">
                  <a:solidFill>
                    <a:srgbClr val="000000"/>
                  </a:solidFill>
                  <a:latin typeface="Open Sans Bold"/>
                  <a:ea typeface="Open Sans Bold"/>
                  <a:cs typeface="Open Sans Bold"/>
                  <a:sym typeface="Open Sans Bold"/>
                </a:rPr>
                <a:t>Проблеми з доступним азотом та варіанти його отримання в умовах місяця</a:t>
              </a:r>
            </a:p>
          </p:txBody>
        </p:sp>
      </p:grpSp>
      <p:sp>
        <p:nvSpPr>
          <p:cNvPr name="TextBox 24" id="24"/>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419512" y="9219569"/>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548794" y="374561"/>
            <a:ext cx="5178025" cy="1543050"/>
            <a:chOff x="0" y="0"/>
            <a:chExt cx="1363760" cy="406400"/>
          </a:xfrm>
        </p:grpSpPr>
        <p:sp>
          <p:nvSpPr>
            <p:cNvPr name="Freeform 4" id="4"/>
            <p:cNvSpPr/>
            <p:nvPr/>
          </p:nvSpPr>
          <p:spPr>
            <a:xfrm flipH="false" flipV="false" rot="0">
              <a:off x="0" y="0"/>
              <a:ext cx="1363760" cy="406400"/>
            </a:xfrm>
            <a:custGeom>
              <a:avLst/>
              <a:gdLst/>
              <a:ahLst/>
              <a:cxnLst/>
              <a:rect r="r" b="b" t="t" l="l"/>
              <a:pathLst>
                <a:path h="406400" w="1363760">
                  <a:moveTo>
                    <a:pt x="1160560" y="0"/>
                  </a:moveTo>
                  <a:cubicBezTo>
                    <a:pt x="1272784" y="0"/>
                    <a:pt x="1363760" y="90976"/>
                    <a:pt x="1363760" y="203200"/>
                  </a:cubicBezTo>
                  <a:cubicBezTo>
                    <a:pt x="1363760" y="315424"/>
                    <a:pt x="1272784" y="406400"/>
                    <a:pt x="1160560"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DE784C">
                    <a:alpha val="100000"/>
                  </a:srgbClr>
                </a:gs>
                <a:gs pos="100000">
                  <a:srgbClr val="FFAE11">
                    <a:alpha val="100000"/>
                  </a:srgbClr>
                </a:gs>
              </a:gsLst>
              <a:lin ang="0"/>
            </a:gradFill>
            <a:ln w="38100" cap="sq">
              <a:solidFill>
                <a:srgbClr val="000000"/>
              </a:solidFill>
              <a:prstDash val="solid"/>
              <a:miter/>
            </a:ln>
          </p:spPr>
        </p:sp>
        <p:sp>
          <p:nvSpPr>
            <p:cNvPr name="TextBox 5" id="5"/>
            <p:cNvSpPr txBox="true"/>
            <p:nvPr/>
          </p:nvSpPr>
          <p:spPr>
            <a:xfrm>
              <a:off x="0" y="-47625"/>
              <a:ext cx="1363760" cy="454025"/>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Практична частина.Видобуток доступної форми азоту.Частина 1</a:t>
              </a:r>
            </a:p>
          </p:txBody>
        </p:sp>
      </p:grpSp>
      <p:grpSp>
        <p:nvGrpSpPr>
          <p:cNvPr name="Group 6" id="6"/>
          <p:cNvGrpSpPr/>
          <p:nvPr/>
        </p:nvGrpSpPr>
        <p:grpSpPr>
          <a:xfrm rot="0">
            <a:off x="11018969" y="374561"/>
            <a:ext cx="5684663" cy="861288"/>
            <a:chOff x="0" y="0"/>
            <a:chExt cx="1497195" cy="226841"/>
          </a:xfrm>
        </p:grpSpPr>
        <p:sp>
          <p:nvSpPr>
            <p:cNvPr name="Freeform 7" id="7"/>
            <p:cNvSpPr/>
            <p:nvPr/>
          </p:nvSpPr>
          <p:spPr>
            <a:xfrm flipH="false" flipV="false" rot="0">
              <a:off x="0" y="0"/>
              <a:ext cx="1497195" cy="226841"/>
            </a:xfrm>
            <a:custGeom>
              <a:avLst/>
              <a:gdLst/>
              <a:ahLst/>
              <a:cxnLst/>
              <a:rect r="r" b="b" t="t" l="l"/>
              <a:pathLst>
                <a:path h="226841" w="1497195">
                  <a:moveTo>
                    <a:pt x="1293995" y="0"/>
                  </a:moveTo>
                  <a:cubicBezTo>
                    <a:pt x="1406219" y="0"/>
                    <a:pt x="1497195" y="50780"/>
                    <a:pt x="1497195" y="113421"/>
                  </a:cubicBezTo>
                  <a:cubicBezTo>
                    <a:pt x="1497195" y="176061"/>
                    <a:pt x="1406219" y="226841"/>
                    <a:pt x="1293995" y="226841"/>
                  </a:cubicBezTo>
                  <a:lnTo>
                    <a:pt x="203200" y="226841"/>
                  </a:lnTo>
                  <a:cubicBezTo>
                    <a:pt x="90976" y="226841"/>
                    <a:pt x="0" y="176061"/>
                    <a:pt x="0" y="113421"/>
                  </a:cubicBezTo>
                  <a:cubicBezTo>
                    <a:pt x="0" y="50780"/>
                    <a:pt x="90976" y="0"/>
                    <a:pt x="203200" y="0"/>
                  </a:cubicBezTo>
                  <a:close/>
                </a:path>
              </a:pathLst>
            </a:custGeom>
            <a:gradFill rotWithShape="true">
              <a:gsLst>
                <a:gs pos="0">
                  <a:srgbClr val="5DE0E6">
                    <a:alpha val="100000"/>
                  </a:srgbClr>
                </a:gs>
                <a:gs pos="100000">
                  <a:srgbClr val="004AAD">
                    <a:alpha val="100000"/>
                  </a:srgbClr>
                </a:gs>
              </a:gsLst>
              <a:lin ang="0"/>
            </a:gradFill>
            <a:ln w="38100" cap="sq">
              <a:solidFill>
                <a:srgbClr val="000000"/>
              </a:solidFill>
              <a:prstDash val="solid"/>
              <a:miter/>
            </a:ln>
          </p:spPr>
        </p:sp>
        <p:sp>
          <p:nvSpPr>
            <p:cNvPr name="TextBox 8" id="8"/>
            <p:cNvSpPr txBox="true"/>
            <p:nvPr/>
          </p:nvSpPr>
          <p:spPr>
            <a:xfrm>
              <a:off x="0" y="-47625"/>
              <a:ext cx="1497195" cy="274466"/>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Покрокова схема нашої роботи:</a:t>
              </a:r>
            </a:p>
          </p:txBody>
        </p:sp>
      </p:grpSp>
      <p:sp>
        <p:nvSpPr>
          <p:cNvPr name="Freeform 9" id="9"/>
          <p:cNvSpPr/>
          <p:nvPr/>
        </p:nvSpPr>
        <p:spPr>
          <a:xfrm flipH="false" flipV="false" rot="0">
            <a:off x="15843717"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4">
              <a:alphaModFix amt="53000"/>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1802203"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4">
              <a:alphaModFix amt="53000"/>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1444208" y="6351967"/>
            <a:ext cx="2677101" cy="3569468"/>
          </a:xfrm>
          <a:custGeom>
            <a:avLst/>
            <a:gdLst/>
            <a:ahLst/>
            <a:cxnLst/>
            <a:rect r="r" b="b" t="t" l="l"/>
            <a:pathLst>
              <a:path h="3569468" w="2677101">
                <a:moveTo>
                  <a:pt x="0" y="0"/>
                </a:moveTo>
                <a:lnTo>
                  <a:pt x="2677101" y="0"/>
                </a:lnTo>
                <a:lnTo>
                  <a:pt x="2677101" y="3569468"/>
                </a:lnTo>
                <a:lnTo>
                  <a:pt x="0" y="3569468"/>
                </a:lnTo>
                <a:lnTo>
                  <a:pt x="0" y="0"/>
                </a:lnTo>
                <a:close/>
              </a:path>
            </a:pathLst>
          </a:custGeom>
          <a:blipFill>
            <a:blip r:embed="rId6"/>
            <a:stretch>
              <a:fillRect l="0" t="0" r="0" b="0"/>
            </a:stretch>
          </a:blipFill>
          <a:ln w="38100" cap="sq">
            <a:solidFill>
              <a:srgbClr val="000000"/>
            </a:solidFill>
            <a:prstDash val="solid"/>
            <a:miter/>
          </a:ln>
        </p:spPr>
      </p:sp>
      <p:sp>
        <p:nvSpPr>
          <p:cNvPr name="Freeform 12" id="12"/>
          <p:cNvSpPr/>
          <p:nvPr/>
        </p:nvSpPr>
        <p:spPr>
          <a:xfrm flipH="false" flipV="false" rot="0">
            <a:off x="5591291" y="1585752"/>
            <a:ext cx="3272632" cy="4363510"/>
          </a:xfrm>
          <a:custGeom>
            <a:avLst/>
            <a:gdLst/>
            <a:ahLst/>
            <a:cxnLst/>
            <a:rect r="r" b="b" t="t" l="l"/>
            <a:pathLst>
              <a:path h="4363510" w="3272632">
                <a:moveTo>
                  <a:pt x="0" y="0"/>
                </a:moveTo>
                <a:lnTo>
                  <a:pt x="3272633" y="0"/>
                </a:lnTo>
                <a:lnTo>
                  <a:pt x="3272633" y="4363509"/>
                </a:lnTo>
                <a:lnTo>
                  <a:pt x="0" y="4363509"/>
                </a:lnTo>
                <a:lnTo>
                  <a:pt x="0" y="0"/>
                </a:lnTo>
                <a:close/>
              </a:path>
            </a:pathLst>
          </a:custGeom>
          <a:blipFill>
            <a:blip r:embed="rId7"/>
            <a:stretch>
              <a:fillRect l="0" t="0" r="0" b="0"/>
            </a:stretch>
          </a:blipFill>
          <a:ln w="38100" cap="rnd">
            <a:solidFill>
              <a:srgbClr val="000000"/>
            </a:solidFill>
            <a:prstDash val="solid"/>
            <a:round/>
          </a:ln>
        </p:spPr>
      </p:sp>
      <p:grpSp>
        <p:nvGrpSpPr>
          <p:cNvPr name="Group 13" id="13"/>
          <p:cNvGrpSpPr/>
          <p:nvPr/>
        </p:nvGrpSpPr>
        <p:grpSpPr>
          <a:xfrm rot="0">
            <a:off x="506061" y="2344471"/>
            <a:ext cx="4809006" cy="3589072"/>
            <a:chOff x="0" y="0"/>
            <a:chExt cx="1266569" cy="945270"/>
          </a:xfrm>
        </p:grpSpPr>
        <p:sp>
          <p:nvSpPr>
            <p:cNvPr name="Freeform 14" id="14"/>
            <p:cNvSpPr/>
            <p:nvPr/>
          </p:nvSpPr>
          <p:spPr>
            <a:xfrm flipH="false" flipV="false" rot="0">
              <a:off x="0" y="0"/>
              <a:ext cx="1266569" cy="945270"/>
            </a:xfrm>
            <a:custGeom>
              <a:avLst/>
              <a:gdLst/>
              <a:ahLst/>
              <a:cxnLst/>
              <a:rect r="r" b="b" t="t" l="l"/>
              <a:pathLst>
                <a:path h="945270" w="1266569">
                  <a:moveTo>
                    <a:pt x="82104" y="0"/>
                  </a:moveTo>
                  <a:lnTo>
                    <a:pt x="1184465" y="0"/>
                  </a:lnTo>
                  <a:cubicBezTo>
                    <a:pt x="1206241" y="0"/>
                    <a:pt x="1227124" y="8650"/>
                    <a:pt x="1242522" y="24048"/>
                  </a:cubicBezTo>
                  <a:cubicBezTo>
                    <a:pt x="1257919" y="39445"/>
                    <a:pt x="1266569" y="60329"/>
                    <a:pt x="1266569" y="82104"/>
                  </a:cubicBezTo>
                  <a:lnTo>
                    <a:pt x="1266569" y="863166"/>
                  </a:lnTo>
                  <a:cubicBezTo>
                    <a:pt x="1266569" y="908511"/>
                    <a:pt x="1229810" y="945270"/>
                    <a:pt x="1184465" y="945270"/>
                  </a:cubicBezTo>
                  <a:lnTo>
                    <a:pt x="82104" y="945270"/>
                  </a:lnTo>
                  <a:cubicBezTo>
                    <a:pt x="36759" y="945270"/>
                    <a:pt x="0" y="908511"/>
                    <a:pt x="0" y="863166"/>
                  </a:cubicBezTo>
                  <a:lnTo>
                    <a:pt x="0" y="82104"/>
                  </a:lnTo>
                  <a:cubicBezTo>
                    <a:pt x="0" y="60329"/>
                    <a:pt x="8650" y="39445"/>
                    <a:pt x="24048" y="24048"/>
                  </a:cubicBezTo>
                  <a:cubicBezTo>
                    <a:pt x="39445" y="8650"/>
                    <a:pt x="60329" y="0"/>
                    <a:pt x="82104" y="0"/>
                  </a:cubicBezTo>
                  <a:close/>
                </a:path>
              </a:pathLst>
            </a:custGeom>
            <a:gradFill rotWithShape="true">
              <a:gsLst>
                <a:gs pos="0">
                  <a:srgbClr val="5DE0E6">
                    <a:alpha val="100000"/>
                  </a:srgbClr>
                </a:gs>
                <a:gs pos="100000">
                  <a:srgbClr val="004AAD">
                    <a:alpha val="100000"/>
                  </a:srgbClr>
                </a:gs>
              </a:gsLst>
              <a:lin ang="0"/>
            </a:gradFill>
          </p:spPr>
        </p:sp>
        <p:sp>
          <p:nvSpPr>
            <p:cNvPr name="TextBox 15" id="15"/>
            <p:cNvSpPr txBox="true"/>
            <p:nvPr/>
          </p:nvSpPr>
          <p:spPr>
            <a:xfrm>
              <a:off x="0" y="-28575"/>
              <a:ext cx="1266569" cy="973845"/>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Спроби видобути NH4:</a:t>
              </a:r>
            </a:p>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1.Провалилась на 6 етапі.Нагрівання раптово припиненилсоь а охолоджувач продовжує працювати, пара біля охолоджувача різко конденсується. Це створює вакуум,який всмоктує дистилят назад у колбу.</a:t>
              </a:r>
            </a:p>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2.Вдала.У цей раз скоротили довжину трубки та змінили розподіл охолоджувача,також переливання кислоти у перегонну колбу не було.</a:t>
              </a:r>
            </a:p>
          </p:txBody>
        </p:sp>
      </p:grpSp>
      <p:grpSp>
        <p:nvGrpSpPr>
          <p:cNvPr name="Group 16" id="16"/>
          <p:cNvGrpSpPr/>
          <p:nvPr/>
        </p:nvGrpSpPr>
        <p:grpSpPr>
          <a:xfrm rot="0">
            <a:off x="9685227" y="1898502"/>
            <a:ext cx="2593867" cy="1074472"/>
            <a:chOff x="0" y="0"/>
            <a:chExt cx="683158" cy="282989"/>
          </a:xfrm>
        </p:grpSpPr>
        <p:sp>
          <p:nvSpPr>
            <p:cNvPr name="Freeform 17" id="17"/>
            <p:cNvSpPr/>
            <p:nvPr/>
          </p:nvSpPr>
          <p:spPr>
            <a:xfrm flipH="false" flipV="false" rot="0">
              <a:off x="0" y="0"/>
              <a:ext cx="683158" cy="282989"/>
            </a:xfrm>
            <a:custGeom>
              <a:avLst/>
              <a:gdLst/>
              <a:ahLst/>
              <a:cxnLst/>
              <a:rect r="r" b="b" t="t" l="l"/>
              <a:pathLst>
                <a:path h="282989" w="683158">
                  <a:moveTo>
                    <a:pt x="141494" y="0"/>
                  </a:moveTo>
                  <a:lnTo>
                    <a:pt x="541664" y="0"/>
                  </a:lnTo>
                  <a:cubicBezTo>
                    <a:pt x="579191" y="0"/>
                    <a:pt x="615180" y="14907"/>
                    <a:pt x="641716" y="41443"/>
                  </a:cubicBezTo>
                  <a:cubicBezTo>
                    <a:pt x="668251" y="67978"/>
                    <a:pt x="683158" y="103968"/>
                    <a:pt x="683158" y="141494"/>
                  </a:cubicBezTo>
                  <a:lnTo>
                    <a:pt x="683158" y="141494"/>
                  </a:lnTo>
                  <a:cubicBezTo>
                    <a:pt x="683158" y="219639"/>
                    <a:pt x="619809" y="282989"/>
                    <a:pt x="541664" y="282989"/>
                  </a:cubicBezTo>
                  <a:lnTo>
                    <a:pt x="141494" y="282989"/>
                  </a:lnTo>
                  <a:cubicBezTo>
                    <a:pt x="63349" y="282989"/>
                    <a:pt x="0" y="219639"/>
                    <a:pt x="0" y="141494"/>
                  </a:cubicBezTo>
                  <a:lnTo>
                    <a:pt x="0" y="141494"/>
                  </a:lnTo>
                  <a:cubicBezTo>
                    <a:pt x="0" y="63349"/>
                    <a:pt x="63349" y="0"/>
                    <a:pt x="141494" y="0"/>
                  </a:cubicBezTo>
                  <a:close/>
                </a:path>
              </a:pathLst>
            </a:custGeom>
            <a:gradFill rotWithShape="true">
              <a:gsLst>
                <a:gs pos="0">
                  <a:srgbClr val="5DE0E6">
                    <a:alpha val="100000"/>
                  </a:srgbClr>
                </a:gs>
                <a:gs pos="100000">
                  <a:srgbClr val="004AAD">
                    <a:alpha val="100000"/>
                  </a:srgbClr>
                </a:gs>
              </a:gsLst>
              <a:lin ang="0"/>
            </a:gradFill>
          </p:spPr>
        </p:sp>
        <p:sp>
          <p:nvSpPr>
            <p:cNvPr name="TextBox 18" id="18"/>
            <p:cNvSpPr txBox="true"/>
            <p:nvPr/>
          </p:nvSpPr>
          <p:spPr>
            <a:xfrm>
              <a:off x="0" y="-28575"/>
              <a:ext cx="683158" cy="311564"/>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Етап 1.Відварили та профілютрували біомасу.</a:t>
              </a:r>
            </a:p>
          </p:txBody>
        </p:sp>
      </p:grpSp>
      <p:grpSp>
        <p:nvGrpSpPr>
          <p:cNvPr name="Group 19" id="19"/>
          <p:cNvGrpSpPr/>
          <p:nvPr/>
        </p:nvGrpSpPr>
        <p:grpSpPr>
          <a:xfrm rot="0">
            <a:off x="9685227" y="3230270"/>
            <a:ext cx="2593867" cy="1388797"/>
            <a:chOff x="0" y="0"/>
            <a:chExt cx="683158" cy="365774"/>
          </a:xfrm>
        </p:grpSpPr>
        <p:sp>
          <p:nvSpPr>
            <p:cNvPr name="Freeform 20" id="20"/>
            <p:cNvSpPr/>
            <p:nvPr/>
          </p:nvSpPr>
          <p:spPr>
            <a:xfrm flipH="false" flipV="false" rot="0">
              <a:off x="0" y="0"/>
              <a:ext cx="683158" cy="365774"/>
            </a:xfrm>
            <a:custGeom>
              <a:avLst/>
              <a:gdLst/>
              <a:ahLst/>
              <a:cxnLst/>
              <a:rect r="r" b="b" t="t" l="l"/>
              <a:pathLst>
                <a:path h="365774" w="683158">
                  <a:moveTo>
                    <a:pt x="152220" y="0"/>
                  </a:moveTo>
                  <a:lnTo>
                    <a:pt x="530939" y="0"/>
                  </a:lnTo>
                  <a:cubicBezTo>
                    <a:pt x="571310" y="0"/>
                    <a:pt x="610028" y="16037"/>
                    <a:pt x="638574" y="44584"/>
                  </a:cubicBezTo>
                  <a:cubicBezTo>
                    <a:pt x="667121" y="73131"/>
                    <a:pt x="683158" y="111849"/>
                    <a:pt x="683158" y="152220"/>
                  </a:cubicBezTo>
                  <a:lnTo>
                    <a:pt x="683158" y="213554"/>
                  </a:lnTo>
                  <a:cubicBezTo>
                    <a:pt x="683158" y="297623"/>
                    <a:pt x="615007" y="365774"/>
                    <a:pt x="530939" y="365774"/>
                  </a:cubicBezTo>
                  <a:lnTo>
                    <a:pt x="152220" y="365774"/>
                  </a:lnTo>
                  <a:cubicBezTo>
                    <a:pt x="111849" y="365774"/>
                    <a:pt x="73131" y="349736"/>
                    <a:pt x="44584" y="321190"/>
                  </a:cubicBezTo>
                  <a:cubicBezTo>
                    <a:pt x="16037" y="292643"/>
                    <a:pt x="0" y="253925"/>
                    <a:pt x="0" y="213554"/>
                  </a:cubicBezTo>
                  <a:lnTo>
                    <a:pt x="0" y="152220"/>
                  </a:lnTo>
                  <a:cubicBezTo>
                    <a:pt x="0" y="68151"/>
                    <a:pt x="68151" y="0"/>
                    <a:pt x="152220" y="0"/>
                  </a:cubicBezTo>
                  <a:close/>
                </a:path>
              </a:pathLst>
            </a:custGeom>
            <a:gradFill rotWithShape="true">
              <a:gsLst>
                <a:gs pos="0">
                  <a:srgbClr val="5DE0E6">
                    <a:alpha val="100000"/>
                  </a:srgbClr>
                </a:gs>
                <a:gs pos="100000">
                  <a:srgbClr val="004AAD">
                    <a:alpha val="100000"/>
                  </a:srgbClr>
                </a:gs>
              </a:gsLst>
              <a:lin ang="0"/>
            </a:gradFill>
          </p:spPr>
        </p:sp>
        <p:sp>
          <p:nvSpPr>
            <p:cNvPr name="TextBox 21" id="21"/>
            <p:cNvSpPr txBox="true"/>
            <p:nvPr/>
          </p:nvSpPr>
          <p:spPr>
            <a:xfrm>
              <a:off x="0" y="-28575"/>
              <a:ext cx="683158" cy="394349"/>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Етап 2.Додали 10% NaOH до суміші,спостерігали зміну кольору.</a:t>
              </a:r>
            </a:p>
          </p:txBody>
        </p:sp>
      </p:grpSp>
      <p:grpSp>
        <p:nvGrpSpPr>
          <p:cNvPr name="Group 22" id="22"/>
          <p:cNvGrpSpPr/>
          <p:nvPr/>
        </p:nvGrpSpPr>
        <p:grpSpPr>
          <a:xfrm rot="0">
            <a:off x="9722036" y="4876243"/>
            <a:ext cx="2969953" cy="1074472"/>
            <a:chOff x="0" y="0"/>
            <a:chExt cx="782210" cy="282989"/>
          </a:xfrm>
        </p:grpSpPr>
        <p:sp>
          <p:nvSpPr>
            <p:cNvPr name="Freeform 23" id="23"/>
            <p:cNvSpPr/>
            <p:nvPr/>
          </p:nvSpPr>
          <p:spPr>
            <a:xfrm flipH="false" flipV="false" rot="0">
              <a:off x="0" y="0"/>
              <a:ext cx="782210" cy="282989"/>
            </a:xfrm>
            <a:custGeom>
              <a:avLst/>
              <a:gdLst/>
              <a:ahLst/>
              <a:cxnLst/>
              <a:rect r="r" b="b" t="t" l="l"/>
              <a:pathLst>
                <a:path h="282989" w="782210">
                  <a:moveTo>
                    <a:pt x="132944" y="0"/>
                  </a:moveTo>
                  <a:lnTo>
                    <a:pt x="649266" y="0"/>
                  </a:lnTo>
                  <a:cubicBezTo>
                    <a:pt x="722689" y="0"/>
                    <a:pt x="782210" y="59521"/>
                    <a:pt x="782210" y="132944"/>
                  </a:cubicBezTo>
                  <a:lnTo>
                    <a:pt x="782210" y="150044"/>
                  </a:lnTo>
                  <a:cubicBezTo>
                    <a:pt x="782210" y="223467"/>
                    <a:pt x="722689" y="282989"/>
                    <a:pt x="649266" y="282989"/>
                  </a:cubicBezTo>
                  <a:lnTo>
                    <a:pt x="132944" y="282989"/>
                  </a:lnTo>
                  <a:cubicBezTo>
                    <a:pt x="59521" y="282989"/>
                    <a:pt x="0" y="223467"/>
                    <a:pt x="0" y="150044"/>
                  </a:cubicBezTo>
                  <a:lnTo>
                    <a:pt x="0" y="132944"/>
                  </a:lnTo>
                  <a:cubicBezTo>
                    <a:pt x="0" y="59521"/>
                    <a:pt x="59521" y="0"/>
                    <a:pt x="132944" y="0"/>
                  </a:cubicBezTo>
                  <a:close/>
                </a:path>
              </a:pathLst>
            </a:custGeom>
            <a:gradFill rotWithShape="true">
              <a:gsLst>
                <a:gs pos="0">
                  <a:srgbClr val="5DE0E6">
                    <a:alpha val="100000"/>
                  </a:srgbClr>
                </a:gs>
                <a:gs pos="100000">
                  <a:srgbClr val="004AAD">
                    <a:alpha val="100000"/>
                  </a:srgbClr>
                </a:gs>
              </a:gsLst>
              <a:lin ang="0"/>
            </a:gradFill>
          </p:spPr>
        </p:sp>
        <p:sp>
          <p:nvSpPr>
            <p:cNvPr name="TextBox 24" id="24"/>
            <p:cNvSpPr txBox="true"/>
            <p:nvPr/>
          </p:nvSpPr>
          <p:spPr>
            <a:xfrm>
              <a:off x="0" y="-28575"/>
              <a:ext cx="782210" cy="311564"/>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Етап 3. Видобування амонійної солі за допомогою дистиляції</a:t>
              </a:r>
            </a:p>
          </p:txBody>
        </p:sp>
      </p:grpSp>
      <p:grpSp>
        <p:nvGrpSpPr>
          <p:cNvPr name="Group 25" id="25"/>
          <p:cNvGrpSpPr/>
          <p:nvPr/>
        </p:nvGrpSpPr>
        <p:grpSpPr>
          <a:xfrm rot="0">
            <a:off x="9722036" y="6206436"/>
            <a:ext cx="2969953" cy="1703122"/>
            <a:chOff x="0" y="0"/>
            <a:chExt cx="782210" cy="448559"/>
          </a:xfrm>
        </p:grpSpPr>
        <p:sp>
          <p:nvSpPr>
            <p:cNvPr name="Freeform 26" id="26"/>
            <p:cNvSpPr/>
            <p:nvPr/>
          </p:nvSpPr>
          <p:spPr>
            <a:xfrm flipH="false" flipV="false" rot="0">
              <a:off x="0" y="0"/>
              <a:ext cx="782210" cy="448559"/>
            </a:xfrm>
            <a:custGeom>
              <a:avLst/>
              <a:gdLst/>
              <a:ahLst/>
              <a:cxnLst/>
              <a:rect r="r" b="b" t="t" l="l"/>
              <a:pathLst>
                <a:path h="448559" w="782210">
                  <a:moveTo>
                    <a:pt x="132944" y="0"/>
                  </a:moveTo>
                  <a:lnTo>
                    <a:pt x="649266" y="0"/>
                  </a:lnTo>
                  <a:cubicBezTo>
                    <a:pt x="722689" y="0"/>
                    <a:pt x="782210" y="59521"/>
                    <a:pt x="782210" y="132944"/>
                  </a:cubicBezTo>
                  <a:lnTo>
                    <a:pt x="782210" y="315615"/>
                  </a:lnTo>
                  <a:cubicBezTo>
                    <a:pt x="782210" y="389038"/>
                    <a:pt x="722689" y="448559"/>
                    <a:pt x="649266" y="448559"/>
                  </a:cubicBezTo>
                  <a:lnTo>
                    <a:pt x="132944" y="448559"/>
                  </a:lnTo>
                  <a:cubicBezTo>
                    <a:pt x="59521" y="448559"/>
                    <a:pt x="0" y="389038"/>
                    <a:pt x="0" y="315615"/>
                  </a:cubicBezTo>
                  <a:lnTo>
                    <a:pt x="0" y="132944"/>
                  </a:lnTo>
                  <a:cubicBezTo>
                    <a:pt x="0" y="59521"/>
                    <a:pt x="59521" y="0"/>
                    <a:pt x="132944" y="0"/>
                  </a:cubicBezTo>
                  <a:close/>
                </a:path>
              </a:pathLst>
            </a:custGeom>
            <a:gradFill rotWithShape="true">
              <a:gsLst>
                <a:gs pos="0">
                  <a:srgbClr val="5DE0E6">
                    <a:alpha val="100000"/>
                  </a:srgbClr>
                </a:gs>
                <a:gs pos="100000">
                  <a:srgbClr val="004AAD">
                    <a:alpha val="100000"/>
                  </a:srgbClr>
                </a:gs>
              </a:gsLst>
              <a:lin ang="0"/>
            </a:gradFill>
          </p:spPr>
        </p:sp>
        <p:sp>
          <p:nvSpPr>
            <p:cNvPr name="TextBox 27" id="27"/>
            <p:cNvSpPr txBox="true"/>
            <p:nvPr/>
          </p:nvSpPr>
          <p:spPr>
            <a:xfrm>
              <a:off x="0" y="-28575"/>
              <a:ext cx="782210" cy="477134"/>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Етап 4. Тестували на наявність йонів амонію за допомоги лакмусового паперу змоченого водою</a:t>
              </a:r>
            </a:p>
          </p:txBody>
        </p:sp>
      </p:grpSp>
      <p:grpSp>
        <p:nvGrpSpPr>
          <p:cNvPr name="Group 28" id="28"/>
          <p:cNvGrpSpPr/>
          <p:nvPr/>
        </p:nvGrpSpPr>
        <p:grpSpPr>
          <a:xfrm rot="0">
            <a:off x="9722036" y="8166733"/>
            <a:ext cx="4275192" cy="1703122"/>
            <a:chOff x="0" y="0"/>
            <a:chExt cx="1125976" cy="448559"/>
          </a:xfrm>
        </p:grpSpPr>
        <p:sp>
          <p:nvSpPr>
            <p:cNvPr name="Freeform 29" id="29"/>
            <p:cNvSpPr/>
            <p:nvPr/>
          </p:nvSpPr>
          <p:spPr>
            <a:xfrm flipH="false" flipV="false" rot="0">
              <a:off x="0" y="0"/>
              <a:ext cx="1125977" cy="448559"/>
            </a:xfrm>
            <a:custGeom>
              <a:avLst/>
              <a:gdLst/>
              <a:ahLst/>
              <a:cxnLst/>
              <a:rect r="r" b="b" t="t" l="l"/>
              <a:pathLst>
                <a:path h="448559" w="1125977">
                  <a:moveTo>
                    <a:pt x="92356" y="0"/>
                  </a:moveTo>
                  <a:lnTo>
                    <a:pt x="1033621" y="0"/>
                  </a:lnTo>
                  <a:cubicBezTo>
                    <a:pt x="1058115" y="0"/>
                    <a:pt x="1081606" y="9730"/>
                    <a:pt x="1098926" y="27050"/>
                  </a:cubicBezTo>
                  <a:cubicBezTo>
                    <a:pt x="1116246" y="44370"/>
                    <a:pt x="1125977" y="67861"/>
                    <a:pt x="1125977" y="92356"/>
                  </a:cubicBezTo>
                  <a:lnTo>
                    <a:pt x="1125977" y="356203"/>
                  </a:lnTo>
                  <a:cubicBezTo>
                    <a:pt x="1125977" y="407210"/>
                    <a:pt x="1084627" y="448559"/>
                    <a:pt x="1033621" y="448559"/>
                  </a:cubicBezTo>
                  <a:lnTo>
                    <a:pt x="92356" y="448559"/>
                  </a:lnTo>
                  <a:cubicBezTo>
                    <a:pt x="41349" y="448559"/>
                    <a:pt x="0" y="407210"/>
                    <a:pt x="0" y="356203"/>
                  </a:cubicBezTo>
                  <a:lnTo>
                    <a:pt x="0" y="92356"/>
                  </a:lnTo>
                  <a:cubicBezTo>
                    <a:pt x="0" y="41349"/>
                    <a:pt x="41349" y="0"/>
                    <a:pt x="92356" y="0"/>
                  </a:cubicBezTo>
                  <a:close/>
                </a:path>
              </a:pathLst>
            </a:custGeom>
            <a:gradFill rotWithShape="true">
              <a:gsLst>
                <a:gs pos="0">
                  <a:srgbClr val="5DE0E6">
                    <a:alpha val="100000"/>
                  </a:srgbClr>
                </a:gs>
                <a:gs pos="100000">
                  <a:srgbClr val="004AAD">
                    <a:alpha val="100000"/>
                  </a:srgbClr>
                </a:gs>
              </a:gsLst>
              <a:lin ang="0"/>
            </a:gradFill>
          </p:spPr>
        </p:sp>
        <p:sp>
          <p:nvSpPr>
            <p:cNvPr name="TextBox 30" id="30"/>
            <p:cNvSpPr txBox="true"/>
            <p:nvPr/>
          </p:nvSpPr>
          <p:spPr>
            <a:xfrm>
              <a:off x="0" y="-28575"/>
              <a:ext cx="1125976" cy="477134"/>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Додатково:Нагрівали зразок розчину солі із додаванням NaOH після чого спостерігали посиніння лакмусового папірця та виділення газу з характеним заахом </a:t>
              </a:r>
            </a:p>
          </p:txBody>
        </p:sp>
      </p:grpSp>
      <p:grpSp>
        <p:nvGrpSpPr>
          <p:cNvPr name="Group 31" id="31"/>
          <p:cNvGrpSpPr/>
          <p:nvPr/>
        </p:nvGrpSpPr>
        <p:grpSpPr>
          <a:xfrm rot="0">
            <a:off x="6671784" y="5503439"/>
            <a:ext cx="1111647" cy="445822"/>
            <a:chOff x="0" y="0"/>
            <a:chExt cx="292779" cy="117418"/>
          </a:xfrm>
        </p:grpSpPr>
        <p:sp>
          <p:nvSpPr>
            <p:cNvPr name="Freeform 32" id="32"/>
            <p:cNvSpPr/>
            <p:nvPr/>
          </p:nvSpPr>
          <p:spPr>
            <a:xfrm flipH="false" flipV="false" rot="0">
              <a:off x="0" y="0"/>
              <a:ext cx="292779" cy="117418"/>
            </a:xfrm>
            <a:custGeom>
              <a:avLst/>
              <a:gdLst/>
              <a:ahLst/>
              <a:cxnLst/>
              <a:rect r="r" b="b" t="t" l="l"/>
              <a:pathLst>
                <a:path h="117418" w="292779">
                  <a:moveTo>
                    <a:pt x="58709" y="0"/>
                  </a:moveTo>
                  <a:lnTo>
                    <a:pt x="234070" y="0"/>
                  </a:lnTo>
                  <a:cubicBezTo>
                    <a:pt x="249641" y="0"/>
                    <a:pt x="264574" y="6185"/>
                    <a:pt x="275584" y="17195"/>
                  </a:cubicBezTo>
                  <a:cubicBezTo>
                    <a:pt x="286594" y="28206"/>
                    <a:pt x="292779" y="43138"/>
                    <a:pt x="292779" y="58709"/>
                  </a:cubicBezTo>
                  <a:lnTo>
                    <a:pt x="292779" y="58709"/>
                  </a:lnTo>
                  <a:cubicBezTo>
                    <a:pt x="292779" y="74280"/>
                    <a:pt x="286594" y="89213"/>
                    <a:pt x="275584" y="100223"/>
                  </a:cubicBezTo>
                  <a:cubicBezTo>
                    <a:pt x="264574" y="111233"/>
                    <a:pt x="249641" y="117418"/>
                    <a:pt x="234070" y="117418"/>
                  </a:cubicBezTo>
                  <a:lnTo>
                    <a:pt x="58709" y="117418"/>
                  </a:lnTo>
                  <a:cubicBezTo>
                    <a:pt x="43138" y="117418"/>
                    <a:pt x="28206" y="111233"/>
                    <a:pt x="17195" y="100223"/>
                  </a:cubicBezTo>
                  <a:cubicBezTo>
                    <a:pt x="6185" y="89213"/>
                    <a:pt x="0" y="74280"/>
                    <a:pt x="0" y="58709"/>
                  </a:cubicBezTo>
                  <a:lnTo>
                    <a:pt x="0" y="58709"/>
                  </a:lnTo>
                  <a:cubicBezTo>
                    <a:pt x="0" y="43138"/>
                    <a:pt x="6185" y="28206"/>
                    <a:pt x="17195" y="17195"/>
                  </a:cubicBezTo>
                  <a:cubicBezTo>
                    <a:pt x="28206" y="6185"/>
                    <a:pt x="43138" y="0"/>
                    <a:pt x="58709" y="0"/>
                  </a:cubicBezTo>
                  <a:close/>
                </a:path>
              </a:pathLst>
            </a:custGeom>
            <a:gradFill rotWithShape="true">
              <a:gsLst>
                <a:gs pos="0">
                  <a:srgbClr val="DE784C">
                    <a:alpha val="100000"/>
                  </a:srgbClr>
                </a:gs>
                <a:gs pos="100000">
                  <a:srgbClr val="FFAE11">
                    <a:alpha val="100000"/>
                  </a:srgbClr>
                </a:gs>
              </a:gsLst>
              <a:lin ang="0"/>
            </a:gradFill>
          </p:spPr>
        </p:sp>
        <p:sp>
          <p:nvSpPr>
            <p:cNvPr name="TextBox 33" id="33"/>
            <p:cNvSpPr txBox="true"/>
            <p:nvPr/>
          </p:nvSpPr>
          <p:spPr>
            <a:xfrm>
              <a:off x="0" y="-28575"/>
              <a:ext cx="292779" cy="145993"/>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Етап 3</a:t>
              </a:r>
            </a:p>
          </p:txBody>
        </p:sp>
      </p:grpSp>
      <p:grpSp>
        <p:nvGrpSpPr>
          <p:cNvPr name="Group 34" id="34"/>
          <p:cNvGrpSpPr/>
          <p:nvPr/>
        </p:nvGrpSpPr>
        <p:grpSpPr>
          <a:xfrm rot="0">
            <a:off x="2226935" y="9559925"/>
            <a:ext cx="1111647" cy="760147"/>
            <a:chOff x="0" y="0"/>
            <a:chExt cx="292779" cy="200203"/>
          </a:xfrm>
        </p:grpSpPr>
        <p:sp>
          <p:nvSpPr>
            <p:cNvPr name="Freeform 35" id="35"/>
            <p:cNvSpPr/>
            <p:nvPr/>
          </p:nvSpPr>
          <p:spPr>
            <a:xfrm flipH="false" flipV="false" rot="0">
              <a:off x="0" y="0"/>
              <a:ext cx="292779" cy="200203"/>
            </a:xfrm>
            <a:custGeom>
              <a:avLst/>
              <a:gdLst/>
              <a:ahLst/>
              <a:cxnLst/>
              <a:rect r="r" b="b" t="t" l="l"/>
              <a:pathLst>
                <a:path h="200203" w="292779">
                  <a:moveTo>
                    <a:pt x="100102" y="0"/>
                  </a:moveTo>
                  <a:lnTo>
                    <a:pt x="192678" y="0"/>
                  </a:lnTo>
                  <a:cubicBezTo>
                    <a:pt x="219226" y="0"/>
                    <a:pt x="244688" y="10546"/>
                    <a:pt x="263460" y="29319"/>
                  </a:cubicBezTo>
                  <a:cubicBezTo>
                    <a:pt x="282233" y="48092"/>
                    <a:pt x="292779" y="73553"/>
                    <a:pt x="292779" y="100102"/>
                  </a:cubicBezTo>
                  <a:lnTo>
                    <a:pt x="292779" y="100102"/>
                  </a:lnTo>
                  <a:cubicBezTo>
                    <a:pt x="292779" y="155386"/>
                    <a:pt x="247962" y="200203"/>
                    <a:pt x="192678" y="200203"/>
                  </a:cubicBezTo>
                  <a:lnTo>
                    <a:pt x="100102" y="200203"/>
                  </a:lnTo>
                  <a:cubicBezTo>
                    <a:pt x="44817" y="200203"/>
                    <a:pt x="0" y="155386"/>
                    <a:pt x="0" y="100102"/>
                  </a:cubicBezTo>
                  <a:lnTo>
                    <a:pt x="0" y="100102"/>
                  </a:lnTo>
                  <a:cubicBezTo>
                    <a:pt x="0" y="44817"/>
                    <a:pt x="44817" y="0"/>
                    <a:pt x="100102" y="0"/>
                  </a:cubicBezTo>
                  <a:close/>
                </a:path>
              </a:pathLst>
            </a:custGeom>
            <a:gradFill rotWithShape="true">
              <a:gsLst>
                <a:gs pos="0">
                  <a:srgbClr val="DE784C">
                    <a:alpha val="100000"/>
                  </a:srgbClr>
                </a:gs>
                <a:gs pos="100000">
                  <a:srgbClr val="FFAE11">
                    <a:alpha val="100000"/>
                  </a:srgbClr>
                </a:gs>
              </a:gsLst>
              <a:lin ang="0"/>
            </a:gradFill>
          </p:spPr>
        </p:sp>
        <p:sp>
          <p:nvSpPr>
            <p:cNvPr name="TextBox 36" id="36"/>
            <p:cNvSpPr txBox="true"/>
            <p:nvPr/>
          </p:nvSpPr>
          <p:spPr>
            <a:xfrm>
              <a:off x="0" y="-28575"/>
              <a:ext cx="292779" cy="228778"/>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Етап 1 та 2</a:t>
              </a:r>
            </a:p>
          </p:txBody>
        </p:sp>
      </p:grpSp>
      <p:sp>
        <p:nvSpPr>
          <p:cNvPr name="Freeform 37" id="37"/>
          <p:cNvSpPr/>
          <p:nvPr/>
        </p:nvSpPr>
        <p:spPr>
          <a:xfrm flipH="false" flipV="false" rot="0">
            <a:off x="12968214" y="1524181"/>
            <a:ext cx="3511691" cy="4682255"/>
          </a:xfrm>
          <a:custGeom>
            <a:avLst/>
            <a:gdLst/>
            <a:ahLst/>
            <a:cxnLst/>
            <a:rect r="r" b="b" t="t" l="l"/>
            <a:pathLst>
              <a:path h="4682255" w="3511691">
                <a:moveTo>
                  <a:pt x="0" y="0"/>
                </a:moveTo>
                <a:lnTo>
                  <a:pt x="3511691" y="0"/>
                </a:lnTo>
                <a:lnTo>
                  <a:pt x="3511691" y="4682255"/>
                </a:lnTo>
                <a:lnTo>
                  <a:pt x="0" y="4682255"/>
                </a:lnTo>
                <a:lnTo>
                  <a:pt x="0" y="0"/>
                </a:lnTo>
                <a:close/>
              </a:path>
            </a:pathLst>
          </a:custGeom>
          <a:blipFill>
            <a:blip r:embed="rId8"/>
            <a:stretch>
              <a:fillRect l="0" t="0" r="0" b="0"/>
            </a:stretch>
          </a:blipFill>
          <a:ln w="38100" cap="rnd">
            <a:solidFill>
              <a:srgbClr val="000000"/>
            </a:solidFill>
            <a:prstDash val="solid"/>
            <a:round/>
          </a:ln>
        </p:spPr>
      </p:sp>
      <p:sp>
        <p:nvSpPr>
          <p:cNvPr name="Freeform 38" id="38"/>
          <p:cNvSpPr/>
          <p:nvPr/>
        </p:nvSpPr>
        <p:spPr>
          <a:xfrm flipH="false" flipV="false" rot="0">
            <a:off x="14724060" y="5726350"/>
            <a:ext cx="3202389" cy="4269852"/>
          </a:xfrm>
          <a:custGeom>
            <a:avLst/>
            <a:gdLst/>
            <a:ahLst/>
            <a:cxnLst/>
            <a:rect r="r" b="b" t="t" l="l"/>
            <a:pathLst>
              <a:path h="4269852" w="3202389">
                <a:moveTo>
                  <a:pt x="0" y="0"/>
                </a:moveTo>
                <a:lnTo>
                  <a:pt x="3202388" y="0"/>
                </a:lnTo>
                <a:lnTo>
                  <a:pt x="3202388" y="4269852"/>
                </a:lnTo>
                <a:lnTo>
                  <a:pt x="0" y="4269852"/>
                </a:lnTo>
                <a:lnTo>
                  <a:pt x="0" y="0"/>
                </a:lnTo>
                <a:close/>
              </a:path>
            </a:pathLst>
          </a:custGeom>
          <a:blipFill>
            <a:blip r:embed="rId9"/>
            <a:stretch>
              <a:fillRect l="0" t="0" r="0" b="0"/>
            </a:stretch>
          </a:blipFill>
          <a:ln w="38100" cap="sq">
            <a:solidFill>
              <a:srgbClr val="000000"/>
            </a:solidFill>
            <a:prstDash val="solid"/>
            <a:miter/>
          </a:ln>
        </p:spPr>
      </p:sp>
      <p:sp>
        <p:nvSpPr>
          <p:cNvPr name="TextBox 39" id="39"/>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7</a:t>
            </a:r>
          </a:p>
        </p:txBody>
      </p:sp>
      <p:grpSp>
        <p:nvGrpSpPr>
          <p:cNvPr name="Group 40" id="40"/>
          <p:cNvGrpSpPr/>
          <p:nvPr/>
        </p:nvGrpSpPr>
        <p:grpSpPr>
          <a:xfrm rot="0">
            <a:off x="15521005" y="9541362"/>
            <a:ext cx="1810923" cy="760147"/>
            <a:chOff x="0" y="0"/>
            <a:chExt cx="476951" cy="200203"/>
          </a:xfrm>
        </p:grpSpPr>
        <p:sp>
          <p:nvSpPr>
            <p:cNvPr name="Freeform 41" id="41"/>
            <p:cNvSpPr/>
            <p:nvPr/>
          </p:nvSpPr>
          <p:spPr>
            <a:xfrm flipH="false" flipV="false" rot="0">
              <a:off x="0" y="0"/>
              <a:ext cx="476951" cy="200203"/>
            </a:xfrm>
            <a:custGeom>
              <a:avLst/>
              <a:gdLst/>
              <a:ahLst/>
              <a:cxnLst/>
              <a:rect r="r" b="b" t="t" l="l"/>
              <a:pathLst>
                <a:path h="200203" w="476951">
                  <a:moveTo>
                    <a:pt x="100102" y="0"/>
                  </a:moveTo>
                  <a:lnTo>
                    <a:pt x="376849" y="0"/>
                  </a:lnTo>
                  <a:cubicBezTo>
                    <a:pt x="432134" y="0"/>
                    <a:pt x="476951" y="44817"/>
                    <a:pt x="476951" y="100102"/>
                  </a:cubicBezTo>
                  <a:lnTo>
                    <a:pt x="476951" y="100102"/>
                  </a:lnTo>
                  <a:cubicBezTo>
                    <a:pt x="476951" y="155386"/>
                    <a:pt x="432134" y="200203"/>
                    <a:pt x="376849" y="200203"/>
                  </a:cubicBezTo>
                  <a:lnTo>
                    <a:pt x="100102" y="200203"/>
                  </a:lnTo>
                  <a:cubicBezTo>
                    <a:pt x="44817" y="200203"/>
                    <a:pt x="0" y="155386"/>
                    <a:pt x="0" y="100102"/>
                  </a:cubicBezTo>
                  <a:lnTo>
                    <a:pt x="0" y="100102"/>
                  </a:lnTo>
                  <a:cubicBezTo>
                    <a:pt x="0" y="44817"/>
                    <a:pt x="44817" y="0"/>
                    <a:pt x="100102" y="0"/>
                  </a:cubicBezTo>
                  <a:close/>
                </a:path>
              </a:pathLst>
            </a:custGeom>
            <a:gradFill rotWithShape="true">
              <a:gsLst>
                <a:gs pos="0">
                  <a:srgbClr val="DE784C">
                    <a:alpha val="100000"/>
                  </a:srgbClr>
                </a:gs>
                <a:gs pos="100000">
                  <a:srgbClr val="FFAE11">
                    <a:alpha val="100000"/>
                  </a:srgbClr>
                </a:gs>
              </a:gsLst>
              <a:lin ang="0"/>
            </a:gradFill>
          </p:spPr>
        </p:sp>
        <p:sp>
          <p:nvSpPr>
            <p:cNvPr name="TextBox 42" id="42"/>
            <p:cNvSpPr txBox="true"/>
            <p:nvPr/>
          </p:nvSpPr>
          <p:spPr>
            <a:xfrm>
              <a:off x="0" y="-28575"/>
              <a:ext cx="476951" cy="228778"/>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Етап 4 (2-га спроба)</a:t>
              </a:r>
            </a:p>
          </p:txBody>
        </p:sp>
      </p:grpSp>
      <p:grpSp>
        <p:nvGrpSpPr>
          <p:cNvPr name="Group 43" id="43"/>
          <p:cNvGrpSpPr/>
          <p:nvPr/>
        </p:nvGrpSpPr>
        <p:grpSpPr>
          <a:xfrm rot="0">
            <a:off x="13818598" y="5771533"/>
            <a:ext cx="1810923" cy="760147"/>
            <a:chOff x="0" y="0"/>
            <a:chExt cx="476951" cy="200203"/>
          </a:xfrm>
        </p:grpSpPr>
        <p:sp>
          <p:nvSpPr>
            <p:cNvPr name="Freeform 44" id="44"/>
            <p:cNvSpPr/>
            <p:nvPr/>
          </p:nvSpPr>
          <p:spPr>
            <a:xfrm flipH="false" flipV="false" rot="0">
              <a:off x="0" y="0"/>
              <a:ext cx="476951" cy="200203"/>
            </a:xfrm>
            <a:custGeom>
              <a:avLst/>
              <a:gdLst/>
              <a:ahLst/>
              <a:cxnLst/>
              <a:rect r="r" b="b" t="t" l="l"/>
              <a:pathLst>
                <a:path h="200203" w="476951">
                  <a:moveTo>
                    <a:pt x="100102" y="0"/>
                  </a:moveTo>
                  <a:lnTo>
                    <a:pt x="376849" y="0"/>
                  </a:lnTo>
                  <a:cubicBezTo>
                    <a:pt x="432134" y="0"/>
                    <a:pt x="476951" y="44817"/>
                    <a:pt x="476951" y="100102"/>
                  </a:cubicBezTo>
                  <a:lnTo>
                    <a:pt x="476951" y="100102"/>
                  </a:lnTo>
                  <a:cubicBezTo>
                    <a:pt x="476951" y="155386"/>
                    <a:pt x="432134" y="200203"/>
                    <a:pt x="376849" y="200203"/>
                  </a:cubicBezTo>
                  <a:lnTo>
                    <a:pt x="100102" y="200203"/>
                  </a:lnTo>
                  <a:cubicBezTo>
                    <a:pt x="44817" y="200203"/>
                    <a:pt x="0" y="155386"/>
                    <a:pt x="0" y="100102"/>
                  </a:cubicBezTo>
                  <a:lnTo>
                    <a:pt x="0" y="100102"/>
                  </a:lnTo>
                  <a:cubicBezTo>
                    <a:pt x="0" y="44817"/>
                    <a:pt x="44817" y="0"/>
                    <a:pt x="100102" y="0"/>
                  </a:cubicBezTo>
                  <a:close/>
                </a:path>
              </a:pathLst>
            </a:custGeom>
            <a:gradFill rotWithShape="true">
              <a:gsLst>
                <a:gs pos="0">
                  <a:srgbClr val="DE784C">
                    <a:alpha val="100000"/>
                  </a:srgbClr>
                </a:gs>
                <a:gs pos="100000">
                  <a:srgbClr val="FFAE11">
                    <a:alpha val="100000"/>
                  </a:srgbClr>
                </a:gs>
              </a:gsLst>
              <a:lin ang="0"/>
            </a:gradFill>
          </p:spPr>
        </p:sp>
        <p:sp>
          <p:nvSpPr>
            <p:cNvPr name="TextBox 45" id="45"/>
            <p:cNvSpPr txBox="true"/>
            <p:nvPr/>
          </p:nvSpPr>
          <p:spPr>
            <a:xfrm>
              <a:off x="0" y="-28575"/>
              <a:ext cx="476951" cy="228778"/>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Етап 2-3(2-га спроба)</a:t>
              </a:r>
            </a:p>
          </p:txBody>
        </p:sp>
      </p:grpSp>
      <p:grpSp>
        <p:nvGrpSpPr>
          <p:cNvPr name="Group 46" id="46"/>
          <p:cNvGrpSpPr/>
          <p:nvPr/>
        </p:nvGrpSpPr>
        <p:grpSpPr>
          <a:xfrm rot="0">
            <a:off x="4475207" y="6341257"/>
            <a:ext cx="2969953" cy="836347"/>
            <a:chOff x="0" y="0"/>
            <a:chExt cx="782210" cy="220272"/>
          </a:xfrm>
        </p:grpSpPr>
        <p:sp>
          <p:nvSpPr>
            <p:cNvPr name="Freeform 47" id="47"/>
            <p:cNvSpPr/>
            <p:nvPr/>
          </p:nvSpPr>
          <p:spPr>
            <a:xfrm flipH="false" flipV="false" rot="0">
              <a:off x="0" y="0"/>
              <a:ext cx="782210" cy="220272"/>
            </a:xfrm>
            <a:custGeom>
              <a:avLst/>
              <a:gdLst/>
              <a:ahLst/>
              <a:cxnLst/>
              <a:rect r="r" b="b" t="t" l="l"/>
              <a:pathLst>
                <a:path h="220272" w="782210">
                  <a:moveTo>
                    <a:pt x="110136" y="0"/>
                  </a:moveTo>
                  <a:lnTo>
                    <a:pt x="672074" y="0"/>
                  </a:lnTo>
                  <a:cubicBezTo>
                    <a:pt x="701284" y="0"/>
                    <a:pt x="729297" y="11604"/>
                    <a:pt x="749952" y="32258"/>
                  </a:cubicBezTo>
                  <a:cubicBezTo>
                    <a:pt x="770606" y="52913"/>
                    <a:pt x="782210" y="80926"/>
                    <a:pt x="782210" y="110136"/>
                  </a:cubicBezTo>
                  <a:lnTo>
                    <a:pt x="782210" y="110136"/>
                  </a:lnTo>
                  <a:cubicBezTo>
                    <a:pt x="782210" y="170963"/>
                    <a:pt x="732900" y="220272"/>
                    <a:pt x="672074" y="220272"/>
                  </a:cubicBezTo>
                  <a:lnTo>
                    <a:pt x="110136" y="220272"/>
                  </a:lnTo>
                  <a:cubicBezTo>
                    <a:pt x="49310" y="220272"/>
                    <a:pt x="0" y="170963"/>
                    <a:pt x="0" y="110136"/>
                  </a:cubicBezTo>
                  <a:lnTo>
                    <a:pt x="0" y="110136"/>
                  </a:lnTo>
                  <a:cubicBezTo>
                    <a:pt x="0" y="49310"/>
                    <a:pt x="49310" y="0"/>
                    <a:pt x="110136" y="0"/>
                  </a:cubicBezTo>
                  <a:close/>
                </a:path>
              </a:pathLst>
            </a:custGeom>
            <a:gradFill rotWithShape="true">
              <a:gsLst>
                <a:gs pos="0">
                  <a:srgbClr val="DE784C">
                    <a:alpha val="100000"/>
                  </a:srgbClr>
                </a:gs>
                <a:gs pos="100000">
                  <a:srgbClr val="FFAE11">
                    <a:alpha val="100000"/>
                  </a:srgbClr>
                </a:gs>
              </a:gsLst>
              <a:lin ang="0"/>
            </a:gradFill>
            <a:ln w="38100" cap="rnd">
              <a:solidFill>
                <a:srgbClr val="000000"/>
              </a:solidFill>
              <a:prstDash val="solid"/>
              <a:round/>
            </a:ln>
          </p:spPr>
        </p:sp>
        <p:sp>
          <p:nvSpPr>
            <p:cNvPr name="TextBox 48" id="48"/>
            <p:cNvSpPr txBox="true"/>
            <p:nvPr/>
          </p:nvSpPr>
          <p:spPr>
            <a:xfrm>
              <a:off x="0" y="-28575"/>
              <a:ext cx="782210" cy="248847"/>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Результати 1 частини(2 спроба)</a:t>
              </a:r>
            </a:p>
          </p:txBody>
        </p:sp>
      </p:grpSp>
      <p:grpSp>
        <p:nvGrpSpPr>
          <p:cNvPr name="Group 49" id="49"/>
          <p:cNvGrpSpPr/>
          <p:nvPr/>
        </p:nvGrpSpPr>
        <p:grpSpPr>
          <a:xfrm rot="0">
            <a:off x="4813478" y="7192818"/>
            <a:ext cx="2969953" cy="716740"/>
            <a:chOff x="0" y="0"/>
            <a:chExt cx="782210" cy="188771"/>
          </a:xfrm>
        </p:grpSpPr>
        <p:sp>
          <p:nvSpPr>
            <p:cNvPr name="Freeform 50" id="50"/>
            <p:cNvSpPr/>
            <p:nvPr/>
          </p:nvSpPr>
          <p:spPr>
            <a:xfrm flipH="false" flipV="false" rot="0">
              <a:off x="0" y="0"/>
              <a:ext cx="782210" cy="188771"/>
            </a:xfrm>
            <a:custGeom>
              <a:avLst/>
              <a:gdLst/>
              <a:ahLst/>
              <a:cxnLst/>
              <a:rect r="r" b="b" t="t" l="l"/>
              <a:pathLst>
                <a:path h="188771" w="782210">
                  <a:moveTo>
                    <a:pt x="94386" y="0"/>
                  </a:moveTo>
                  <a:lnTo>
                    <a:pt x="687824" y="0"/>
                  </a:lnTo>
                  <a:cubicBezTo>
                    <a:pt x="712857" y="0"/>
                    <a:pt x="736864" y="9944"/>
                    <a:pt x="754565" y="27645"/>
                  </a:cubicBezTo>
                  <a:cubicBezTo>
                    <a:pt x="772266" y="45346"/>
                    <a:pt x="782210" y="69353"/>
                    <a:pt x="782210" y="94386"/>
                  </a:cubicBezTo>
                  <a:lnTo>
                    <a:pt x="782210" y="94386"/>
                  </a:lnTo>
                  <a:cubicBezTo>
                    <a:pt x="782210" y="146513"/>
                    <a:pt x="739952" y="188771"/>
                    <a:pt x="687824" y="188771"/>
                  </a:cubicBezTo>
                  <a:lnTo>
                    <a:pt x="94386" y="188771"/>
                  </a:lnTo>
                  <a:cubicBezTo>
                    <a:pt x="42258" y="188771"/>
                    <a:pt x="0" y="146513"/>
                    <a:pt x="0" y="94386"/>
                  </a:cubicBezTo>
                  <a:lnTo>
                    <a:pt x="0" y="94386"/>
                  </a:lnTo>
                  <a:cubicBezTo>
                    <a:pt x="0" y="42258"/>
                    <a:pt x="42258" y="0"/>
                    <a:pt x="94386" y="0"/>
                  </a:cubicBezTo>
                  <a:close/>
                </a:path>
              </a:pathLst>
            </a:custGeom>
            <a:gradFill rotWithShape="true">
              <a:gsLst>
                <a:gs pos="0">
                  <a:srgbClr val="DE784C">
                    <a:alpha val="100000"/>
                  </a:srgbClr>
                </a:gs>
                <a:gs pos="100000">
                  <a:srgbClr val="FFAE11">
                    <a:alpha val="100000"/>
                  </a:srgbClr>
                </a:gs>
              </a:gsLst>
              <a:lin ang="0"/>
            </a:gradFill>
          </p:spPr>
        </p:sp>
        <p:sp>
          <p:nvSpPr>
            <p:cNvPr name="TextBox 51" id="51"/>
            <p:cNvSpPr txBox="true"/>
            <p:nvPr/>
          </p:nvSpPr>
          <p:spPr>
            <a:xfrm>
              <a:off x="0" y="-28575"/>
              <a:ext cx="782210" cy="217346"/>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pH розчину = 8</a:t>
              </a:r>
            </a:p>
          </p:txBody>
        </p:sp>
      </p:grpSp>
      <p:grpSp>
        <p:nvGrpSpPr>
          <p:cNvPr name="Group 52" id="52"/>
          <p:cNvGrpSpPr/>
          <p:nvPr/>
        </p:nvGrpSpPr>
        <p:grpSpPr>
          <a:xfrm rot="0">
            <a:off x="4919260" y="8042908"/>
            <a:ext cx="3944664" cy="2093647"/>
            <a:chOff x="0" y="0"/>
            <a:chExt cx="1038924" cy="551413"/>
          </a:xfrm>
        </p:grpSpPr>
        <p:sp>
          <p:nvSpPr>
            <p:cNvPr name="Freeform 53" id="53"/>
            <p:cNvSpPr/>
            <p:nvPr/>
          </p:nvSpPr>
          <p:spPr>
            <a:xfrm flipH="false" flipV="false" rot="0">
              <a:off x="0" y="0"/>
              <a:ext cx="1038924" cy="551413"/>
            </a:xfrm>
            <a:custGeom>
              <a:avLst/>
              <a:gdLst/>
              <a:ahLst/>
              <a:cxnLst/>
              <a:rect r="r" b="b" t="t" l="l"/>
              <a:pathLst>
                <a:path h="551413" w="1038924">
                  <a:moveTo>
                    <a:pt x="100094" y="0"/>
                  </a:moveTo>
                  <a:lnTo>
                    <a:pt x="938830" y="0"/>
                  </a:lnTo>
                  <a:cubicBezTo>
                    <a:pt x="994110" y="0"/>
                    <a:pt x="1038924" y="44814"/>
                    <a:pt x="1038924" y="100094"/>
                  </a:cubicBezTo>
                  <a:lnTo>
                    <a:pt x="1038924" y="451319"/>
                  </a:lnTo>
                  <a:cubicBezTo>
                    <a:pt x="1038924" y="477866"/>
                    <a:pt x="1028378" y="503325"/>
                    <a:pt x="1009607" y="522096"/>
                  </a:cubicBezTo>
                  <a:cubicBezTo>
                    <a:pt x="990836" y="540868"/>
                    <a:pt x="965376" y="551413"/>
                    <a:pt x="938830" y="551413"/>
                  </a:cubicBezTo>
                  <a:lnTo>
                    <a:pt x="100094" y="551413"/>
                  </a:lnTo>
                  <a:cubicBezTo>
                    <a:pt x="44814" y="551413"/>
                    <a:pt x="0" y="506600"/>
                    <a:pt x="0" y="451319"/>
                  </a:cubicBezTo>
                  <a:lnTo>
                    <a:pt x="0" y="100094"/>
                  </a:lnTo>
                  <a:cubicBezTo>
                    <a:pt x="0" y="44814"/>
                    <a:pt x="44814" y="0"/>
                    <a:pt x="100094" y="0"/>
                  </a:cubicBezTo>
                  <a:close/>
                </a:path>
              </a:pathLst>
            </a:custGeom>
            <a:gradFill rotWithShape="true">
              <a:gsLst>
                <a:gs pos="0">
                  <a:srgbClr val="DE784C">
                    <a:alpha val="100000"/>
                  </a:srgbClr>
                </a:gs>
                <a:gs pos="100000">
                  <a:srgbClr val="FFAE11">
                    <a:alpha val="100000"/>
                  </a:srgbClr>
                </a:gs>
              </a:gsLst>
              <a:lin ang="0"/>
            </a:gradFill>
            <a:ln w="38100" cap="rnd">
              <a:solidFill>
                <a:srgbClr val="000000"/>
              </a:solidFill>
              <a:prstDash val="solid"/>
              <a:round/>
            </a:ln>
          </p:spPr>
        </p:sp>
        <p:sp>
          <p:nvSpPr>
            <p:cNvPr name="TextBox 54" id="54"/>
            <p:cNvSpPr txBox="true"/>
            <p:nvPr/>
          </p:nvSpPr>
          <p:spPr>
            <a:xfrm>
              <a:off x="0" y="-28575"/>
              <a:ext cx="1038924" cy="579988"/>
            </a:xfrm>
            <a:prstGeom prst="rect">
              <a:avLst/>
            </a:prstGeom>
          </p:spPr>
          <p:txBody>
            <a:bodyPr anchor="ctr" rtlCol="false" tIns="50800" lIns="50800" bIns="50800" rIns="50800"/>
            <a:lstStyle/>
            <a:p>
              <a:pPr algn="ctr">
                <a:lnSpc>
                  <a:spcPts val="2520"/>
                </a:lnSpc>
              </a:pPr>
              <a:r>
                <a:rPr lang="en-US" b="true" sz="1800" i="true">
                  <a:solidFill>
                    <a:srgbClr val="000000"/>
                  </a:solidFill>
                  <a:latin typeface="Open Sans Bold Italics"/>
                  <a:ea typeface="Open Sans Bold Italics"/>
                  <a:cs typeface="Open Sans Bold Italics"/>
                  <a:sym typeface="Open Sans Bold Italics"/>
                </a:rPr>
                <a:t>Спостерігали зміну кольору при  першому додаванні NaOH та ще одну зміну кольору при нагріванні та виділенні NH4. Також утворився осад у виді клітинних залишок.</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419512" y="9219569"/>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548794" y="374561"/>
            <a:ext cx="5178025" cy="1543050"/>
            <a:chOff x="0" y="0"/>
            <a:chExt cx="1363760" cy="406400"/>
          </a:xfrm>
        </p:grpSpPr>
        <p:sp>
          <p:nvSpPr>
            <p:cNvPr name="Freeform 4" id="4"/>
            <p:cNvSpPr/>
            <p:nvPr/>
          </p:nvSpPr>
          <p:spPr>
            <a:xfrm flipH="false" flipV="false" rot="0">
              <a:off x="0" y="0"/>
              <a:ext cx="1363760" cy="406400"/>
            </a:xfrm>
            <a:custGeom>
              <a:avLst/>
              <a:gdLst/>
              <a:ahLst/>
              <a:cxnLst/>
              <a:rect r="r" b="b" t="t" l="l"/>
              <a:pathLst>
                <a:path h="406400" w="1363760">
                  <a:moveTo>
                    <a:pt x="1160560" y="0"/>
                  </a:moveTo>
                  <a:cubicBezTo>
                    <a:pt x="1272784" y="0"/>
                    <a:pt x="1363760" y="90976"/>
                    <a:pt x="1363760" y="203200"/>
                  </a:cubicBezTo>
                  <a:cubicBezTo>
                    <a:pt x="1363760" y="315424"/>
                    <a:pt x="1272784" y="406400"/>
                    <a:pt x="1160560" y="406400"/>
                  </a:cubicBezTo>
                  <a:lnTo>
                    <a:pt x="203200" y="406400"/>
                  </a:lnTo>
                  <a:cubicBezTo>
                    <a:pt x="90976" y="406400"/>
                    <a:pt x="0" y="315424"/>
                    <a:pt x="0" y="203200"/>
                  </a:cubicBezTo>
                  <a:cubicBezTo>
                    <a:pt x="0" y="90976"/>
                    <a:pt x="90976" y="0"/>
                    <a:pt x="203200" y="0"/>
                  </a:cubicBezTo>
                  <a:close/>
                </a:path>
              </a:pathLst>
            </a:custGeom>
            <a:gradFill rotWithShape="true">
              <a:gsLst>
                <a:gs pos="0">
                  <a:srgbClr val="DE784C">
                    <a:alpha val="100000"/>
                  </a:srgbClr>
                </a:gs>
                <a:gs pos="100000">
                  <a:srgbClr val="FFAE11">
                    <a:alpha val="100000"/>
                  </a:srgbClr>
                </a:gs>
              </a:gsLst>
              <a:lin ang="0"/>
            </a:gradFill>
            <a:ln w="38100" cap="sq">
              <a:solidFill>
                <a:srgbClr val="000000"/>
              </a:solidFill>
              <a:prstDash val="solid"/>
              <a:miter/>
            </a:ln>
          </p:spPr>
        </p:sp>
        <p:sp>
          <p:nvSpPr>
            <p:cNvPr name="TextBox 5" id="5"/>
            <p:cNvSpPr txBox="true"/>
            <p:nvPr/>
          </p:nvSpPr>
          <p:spPr>
            <a:xfrm>
              <a:off x="0" y="-47625"/>
              <a:ext cx="1363760" cy="454025"/>
            </a:xfrm>
            <a:prstGeom prst="rect">
              <a:avLst/>
            </a:prstGeom>
          </p:spPr>
          <p:txBody>
            <a:bodyPr anchor="ctr" rtlCol="false" tIns="50800" lIns="50800" bIns="50800" rIns="50800"/>
            <a:lstStyle/>
            <a:p>
              <a:pPr algn="ctr">
                <a:lnSpc>
                  <a:spcPts val="3219"/>
                </a:lnSpc>
              </a:pPr>
              <a:r>
                <a:rPr lang="en-US" sz="2299" b="true">
                  <a:solidFill>
                    <a:srgbClr val="000000"/>
                  </a:solidFill>
                  <a:latin typeface="Open Sans Bold"/>
                  <a:ea typeface="Open Sans Bold"/>
                  <a:cs typeface="Open Sans Bold"/>
                  <a:sym typeface="Open Sans Bold"/>
                </a:rPr>
                <a:t>Практична частина.</a:t>
              </a:r>
            </a:p>
            <a:p>
              <a:pPr algn="ctr">
                <a:lnSpc>
                  <a:spcPts val="3219"/>
                </a:lnSpc>
              </a:pPr>
              <a:r>
                <a:rPr lang="en-US" b="true" sz="2299">
                  <a:solidFill>
                    <a:srgbClr val="000000"/>
                  </a:solidFill>
                  <a:latin typeface="Open Sans Bold"/>
                  <a:ea typeface="Open Sans Bold"/>
                  <a:cs typeface="Open Sans Bold"/>
                  <a:sym typeface="Open Sans Bold"/>
                </a:rPr>
                <a:t>Нітрифікація.Частина 2</a:t>
              </a:r>
            </a:p>
          </p:txBody>
        </p:sp>
      </p:grpSp>
      <p:sp>
        <p:nvSpPr>
          <p:cNvPr name="Freeform 6" id="6"/>
          <p:cNvSpPr/>
          <p:nvPr/>
        </p:nvSpPr>
        <p:spPr>
          <a:xfrm flipH="false" flipV="false" rot="0">
            <a:off x="15843717"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4">
              <a:alphaModFix amt="53000"/>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7724231" y="1666277"/>
            <a:ext cx="10563769" cy="6444014"/>
          </a:xfrm>
          <a:custGeom>
            <a:avLst/>
            <a:gdLst/>
            <a:ahLst/>
            <a:cxnLst/>
            <a:rect r="r" b="b" t="t" l="l"/>
            <a:pathLst>
              <a:path h="6444014" w="10563769">
                <a:moveTo>
                  <a:pt x="0" y="0"/>
                </a:moveTo>
                <a:lnTo>
                  <a:pt x="10563769" y="0"/>
                </a:lnTo>
                <a:lnTo>
                  <a:pt x="10563769" y="6444015"/>
                </a:lnTo>
                <a:lnTo>
                  <a:pt x="0" y="6444015"/>
                </a:lnTo>
                <a:lnTo>
                  <a:pt x="0" y="0"/>
                </a:lnTo>
                <a:close/>
              </a:path>
            </a:pathLst>
          </a:custGeom>
          <a:blipFill>
            <a:blip r:embed="rId6"/>
            <a:stretch>
              <a:fillRect l="-588" t="0" r="0" b="0"/>
            </a:stretch>
          </a:blipFill>
          <a:ln w="47625" cap="rnd">
            <a:solidFill>
              <a:srgbClr val="000000"/>
            </a:solidFill>
            <a:prstDash val="solid"/>
            <a:round/>
          </a:ln>
        </p:spPr>
      </p:sp>
      <p:grpSp>
        <p:nvGrpSpPr>
          <p:cNvPr name="Group 8" id="8"/>
          <p:cNvGrpSpPr/>
          <p:nvPr/>
        </p:nvGrpSpPr>
        <p:grpSpPr>
          <a:xfrm rot="0">
            <a:off x="10163784" y="598056"/>
            <a:ext cx="5684663" cy="861288"/>
            <a:chOff x="0" y="0"/>
            <a:chExt cx="1497195" cy="226841"/>
          </a:xfrm>
        </p:grpSpPr>
        <p:sp>
          <p:nvSpPr>
            <p:cNvPr name="Freeform 9" id="9"/>
            <p:cNvSpPr/>
            <p:nvPr/>
          </p:nvSpPr>
          <p:spPr>
            <a:xfrm flipH="false" flipV="false" rot="0">
              <a:off x="0" y="0"/>
              <a:ext cx="1497195" cy="226841"/>
            </a:xfrm>
            <a:custGeom>
              <a:avLst/>
              <a:gdLst/>
              <a:ahLst/>
              <a:cxnLst/>
              <a:rect r="r" b="b" t="t" l="l"/>
              <a:pathLst>
                <a:path h="226841" w="1497195">
                  <a:moveTo>
                    <a:pt x="1293995" y="0"/>
                  </a:moveTo>
                  <a:cubicBezTo>
                    <a:pt x="1406219" y="0"/>
                    <a:pt x="1497195" y="50780"/>
                    <a:pt x="1497195" y="113421"/>
                  </a:cubicBezTo>
                  <a:cubicBezTo>
                    <a:pt x="1497195" y="176061"/>
                    <a:pt x="1406219" y="226841"/>
                    <a:pt x="1293995" y="226841"/>
                  </a:cubicBezTo>
                  <a:lnTo>
                    <a:pt x="203200" y="226841"/>
                  </a:lnTo>
                  <a:cubicBezTo>
                    <a:pt x="90976" y="226841"/>
                    <a:pt x="0" y="176061"/>
                    <a:pt x="0" y="113421"/>
                  </a:cubicBezTo>
                  <a:cubicBezTo>
                    <a:pt x="0" y="50780"/>
                    <a:pt x="90976" y="0"/>
                    <a:pt x="203200" y="0"/>
                  </a:cubicBezTo>
                  <a:close/>
                </a:path>
              </a:pathLst>
            </a:custGeom>
            <a:gradFill rotWithShape="true">
              <a:gsLst>
                <a:gs pos="0">
                  <a:srgbClr val="5DE0E6">
                    <a:alpha val="100000"/>
                  </a:srgbClr>
                </a:gs>
                <a:gs pos="100000">
                  <a:srgbClr val="004AAD">
                    <a:alpha val="100000"/>
                  </a:srgbClr>
                </a:gs>
              </a:gsLst>
              <a:lin ang="0"/>
            </a:gradFill>
            <a:ln w="38100" cap="sq">
              <a:solidFill>
                <a:srgbClr val="000000"/>
              </a:solidFill>
              <a:prstDash val="solid"/>
              <a:miter/>
            </a:ln>
          </p:spPr>
        </p:sp>
        <p:sp>
          <p:nvSpPr>
            <p:cNvPr name="TextBox 10" id="10"/>
            <p:cNvSpPr txBox="true"/>
            <p:nvPr/>
          </p:nvSpPr>
          <p:spPr>
            <a:xfrm>
              <a:off x="0" y="-47625"/>
              <a:ext cx="1497195" cy="274466"/>
            </a:xfrm>
            <a:prstGeom prst="rect">
              <a:avLst/>
            </a:prstGeom>
          </p:spPr>
          <p:txBody>
            <a:bodyPr anchor="ctr" rtlCol="false" tIns="50800" lIns="50800" bIns="50800" rIns="50800"/>
            <a:lstStyle/>
            <a:p>
              <a:pPr algn="ctr">
                <a:lnSpc>
                  <a:spcPts val="3219"/>
                </a:lnSpc>
              </a:pPr>
              <a:r>
                <a:rPr lang="en-US" b="true" sz="2299">
                  <a:solidFill>
                    <a:srgbClr val="000000"/>
                  </a:solidFill>
                  <a:latin typeface="Open Sans Bold"/>
                  <a:ea typeface="Open Sans Bold"/>
                  <a:cs typeface="Open Sans Bold"/>
                  <a:sym typeface="Open Sans Bold"/>
                </a:rPr>
                <a:t>Покрокова схема нашої роботи:</a:t>
              </a:r>
            </a:p>
          </p:txBody>
        </p:sp>
      </p:grpSp>
      <p:sp>
        <p:nvSpPr>
          <p:cNvPr name="Freeform 11" id="11"/>
          <p:cNvSpPr/>
          <p:nvPr/>
        </p:nvSpPr>
        <p:spPr>
          <a:xfrm flipH="false" flipV="false" rot="0">
            <a:off x="-1802203"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4">
              <a:alphaModFix amt="53000"/>
              <a:extLst>
                <a:ext uri="{96DAC541-7B7A-43D3-8B79-37D633B846F1}">
                  <asvg:svgBlip xmlns:asvg="http://schemas.microsoft.com/office/drawing/2016/SVG/main" r:embed="rId5"/>
                </a:ext>
              </a:extLst>
            </a:blip>
            <a:stretch>
              <a:fillRect l="0" t="0" r="0" b="0"/>
            </a:stretch>
          </a:blipFill>
        </p:spPr>
      </p:sp>
      <p:grpSp>
        <p:nvGrpSpPr>
          <p:cNvPr name="Group 12" id="12"/>
          <p:cNvGrpSpPr/>
          <p:nvPr/>
        </p:nvGrpSpPr>
        <p:grpSpPr>
          <a:xfrm rot="0">
            <a:off x="189569" y="2402935"/>
            <a:ext cx="7319899" cy="2740565"/>
            <a:chOff x="0" y="0"/>
            <a:chExt cx="1927875" cy="721795"/>
          </a:xfrm>
        </p:grpSpPr>
        <p:sp>
          <p:nvSpPr>
            <p:cNvPr name="Freeform 13" id="13"/>
            <p:cNvSpPr/>
            <p:nvPr/>
          </p:nvSpPr>
          <p:spPr>
            <a:xfrm flipH="false" flipV="false" rot="0">
              <a:off x="0" y="0"/>
              <a:ext cx="1927875" cy="721795"/>
            </a:xfrm>
            <a:custGeom>
              <a:avLst/>
              <a:gdLst/>
              <a:ahLst/>
              <a:cxnLst/>
              <a:rect r="r" b="b" t="t" l="l"/>
              <a:pathLst>
                <a:path h="721795" w="1927875">
                  <a:moveTo>
                    <a:pt x="53940" y="0"/>
                  </a:moveTo>
                  <a:lnTo>
                    <a:pt x="1873934" y="0"/>
                  </a:lnTo>
                  <a:cubicBezTo>
                    <a:pt x="1903725" y="0"/>
                    <a:pt x="1927875" y="24150"/>
                    <a:pt x="1927875" y="53940"/>
                  </a:cubicBezTo>
                  <a:lnTo>
                    <a:pt x="1927875" y="667855"/>
                  </a:lnTo>
                  <a:cubicBezTo>
                    <a:pt x="1927875" y="697645"/>
                    <a:pt x="1903725" y="721795"/>
                    <a:pt x="1873934" y="721795"/>
                  </a:cubicBezTo>
                  <a:lnTo>
                    <a:pt x="53940" y="721795"/>
                  </a:lnTo>
                  <a:cubicBezTo>
                    <a:pt x="24150" y="721795"/>
                    <a:pt x="0" y="697645"/>
                    <a:pt x="0" y="667855"/>
                  </a:cubicBezTo>
                  <a:lnTo>
                    <a:pt x="0" y="53940"/>
                  </a:lnTo>
                  <a:cubicBezTo>
                    <a:pt x="0" y="24150"/>
                    <a:pt x="24150" y="0"/>
                    <a:pt x="53940" y="0"/>
                  </a:cubicBezTo>
                  <a:close/>
                </a:path>
              </a:pathLst>
            </a:custGeom>
            <a:gradFill rotWithShape="true">
              <a:gsLst>
                <a:gs pos="0">
                  <a:srgbClr val="DE784C">
                    <a:alpha val="100000"/>
                  </a:srgbClr>
                </a:gs>
                <a:gs pos="100000">
                  <a:srgbClr val="FFAE11">
                    <a:alpha val="100000"/>
                  </a:srgbClr>
                </a:gs>
              </a:gsLst>
              <a:lin ang="0"/>
            </a:gradFill>
          </p:spPr>
        </p:sp>
        <p:sp>
          <p:nvSpPr>
            <p:cNvPr name="TextBox 14" id="14"/>
            <p:cNvSpPr txBox="true"/>
            <p:nvPr/>
          </p:nvSpPr>
          <p:spPr>
            <a:xfrm>
              <a:off x="0" y="-38100"/>
              <a:ext cx="1927875" cy="759895"/>
            </a:xfrm>
            <a:prstGeom prst="rect">
              <a:avLst/>
            </a:prstGeom>
          </p:spPr>
          <p:txBody>
            <a:bodyPr anchor="ctr" rtlCol="false" tIns="50800" lIns="50800" bIns="50800" rIns="50800"/>
            <a:lstStyle/>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Амонійний азот не є найкращим компонентом для застосування у гідропонічному розчині,тому його треба перетворити на нітратний азот.Це можливо зробити за допомоги азотфікуючих бактерій.</a:t>
              </a:r>
            </a:p>
          </p:txBody>
        </p:sp>
      </p:grpSp>
      <p:grpSp>
        <p:nvGrpSpPr>
          <p:cNvPr name="Group 15" id="15"/>
          <p:cNvGrpSpPr/>
          <p:nvPr/>
        </p:nvGrpSpPr>
        <p:grpSpPr>
          <a:xfrm rot="0">
            <a:off x="189569" y="5369726"/>
            <a:ext cx="7319899" cy="3309466"/>
            <a:chOff x="0" y="0"/>
            <a:chExt cx="1927875" cy="871629"/>
          </a:xfrm>
        </p:grpSpPr>
        <p:sp>
          <p:nvSpPr>
            <p:cNvPr name="Freeform 16" id="16"/>
            <p:cNvSpPr/>
            <p:nvPr/>
          </p:nvSpPr>
          <p:spPr>
            <a:xfrm flipH="false" flipV="false" rot="0">
              <a:off x="0" y="0"/>
              <a:ext cx="1927875" cy="871629"/>
            </a:xfrm>
            <a:custGeom>
              <a:avLst/>
              <a:gdLst/>
              <a:ahLst/>
              <a:cxnLst/>
              <a:rect r="r" b="b" t="t" l="l"/>
              <a:pathLst>
                <a:path h="871629" w="1927875">
                  <a:moveTo>
                    <a:pt x="53940" y="0"/>
                  </a:moveTo>
                  <a:lnTo>
                    <a:pt x="1873934" y="0"/>
                  </a:lnTo>
                  <a:cubicBezTo>
                    <a:pt x="1903725" y="0"/>
                    <a:pt x="1927875" y="24150"/>
                    <a:pt x="1927875" y="53940"/>
                  </a:cubicBezTo>
                  <a:lnTo>
                    <a:pt x="1927875" y="817689"/>
                  </a:lnTo>
                  <a:cubicBezTo>
                    <a:pt x="1927875" y="847479"/>
                    <a:pt x="1903725" y="871629"/>
                    <a:pt x="1873934" y="871629"/>
                  </a:cubicBezTo>
                  <a:lnTo>
                    <a:pt x="53940" y="871629"/>
                  </a:lnTo>
                  <a:cubicBezTo>
                    <a:pt x="24150" y="871629"/>
                    <a:pt x="0" y="847479"/>
                    <a:pt x="0" y="817689"/>
                  </a:cubicBezTo>
                  <a:lnTo>
                    <a:pt x="0" y="53940"/>
                  </a:lnTo>
                  <a:cubicBezTo>
                    <a:pt x="0" y="24150"/>
                    <a:pt x="24150" y="0"/>
                    <a:pt x="53940" y="0"/>
                  </a:cubicBezTo>
                  <a:close/>
                </a:path>
              </a:pathLst>
            </a:custGeom>
            <a:gradFill rotWithShape="true">
              <a:gsLst>
                <a:gs pos="0">
                  <a:srgbClr val="0CC0DF">
                    <a:alpha val="100000"/>
                  </a:srgbClr>
                </a:gs>
                <a:gs pos="100000">
                  <a:srgbClr val="FFDE59">
                    <a:alpha val="100000"/>
                  </a:srgbClr>
                </a:gs>
              </a:gsLst>
              <a:lin ang="0"/>
            </a:gradFill>
          </p:spPr>
        </p:sp>
        <p:sp>
          <p:nvSpPr>
            <p:cNvPr name="TextBox 17" id="17"/>
            <p:cNvSpPr txBox="true"/>
            <p:nvPr/>
          </p:nvSpPr>
          <p:spPr>
            <a:xfrm>
              <a:off x="0" y="-38100"/>
              <a:ext cx="1927875" cy="909729"/>
            </a:xfrm>
            <a:prstGeom prst="rect">
              <a:avLst/>
            </a:prstGeom>
          </p:spPr>
          <p:txBody>
            <a:bodyPr anchor="ctr" rtlCol="false" tIns="50800" lIns="50800" bIns="50800" rIns="50800"/>
            <a:lstStyle/>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Азотфікуючі бактерії є аеробними,тому до акваріуму,у якому відбувається процес нітрифікації з бактеріями,треба підвести аератор.За 7-14 дній розчин буде готовий.У розчині з бактеріями повинні підтримуватись наступні критерії:</a:t>
              </a:r>
            </a:p>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Температура 20-30 С;</a:t>
              </a:r>
            </a:p>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 Розчинений кисень &gt;5мг/л</a:t>
              </a:r>
            </a:p>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Постійна аерація</a:t>
              </a:r>
            </a:p>
            <a:p>
              <a:pPr algn="ctr">
                <a:lnSpc>
                  <a:spcPts val="2799"/>
                </a:lnSpc>
              </a:pPr>
              <a:r>
                <a:rPr lang="en-US" b="true" sz="1999" i="true">
                  <a:solidFill>
                    <a:srgbClr val="000000"/>
                  </a:solidFill>
                  <a:latin typeface="Open Sans Bold Italics"/>
                  <a:ea typeface="Open Sans Bold Italics"/>
                  <a:cs typeface="Open Sans Bold Italics"/>
                  <a:sym typeface="Open Sans Bold Italics"/>
                </a:rPr>
                <a:t>Підтримка  pH 7.0-8.0</a:t>
              </a:r>
            </a:p>
          </p:txBody>
        </p:sp>
      </p:grpSp>
      <p:grpSp>
        <p:nvGrpSpPr>
          <p:cNvPr name="Group 18" id="18"/>
          <p:cNvGrpSpPr/>
          <p:nvPr/>
        </p:nvGrpSpPr>
        <p:grpSpPr>
          <a:xfrm rot="0">
            <a:off x="10381337" y="8371935"/>
            <a:ext cx="6258267" cy="1037177"/>
            <a:chOff x="0" y="0"/>
            <a:chExt cx="1648268" cy="273166"/>
          </a:xfrm>
        </p:grpSpPr>
        <p:sp>
          <p:nvSpPr>
            <p:cNvPr name="Freeform 19" id="19"/>
            <p:cNvSpPr/>
            <p:nvPr/>
          </p:nvSpPr>
          <p:spPr>
            <a:xfrm flipH="false" flipV="false" rot="0">
              <a:off x="0" y="0"/>
              <a:ext cx="1648268" cy="273166"/>
            </a:xfrm>
            <a:custGeom>
              <a:avLst/>
              <a:gdLst/>
              <a:ahLst/>
              <a:cxnLst/>
              <a:rect r="r" b="b" t="t" l="l"/>
              <a:pathLst>
                <a:path h="273166" w="1648268">
                  <a:moveTo>
                    <a:pt x="1445068" y="0"/>
                  </a:moveTo>
                  <a:cubicBezTo>
                    <a:pt x="1557292" y="0"/>
                    <a:pt x="1648268" y="61150"/>
                    <a:pt x="1648268" y="136583"/>
                  </a:cubicBezTo>
                  <a:cubicBezTo>
                    <a:pt x="1648268" y="212016"/>
                    <a:pt x="1557292" y="273166"/>
                    <a:pt x="1445068" y="273166"/>
                  </a:cubicBezTo>
                  <a:lnTo>
                    <a:pt x="203200" y="273166"/>
                  </a:lnTo>
                  <a:cubicBezTo>
                    <a:pt x="90976" y="273166"/>
                    <a:pt x="0" y="212016"/>
                    <a:pt x="0" y="136583"/>
                  </a:cubicBezTo>
                  <a:cubicBezTo>
                    <a:pt x="0" y="61150"/>
                    <a:pt x="90976" y="0"/>
                    <a:pt x="203200" y="0"/>
                  </a:cubicBezTo>
                  <a:close/>
                </a:path>
              </a:pathLst>
            </a:custGeom>
            <a:gradFill rotWithShape="true">
              <a:gsLst>
                <a:gs pos="0">
                  <a:srgbClr val="DE784C">
                    <a:alpha val="100000"/>
                  </a:srgbClr>
                </a:gs>
                <a:gs pos="100000">
                  <a:srgbClr val="FFAE11">
                    <a:alpha val="100000"/>
                  </a:srgbClr>
                </a:gs>
              </a:gsLst>
              <a:lin ang="0"/>
            </a:gradFill>
            <a:ln w="38100" cap="sq">
              <a:solidFill>
                <a:srgbClr val="000000"/>
              </a:solidFill>
              <a:prstDash val="solid"/>
              <a:miter/>
            </a:ln>
          </p:spPr>
        </p:sp>
        <p:sp>
          <p:nvSpPr>
            <p:cNvPr name="TextBox 20" id="20"/>
            <p:cNvSpPr txBox="true"/>
            <p:nvPr/>
          </p:nvSpPr>
          <p:spPr>
            <a:xfrm>
              <a:off x="0" y="-47625"/>
              <a:ext cx="1648268" cy="320791"/>
            </a:xfrm>
            <a:prstGeom prst="rect">
              <a:avLst/>
            </a:prstGeom>
          </p:spPr>
          <p:txBody>
            <a:bodyPr anchor="ctr" rtlCol="false" tIns="50800" lIns="50800" bIns="50800" rIns="50800"/>
            <a:lstStyle/>
            <a:p>
              <a:pPr algn="ctr">
                <a:lnSpc>
                  <a:spcPts val="3219"/>
                </a:lnSpc>
              </a:pPr>
              <a:r>
                <a:rPr lang="en-US" sz="2299" i="true">
                  <a:solidFill>
                    <a:srgbClr val="000000"/>
                  </a:solidFill>
                  <a:latin typeface="Open Sans Italics"/>
                  <a:ea typeface="Open Sans Italics"/>
                  <a:cs typeface="Open Sans Italics"/>
                  <a:sym typeface="Open Sans Italics"/>
                </a:rPr>
                <a:t>Практична реалізація даної частини відбудеться найближчим часом</a:t>
              </a:r>
            </a:p>
          </p:txBody>
        </p:sp>
      </p:grpSp>
      <p:sp>
        <p:nvSpPr>
          <p:cNvPr name="Freeform 21" id="21"/>
          <p:cNvSpPr/>
          <p:nvPr/>
        </p:nvSpPr>
        <p:spPr>
          <a:xfrm flipH="false" flipV="false" rot="0">
            <a:off x="15848447" y="9196774"/>
            <a:ext cx="1062475" cy="1090226"/>
          </a:xfrm>
          <a:custGeom>
            <a:avLst/>
            <a:gdLst/>
            <a:ahLst/>
            <a:cxnLst/>
            <a:rect r="r" b="b" t="t" l="l"/>
            <a:pathLst>
              <a:path h="1090226" w="1062475">
                <a:moveTo>
                  <a:pt x="0" y="0"/>
                </a:moveTo>
                <a:lnTo>
                  <a:pt x="1062475" y="0"/>
                </a:lnTo>
                <a:lnTo>
                  <a:pt x="1062475" y="1090226"/>
                </a:lnTo>
                <a:lnTo>
                  <a:pt x="0" y="109022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2" id="22"/>
          <p:cNvSpPr/>
          <p:nvPr/>
        </p:nvSpPr>
        <p:spPr>
          <a:xfrm flipH="false" flipV="false" rot="0">
            <a:off x="6300581" y="7735809"/>
            <a:ext cx="1423650" cy="1886765"/>
          </a:xfrm>
          <a:custGeom>
            <a:avLst/>
            <a:gdLst/>
            <a:ahLst/>
            <a:cxnLst/>
            <a:rect r="r" b="b" t="t" l="l"/>
            <a:pathLst>
              <a:path h="1886765" w="1423650">
                <a:moveTo>
                  <a:pt x="0" y="0"/>
                </a:moveTo>
                <a:lnTo>
                  <a:pt x="1423650" y="0"/>
                </a:lnTo>
                <a:lnTo>
                  <a:pt x="1423650" y="1886766"/>
                </a:lnTo>
                <a:lnTo>
                  <a:pt x="0" y="188676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3" id="23"/>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419512" y="9219569"/>
            <a:ext cx="717636" cy="717636"/>
          </a:xfrm>
          <a:custGeom>
            <a:avLst/>
            <a:gdLst/>
            <a:ahLst/>
            <a:cxnLst/>
            <a:rect r="r" b="b" t="t" l="l"/>
            <a:pathLst>
              <a:path h="717636" w="717636">
                <a:moveTo>
                  <a:pt x="0" y="0"/>
                </a:moveTo>
                <a:lnTo>
                  <a:pt x="717636" y="0"/>
                </a:lnTo>
                <a:lnTo>
                  <a:pt x="717636" y="717636"/>
                </a:lnTo>
                <a:lnTo>
                  <a:pt x="0" y="7176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422205" y="221092"/>
            <a:ext cx="7326514" cy="967515"/>
            <a:chOff x="0" y="0"/>
            <a:chExt cx="1929617" cy="254819"/>
          </a:xfrm>
        </p:grpSpPr>
        <p:sp>
          <p:nvSpPr>
            <p:cNvPr name="Freeform 4" id="4"/>
            <p:cNvSpPr/>
            <p:nvPr/>
          </p:nvSpPr>
          <p:spPr>
            <a:xfrm flipH="false" flipV="false" rot="0">
              <a:off x="0" y="0"/>
              <a:ext cx="1929617" cy="254819"/>
            </a:xfrm>
            <a:custGeom>
              <a:avLst/>
              <a:gdLst/>
              <a:ahLst/>
              <a:cxnLst/>
              <a:rect r="r" b="b" t="t" l="l"/>
              <a:pathLst>
                <a:path h="254819" w="1929617">
                  <a:moveTo>
                    <a:pt x="53892" y="0"/>
                  </a:moveTo>
                  <a:lnTo>
                    <a:pt x="1875725" y="0"/>
                  </a:lnTo>
                  <a:cubicBezTo>
                    <a:pt x="1905489" y="0"/>
                    <a:pt x="1929617" y="24128"/>
                    <a:pt x="1929617" y="53892"/>
                  </a:cubicBezTo>
                  <a:lnTo>
                    <a:pt x="1929617" y="200927"/>
                  </a:lnTo>
                  <a:cubicBezTo>
                    <a:pt x="1929617" y="215220"/>
                    <a:pt x="1923939" y="228928"/>
                    <a:pt x="1913832" y="239034"/>
                  </a:cubicBezTo>
                  <a:cubicBezTo>
                    <a:pt x="1903726" y="249141"/>
                    <a:pt x="1890018" y="254819"/>
                    <a:pt x="1875725" y="254819"/>
                  </a:cubicBezTo>
                  <a:lnTo>
                    <a:pt x="53892" y="254819"/>
                  </a:lnTo>
                  <a:cubicBezTo>
                    <a:pt x="39599" y="254819"/>
                    <a:pt x="25891" y="249141"/>
                    <a:pt x="15784" y="239034"/>
                  </a:cubicBezTo>
                  <a:cubicBezTo>
                    <a:pt x="5678" y="228928"/>
                    <a:pt x="0" y="215220"/>
                    <a:pt x="0" y="200927"/>
                  </a:cubicBezTo>
                  <a:lnTo>
                    <a:pt x="0" y="53892"/>
                  </a:lnTo>
                  <a:cubicBezTo>
                    <a:pt x="0" y="39599"/>
                    <a:pt x="5678" y="25891"/>
                    <a:pt x="15784" y="15784"/>
                  </a:cubicBezTo>
                  <a:cubicBezTo>
                    <a:pt x="25891" y="5678"/>
                    <a:pt x="39599" y="0"/>
                    <a:pt x="53892" y="0"/>
                  </a:cubicBezTo>
                  <a:close/>
                </a:path>
              </a:pathLst>
            </a:custGeom>
            <a:gradFill rotWithShape="true">
              <a:gsLst>
                <a:gs pos="0">
                  <a:srgbClr val="5DE0E6">
                    <a:alpha val="100000"/>
                  </a:srgbClr>
                </a:gs>
                <a:gs pos="100000">
                  <a:srgbClr val="004AAD">
                    <a:alpha val="100000"/>
                  </a:srgbClr>
                </a:gs>
              </a:gsLst>
              <a:lin ang="0"/>
            </a:gradFill>
            <a:ln w="38100" cap="rnd">
              <a:solidFill>
                <a:srgbClr val="000000"/>
              </a:solidFill>
              <a:prstDash val="solid"/>
              <a:round/>
            </a:ln>
          </p:spPr>
        </p:sp>
        <p:sp>
          <p:nvSpPr>
            <p:cNvPr name="TextBox 5" id="5"/>
            <p:cNvSpPr txBox="true"/>
            <p:nvPr/>
          </p:nvSpPr>
          <p:spPr>
            <a:xfrm>
              <a:off x="0" y="-57150"/>
              <a:ext cx="1929617" cy="311969"/>
            </a:xfrm>
            <a:prstGeom prst="rect">
              <a:avLst/>
            </a:prstGeom>
          </p:spPr>
          <p:txBody>
            <a:bodyPr anchor="ctr" rtlCol="false" tIns="50800" lIns="50800" bIns="50800" rIns="50800"/>
            <a:lstStyle/>
            <a:p>
              <a:pPr algn="ctr">
                <a:lnSpc>
                  <a:spcPts val="4899"/>
                </a:lnSpc>
              </a:pPr>
              <a:r>
                <a:rPr lang="en-US" b="true" sz="3499">
                  <a:solidFill>
                    <a:srgbClr val="000000"/>
                  </a:solidFill>
                  <a:latin typeface="Open Sans Bold"/>
                  <a:ea typeface="Open Sans Bold"/>
                  <a:cs typeface="Open Sans Bold"/>
                  <a:sym typeface="Open Sans Bold"/>
                </a:rPr>
                <a:t>Результати</a:t>
              </a:r>
            </a:p>
          </p:txBody>
        </p:sp>
      </p:grpSp>
      <p:sp>
        <p:nvSpPr>
          <p:cNvPr name="Freeform 6" id="6"/>
          <p:cNvSpPr/>
          <p:nvPr/>
        </p:nvSpPr>
        <p:spPr>
          <a:xfrm flipH="false" flipV="false" rot="0">
            <a:off x="614329" y="434950"/>
            <a:ext cx="2903000" cy="2802715"/>
          </a:xfrm>
          <a:custGeom>
            <a:avLst/>
            <a:gdLst/>
            <a:ahLst/>
            <a:cxnLst/>
            <a:rect r="r" b="b" t="t" l="l"/>
            <a:pathLst>
              <a:path h="2802715" w="2903000">
                <a:moveTo>
                  <a:pt x="0" y="0"/>
                </a:moveTo>
                <a:lnTo>
                  <a:pt x="2903001" y="0"/>
                </a:lnTo>
                <a:lnTo>
                  <a:pt x="2903001" y="2802715"/>
                </a:lnTo>
                <a:lnTo>
                  <a:pt x="0" y="28027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4121171" y="1689469"/>
            <a:ext cx="4928476" cy="1105501"/>
            <a:chOff x="0" y="0"/>
            <a:chExt cx="1298035" cy="291161"/>
          </a:xfrm>
        </p:grpSpPr>
        <p:sp>
          <p:nvSpPr>
            <p:cNvPr name="Freeform 8" id="8"/>
            <p:cNvSpPr/>
            <p:nvPr/>
          </p:nvSpPr>
          <p:spPr>
            <a:xfrm flipH="false" flipV="false" rot="0">
              <a:off x="0" y="0"/>
              <a:ext cx="1298035" cy="291161"/>
            </a:xfrm>
            <a:custGeom>
              <a:avLst/>
              <a:gdLst/>
              <a:ahLst/>
              <a:cxnLst/>
              <a:rect r="r" b="b" t="t" l="l"/>
              <a:pathLst>
                <a:path h="291161" w="1298035">
                  <a:moveTo>
                    <a:pt x="80114" y="0"/>
                  </a:moveTo>
                  <a:lnTo>
                    <a:pt x="1217921" y="0"/>
                  </a:lnTo>
                  <a:cubicBezTo>
                    <a:pt x="1262167" y="0"/>
                    <a:pt x="1298035" y="35868"/>
                    <a:pt x="1298035" y="80114"/>
                  </a:cubicBezTo>
                  <a:lnTo>
                    <a:pt x="1298035" y="211047"/>
                  </a:lnTo>
                  <a:cubicBezTo>
                    <a:pt x="1298035" y="232295"/>
                    <a:pt x="1289594" y="252672"/>
                    <a:pt x="1274570" y="267696"/>
                  </a:cubicBezTo>
                  <a:cubicBezTo>
                    <a:pt x="1259546" y="282720"/>
                    <a:pt x="1239169" y="291161"/>
                    <a:pt x="1217921" y="291161"/>
                  </a:cubicBezTo>
                  <a:lnTo>
                    <a:pt x="80114" y="291161"/>
                  </a:lnTo>
                  <a:cubicBezTo>
                    <a:pt x="35868" y="291161"/>
                    <a:pt x="0" y="255293"/>
                    <a:pt x="0" y="211047"/>
                  </a:cubicBezTo>
                  <a:lnTo>
                    <a:pt x="0" y="80114"/>
                  </a:lnTo>
                  <a:cubicBezTo>
                    <a:pt x="0" y="58866"/>
                    <a:pt x="8441" y="38489"/>
                    <a:pt x="23465" y="23465"/>
                  </a:cubicBezTo>
                  <a:cubicBezTo>
                    <a:pt x="38489" y="8441"/>
                    <a:pt x="58866" y="0"/>
                    <a:pt x="80114" y="0"/>
                  </a:cubicBezTo>
                  <a:close/>
                </a:path>
              </a:pathLst>
            </a:custGeom>
            <a:gradFill rotWithShape="true">
              <a:gsLst>
                <a:gs pos="0">
                  <a:srgbClr val="DE784C">
                    <a:alpha val="100000"/>
                  </a:srgbClr>
                </a:gs>
                <a:gs pos="100000">
                  <a:srgbClr val="FFAE11">
                    <a:alpha val="100000"/>
                  </a:srgbClr>
                </a:gs>
              </a:gsLst>
              <a:lin ang="0"/>
            </a:gradFill>
            <a:ln w="38100" cap="rnd">
              <a:solidFill>
                <a:srgbClr val="000000"/>
              </a:solidFill>
              <a:prstDash val="solid"/>
              <a:round/>
            </a:ln>
          </p:spPr>
        </p:sp>
        <p:sp>
          <p:nvSpPr>
            <p:cNvPr name="TextBox 9" id="9"/>
            <p:cNvSpPr txBox="true"/>
            <p:nvPr/>
          </p:nvSpPr>
          <p:spPr>
            <a:xfrm>
              <a:off x="0" y="-47625"/>
              <a:ext cx="1298035" cy="338786"/>
            </a:xfrm>
            <a:prstGeom prst="rect">
              <a:avLst/>
            </a:prstGeom>
          </p:spPr>
          <p:txBody>
            <a:bodyPr anchor="ctr" rtlCol="false" tIns="50800" lIns="50800" bIns="50800" rIns="50800"/>
            <a:lstStyle/>
            <a:p>
              <a:pPr algn="ctr">
                <a:lnSpc>
                  <a:spcPts val="3499"/>
                </a:lnSpc>
              </a:pPr>
              <a:r>
                <a:rPr lang="en-US" sz="2499" b="true">
                  <a:solidFill>
                    <a:srgbClr val="000000"/>
                  </a:solidFill>
                  <a:latin typeface="Open Sans Bold"/>
                  <a:ea typeface="Open Sans Bold"/>
                  <a:cs typeface="Open Sans Bold"/>
                  <a:sym typeface="Open Sans Bold"/>
                </a:rPr>
                <a:t>Порівняння результатів</a:t>
              </a:r>
            </a:p>
            <a:p>
              <a:pPr algn="ctr">
                <a:lnSpc>
                  <a:spcPts val="3499"/>
                </a:lnSpc>
              </a:pPr>
            </a:p>
          </p:txBody>
        </p:sp>
      </p:grpSp>
      <p:sp>
        <p:nvSpPr>
          <p:cNvPr name="TextBox 10" id="10"/>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9</a:t>
            </a:r>
          </a:p>
        </p:txBody>
      </p:sp>
      <p:grpSp>
        <p:nvGrpSpPr>
          <p:cNvPr name="Group 11" id="11"/>
          <p:cNvGrpSpPr/>
          <p:nvPr/>
        </p:nvGrpSpPr>
        <p:grpSpPr>
          <a:xfrm rot="0">
            <a:off x="2468137" y="2992876"/>
            <a:ext cx="4055527" cy="1181701"/>
            <a:chOff x="0" y="0"/>
            <a:chExt cx="1068122" cy="311230"/>
          </a:xfrm>
        </p:grpSpPr>
        <p:sp>
          <p:nvSpPr>
            <p:cNvPr name="Freeform 12" id="12"/>
            <p:cNvSpPr/>
            <p:nvPr/>
          </p:nvSpPr>
          <p:spPr>
            <a:xfrm flipH="false" flipV="false" rot="0">
              <a:off x="0" y="0"/>
              <a:ext cx="1068122" cy="311230"/>
            </a:xfrm>
            <a:custGeom>
              <a:avLst/>
              <a:gdLst/>
              <a:ahLst/>
              <a:cxnLst/>
              <a:rect r="r" b="b" t="t" l="l"/>
              <a:pathLst>
                <a:path h="311230" w="1068122">
                  <a:moveTo>
                    <a:pt x="97358" y="0"/>
                  </a:moveTo>
                  <a:lnTo>
                    <a:pt x="970764" y="0"/>
                  </a:lnTo>
                  <a:cubicBezTo>
                    <a:pt x="996585" y="0"/>
                    <a:pt x="1021349" y="10257"/>
                    <a:pt x="1039607" y="28515"/>
                  </a:cubicBezTo>
                  <a:cubicBezTo>
                    <a:pt x="1057865" y="46774"/>
                    <a:pt x="1068122" y="71537"/>
                    <a:pt x="1068122" y="97358"/>
                  </a:cubicBezTo>
                  <a:lnTo>
                    <a:pt x="1068122" y="213872"/>
                  </a:lnTo>
                  <a:cubicBezTo>
                    <a:pt x="1068122" y="239693"/>
                    <a:pt x="1057865" y="264456"/>
                    <a:pt x="1039607" y="282714"/>
                  </a:cubicBezTo>
                  <a:cubicBezTo>
                    <a:pt x="1021349" y="300973"/>
                    <a:pt x="996585" y="311230"/>
                    <a:pt x="970764" y="311230"/>
                  </a:cubicBezTo>
                  <a:lnTo>
                    <a:pt x="97358" y="311230"/>
                  </a:lnTo>
                  <a:cubicBezTo>
                    <a:pt x="71537" y="311230"/>
                    <a:pt x="46774" y="300973"/>
                    <a:pt x="28515" y="282714"/>
                  </a:cubicBezTo>
                  <a:cubicBezTo>
                    <a:pt x="10257" y="264456"/>
                    <a:pt x="0" y="239693"/>
                    <a:pt x="0" y="213872"/>
                  </a:cubicBezTo>
                  <a:lnTo>
                    <a:pt x="0" y="97358"/>
                  </a:lnTo>
                  <a:cubicBezTo>
                    <a:pt x="0" y="71537"/>
                    <a:pt x="10257" y="46774"/>
                    <a:pt x="28515" y="28515"/>
                  </a:cubicBezTo>
                  <a:cubicBezTo>
                    <a:pt x="46774" y="10257"/>
                    <a:pt x="71537" y="0"/>
                    <a:pt x="97358" y="0"/>
                  </a:cubicBezTo>
                  <a:close/>
                </a:path>
              </a:pathLst>
            </a:custGeom>
            <a:gradFill rotWithShape="true">
              <a:gsLst>
                <a:gs pos="0">
                  <a:srgbClr val="DE784C">
                    <a:alpha val="100000"/>
                  </a:srgbClr>
                </a:gs>
                <a:gs pos="100000">
                  <a:srgbClr val="FFAE11">
                    <a:alpha val="100000"/>
                  </a:srgbClr>
                </a:gs>
              </a:gsLst>
              <a:lin ang="0"/>
            </a:gradFill>
          </p:spPr>
        </p:sp>
        <p:sp>
          <p:nvSpPr>
            <p:cNvPr name="TextBox 13" id="13"/>
            <p:cNvSpPr txBox="true"/>
            <p:nvPr/>
          </p:nvSpPr>
          <p:spPr>
            <a:xfrm>
              <a:off x="0" y="-47625"/>
              <a:ext cx="1068122" cy="358855"/>
            </a:xfrm>
            <a:prstGeom prst="rect">
              <a:avLst/>
            </a:prstGeom>
          </p:spPr>
          <p:txBody>
            <a:bodyPr anchor="ctr" rtlCol="false" tIns="50800" lIns="50800" bIns="50800" rIns="50800"/>
            <a:lstStyle/>
            <a:p>
              <a:pPr algn="ctr">
                <a:lnSpc>
                  <a:spcPts val="3499"/>
                </a:lnSpc>
              </a:pPr>
              <a:r>
                <a:rPr lang="en-US" sz="2499" b="true">
                  <a:solidFill>
                    <a:srgbClr val="000000"/>
                  </a:solidFill>
                  <a:latin typeface="Open Sans Bold"/>
                  <a:ea typeface="Open Sans Bold"/>
                  <a:cs typeface="Open Sans Bold"/>
                  <a:sym typeface="Open Sans Bold"/>
                </a:rPr>
                <a:t>Біотичний шлях</a:t>
              </a:r>
            </a:p>
            <a:p>
              <a:pPr algn="ctr">
                <a:lnSpc>
                  <a:spcPts val="3499"/>
                </a:lnSpc>
              </a:pPr>
            </a:p>
          </p:txBody>
        </p:sp>
      </p:grpSp>
      <p:grpSp>
        <p:nvGrpSpPr>
          <p:cNvPr name="Group 14" id="14"/>
          <p:cNvGrpSpPr/>
          <p:nvPr/>
        </p:nvGrpSpPr>
        <p:grpSpPr>
          <a:xfrm rot="0">
            <a:off x="6722935" y="2992876"/>
            <a:ext cx="3834108" cy="1181701"/>
            <a:chOff x="0" y="0"/>
            <a:chExt cx="1009806" cy="311230"/>
          </a:xfrm>
        </p:grpSpPr>
        <p:sp>
          <p:nvSpPr>
            <p:cNvPr name="Freeform 15" id="15"/>
            <p:cNvSpPr/>
            <p:nvPr/>
          </p:nvSpPr>
          <p:spPr>
            <a:xfrm flipH="false" flipV="false" rot="0">
              <a:off x="0" y="0"/>
              <a:ext cx="1009806" cy="311230"/>
            </a:xfrm>
            <a:custGeom>
              <a:avLst/>
              <a:gdLst/>
              <a:ahLst/>
              <a:cxnLst/>
              <a:rect r="r" b="b" t="t" l="l"/>
              <a:pathLst>
                <a:path h="311230" w="1009806">
                  <a:moveTo>
                    <a:pt x="102980" y="0"/>
                  </a:moveTo>
                  <a:lnTo>
                    <a:pt x="906826" y="0"/>
                  </a:lnTo>
                  <a:cubicBezTo>
                    <a:pt x="963700" y="0"/>
                    <a:pt x="1009806" y="46106"/>
                    <a:pt x="1009806" y="102980"/>
                  </a:cubicBezTo>
                  <a:lnTo>
                    <a:pt x="1009806" y="208249"/>
                  </a:lnTo>
                  <a:cubicBezTo>
                    <a:pt x="1009806" y="265124"/>
                    <a:pt x="963700" y="311230"/>
                    <a:pt x="906826" y="311230"/>
                  </a:cubicBezTo>
                  <a:lnTo>
                    <a:pt x="102980" y="311230"/>
                  </a:lnTo>
                  <a:cubicBezTo>
                    <a:pt x="46106" y="311230"/>
                    <a:pt x="0" y="265124"/>
                    <a:pt x="0" y="208249"/>
                  </a:cubicBezTo>
                  <a:lnTo>
                    <a:pt x="0" y="102980"/>
                  </a:lnTo>
                  <a:cubicBezTo>
                    <a:pt x="0" y="46106"/>
                    <a:pt x="46106" y="0"/>
                    <a:pt x="102980" y="0"/>
                  </a:cubicBezTo>
                  <a:close/>
                </a:path>
              </a:pathLst>
            </a:custGeom>
            <a:gradFill rotWithShape="true">
              <a:gsLst>
                <a:gs pos="0">
                  <a:srgbClr val="DE784C">
                    <a:alpha val="100000"/>
                  </a:srgbClr>
                </a:gs>
                <a:gs pos="100000">
                  <a:srgbClr val="FFAE11">
                    <a:alpha val="100000"/>
                  </a:srgbClr>
                </a:gs>
              </a:gsLst>
              <a:lin ang="0"/>
            </a:gradFill>
          </p:spPr>
        </p:sp>
        <p:sp>
          <p:nvSpPr>
            <p:cNvPr name="TextBox 16" id="16"/>
            <p:cNvSpPr txBox="true"/>
            <p:nvPr/>
          </p:nvSpPr>
          <p:spPr>
            <a:xfrm>
              <a:off x="0" y="-47625"/>
              <a:ext cx="1009806" cy="358855"/>
            </a:xfrm>
            <a:prstGeom prst="rect">
              <a:avLst/>
            </a:prstGeom>
          </p:spPr>
          <p:txBody>
            <a:bodyPr anchor="ctr" rtlCol="false" tIns="50800" lIns="50800" bIns="50800" rIns="50800"/>
            <a:lstStyle/>
            <a:p>
              <a:pPr algn="ctr">
                <a:lnSpc>
                  <a:spcPts val="3499"/>
                </a:lnSpc>
              </a:pPr>
              <a:r>
                <a:rPr lang="en-US" sz="2499" b="true">
                  <a:solidFill>
                    <a:srgbClr val="000000"/>
                  </a:solidFill>
                  <a:latin typeface="Open Sans Bold"/>
                  <a:ea typeface="Open Sans Bold"/>
                  <a:cs typeface="Open Sans Bold"/>
                  <a:sym typeface="Open Sans Bold"/>
                </a:rPr>
                <a:t>Абіотичний шлях</a:t>
              </a:r>
            </a:p>
            <a:p>
              <a:pPr algn="ctr">
                <a:lnSpc>
                  <a:spcPts val="3499"/>
                </a:lnSpc>
              </a:pPr>
            </a:p>
          </p:txBody>
        </p:sp>
      </p:grpSp>
      <p:grpSp>
        <p:nvGrpSpPr>
          <p:cNvPr name="Group 17" id="17"/>
          <p:cNvGrpSpPr/>
          <p:nvPr/>
        </p:nvGrpSpPr>
        <p:grpSpPr>
          <a:xfrm rot="0">
            <a:off x="614329" y="4374602"/>
            <a:ext cx="1651279" cy="1075690"/>
            <a:chOff x="0" y="0"/>
            <a:chExt cx="434905" cy="283309"/>
          </a:xfrm>
        </p:grpSpPr>
        <p:sp>
          <p:nvSpPr>
            <p:cNvPr name="Freeform 18" id="18"/>
            <p:cNvSpPr/>
            <p:nvPr/>
          </p:nvSpPr>
          <p:spPr>
            <a:xfrm flipH="false" flipV="false" rot="0">
              <a:off x="0" y="0"/>
              <a:ext cx="434905" cy="283309"/>
            </a:xfrm>
            <a:custGeom>
              <a:avLst/>
              <a:gdLst/>
              <a:ahLst/>
              <a:cxnLst/>
              <a:rect r="r" b="b" t="t" l="l"/>
              <a:pathLst>
                <a:path h="283309" w="434905">
                  <a:moveTo>
                    <a:pt x="141655" y="0"/>
                  </a:moveTo>
                  <a:lnTo>
                    <a:pt x="293250" y="0"/>
                  </a:lnTo>
                  <a:cubicBezTo>
                    <a:pt x="330819" y="0"/>
                    <a:pt x="366850" y="14924"/>
                    <a:pt x="393415" y="41490"/>
                  </a:cubicBezTo>
                  <a:cubicBezTo>
                    <a:pt x="419980" y="68055"/>
                    <a:pt x="434905" y="104086"/>
                    <a:pt x="434905" y="141655"/>
                  </a:cubicBezTo>
                  <a:lnTo>
                    <a:pt x="434905" y="141655"/>
                  </a:lnTo>
                  <a:cubicBezTo>
                    <a:pt x="434905" y="219888"/>
                    <a:pt x="371484" y="283309"/>
                    <a:pt x="293250" y="283309"/>
                  </a:cubicBezTo>
                  <a:lnTo>
                    <a:pt x="141655" y="283309"/>
                  </a:lnTo>
                  <a:cubicBezTo>
                    <a:pt x="104086" y="283309"/>
                    <a:pt x="68055" y="268385"/>
                    <a:pt x="41490" y="241820"/>
                  </a:cubicBezTo>
                  <a:cubicBezTo>
                    <a:pt x="14924" y="215254"/>
                    <a:pt x="0" y="179224"/>
                    <a:pt x="0" y="141655"/>
                  </a:cubicBezTo>
                  <a:lnTo>
                    <a:pt x="0" y="141655"/>
                  </a:lnTo>
                  <a:cubicBezTo>
                    <a:pt x="0" y="104086"/>
                    <a:pt x="14924" y="68055"/>
                    <a:pt x="41490" y="41490"/>
                  </a:cubicBezTo>
                  <a:cubicBezTo>
                    <a:pt x="68055" y="14924"/>
                    <a:pt x="104086" y="0"/>
                    <a:pt x="141655" y="0"/>
                  </a:cubicBezTo>
                  <a:close/>
                </a:path>
              </a:pathLst>
            </a:custGeom>
            <a:gradFill rotWithShape="true">
              <a:gsLst>
                <a:gs pos="0">
                  <a:srgbClr val="DE784C">
                    <a:alpha val="100000"/>
                  </a:srgbClr>
                </a:gs>
                <a:gs pos="100000">
                  <a:srgbClr val="FFAE11">
                    <a:alpha val="100000"/>
                  </a:srgbClr>
                </a:gs>
              </a:gsLst>
              <a:lin ang="0"/>
            </a:gradFill>
          </p:spPr>
        </p:sp>
        <p:sp>
          <p:nvSpPr>
            <p:cNvPr name="TextBox 19" id="19"/>
            <p:cNvSpPr txBox="true"/>
            <p:nvPr/>
          </p:nvSpPr>
          <p:spPr>
            <a:xfrm>
              <a:off x="0" y="-47625"/>
              <a:ext cx="434905" cy="330934"/>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Форма азоту</a:t>
              </a:r>
            </a:p>
          </p:txBody>
        </p:sp>
      </p:grpSp>
      <p:grpSp>
        <p:nvGrpSpPr>
          <p:cNvPr name="Group 20" id="20"/>
          <p:cNvGrpSpPr/>
          <p:nvPr/>
        </p:nvGrpSpPr>
        <p:grpSpPr>
          <a:xfrm rot="0">
            <a:off x="-94971" y="6999457"/>
            <a:ext cx="2464238" cy="1075690"/>
            <a:chOff x="0" y="0"/>
            <a:chExt cx="649017" cy="283309"/>
          </a:xfrm>
        </p:grpSpPr>
        <p:sp>
          <p:nvSpPr>
            <p:cNvPr name="Freeform 21" id="21"/>
            <p:cNvSpPr/>
            <p:nvPr/>
          </p:nvSpPr>
          <p:spPr>
            <a:xfrm flipH="false" flipV="false" rot="0">
              <a:off x="0" y="0"/>
              <a:ext cx="649017" cy="283309"/>
            </a:xfrm>
            <a:custGeom>
              <a:avLst/>
              <a:gdLst/>
              <a:ahLst/>
              <a:cxnLst/>
              <a:rect r="r" b="b" t="t" l="l"/>
              <a:pathLst>
                <a:path h="283309" w="649017">
                  <a:moveTo>
                    <a:pt x="141655" y="0"/>
                  </a:moveTo>
                  <a:lnTo>
                    <a:pt x="507363" y="0"/>
                  </a:lnTo>
                  <a:cubicBezTo>
                    <a:pt x="544932" y="0"/>
                    <a:pt x="580962" y="14924"/>
                    <a:pt x="607528" y="41490"/>
                  </a:cubicBezTo>
                  <a:cubicBezTo>
                    <a:pt x="634093" y="68055"/>
                    <a:pt x="649017" y="104086"/>
                    <a:pt x="649017" y="141655"/>
                  </a:cubicBezTo>
                  <a:lnTo>
                    <a:pt x="649017" y="141655"/>
                  </a:lnTo>
                  <a:cubicBezTo>
                    <a:pt x="649017" y="219888"/>
                    <a:pt x="585597" y="283309"/>
                    <a:pt x="507363" y="283309"/>
                  </a:cubicBezTo>
                  <a:lnTo>
                    <a:pt x="141655" y="283309"/>
                  </a:lnTo>
                  <a:cubicBezTo>
                    <a:pt x="104086" y="283309"/>
                    <a:pt x="68055" y="268385"/>
                    <a:pt x="41490" y="241820"/>
                  </a:cubicBezTo>
                  <a:cubicBezTo>
                    <a:pt x="14924" y="215254"/>
                    <a:pt x="0" y="179224"/>
                    <a:pt x="0" y="141655"/>
                  </a:cubicBezTo>
                  <a:lnTo>
                    <a:pt x="0" y="141655"/>
                  </a:lnTo>
                  <a:cubicBezTo>
                    <a:pt x="0" y="104086"/>
                    <a:pt x="14924" y="68055"/>
                    <a:pt x="41490" y="41490"/>
                  </a:cubicBezTo>
                  <a:cubicBezTo>
                    <a:pt x="68055" y="14924"/>
                    <a:pt x="104086" y="0"/>
                    <a:pt x="141655" y="0"/>
                  </a:cubicBezTo>
                  <a:close/>
                </a:path>
              </a:pathLst>
            </a:custGeom>
            <a:gradFill rotWithShape="true">
              <a:gsLst>
                <a:gs pos="0">
                  <a:srgbClr val="DE784C">
                    <a:alpha val="100000"/>
                  </a:srgbClr>
                </a:gs>
                <a:gs pos="100000">
                  <a:srgbClr val="FFAE11">
                    <a:alpha val="100000"/>
                  </a:srgbClr>
                </a:gs>
              </a:gsLst>
              <a:lin ang="0"/>
            </a:gradFill>
          </p:spPr>
        </p:sp>
        <p:sp>
          <p:nvSpPr>
            <p:cNvPr name="TextBox 22" id="22"/>
            <p:cNvSpPr txBox="true"/>
            <p:nvPr/>
          </p:nvSpPr>
          <p:spPr>
            <a:xfrm>
              <a:off x="0" y="-47625"/>
              <a:ext cx="649017" cy="330934"/>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Придатність для гідропон.</a:t>
              </a:r>
            </a:p>
          </p:txBody>
        </p:sp>
      </p:grpSp>
      <p:grpSp>
        <p:nvGrpSpPr>
          <p:cNvPr name="Group 23" id="23"/>
          <p:cNvGrpSpPr/>
          <p:nvPr/>
        </p:nvGrpSpPr>
        <p:grpSpPr>
          <a:xfrm rot="0">
            <a:off x="104233" y="5643897"/>
            <a:ext cx="2065829" cy="1075690"/>
            <a:chOff x="0" y="0"/>
            <a:chExt cx="544087" cy="283309"/>
          </a:xfrm>
        </p:grpSpPr>
        <p:sp>
          <p:nvSpPr>
            <p:cNvPr name="Freeform 24" id="24"/>
            <p:cNvSpPr/>
            <p:nvPr/>
          </p:nvSpPr>
          <p:spPr>
            <a:xfrm flipH="false" flipV="false" rot="0">
              <a:off x="0" y="0"/>
              <a:ext cx="544087" cy="283309"/>
            </a:xfrm>
            <a:custGeom>
              <a:avLst/>
              <a:gdLst/>
              <a:ahLst/>
              <a:cxnLst/>
              <a:rect r="r" b="b" t="t" l="l"/>
              <a:pathLst>
                <a:path h="283309" w="544087">
                  <a:moveTo>
                    <a:pt x="141655" y="0"/>
                  </a:moveTo>
                  <a:lnTo>
                    <a:pt x="402432" y="0"/>
                  </a:lnTo>
                  <a:cubicBezTo>
                    <a:pt x="440001" y="0"/>
                    <a:pt x="476032" y="14924"/>
                    <a:pt x="502597" y="41490"/>
                  </a:cubicBezTo>
                  <a:cubicBezTo>
                    <a:pt x="529162" y="68055"/>
                    <a:pt x="544087" y="104086"/>
                    <a:pt x="544087" y="141655"/>
                  </a:cubicBezTo>
                  <a:lnTo>
                    <a:pt x="544087" y="141655"/>
                  </a:lnTo>
                  <a:cubicBezTo>
                    <a:pt x="544087" y="219888"/>
                    <a:pt x="480666" y="283309"/>
                    <a:pt x="402432" y="283309"/>
                  </a:cubicBezTo>
                  <a:lnTo>
                    <a:pt x="141655" y="283309"/>
                  </a:lnTo>
                  <a:cubicBezTo>
                    <a:pt x="104086" y="283309"/>
                    <a:pt x="68055" y="268385"/>
                    <a:pt x="41490" y="241820"/>
                  </a:cubicBezTo>
                  <a:cubicBezTo>
                    <a:pt x="14924" y="215254"/>
                    <a:pt x="0" y="179224"/>
                    <a:pt x="0" y="141655"/>
                  </a:cubicBezTo>
                  <a:lnTo>
                    <a:pt x="0" y="141655"/>
                  </a:lnTo>
                  <a:cubicBezTo>
                    <a:pt x="0" y="104086"/>
                    <a:pt x="14924" y="68055"/>
                    <a:pt x="41490" y="41490"/>
                  </a:cubicBezTo>
                  <a:cubicBezTo>
                    <a:pt x="68055" y="14924"/>
                    <a:pt x="104086" y="0"/>
                    <a:pt x="141655" y="0"/>
                  </a:cubicBezTo>
                  <a:close/>
                </a:path>
              </a:pathLst>
            </a:custGeom>
            <a:gradFill rotWithShape="true">
              <a:gsLst>
                <a:gs pos="0">
                  <a:srgbClr val="DE784C">
                    <a:alpha val="100000"/>
                  </a:srgbClr>
                </a:gs>
                <a:gs pos="100000">
                  <a:srgbClr val="FFAE11">
                    <a:alpha val="100000"/>
                  </a:srgbClr>
                </a:gs>
              </a:gsLst>
              <a:lin ang="0"/>
            </a:gradFill>
          </p:spPr>
        </p:sp>
        <p:sp>
          <p:nvSpPr>
            <p:cNvPr name="TextBox 25" id="25"/>
            <p:cNvSpPr txBox="true"/>
            <p:nvPr/>
          </p:nvSpPr>
          <p:spPr>
            <a:xfrm>
              <a:off x="0" y="-47625"/>
              <a:ext cx="544087" cy="330934"/>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Час отримання</a:t>
              </a:r>
            </a:p>
          </p:txBody>
        </p:sp>
      </p:grpSp>
      <p:grpSp>
        <p:nvGrpSpPr>
          <p:cNvPr name="Group 26" id="26"/>
          <p:cNvGrpSpPr/>
          <p:nvPr/>
        </p:nvGrpSpPr>
        <p:grpSpPr>
          <a:xfrm rot="0">
            <a:off x="2726067" y="4421988"/>
            <a:ext cx="3539669" cy="904240"/>
            <a:chOff x="0" y="0"/>
            <a:chExt cx="932258" cy="238154"/>
          </a:xfrm>
        </p:grpSpPr>
        <p:sp>
          <p:nvSpPr>
            <p:cNvPr name="Freeform 27" id="27"/>
            <p:cNvSpPr/>
            <p:nvPr/>
          </p:nvSpPr>
          <p:spPr>
            <a:xfrm flipH="false" flipV="false" rot="0">
              <a:off x="0" y="0"/>
              <a:ext cx="932259" cy="238154"/>
            </a:xfrm>
            <a:custGeom>
              <a:avLst/>
              <a:gdLst/>
              <a:ahLst/>
              <a:cxnLst/>
              <a:rect r="r" b="b" t="t" l="l"/>
              <a:pathLst>
                <a:path h="238154" w="932259">
                  <a:moveTo>
                    <a:pt x="111547" y="0"/>
                  </a:moveTo>
                  <a:lnTo>
                    <a:pt x="820712" y="0"/>
                  </a:lnTo>
                  <a:cubicBezTo>
                    <a:pt x="850296" y="0"/>
                    <a:pt x="878668" y="11752"/>
                    <a:pt x="899587" y="32671"/>
                  </a:cubicBezTo>
                  <a:cubicBezTo>
                    <a:pt x="920506" y="53590"/>
                    <a:pt x="932259" y="81963"/>
                    <a:pt x="932259" y="111547"/>
                  </a:cubicBezTo>
                  <a:lnTo>
                    <a:pt x="932259" y="126607"/>
                  </a:lnTo>
                  <a:cubicBezTo>
                    <a:pt x="932259" y="188213"/>
                    <a:pt x="882317" y="238154"/>
                    <a:pt x="820712" y="238154"/>
                  </a:cubicBezTo>
                  <a:lnTo>
                    <a:pt x="111547" y="238154"/>
                  </a:lnTo>
                  <a:cubicBezTo>
                    <a:pt x="49941" y="238154"/>
                    <a:pt x="0" y="188213"/>
                    <a:pt x="0" y="126607"/>
                  </a:cubicBezTo>
                  <a:lnTo>
                    <a:pt x="0" y="111547"/>
                  </a:lnTo>
                  <a:cubicBezTo>
                    <a:pt x="0" y="49941"/>
                    <a:pt x="49941" y="0"/>
                    <a:pt x="111547" y="0"/>
                  </a:cubicBezTo>
                  <a:close/>
                </a:path>
              </a:pathLst>
            </a:custGeom>
            <a:gradFill rotWithShape="true">
              <a:gsLst>
                <a:gs pos="0">
                  <a:srgbClr val="5DE0E6">
                    <a:alpha val="100000"/>
                  </a:srgbClr>
                </a:gs>
                <a:gs pos="100000">
                  <a:srgbClr val="004AAD">
                    <a:alpha val="100000"/>
                  </a:srgbClr>
                </a:gs>
              </a:gsLst>
              <a:lin ang="0"/>
            </a:gradFill>
          </p:spPr>
        </p:sp>
        <p:sp>
          <p:nvSpPr>
            <p:cNvPr name="TextBox 28" id="28"/>
            <p:cNvSpPr txBox="true"/>
            <p:nvPr/>
          </p:nvSpPr>
          <p:spPr>
            <a:xfrm>
              <a:off x="0" y="-47625"/>
              <a:ext cx="932258" cy="285779"/>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Нітратна</a:t>
              </a:r>
            </a:p>
          </p:txBody>
        </p:sp>
      </p:grpSp>
      <p:grpSp>
        <p:nvGrpSpPr>
          <p:cNvPr name="Group 29" id="29"/>
          <p:cNvGrpSpPr/>
          <p:nvPr/>
        </p:nvGrpSpPr>
        <p:grpSpPr>
          <a:xfrm rot="0">
            <a:off x="6870155" y="4374602"/>
            <a:ext cx="3539669" cy="904240"/>
            <a:chOff x="0" y="0"/>
            <a:chExt cx="932258" cy="238154"/>
          </a:xfrm>
        </p:grpSpPr>
        <p:sp>
          <p:nvSpPr>
            <p:cNvPr name="Freeform 30" id="30"/>
            <p:cNvSpPr/>
            <p:nvPr/>
          </p:nvSpPr>
          <p:spPr>
            <a:xfrm flipH="false" flipV="false" rot="0">
              <a:off x="0" y="0"/>
              <a:ext cx="932259" cy="238154"/>
            </a:xfrm>
            <a:custGeom>
              <a:avLst/>
              <a:gdLst/>
              <a:ahLst/>
              <a:cxnLst/>
              <a:rect r="r" b="b" t="t" l="l"/>
              <a:pathLst>
                <a:path h="238154" w="932259">
                  <a:moveTo>
                    <a:pt x="111547" y="0"/>
                  </a:moveTo>
                  <a:lnTo>
                    <a:pt x="820712" y="0"/>
                  </a:lnTo>
                  <a:cubicBezTo>
                    <a:pt x="850296" y="0"/>
                    <a:pt x="878668" y="11752"/>
                    <a:pt x="899587" y="32671"/>
                  </a:cubicBezTo>
                  <a:cubicBezTo>
                    <a:pt x="920506" y="53590"/>
                    <a:pt x="932259" y="81963"/>
                    <a:pt x="932259" y="111547"/>
                  </a:cubicBezTo>
                  <a:lnTo>
                    <a:pt x="932259" y="126607"/>
                  </a:lnTo>
                  <a:cubicBezTo>
                    <a:pt x="932259" y="188213"/>
                    <a:pt x="882317" y="238154"/>
                    <a:pt x="820712" y="238154"/>
                  </a:cubicBezTo>
                  <a:lnTo>
                    <a:pt x="111547" y="238154"/>
                  </a:lnTo>
                  <a:cubicBezTo>
                    <a:pt x="49941" y="238154"/>
                    <a:pt x="0" y="188213"/>
                    <a:pt x="0" y="126607"/>
                  </a:cubicBezTo>
                  <a:lnTo>
                    <a:pt x="0" y="111547"/>
                  </a:lnTo>
                  <a:cubicBezTo>
                    <a:pt x="0" y="49941"/>
                    <a:pt x="49941" y="0"/>
                    <a:pt x="111547" y="0"/>
                  </a:cubicBezTo>
                  <a:close/>
                </a:path>
              </a:pathLst>
            </a:custGeom>
            <a:gradFill rotWithShape="true">
              <a:gsLst>
                <a:gs pos="0">
                  <a:srgbClr val="5DE0E6">
                    <a:alpha val="100000"/>
                  </a:srgbClr>
                </a:gs>
                <a:gs pos="100000">
                  <a:srgbClr val="004AAD">
                    <a:alpha val="100000"/>
                  </a:srgbClr>
                </a:gs>
              </a:gsLst>
              <a:lin ang="0"/>
            </a:gradFill>
          </p:spPr>
        </p:sp>
        <p:sp>
          <p:nvSpPr>
            <p:cNvPr name="TextBox 31" id="31"/>
            <p:cNvSpPr txBox="true"/>
            <p:nvPr/>
          </p:nvSpPr>
          <p:spPr>
            <a:xfrm>
              <a:off x="0" y="-47625"/>
              <a:ext cx="932258" cy="285779"/>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Амонійна</a:t>
              </a:r>
            </a:p>
          </p:txBody>
        </p:sp>
      </p:grpSp>
      <p:grpSp>
        <p:nvGrpSpPr>
          <p:cNvPr name="Group 32" id="32"/>
          <p:cNvGrpSpPr/>
          <p:nvPr/>
        </p:nvGrpSpPr>
        <p:grpSpPr>
          <a:xfrm rot="0">
            <a:off x="2978061" y="5585528"/>
            <a:ext cx="3539669" cy="904240"/>
            <a:chOff x="0" y="0"/>
            <a:chExt cx="932258" cy="238154"/>
          </a:xfrm>
        </p:grpSpPr>
        <p:sp>
          <p:nvSpPr>
            <p:cNvPr name="Freeform 33" id="33"/>
            <p:cNvSpPr/>
            <p:nvPr/>
          </p:nvSpPr>
          <p:spPr>
            <a:xfrm flipH="false" flipV="false" rot="0">
              <a:off x="0" y="0"/>
              <a:ext cx="932259" cy="238154"/>
            </a:xfrm>
            <a:custGeom>
              <a:avLst/>
              <a:gdLst/>
              <a:ahLst/>
              <a:cxnLst/>
              <a:rect r="r" b="b" t="t" l="l"/>
              <a:pathLst>
                <a:path h="238154" w="932259">
                  <a:moveTo>
                    <a:pt x="111547" y="0"/>
                  </a:moveTo>
                  <a:lnTo>
                    <a:pt x="820712" y="0"/>
                  </a:lnTo>
                  <a:cubicBezTo>
                    <a:pt x="850296" y="0"/>
                    <a:pt x="878668" y="11752"/>
                    <a:pt x="899587" y="32671"/>
                  </a:cubicBezTo>
                  <a:cubicBezTo>
                    <a:pt x="920506" y="53590"/>
                    <a:pt x="932259" y="81963"/>
                    <a:pt x="932259" y="111547"/>
                  </a:cubicBezTo>
                  <a:lnTo>
                    <a:pt x="932259" y="126607"/>
                  </a:lnTo>
                  <a:cubicBezTo>
                    <a:pt x="932259" y="188213"/>
                    <a:pt x="882317" y="238154"/>
                    <a:pt x="820712" y="238154"/>
                  </a:cubicBezTo>
                  <a:lnTo>
                    <a:pt x="111547" y="238154"/>
                  </a:lnTo>
                  <a:cubicBezTo>
                    <a:pt x="49941" y="238154"/>
                    <a:pt x="0" y="188213"/>
                    <a:pt x="0" y="126607"/>
                  </a:cubicBezTo>
                  <a:lnTo>
                    <a:pt x="0" y="111547"/>
                  </a:lnTo>
                  <a:cubicBezTo>
                    <a:pt x="0" y="49941"/>
                    <a:pt x="49941" y="0"/>
                    <a:pt x="111547" y="0"/>
                  </a:cubicBezTo>
                  <a:close/>
                </a:path>
              </a:pathLst>
            </a:custGeom>
            <a:gradFill rotWithShape="true">
              <a:gsLst>
                <a:gs pos="0">
                  <a:srgbClr val="5DE0E6">
                    <a:alpha val="100000"/>
                  </a:srgbClr>
                </a:gs>
                <a:gs pos="100000">
                  <a:srgbClr val="004AAD">
                    <a:alpha val="100000"/>
                  </a:srgbClr>
                </a:gs>
              </a:gsLst>
              <a:lin ang="0"/>
            </a:gradFill>
          </p:spPr>
        </p:sp>
        <p:sp>
          <p:nvSpPr>
            <p:cNvPr name="TextBox 34" id="34"/>
            <p:cNvSpPr txBox="true"/>
            <p:nvPr/>
          </p:nvSpPr>
          <p:spPr>
            <a:xfrm>
              <a:off x="0" y="-47625"/>
              <a:ext cx="932258" cy="285779"/>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7-14 днів</a:t>
              </a:r>
            </a:p>
          </p:txBody>
        </p:sp>
      </p:grpSp>
      <p:grpSp>
        <p:nvGrpSpPr>
          <p:cNvPr name="Group 35" id="35"/>
          <p:cNvGrpSpPr/>
          <p:nvPr/>
        </p:nvGrpSpPr>
        <p:grpSpPr>
          <a:xfrm rot="0">
            <a:off x="6870155" y="5585528"/>
            <a:ext cx="3539669" cy="904240"/>
            <a:chOff x="0" y="0"/>
            <a:chExt cx="932258" cy="238154"/>
          </a:xfrm>
        </p:grpSpPr>
        <p:sp>
          <p:nvSpPr>
            <p:cNvPr name="Freeform 36" id="36"/>
            <p:cNvSpPr/>
            <p:nvPr/>
          </p:nvSpPr>
          <p:spPr>
            <a:xfrm flipH="false" flipV="false" rot="0">
              <a:off x="0" y="0"/>
              <a:ext cx="932259" cy="238154"/>
            </a:xfrm>
            <a:custGeom>
              <a:avLst/>
              <a:gdLst/>
              <a:ahLst/>
              <a:cxnLst/>
              <a:rect r="r" b="b" t="t" l="l"/>
              <a:pathLst>
                <a:path h="238154" w="932259">
                  <a:moveTo>
                    <a:pt x="111547" y="0"/>
                  </a:moveTo>
                  <a:lnTo>
                    <a:pt x="820712" y="0"/>
                  </a:lnTo>
                  <a:cubicBezTo>
                    <a:pt x="850296" y="0"/>
                    <a:pt x="878668" y="11752"/>
                    <a:pt x="899587" y="32671"/>
                  </a:cubicBezTo>
                  <a:cubicBezTo>
                    <a:pt x="920506" y="53590"/>
                    <a:pt x="932259" y="81963"/>
                    <a:pt x="932259" y="111547"/>
                  </a:cubicBezTo>
                  <a:lnTo>
                    <a:pt x="932259" y="126607"/>
                  </a:lnTo>
                  <a:cubicBezTo>
                    <a:pt x="932259" y="188213"/>
                    <a:pt x="882317" y="238154"/>
                    <a:pt x="820712" y="238154"/>
                  </a:cubicBezTo>
                  <a:lnTo>
                    <a:pt x="111547" y="238154"/>
                  </a:lnTo>
                  <a:cubicBezTo>
                    <a:pt x="49941" y="238154"/>
                    <a:pt x="0" y="188213"/>
                    <a:pt x="0" y="126607"/>
                  </a:cubicBezTo>
                  <a:lnTo>
                    <a:pt x="0" y="111547"/>
                  </a:lnTo>
                  <a:cubicBezTo>
                    <a:pt x="0" y="49941"/>
                    <a:pt x="49941" y="0"/>
                    <a:pt x="111547" y="0"/>
                  </a:cubicBezTo>
                  <a:close/>
                </a:path>
              </a:pathLst>
            </a:custGeom>
            <a:gradFill rotWithShape="true">
              <a:gsLst>
                <a:gs pos="0">
                  <a:srgbClr val="5DE0E6">
                    <a:alpha val="100000"/>
                  </a:srgbClr>
                </a:gs>
                <a:gs pos="100000">
                  <a:srgbClr val="004AAD">
                    <a:alpha val="100000"/>
                  </a:srgbClr>
                </a:gs>
              </a:gsLst>
              <a:lin ang="0"/>
            </a:gradFill>
          </p:spPr>
        </p:sp>
        <p:sp>
          <p:nvSpPr>
            <p:cNvPr name="TextBox 37" id="37"/>
            <p:cNvSpPr txBox="true"/>
            <p:nvPr/>
          </p:nvSpPr>
          <p:spPr>
            <a:xfrm>
              <a:off x="0" y="-47625"/>
              <a:ext cx="932258" cy="285779"/>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6-8 годин</a:t>
              </a:r>
            </a:p>
          </p:txBody>
        </p:sp>
      </p:grpSp>
      <p:grpSp>
        <p:nvGrpSpPr>
          <p:cNvPr name="Group 38" id="38"/>
          <p:cNvGrpSpPr/>
          <p:nvPr/>
        </p:nvGrpSpPr>
        <p:grpSpPr>
          <a:xfrm rot="0">
            <a:off x="2354872" y="6803267"/>
            <a:ext cx="4515283" cy="1468069"/>
            <a:chOff x="0" y="0"/>
            <a:chExt cx="1189210" cy="386652"/>
          </a:xfrm>
        </p:grpSpPr>
        <p:sp>
          <p:nvSpPr>
            <p:cNvPr name="Freeform 39" id="39"/>
            <p:cNvSpPr/>
            <p:nvPr/>
          </p:nvSpPr>
          <p:spPr>
            <a:xfrm flipH="false" flipV="false" rot="0">
              <a:off x="0" y="0"/>
              <a:ext cx="1189210" cy="386652"/>
            </a:xfrm>
            <a:custGeom>
              <a:avLst/>
              <a:gdLst/>
              <a:ahLst/>
              <a:cxnLst/>
              <a:rect r="r" b="b" t="t" l="l"/>
              <a:pathLst>
                <a:path h="386652" w="1189210">
                  <a:moveTo>
                    <a:pt x="87445" y="0"/>
                  </a:moveTo>
                  <a:lnTo>
                    <a:pt x="1101766" y="0"/>
                  </a:lnTo>
                  <a:cubicBezTo>
                    <a:pt x="1124957" y="0"/>
                    <a:pt x="1147199" y="9213"/>
                    <a:pt x="1163598" y="25612"/>
                  </a:cubicBezTo>
                  <a:cubicBezTo>
                    <a:pt x="1179998" y="42011"/>
                    <a:pt x="1189210" y="64253"/>
                    <a:pt x="1189210" y="87445"/>
                  </a:cubicBezTo>
                  <a:lnTo>
                    <a:pt x="1189210" y="299207"/>
                  </a:lnTo>
                  <a:cubicBezTo>
                    <a:pt x="1189210" y="322399"/>
                    <a:pt x="1179998" y="344641"/>
                    <a:pt x="1163598" y="361040"/>
                  </a:cubicBezTo>
                  <a:cubicBezTo>
                    <a:pt x="1147199" y="377439"/>
                    <a:pt x="1124957" y="386652"/>
                    <a:pt x="1101766" y="386652"/>
                  </a:cubicBezTo>
                  <a:lnTo>
                    <a:pt x="87445" y="386652"/>
                  </a:lnTo>
                  <a:cubicBezTo>
                    <a:pt x="64253" y="386652"/>
                    <a:pt x="42011" y="377439"/>
                    <a:pt x="25612" y="361040"/>
                  </a:cubicBezTo>
                  <a:cubicBezTo>
                    <a:pt x="9213" y="344641"/>
                    <a:pt x="0" y="322399"/>
                    <a:pt x="0" y="299207"/>
                  </a:cubicBezTo>
                  <a:lnTo>
                    <a:pt x="0" y="87445"/>
                  </a:lnTo>
                  <a:cubicBezTo>
                    <a:pt x="0" y="64253"/>
                    <a:pt x="9213" y="42011"/>
                    <a:pt x="25612" y="25612"/>
                  </a:cubicBezTo>
                  <a:cubicBezTo>
                    <a:pt x="42011" y="9213"/>
                    <a:pt x="64253" y="0"/>
                    <a:pt x="87445" y="0"/>
                  </a:cubicBezTo>
                  <a:close/>
                </a:path>
              </a:pathLst>
            </a:custGeom>
            <a:gradFill rotWithShape="true">
              <a:gsLst>
                <a:gs pos="0">
                  <a:srgbClr val="5DE0E6">
                    <a:alpha val="100000"/>
                  </a:srgbClr>
                </a:gs>
                <a:gs pos="100000">
                  <a:srgbClr val="004AAD">
                    <a:alpha val="100000"/>
                  </a:srgbClr>
                </a:gs>
              </a:gsLst>
              <a:lin ang="0"/>
            </a:gradFill>
          </p:spPr>
        </p:sp>
        <p:sp>
          <p:nvSpPr>
            <p:cNvPr name="TextBox 40" id="40"/>
            <p:cNvSpPr txBox="true"/>
            <p:nvPr/>
          </p:nvSpPr>
          <p:spPr>
            <a:xfrm>
              <a:off x="0" y="-38100"/>
              <a:ext cx="1189210" cy="424752"/>
            </a:xfrm>
            <a:prstGeom prst="rect">
              <a:avLst/>
            </a:prstGeom>
          </p:spPr>
          <p:txBody>
            <a:bodyPr anchor="ctr" rtlCol="false" tIns="50800" lIns="50800" bIns="50800" rIns="50800"/>
            <a:lstStyle/>
            <a:p>
              <a:pPr algn="ctr">
                <a:lnSpc>
                  <a:spcPts val="2659"/>
                </a:lnSpc>
              </a:pPr>
              <a:r>
                <a:rPr lang="en-US" b="true" sz="1899">
                  <a:solidFill>
                    <a:srgbClr val="000000"/>
                  </a:solidFill>
                  <a:latin typeface="Open Sans Bold"/>
                  <a:ea typeface="Open Sans Bold"/>
                  <a:cs typeface="Open Sans Bold"/>
                  <a:sym typeface="Open Sans Bold"/>
                </a:rPr>
                <a:t>Майже ідеальна.Не потребує пильного нагляду.При високій концентрації не шкодить рослинам</a:t>
              </a:r>
            </a:p>
          </p:txBody>
        </p:sp>
      </p:grpSp>
      <p:grpSp>
        <p:nvGrpSpPr>
          <p:cNvPr name="Group 41" id="41"/>
          <p:cNvGrpSpPr/>
          <p:nvPr/>
        </p:nvGrpSpPr>
        <p:grpSpPr>
          <a:xfrm rot="0">
            <a:off x="6775473" y="6766482"/>
            <a:ext cx="4548350" cy="1468069"/>
            <a:chOff x="0" y="0"/>
            <a:chExt cx="1197919" cy="386652"/>
          </a:xfrm>
        </p:grpSpPr>
        <p:sp>
          <p:nvSpPr>
            <p:cNvPr name="Freeform 42" id="42"/>
            <p:cNvSpPr/>
            <p:nvPr/>
          </p:nvSpPr>
          <p:spPr>
            <a:xfrm flipH="false" flipV="false" rot="0">
              <a:off x="0" y="0"/>
              <a:ext cx="1197919" cy="386652"/>
            </a:xfrm>
            <a:custGeom>
              <a:avLst/>
              <a:gdLst/>
              <a:ahLst/>
              <a:cxnLst/>
              <a:rect r="r" b="b" t="t" l="l"/>
              <a:pathLst>
                <a:path h="386652" w="1197919">
                  <a:moveTo>
                    <a:pt x="86809" y="0"/>
                  </a:moveTo>
                  <a:lnTo>
                    <a:pt x="1111110" y="0"/>
                  </a:lnTo>
                  <a:cubicBezTo>
                    <a:pt x="1159054" y="0"/>
                    <a:pt x="1197919" y="38866"/>
                    <a:pt x="1197919" y="86809"/>
                  </a:cubicBezTo>
                  <a:lnTo>
                    <a:pt x="1197919" y="299843"/>
                  </a:lnTo>
                  <a:cubicBezTo>
                    <a:pt x="1197919" y="347786"/>
                    <a:pt x="1159054" y="386652"/>
                    <a:pt x="1111110" y="386652"/>
                  </a:cubicBezTo>
                  <a:lnTo>
                    <a:pt x="86809" y="386652"/>
                  </a:lnTo>
                  <a:cubicBezTo>
                    <a:pt x="38866" y="386652"/>
                    <a:pt x="0" y="347786"/>
                    <a:pt x="0" y="299843"/>
                  </a:cubicBezTo>
                  <a:lnTo>
                    <a:pt x="0" y="86809"/>
                  </a:lnTo>
                  <a:cubicBezTo>
                    <a:pt x="0" y="38866"/>
                    <a:pt x="38866" y="0"/>
                    <a:pt x="86809" y="0"/>
                  </a:cubicBezTo>
                  <a:close/>
                </a:path>
              </a:pathLst>
            </a:custGeom>
            <a:gradFill rotWithShape="true">
              <a:gsLst>
                <a:gs pos="0">
                  <a:srgbClr val="5DE0E6">
                    <a:alpha val="100000"/>
                  </a:srgbClr>
                </a:gs>
                <a:gs pos="100000">
                  <a:srgbClr val="004AAD">
                    <a:alpha val="100000"/>
                  </a:srgbClr>
                </a:gs>
              </a:gsLst>
              <a:lin ang="0"/>
            </a:gradFill>
          </p:spPr>
        </p:sp>
        <p:sp>
          <p:nvSpPr>
            <p:cNvPr name="TextBox 43" id="43"/>
            <p:cNvSpPr txBox="true"/>
            <p:nvPr/>
          </p:nvSpPr>
          <p:spPr>
            <a:xfrm>
              <a:off x="0" y="-28575"/>
              <a:ext cx="1197919" cy="415227"/>
            </a:xfrm>
            <a:prstGeom prst="rect">
              <a:avLst/>
            </a:prstGeom>
          </p:spPr>
          <p:txBody>
            <a:bodyPr anchor="ctr" rtlCol="false" tIns="50800" lIns="50800" bIns="50800" rIns="50800"/>
            <a:lstStyle/>
            <a:p>
              <a:pPr algn="ctr">
                <a:lnSpc>
                  <a:spcPts val="2520"/>
                </a:lnSpc>
              </a:pPr>
              <a:r>
                <a:rPr lang="en-US" b="true" sz="1800">
                  <a:solidFill>
                    <a:srgbClr val="000000"/>
                  </a:solidFill>
                  <a:latin typeface="Open Sans Bold"/>
                  <a:ea typeface="Open Sans Bold"/>
                  <a:cs typeface="Open Sans Bold"/>
                  <a:sym typeface="Open Sans Bold"/>
                </a:rPr>
                <a:t>Сумнівна.Потребує чітких пропорцій концентрації.При помилці може нашкодити рослині</a:t>
              </a:r>
            </a:p>
          </p:txBody>
        </p:sp>
      </p:grpSp>
      <p:grpSp>
        <p:nvGrpSpPr>
          <p:cNvPr name="Group 44" id="44"/>
          <p:cNvGrpSpPr/>
          <p:nvPr/>
        </p:nvGrpSpPr>
        <p:grpSpPr>
          <a:xfrm rot="0">
            <a:off x="11955619" y="704850"/>
            <a:ext cx="2728698" cy="1467451"/>
            <a:chOff x="0" y="0"/>
            <a:chExt cx="718669" cy="386489"/>
          </a:xfrm>
        </p:grpSpPr>
        <p:sp>
          <p:nvSpPr>
            <p:cNvPr name="Freeform 45" id="45"/>
            <p:cNvSpPr/>
            <p:nvPr/>
          </p:nvSpPr>
          <p:spPr>
            <a:xfrm flipH="false" flipV="false" rot="0">
              <a:off x="0" y="0"/>
              <a:ext cx="718669" cy="386489"/>
            </a:xfrm>
            <a:custGeom>
              <a:avLst/>
              <a:gdLst/>
              <a:ahLst/>
              <a:cxnLst/>
              <a:rect r="r" b="b" t="t" l="l"/>
              <a:pathLst>
                <a:path h="386489" w="718669">
                  <a:moveTo>
                    <a:pt x="144698" y="0"/>
                  </a:moveTo>
                  <a:lnTo>
                    <a:pt x="573971" y="0"/>
                  </a:lnTo>
                  <a:cubicBezTo>
                    <a:pt x="653886" y="0"/>
                    <a:pt x="718669" y="64784"/>
                    <a:pt x="718669" y="144698"/>
                  </a:cubicBezTo>
                  <a:lnTo>
                    <a:pt x="718669" y="241791"/>
                  </a:lnTo>
                  <a:cubicBezTo>
                    <a:pt x="718669" y="321706"/>
                    <a:pt x="653886" y="386489"/>
                    <a:pt x="573971" y="386489"/>
                  </a:cubicBezTo>
                  <a:lnTo>
                    <a:pt x="144698" y="386489"/>
                  </a:lnTo>
                  <a:cubicBezTo>
                    <a:pt x="106322" y="386489"/>
                    <a:pt x="69517" y="371244"/>
                    <a:pt x="42381" y="344108"/>
                  </a:cubicBezTo>
                  <a:cubicBezTo>
                    <a:pt x="15245" y="316972"/>
                    <a:pt x="0" y="280167"/>
                    <a:pt x="0" y="241791"/>
                  </a:cubicBezTo>
                  <a:lnTo>
                    <a:pt x="0" y="144698"/>
                  </a:lnTo>
                  <a:cubicBezTo>
                    <a:pt x="0" y="64784"/>
                    <a:pt x="64784" y="0"/>
                    <a:pt x="144698" y="0"/>
                  </a:cubicBezTo>
                  <a:close/>
                </a:path>
              </a:pathLst>
            </a:custGeom>
            <a:gradFill rotWithShape="true">
              <a:gsLst>
                <a:gs pos="0">
                  <a:srgbClr val="DE784C">
                    <a:alpha val="100000"/>
                  </a:srgbClr>
                </a:gs>
                <a:gs pos="100000">
                  <a:srgbClr val="FFAE11">
                    <a:alpha val="100000"/>
                  </a:srgbClr>
                </a:gs>
              </a:gsLst>
              <a:lin ang="0"/>
            </a:gradFill>
          </p:spPr>
        </p:sp>
        <p:sp>
          <p:nvSpPr>
            <p:cNvPr name="TextBox 46" id="46"/>
            <p:cNvSpPr txBox="true"/>
            <p:nvPr/>
          </p:nvSpPr>
          <p:spPr>
            <a:xfrm>
              <a:off x="0" y="-47625"/>
              <a:ext cx="718669" cy="434114"/>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Недоліки біотичного шляху</a:t>
              </a:r>
            </a:p>
          </p:txBody>
        </p:sp>
      </p:grpSp>
      <p:grpSp>
        <p:nvGrpSpPr>
          <p:cNvPr name="Group 47" id="47"/>
          <p:cNvGrpSpPr/>
          <p:nvPr/>
        </p:nvGrpSpPr>
        <p:grpSpPr>
          <a:xfrm rot="0">
            <a:off x="15003527" y="704850"/>
            <a:ext cx="2906430" cy="1467451"/>
            <a:chOff x="0" y="0"/>
            <a:chExt cx="765479" cy="386489"/>
          </a:xfrm>
        </p:grpSpPr>
        <p:sp>
          <p:nvSpPr>
            <p:cNvPr name="Freeform 48" id="48"/>
            <p:cNvSpPr/>
            <p:nvPr/>
          </p:nvSpPr>
          <p:spPr>
            <a:xfrm flipH="false" flipV="false" rot="0">
              <a:off x="0" y="0"/>
              <a:ext cx="765479" cy="386489"/>
            </a:xfrm>
            <a:custGeom>
              <a:avLst/>
              <a:gdLst/>
              <a:ahLst/>
              <a:cxnLst/>
              <a:rect r="r" b="b" t="t" l="l"/>
              <a:pathLst>
                <a:path h="386489" w="765479">
                  <a:moveTo>
                    <a:pt x="135850" y="0"/>
                  </a:moveTo>
                  <a:lnTo>
                    <a:pt x="629630" y="0"/>
                  </a:lnTo>
                  <a:cubicBezTo>
                    <a:pt x="704657" y="0"/>
                    <a:pt x="765479" y="60822"/>
                    <a:pt x="765479" y="135850"/>
                  </a:cubicBezTo>
                  <a:lnTo>
                    <a:pt x="765479" y="250639"/>
                  </a:lnTo>
                  <a:cubicBezTo>
                    <a:pt x="765479" y="286669"/>
                    <a:pt x="751167" y="321223"/>
                    <a:pt x="725690" y="346700"/>
                  </a:cubicBezTo>
                  <a:cubicBezTo>
                    <a:pt x="700213" y="372176"/>
                    <a:pt x="665659" y="386489"/>
                    <a:pt x="629630" y="386489"/>
                  </a:cubicBezTo>
                  <a:lnTo>
                    <a:pt x="135850" y="386489"/>
                  </a:lnTo>
                  <a:cubicBezTo>
                    <a:pt x="99820" y="386489"/>
                    <a:pt x="65266" y="372176"/>
                    <a:pt x="39789" y="346700"/>
                  </a:cubicBezTo>
                  <a:cubicBezTo>
                    <a:pt x="14313" y="321223"/>
                    <a:pt x="0" y="286669"/>
                    <a:pt x="0" y="250639"/>
                  </a:cubicBezTo>
                  <a:lnTo>
                    <a:pt x="0" y="135850"/>
                  </a:lnTo>
                  <a:cubicBezTo>
                    <a:pt x="0" y="99820"/>
                    <a:pt x="14313" y="65266"/>
                    <a:pt x="39789" y="39789"/>
                  </a:cubicBezTo>
                  <a:cubicBezTo>
                    <a:pt x="65266" y="14313"/>
                    <a:pt x="99820" y="0"/>
                    <a:pt x="135850" y="0"/>
                  </a:cubicBezTo>
                  <a:close/>
                </a:path>
              </a:pathLst>
            </a:custGeom>
            <a:gradFill rotWithShape="true">
              <a:gsLst>
                <a:gs pos="0">
                  <a:srgbClr val="DE784C">
                    <a:alpha val="100000"/>
                  </a:srgbClr>
                </a:gs>
                <a:gs pos="100000">
                  <a:srgbClr val="FFAE11">
                    <a:alpha val="100000"/>
                  </a:srgbClr>
                </a:gs>
              </a:gsLst>
              <a:lin ang="0"/>
            </a:gradFill>
          </p:spPr>
        </p:sp>
        <p:sp>
          <p:nvSpPr>
            <p:cNvPr name="TextBox 49" id="49"/>
            <p:cNvSpPr txBox="true"/>
            <p:nvPr/>
          </p:nvSpPr>
          <p:spPr>
            <a:xfrm>
              <a:off x="0" y="-47625"/>
              <a:ext cx="765479" cy="434114"/>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Недоліки абіотичного шляху</a:t>
              </a:r>
            </a:p>
          </p:txBody>
        </p:sp>
      </p:grpSp>
      <p:grpSp>
        <p:nvGrpSpPr>
          <p:cNvPr name="Group 50" id="50"/>
          <p:cNvGrpSpPr/>
          <p:nvPr/>
        </p:nvGrpSpPr>
        <p:grpSpPr>
          <a:xfrm rot="0">
            <a:off x="14989117" y="2461294"/>
            <a:ext cx="3142499" cy="3220051"/>
            <a:chOff x="0" y="0"/>
            <a:chExt cx="827654" cy="848079"/>
          </a:xfrm>
        </p:grpSpPr>
        <p:sp>
          <p:nvSpPr>
            <p:cNvPr name="Freeform 51" id="51"/>
            <p:cNvSpPr/>
            <p:nvPr/>
          </p:nvSpPr>
          <p:spPr>
            <a:xfrm flipH="false" flipV="false" rot="0">
              <a:off x="0" y="0"/>
              <a:ext cx="827654" cy="848079"/>
            </a:xfrm>
            <a:custGeom>
              <a:avLst/>
              <a:gdLst/>
              <a:ahLst/>
              <a:cxnLst/>
              <a:rect r="r" b="b" t="t" l="l"/>
              <a:pathLst>
                <a:path h="848079" w="827654">
                  <a:moveTo>
                    <a:pt x="125645" y="0"/>
                  </a:moveTo>
                  <a:lnTo>
                    <a:pt x="702010" y="0"/>
                  </a:lnTo>
                  <a:cubicBezTo>
                    <a:pt x="771401" y="0"/>
                    <a:pt x="827654" y="56253"/>
                    <a:pt x="827654" y="125645"/>
                  </a:cubicBezTo>
                  <a:lnTo>
                    <a:pt x="827654" y="722435"/>
                  </a:lnTo>
                  <a:cubicBezTo>
                    <a:pt x="827654" y="755758"/>
                    <a:pt x="814417" y="787716"/>
                    <a:pt x="790854" y="811279"/>
                  </a:cubicBezTo>
                  <a:cubicBezTo>
                    <a:pt x="767291" y="834842"/>
                    <a:pt x="735333" y="848079"/>
                    <a:pt x="702010" y="848079"/>
                  </a:cubicBezTo>
                  <a:lnTo>
                    <a:pt x="125645" y="848079"/>
                  </a:lnTo>
                  <a:cubicBezTo>
                    <a:pt x="56253" y="848079"/>
                    <a:pt x="0" y="791826"/>
                    <a:pt x="0" y="722435"/>
                  </a:cubicBezTo>
                  <a:lnTo>
                    <a:pt x="0" y="125645"/>
                  </a:lnTo>
                  <a:cubicBezTo>
                    <a:pt x="0" y="56253"/>
                    <a:pt x="56253" y="0"/>
                    <a:pt x="125645" y="0"/>
                  </a:cubicBezTo>
                  <a:close/>
                </a:path>
              </a:pathLst>
            </a:custGeom>
            <a:gradFill rotWithShape="true">
              <a:gsLst>
                <a:gs pos="0">
                  <a:srgbClr val="DE784C">
                    <a:alpha val="100000"/>
                  </a:srgbClr>
                </a:gs>
                <a:gs pos="100000">
                  <a:srgbClr val="FFAE11">
                    <a:alpha val="100000"/>
                  </a:srgbClr>
                </a:gs>
              </a:gsLst>
              <a:lin ang="0"/>
            </a:gradFill>
          </p:spPr>
        </p:sp>
        <p:sp>
          <p:nvSpPr>
            <p:cNvPr name="TextBox 52" id="52"/>
            <p:cNvSpPr txBox="true"/>
            <p:nvPr/>
          </p:nvSpPr>
          <p:spPr>
            <a:xfrm>
              <a:off x="0" y="-47625"/>
              <a:ext cx="827654" cy="895704"/>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Потребує пильного нагляду та контролю концентрації,інкаше може зашкодити рослині.</a:t>
              </a:r>
            </a:p>
          </p:txBody>
        </p:sp>
      </p:grpSp>
      <p:grpSp>
        <p:nvGrpSpPr>
          <p:cNvPr name="Group 53" id="53"/>
          <p:cNvGrpSpPr/>
          <p:nvPr/>
        </p:nvGrpSpPr>
        <p:grpSpPr>
          <a:xfrm rot="0">
            <a:off x="11748718" y="2242219"/>
            <a:ext cx="3094887" cy="3658201"/>
            <a:chOff x="0" y="0"/>
            <a:chExt cx="815114" cy="963477"/>
          </a:xfrm>
        </p:grpSpPr>
        <p:sp>
          <p:nvSpPr>
            <p:cNvPr name="Freeform 54" id="54"/>
            <p:cNvSpPr/>
            <p:nvPr/>
          </p:nvSpPr>
          <p:spPr>
            <a:xfrm flipH="false" flipV="false" rot="0">
              <a:off x="0" y="0"/>
              <a:ext cx="815114" cy="963477"/>
            </a:xfrm>
            <a:custGeom>
              <a:avLst/>
              <a:gdLst/>
              <a:ahLst/>
              <a:cxnLst/>
              <a:rect r="r" b="b" t="t" l="l"/>
              <a:pathLst>
                <a:path h="963477" w="815114">
                  <a:moveTo>
                    <a:pt x="127578" y="0"/>
                  </a:moveTo>
                  <a:lnTo>
                    <a:pt x="687537" y="0"/>
                  </a:lnTo>
                  <a:cubicBezTo>
                    <a:pt x="757996" y="0"/>
                    <a:pt x="815114" y="57118"/>
                    <a:pt x="815114" y="127578"/>
                  </a:cubicBezTo>
                  <a:lnTo>
                    <a:pt x="815114" y="835899"/>
                  </a:lnTo>
                  <a:cubicBezTo>
                    <a:pt x="815114" y="906358"/>
                    <a:pt x="757996" y="963477"/>
                    <a:pt x="687537" y="963477"/>
                  </a:cubicBezTo>
                  <a:lnTo>
                    <a:pt x="127578" y="963477"/>
                  </a:lnTo>
                  <a:cubicBezTo>
                    <a:pt x="57118" y="963477"/>
                    <a:pt x="0" y="906358"/>
                    <a:pt x="0" y="835899"/>
                  </a:cubicBezTo>
                  <a:lnTo>
                    <a:pt x="0" y="127578"/>
                  </a:lnTo>
                  <a:cubicBezTo>
                    <a:pt x="0" y="57118"/>
                    <a:pt x="57118" y="0"/>
                    <a:pt x="127578" y="0"/>
                  </a:cubicBezTo>
                  <a:close/>
                </a:path>
              </a:pathLst>
            </a:custGeom>
            <a:gradFill rotWithShape="true">
              <a:gsLst>
                <a:gs pos="0">
                  <a:srgbClr val="DE784C">
                    <a:alpha val="100000"/>
                  </a:srgbClr>
                </a:gs>
                <a:gs pos="100000">
                  <a:srgbClr val="FFAE11">
                    <a:alpha val="100000"/>
                  </a:srgbClr>
                </a:gs>
              </a:gsLst>
              <a:lin ang="0"/>
            </a:gradFill>
          </p:spPr>
        </p:sp>
        <p:sp>
          <p:nvSpPr>
            <p:cNvPr name="TextBox 55" id="55"/>
            <p:cNvSpPr txBox="true"/>
            <p:nvPr/>
          </p:nvSpPr>
          <p:spPr>
            <a:xfrm>
              <a:off x="0" y="-47625"/>
              <a:ext cx="815114" cy="1011102"/>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Потребує багато часу на нітрифікацію амонійної солі(1-2 тижні).Потребує наявність живих азотфікуючих бактерій</a:t>
              </a:r>
            </a:p>
          </p:txBody>
        </p:sp>
      </p:grpSp>
      <p:grpSp>
        <p:nvGrpSpPr>
          <p:cNvPr name="Group 56" id="56"/>
          <p:cNvGrpSpPr/>
          <p:nvPr/>
        </p:nvGrpSpPr>
        <p:grpSpPr>
          <a:xfrm rot="0">
            <a:off x="11955619" y="5985862"/>
            <a:ext cx="2728698" cy="1467451"/>
            <a:chOff x="0" y="0"/>
            <a:chExt cx="718669" cy="386489"/>
          </a:xfrm>
        </p:grpSpPr>
        <p:sp>
          <p:nvSpPr>
            <p:cNvPr name="Freeform 57" id="57"/>
            <p:cNvSpPr/>
            <p:nvPr/>
          </p:nvSpPr>
          <p:spPr>
            <a:xfrm flipH="false" flipV="false" rot="0">
              <a:off x="0" y="0"/>
              <a:ext cx="718669" cy="386489"/>
            </a:xfrm>
            <a:custGeom>
              <a:avLst/>
              <a:gdLst/>
              <a:ahLst/>
              <a:cxnLst/>
              <a:rect r="r" b="b" t="t" l="l"/>
              <a:pathLst>
                <a:path h="386489" w="718669">
                  <a:moveTo>
                    <a:pt x="144698" y="0"/>
                  </a:moveTo>
                  <a:lnTo>
                    <a:pt x="573971" y="0"/>
                  </a:lnTo>
                  <a:cubicBezTo>
                    <a:pt x="653886" y="0"/>
                    <a:pt x="718669" y="64784"/>
                    <a:pt x="718669" y="144698"/>
                  </a:cubicBezTo>
                  <a:lnTo>
                    <a:pt x="718669" y="241791"/>
                  </a:lnTo>
                  <a:cubicBezTo>
                    <a:pt x="718669" y="321706"/>
                    <a:pt x="653886" y="386489"/>
                    <a:pt x="573971" y="386489"/>
                  </a:cubicBezTo>
                  <a:lnTo>
                    <a:pt x="144698" y="386489"/>
                  </a:lnTo>
                  <a:cubicBezTo>
                    <a:pt x="106322" y="386489"/>
                    <a:pt x="69517" y="371244"/>
                    <a:pt x="42381" y="344108"/>
                  </a:cubicBezTo>
                  <a:cubicBezTo>
                    <a:pt x="15245" y="316972"/>
                    <a:pt x="0" y="280167"/>
                    <a:pt x="0" y="241791"/>
                  </a:cubicBezTo>
                  <a:lnTo>
                    <a:pt x="0" y="144698"/>
                  </a:lnTo>
                  <a:cubicBezTo>
                    <a:pt x="0" y="64784"/>
                    <a:pt x="64784" y="0"/>
                    <a:pt x="144698" y="0"/>
                  </a:cubicBezTo>
                  <a:close/>
                </a:path>
              </a:pathLst>
            </a:custGeom>
            <a:gradFill rotWithShape="true">
              <a:gsLst>
                <a:gs pos="0">
                  <a:srgbClr val="0CC0DF">
                    <a:alpha val="100000"/>
                  </a:srgbClr>
                </a:gs>
                <a:gs pos="100000">
                  <a:srgbClr val="FFDE59">
                    <a:alpha val="100000"/>
                  </a:srgbClr>
                </a:gs>
              </a:gsLst>
              <a:lin ang="0"/>
            </a:gradFill>
          </p:spPr>
        </p:sp>
        <p:sp>
          <p:nvSpPr>
            <p:cNvPr name="TextBox 58" id="58"/>
            <p:cNvSpPr txBox="true"/>
            <p:nvPr/>
          </p:nvSpPr>
          <p:spPr>
            <a:xfrm>
              <a:off x="0" y="-47625"/>
              <a:ext cx="718669" cy="434114"/>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Переваги біотичного шляху</a:t>
              </a:r>
            </a:p>
          </p:txBody>
        </p:sp>
      </p:grpSp>
      <p:grpSp>
        <p:nvGrpSpPr>
          <p:cNvPr name="Group 59" id="59"/>
          <p:cNvGrpSpPr/>
          <p:nvPr/>
        </p:nvGrpSpPr>
        <p:grpSpPr>
          <a:xfrm rot="0">
            <a:off x="15196018" y="6037648"/>
            <a:ext cx="2728698" cy="1467451"/>
            <a:chOff x="0" y="0"/>
            <a:chExt cx="718669" cy="386489"/>
          </a:xfrm>
        </p:grpSpPr>
        <p:sp>
          <p:nvSpPr>
            <p:cNvPr name="Freeform 60" id="60"/>
            <p:cNvSpPr/>
            <p:nvPr/>
          </p:nvSpPr>
          <p:spPr>
            <a:xfrm flipH="false" flipV="false" rot="0">
              <a:off x="0" y="0"/>
              <a:ext cx="718669" cy="386489"/>
            </a:xfrm>
            <a:custGeom>
              <a:avLst/>
              <a:gdLst/>
              <a:ahLst/>
              <a:cxnLst/>
              <a:rect r="r" b="b" t="t" l="l"/>
              <a:pathLst>
                <a:path h="386489" w="718669">
                  <a:moveTo>
                    <a:pt x="144698" y="0"/>
                  </a:moveTo>
                  <a:lnTo>
                    <a:pt x="573971" y="0"/>
                  </a:lnTo>
                  <a:cubicBezTo>
                    <a:pt x="653886" y="0"/>
                    <a:pt x="718669" y="64784"/>
                    <a:pt x="718669" y="144698"/>
                  </a:cubicBezTo>
                  <a:lnTo>
                    <a:pt x="718669" y="241791"/>
                  </a:lnTo>
                  <a:cubicBezTo>
                    <a:pt x="718669" y="321706"/>
                    <a:pt x="653886" y="386489"/>
                    <a:pt x="573971" y="386489"/>
                  </a:cubicBezTo>
                  <a:lnTo>
                    <a:pt x="144698" y="386489"/>
                  </a:lnTo>
                  <a:cubicBezTo>
                    <a:pt x="106322" y="386489"/>
                    <a:pt x="69517" y="371244"/>
                    <a:pt x="42381" y="344108"/>
                  </a:cubicBezTo>
                  <a:cubicBezTo>
                    <a:pt x="15245" y="316972"/>
                    <a:pt x="0" y="280167"/>
                    <a:pt x="0" y="241791"/>
                  </a:cubicBezTo>
                  <a:lnTo>
                    <a:pt x="0" y="144698"/>
                  </a:lnTo>
                  <a:cubicBezTo>
                    <a:pt x="0" y="64784"/>
                    <a:pt x="64784" y="0"/>
                    <a:pt x="144698" y="0"/>
                  </a:cubicBezTo>
                  <a:close/>
                </a:path>
              </a:pathLst>
            </a:custGeom>
            <a:gradFill rotWithShape="true">
              <a:gsLst>
                <a:gs pos="0">
                  <a:srgbClr val="0CC0DF">
                    <a:alpha val="100000"/>
                  </a:srgbClr>
                </a:gs>
                <a:gs pos="100000">
                  <a:srgbClr val="FFDE59">
                    <a:alpha val="100000"/>
                  </a:srgbClr>
                </a:gs>
              </a:gsLst>
              <a:lin ang="0"/>
            </a:gradFill>
          </p:spPr>
        </p:sp>
        <p:sp>
          <p:nvSpPr>
            <p:cNvPr name="TextBox 61" id="61"/>
            <p:cNvSpPr txBox="true"/>
            <p:nvPr/>
          </p:nvSpPr>
          <p:spPr>
            <a:xfrm>
              <a:off x="0" y="-47625"/>
              <a:ext cx="718669" cy="434114"/>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Переваги абіотичного шляху</a:t>
              </a:r>
            </a:p>
          </p:txBody>
        </p:sp>
      </p:grpSp>
      <p:grpSp>
        <p:nvGrpSpPr>
          <p:cNvPr name="Group 62" id="62"/>
          <p:cNvGrpSpPr/>
          <p:nvPr/>
        </p:nvGrpSpPr>
        <p:grpSpPr>
          <a:xfrm rot="0">
            <a:off x="14919793" y="7500516"/>
            <a:ext cx="3142499" cy="2781901"/>
            <a:chOff x="0" y="0"/>
            <a:chExt cx="827654" cy="732682"/>
          </a:xfrm>
        </p:grpSpPr>
        <p:sp>
          <p:nvSpPr>
            <p:cNvPr name="Freeform 63" id="63"/>
            <p:cNvSpPr/>
            <p:nvPr/>
          </p:nvSpPr>
          <p:spPr>
            <a:xfrm flipH="false" flipV="false" rot="0">
              <a:off x="0" y="0"/>
              <a:ext cx="827654" cy="732682"/>
            </a:xfrm>
            <a:custGeom>
              <a:avLst/>
              <a:gdLst/>
              <a:ahLst/>
              <a:cxnLst/>
              <a:rect r="r" b="b" t="t" l="l"/>
              <a:pathLst>
                <a:path h="732682" w="827654">
                  <a:moveTo>
                    <a:pt x="125645" y="0"/>
                  </a:moveTo>
                  <a:lnTo>
                    <a:pt x="702010" y="0"/>
                  </a:lnTo>
                  <a:cubicBezTo>
                    <a:pt x="771401" y="0"/>
                    <a:pt x="827654" y="56253"/>
                    <a:pt x="827654" y="125645"/>
                  </a:cubicBezTo>
                  <a:lnTo>
                    <a:pt x="827654" y="607037"/>
                  </a:lnTo>
                  <a:cubicBezTo>
                    <a:pt x="827654" y="676429"/>
                    <a:pt x="771401" y="732682"/>
                    <a:pt x="702010" y="732682"/>
                  </a:cubicBezTo>
                  <a:lnTo>
                    <a:pt x="125645" y="732682"/>
                  </a:lnTo>
                  <a:cubicBezTo>
                    <a:pt x="56253" y="732682"/>
                    <a:pt x="0" y="676429"/>
                    <a:pt x="0" y="607037"/>
                  </a:cubicBezTo>
                  <a:lnTo>
                    <a:pt x="0" y="125645"/>
                  </a:lnTo>
                  <a:cubicBezTo>
                    <a:pt x="0" y="56253"/>
                    <a:pt x="56253" y="0"/>
                    <a:pt x="125645" y="0"/>
                  </a:cubicBezTo>
                  <a:close/>
                </a:path>
              </a:pathLst>
            </a:custGeom>
            <a:gradFill rotWithShape="true">
              <a:gsLst>
                <a:gs pos="0">
                  <a:srgbClr val="0097B2">
                    <a:alpha val="100000"/>
                  </a:srgbClr>
                </a:gs>
                <a:gs pos="100000">
                  <a:srgbClr val="7ED957">
                    <a:alpha val="100000"/>
                  </a:srgbClr>
                </a:gs>
              </a:gsLst>
              <a:lin ang="0"/>
            </a:gradFill>
          </p:spPr>
        </p:sp>
        <p:sp>
          <p:nvSpPr>
            <p:cNvPr name="TextBox 64" id="64"/>
            <p:cNvSpPr txBox="true"/>
            <p:nvPr/>
          </p:nvSpPr>
          <p:spPr>
            <a:xfrm>
              <a:off x="0" y="-47625"/>
              <a:ext cx="827654" cy="780307"/>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Швидкий процес видобутку.Потребує відносно невелику кількість ресурсів.</a:t>
              </a:r>
            </a:p>
          </p:txBody>
        </p:sp>
      </p:grpSp>
      <p:grpSp>
        <p:nvGrpSpPr>
          <p:cNvPr name="Group 65" id="65"/>
          <p:cNvGrpSpPr/>
          <p:nvPr/>
        </p:nvGrpSpPr>
        <p:grpSpPr>
          <a:xfrm rot="0">
            <a:off x="11777293" y="7505099"/>
            <a:ext cx="3142499" cy="2781901"/>
            <a:chOff x="0" y="0"/>
            <a:chExt cx="827654" cy="732682"/>
          </a:xfrm>
        </p:grpSpPr>
        <p:sp>
          <p:nvSpPr>
            <p:cNvPr name="Freeform 66" id="66"/>
            <p:cNvSpPr/>
            <p:nvPr/>
          </p:nvSpPr>
          <p:spPr>
            <a:xfrm flipH="false" flipV="false" rot="0">
              <a:off x="0" y="0"/>
              <a:ext cx="827654" cy="732682"/>
            </a:xfrm>
            <a:custGeom>
              <a:avLst/>
              <a:gdLst/>
              <a:ahLst/>
              <a:cxnLst/>
              <a:rect r="r" b="b" t="t" l="l"/>
              <a:pathLst>
                <a:path h="732682" w="827654">
                  <a:moveTo>
                    <a:pt x="125645" y="0"/>
                  </a:moveTo>
                  <a:lnTo>
                    <a:pt x="702010" y="0"/>
                  </a:lnTo>
                  <a:cubicBezTo>
                    <a:pt x="771401" y="0"/>
                    <a:pt x="827654" y="56253"/>
                    <a:pt x="827654" y="125645"/>
                  </a:cubicBezTo>
                  <a:lnTo>
                    <a:pt x="827654" y="607037"/>
                  </a:lnTo>
                  <a:cubicBezTo>
                    <a:pt x="827654" y="676429"/>
                    <a:pt x="771401" y="732682"/>
                    <a:pt x="702010" y="732682"/>
                  </a:cubicBezTo>
                  <a:lnTo>
                    <a:pt x="125645" y="732682"/>
                  </a:lnTo>
                  <a:cubicBezTo>
                    <a:pt x="56253" y="732682"/>
                    <a:pt x="0" y="676429"/>
                    <a:pt x="0" y="607037"/>
                  </a:cubicBezTo>
                  <a:lnTo>
                    <a:pt x="0" y="125645"/>
                  </a:lnTo>
                  <a:cubicBezTo>
                    <a:pt x="0" y="56253"/>
                    <a:pt x="56253" y="0"/>
                    <a:pt x="125645" y="0"/>
                  </a:cubicBezTo>
                  <a:close/>
                </a:path>
              </a:pathLst>
            </a:custGeom>
            <a:gradFill rotWithShape="true">
              <a:gsLst>
                <a:gs pos="0">
                  <a:srgbClr val="0097B2">
                    <a:alpha val="100000"/>
                  </a:srgbClr>
                </a:gs>
                <a:gs pos="100000">
                  <a:srgbClr val="7ED957">
                    <a:alpha val="100000"/>
                  </a:srgbClr>
                </a:gs>
              </a:gsLst>
              <a:lin ang="0"/>
            </a:gradFill>
          </p:spPr>
        </p:sp>
        <p:sp>
          <p:nvSpPr>
            <p:cNvPr name="TextBox 67" id="67"/>
            <p:cNvSpPr txBox="true"/>
            <p:nvPr/>
          </p:nvSpPr>
          <p:spPr>
            <a:xfrm>
              <a:off x="0" y="-47625"/>
              <a:ext cx="827654" cy="780307"/>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Не потребує такого пильного корегування концентрації.Легко засвоюється рослинами.</a:t>
              </a:r>
            </a:p>
          </p:txBody>
        </p:sp>
      </p:grpSp>
      <p:sp>
        <p:nvSpPr>
          <p:cNvPr name="AutoShape 68" id="68"/>
          <p:cNvSpPr/>
          <p:nvPr/>
        </p:nvSpPr>
        <p:spPr>
          <a:xfrm flipH="true">
            <a:off x="11377243" y="2992876"/>
            <a:ext cx="0" cy="4301248"/>
          </a:xfrm>
          <a:prstGeom prst="line">
            <a:avLst/>
          </a:prstGeom>
          <a:ln cap="flat" w="38100">
            <a:solidFill>
              <a:srgbClr val="000000"/>
            </a:solidFill>
            <a:prstDash val="solid"/>
            <a:headEnd type="none" len="sm" w="sm"/>
            <a:tailEnd type="none" len="sm" w="sm"/>
          </a:ln>
        </p:spPr>
      </p:sp>
      <p:sp>
        <p:nvSpPr>
          <p:cNvPr name="Freeform 69" id="69"/>
          <p:cNvSpPr/>
          <p:nvPr/>
        </p:nvSpPr>
        <p:spPr>
          <a:xfrm flipH="false" flipV="false" rot="0">
            <a:off x="11377243" y="5186132"/>
            <a:ext cx="915529" cy="915529"/>
          </a:xfrm>
          <a:custGeom>
            <a:avLst/>
            <a:gdLst/>
            <a:ahLst/>
            <a:cxnLst/>
            <a:rect r="r" b="b" t="t" l="l"/>
            <a:pathLst>
              <a:path h="915529" w="915529">
                <a:moveTo>
                  <a:pt x="0" y="0"/>
                </a:moveTo>
                <a:lnTo>
                  <a:pt x="915529" y="0"/>
                </a:lnTo>
                <a:lnTo>
                  <a:pt x="915529" y="915529"/>
                </a:lnTo>
                <a:lnTo>
                  <a:pt x="0" y="91552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0" id="70"/>
          <p:cNvSpPr/>
          <p:nvPr/>
        </p:nvSpPr>
        <p:spPr>
          <a:xfrm flipH="false" flipV="false" rot="0">
            <a:off x="11462895" y="9427075"/>
            <a:ext cx="744226" cy="859925"/>
          </a:xfrm>
          <a:custGeom>
            <a:avLst/>
            <a:gdLst/>
            <a:ahLst/>
            <a:cxnLst/>
            <a:rect r="r" b="b" t="t" l="l"/>
            <a:pathLst>
              <a:path h="859925" w="744226">
                <a:moveTo>
                  <a:pt x="0" y="0"/>
                </a:moveTo>
                <a:lnTo>
                  <a:pt x="744226" y="0"/>
                </a:lnTo>
                <a:lnTo>
                  <a:pt x="744226" y="859925"/>
                </a:lnTo>
                <a:lnTo>
                  <a:pt x="0" y="85992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7CCE6B">
                <a:alpha val="100000"/>
              </a:srgbClr>
            </a:gs>
            <a:gs pos="100000">
              <a:srgbClr val="D8FFD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4422205" y="221092"/>
            <a:ext cx="9443591" cy="1615215"/>
            <a:chOff x="0" y="0"/>
            <a:chExt cx="2487201" cy="425406"/>
          </a:xfrm>
        </p:grpSpPr>
        <p:sp>
          <p:nvSpPr>
            <p:cNvPr name="Freeform 3" id="3"/>
            <p:cNvSpPr/>
            <p:nvPr/>
          </p:nvSpPr>
          <p:spPr>
            <a:xfrm flipH="false" flipV="false" rot="0">
              <a:off x="0" y="0"/>
              <a:ext cx="2487201" cy="425406"/>
            </a:xfrm>
            <a:custGeom>
              <a:avLst/>
              <a:gdLst/>
              <a:ahLst/>
              <a:cxnLst/>
              <a:rect r="r" b="b" t="t" l="l"/>
              <a:pathLst>
                <a:path h="425406" w="2487201">
                  <a:moveTo>
                    <a:pt x="41810" y="0"/>
                  </a:moveTo>
                  <a:lnTo>
                    <a:pt x="2445391" y="0"/>
                  </a:lnTo>
                  <a:cubicBezTo>
                    <a:pt x="2468482" y="0"/>
                    <a:pt x="2487201" y="18719"/>
                    <a:pt x="2487201" y="41810"/>
                  </a:cubicBezTo>
                  <a:lnTo>
                    <a:pt x="2487201" y="383596"/>
                  </a:lnTo>
                  <a:cubicBezTo>
                    <a:pt x="2487201" y="406687"/>
                    <a:pt x="2468482" y="425406"/>
                    <a:pt x="2445391" y="425406"/>
                  </a:cubicBezTo>
                  <a:lnTo>
                    <a:pt x="41810" y="425406"/>
                  </a:lnTo>
                  <a:cubicBezTo>
                    <a:pt x="18719" y="425406"/>
                    <a:pt x="0" y="406687"/>
                    <a:pt x="0" y="383596"/>
                  </a:cubicBezTo>
                  <a:lnTo>
                    <a:pt x="0" y="41810"/>
                  </a:lnTo>
                  <a:cubicBezTo>
                    <a:pt x="0" y="18719"/>
                    <a:pt x="18719" y="0"/>
                    <a:pt x="41810" y="0"/>
                  </a:cubicBezTo>
                  <a:close/>
                </a:path>
              </a:pathLst>
            </a:custGeom>
            <a:gradFill rotWithShape="true">
              <a:gsLst>
                <a:gs pos="0">
                  <a:srgbClr val="5DE0E6">
                    <a:alpha val="100000"/>
                  </a:srgbClr>
                </a:gs>
                <a:gs pos="100000">
                  <a:srgbClr val="004AAD">
                    <a:alpha val="100000"/>
                  </a:srgbClr>
                </a:gs>
              </a:gsLst>
              <a:lin ang="0"/>
            </a:gradFill>
            <a:ln w="38100" cap="rnd">
              <a:solidFill>
                <a:srgbClr val="000000"/>
              </a:solidFill>
              <a:prstDash val="solid"/>
              <a:round/>
            </a:ln>
          </p:spPr>
        </p:sp>
        <p:sp>
          <p:nvSpPr>
            <p:cNvPr name="TextBox 4" id="4"/>
            <p:cNvSpPr txBox="true"/>
            <p:nvPr/>
          </p:nvSpPr>
          <p:spPr>
            <a:xfrm>
              <a:off x="0" y="-57150"/>
              <a:ext cx="2487201" cy="482556"/>
            </a:xfrm>
            <a:prstGeom prst="rect">
              <a:avLst/>
            </a:prstGeom>
          </p:spPr>
          <p:txBody>
            <a:bodyPr anchor="ctr" rtlCol="false" tIns="50800" lIns="50800" bIns="50800" rIns="50800"/>
            <a:lstStyle/>
            <a:p>
              <a:pPr algn="ctr">
                <a:lnSpc>
                  <a:spcPts val="4899"/>
                </a:lnSpc>
              </a:pPr>
              <a:r>
                <a:rPr lang="en-US" b="true" sz="3499">
                  <a:solidFill>
                    <a:srgbClr val="000000"/>
                  </a:solidFill>
                  <a:latin typeface="Open Sans Bold"/>
                  <a:ea typeface="Open Sans Bold"/>
                  <a:cs typeface="Open Sans Bold"/>
                  <a:sym typeface="Open Sans Bold"/>
                </a:rPr>
                <a:t>Висновки </a:t>
              </a:r>
            </a:p>
          </p:txBody>
        </p:sp>
      </p:grpSp>
      <p:sp>
        <p:nvSpPr>
          <p:cNvPr name="Freeform 5" id="5"/>
          <p:cNvSpPr/>
          <p:nvPr/>
        </p:nvSpPr>
        <p:spPr>
          <a:xfrm flipH="false" flipV="false" rot="0">
            <a:off x="15843717"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0469226" y="2998868"/>
            <a:ext cx="7080587" cy="5541086"/>
            <a:chOff x="0" y="0"/>
            <a:chExt cx="1864846" cy="1459381"/>
          </a:xfrm>
        </p:grpSpPr>
        <p:sp>
          <p:nvSpPr>
            <p:cNvPr name="Freeform 7" id="7"/>
            <p:cNvSpPr/>
            <p:nvPr/>
          </p:nvSpPr>
          <p:spPr>
            <a:xfrm flipH="false" flipV="false" rot="0">
              <a:off x="0" y="0"/>
              <a:ext cx="1864846" cy="1459381"/>
            </a:xfrm>
            <a:custGeom>
              <a:avLst/>
              <a:gdLst/>
              <a:ahLst/>
              <a:cxnLst/>
              <a:rect r="r" b="b" t="t" l="l"/>
              <a:pathLst>
                <a:path h="1459381" w="1864846">
                  <a:moveTo>
                    <a:pt x="55763" y="0"/>
                  </a:moveTo>
                  <a:lnTo>
                    <a:pt x="1809082" y="0"/>
                  </a:lnTo>
                  <a:cubicBezTo>
                    <a:pt x="1823872" y="0"/>
                    <a:pt x="1838055" y="5875"/>
                    <a:pt x="1848513" y="16333"/>
                  </a:cubicBezTo>
                  <a:cubicBezTo>
                    <a:pt x="1858971" y="26790"/>
                    <a:pt x="1864846" y="40974"/>
                    <a:pt x="1864846" y="55763"/>
                  </a:cubicBezTo>
                  <a:lnTo>
                    <a:pt x="1864846" y="1403617"/>
                  </a:lnTo>
                  <a:cubicBezTo>
                    <a:pt x="1864846" y="1434415"/>
                    <a:pt x="1839880" y="1459381"/>
                    <a:pt x="1809082" y="1459381"/>
                  </a:cubicBezTo>
                  <a:lnTo>
                    <a:pt x="55763" y="1459381"/>
                  </a:lnTo>
                  <a:cubicBezTo>
                    <a:pt x="24966" y="1459381"/>
                    <a:pt x="0" y="1434415"/>
                    <a:pt x="0" y="1403617"/>
                  </a:cubicBezTo>
                  <a:lnTo>
                    <a:pt x="0" y="55763"/>
                  </a:lnTo>
                  <a:cubicBezTo>
                    <a:pt x="0" y="24966"/>
                    <a:pt x="24966" y="0"/>
                    <a:pt x="55763" y="0"/>
                  </a:cubicBezTo>
                  <a:close/>
                </a:path>
              </a:pathLst>
            </a:custGeom>
            <a:gradFill rotWithShape="true">
              <a:gsLst>
                <a:gs pos="0">
                  <a:srgbClr val="5DE0E6">
                    <a:alpha val="100000"/>
                  </a:srgbClr>
                </a:gs>
                <a:gs pos="100000">
                  <a:srgbClr val="004AAD">
                    <a:alpha val="100000"/>
                  </a:srgbClr>
                </a:gs>
              </a:gsLst>
              <a:lin ang="0"/>
            </a:gradFill>
            <a:ln w="38100" cap="rnd">
              <a:solidFill>
                <a:srgbClr val="000000"/>
              </a:solidFill>
              <a:prstDash val="solid"/>
              <a:round/>
            </a:ln>
          </p:spPr>
        </p:sp>
        <p:sp>
          <p:nvSpPr>
            <p:cNvPr name="TextBox 8" id="8"/>
            <p:cNvSpPr txBox="true"/>
            <p:nvPr/>
          </p:nvSpPr>
          <p:spPr>
            <a:xfrm>
              <a:off x="0" y="-47625"/>
              <a:ext cx="1864846" cy="1507006"/>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Цей дослід дозволив зрозуміти як і на практиці,так і в теоретичному плані,що нітрати можливо добувати з біологічних відходів людини та садівництва,які далі можливо використовувати у гідрпонічному розчині.Ця схема є відновлюваною,але через деякий час однак потрібно буде поновлювати запас NaOH та води.</a:t>
              </a:r>
            </a:p>
          </p:txBody>
        </p:sp>
      </p:grpSp>
      <p:sp>
        <p:nvSpPr>
          <p:cNvPr name="Freeform 9" id="9"/>
          <p:cNvSpPr/>
          <p:nvPr/>
        </p:nvSpPr>
        <p:spPr>
          <a:xfrm flipH="false" flipV="false" rot="0">
            <a:off x="14773142" y="339711"/>
            <a:ext cx="2714889" cy="2659158"/>
          </a:xfrm>
          <a:custGeom>
            <a:avLst/>
            <a:gdLst/>
            <a:ahLst/>
            <a:cxnLst/>
            <a:rect r="r" b="b" t="t" l="l"/>
            <a:pathLst>
              <a:path h="2659158" w="2714889">
                <a:moveTo>
                  <a:pt x="0" y="0"/>
                </a:moveTo>
                <a:lnTo>
                  <a:pt x="2714888" y="0"/>
                </a:lnTo>
                <a:lnTo>
                  <a:pt x="2714888" y="2659157"/>
                </a:lnTo>
                <a:lnTo>
                  <a:pt x="0" y="26591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10</a:t>
            </a:r>
          </a:p>
        </p:txBody>
      </p:sp>
      <p:grpSp>
        <p:nvGrpSpPr>
          <p:cNvPr name="Group 11" id="11"/>
          <p:cNvGrpSpPr/>
          <p:nvPr/>
        </p:nvGrpSpPr>
        <p:grpSpPr>
          <a:xfrm rot="0">
            <a:off x="2261397" y="2998868"/>
            <a:ext cx="7080587" cy="5541086"/>
            <a:chOff x="0" y="0"/>
            <a:chExt cx="1864846" cy="1459381"/>
          </a:xfrm>
        </p:grpSpPr>
        <p:sp>
          <p:nvSpPr>
            <p:cNvPr name="Freeform 12" id="12"/>
            <p:cNvSpPr/>
            <p:nvPr/>
          </p:nvSpPr>
          <p:spPr>
            <a:xfrm flipH="false" flipV="false" rot="0">
              <a:off x="0" y="0"/>
              <a:ext cx="1864846" cy="1459381"/>
            </a:xfrm>
            <a:custGeom>
              <a:avLst/>
              <a:gdLst/>
              <a:ahLst/>
              <a:cxnLst/>
              <a:rect r="r" b="b" t="t" l="l"/>
              <a:pathLst>
                <a:path h="1459381" w="1864846">
                  <a:moveTo>
                    <a:pt x="55763" y="0"/>
                  </a:moveTo>
                  <a:lnTo>
                    <a:pt x="1809082" y="0"/>
                  </a:lnTo>
                  <a:cubicBezTo>
                    <a:pt x="1823872" y="0"/>
                    <a:pt x="1838055" y="5875"/>
                    <a:pt x="1848513" y="16333"/>
                  </a:cubicBezTo>
                  <a:cubicBezTo>
                    <a:pt x="1858971" y="26790"/>
                    <a:pt x="1864846" y="40974"/>
                    <a:pt x="1864846" y="55763"/>
                  </a:cubicBezTo>
                  <a:lnTo>
                    <a:pt x="1864846" y="1403617"/>
                  </a:lnTo>
                  <a:cubicBezTo>
                    <a:pt x="1864846" y="1434415"/>
                    <a:pt x="1839880" y="1459381"/>
                    <a:pt x="1809082" y="1459381"/>
                  </a:cubicBezTo>
                  <a:lnTo>
                    <a:pt x="55763" y="1459381"/>
                  </a:lnTo>
                  <a:cubicBezTo>
                    <a:pt x="24966" y="1459381"/>
                    <a:pt x="0" y="1434415"/>
                    <a:pt x="0" y="1403617"/>
                  </a:cubicBezTo>
                  <a:lnTo>
                    <a:pt x="0" y="55763"/>
                  </a:lnTo>
                  <a:cubicBezTo>
                    <a:pt x="0" y="24966"/>
                    <a:pt x="24966" y="0"/>
                    <a:pt x="55763" y="0"/>
                  </a:cubicBezTo>
                  <a:close/>
                </a:path>
              </a:pathLst>
            </a:custGeom>
            <a:gradFill rotWithShape="true">
              <a:gsLst>
                <a:gs pos="0">
                  <a:srgbClr val="5DE0E6">
                    <a:alpha val="100000"/>
                  </a:srgbClr>
                </a:gs>
                <a:gs pos="100000">
                  <a:srgbClr val="004AAD">
                    <a:alpha val="100000"/>
                  </a:srgbClr>
                </a:gs>
              </a:gsLst>
              <a:lin ang="0"/>
            </a:gradFill>
            <a:ln w="38100" cap="rnd">
              <a:solidFill>
                <a:srgbClr val="000000"/>
              </a:solidFill>
              <a:prstDash val="solid"/>
              <a:round/>
            </a:ln>
          </p:spPr>
        </p:sp>
        <p:sp>
          <p:nvSpPr>
            <p:cNvPr name="TextBox 13" id="13"/>
            <p:cNvSpPr txBox="true"/>
            <p:nvPr/>
          </p:nvSpPr>
          <p:spPr>
            <a:xfrm>
              <a:off x="0" y="-47625"/>
              <a:ext cx="1864846" cy="1507006"/>
            </a:xfrm>
            <a:prstGeom prst="rect">
              <a:avLst/>
            </a:prstGeom>
          </p:spPr>
          <p:txBody>
            <a:bodyPr anchor="ctr" rtlCol="false" tIns="50800" lIns="50800" bIns="50800" rIns="50800"/>
            <a:lstStyle/>
            <a:p>
              <a:pPr algn="ctr">
                <a:lnSpc>
                  <a:spcPts val="3499"/>
                </a:lnSpc>
              </a:pPr>
              <a:r>
                <a:rPr lang="en-US" b="true" sz="2499">
                  <a:solidFill>
                    <a:srgbClr val="000000"/>
                  </a:solidFill>
                  <a:latin typeface="Open Sans Bold"/>
                  <a:ea typeface="Open Sans Bold"/>
                  <a:cs typeface="Open Sans Bold"/>
                  <a:sym typeface="Open Sans Bold"/>
                </a:rPr>
                <a:t>Білшість потрібних речовин можливо добувати з породи Місяця,але все ж деяки прийдеться привозити з землі,наприклад такі як СL. Загальна автономія гідропонічних ферм неможлива,але можлива часткова за допомоги рециркуляції нітрогенвмістних сполук.</a:t>
              </a:r>
            </a:p>
          </p:txBody>
        </p:sp>
      </p:grpSp>
      <p:sp>
        <p:nvSpPr>
          <p:cNvPr name="Freeform 14" id="14"/>
          <p:cNvSpPr/>
          <p:nvPr/>
        </p:nvSpPr>
        <p:spPr>
          <a:xfrm flipH="false" flipV="false" rot="0">
            <a:off x="754662" y="7472769"/>
            <a:ext cx="2283087" cy="2351924"/>
          </a:xfrm>
          <a:custGeom>
            <a:avLst/>
            <a:gdLst/>
            <a:ahLst/>
            <a:cxnLst/>
            <a:rect r="r" b="b" t="t" l="l"/>
            <a:pathLst>
              <a:path h="2351924" w="2283087">
                <a:moveTo>
                  <a:pt x="0" y="0"/>
                </a:moveTo>
                <a:lnTo>
                  <a:pt x="2283087" y="0"/>
                </a:lnTo>
                <a:lnTo>
                  <a:pt x="2283087" y="2351923"/>
                </a:lnTo>
                <a:lnTo>
                  <a:pt x="0" y="235192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802203" y="2436230"/>
            <a:ext cx="4339442" cy="4339442"/>
          </a:xfrm>
          <a:custGeom>
            <a:avLst/>
            <a:gdLst/>
            <a:ahLst/>
            <a:cxnLst/>
            <a:rect r="r" b="b" t="t" l="l"/>
            <a:pathLst>
              <a:path h="4339442" w="4339442">
                <a:moveTo>
                  <a:pt x="0" y="0"/>
                </a:moveTo>
                <a:lnTo>
                  <a:pt x="4339442" y="0"/>
                </a:lnTo>
                <a:lnTo>
                  <a:pt x="4339442" y="4339442"/>
                </a:lnTo>
                <a:lnTo>
                  <a:pt x="0" y="4339442"/>
                </a:lnTo>
                <a:lnTo>
                  <a:pt x="0" y="0"/>
                </a:lnTo>
                <a:close/>
              </a:path>
            </a:pathLst>
          </a:custGeom>
          <a:blipFill>
            <a:blip r:embed="rId2">
              <a:alphaModFix amt="53000"/>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9144000" y="8859246"/>
            <a:ext cx="1451500" cy="1401358"/>
          </a:xfrm>
          <a:custGeom>
            <a:avLst/>
            <a:gdLst/>
            <a:ahLst/>
            <a:cxnLst/>
            <a:rect r="r" b="b" t="t" l="l"/>
            <a:pathLst>
              <a:path h="1401358" w="1451500">
                <a:moveTo>
                  <a:pt x="0" y="0"/>
                </a:moveTo>
                <a:lnTo>
                  <a:pt x="1451500" y="0"/>
                </a:lnTo>
                <a:lnTo>
                  <a:pt x="1451500" y="1401358"/>
                </a:lnTo>
                <a:lnTo>
                  <a:pt x="0" y="14013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DAHC_y5kZOI</dc:identifier>
  <dcterms:modified xsi:type="dcterms:W3CDTF">2011-08-01T06:04:30Z</dcterms:modified>
  <cp:revision>1</cp:revision>
  <dc:title>Перспективи та способи отримання хімічних сполук для живлення гідропонічної ферми</dc:title>
</cp:coreProperties>
</file>