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71" r:id="rId2"/>
    <p:sldId id="272" r:id="rId3"/>
    <p:sldId id="258" r:id="rId4"/>
    <p:sldId id="259" r:id="rId5"/>
    <p:sldId id="260" r:id="rId6"/>
    <p:sldId id="261" r:id="rId7"/>
    <p:sldId id="262" r:id="rId8"/>
    <p:sldId id="263" r:id="rId9"/>
    <p:sldId id="264" r:id="rId10"/>
    <p:sldId id="265" r:id="rId11"/>
    <p:sldId id="266" r:id="rId12"/>
    <p:sldId id="267" r:id="rId13"/>
    <p:sldId id="268" r:id="rId14"/>
    <p:sldId id="274"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382" autoAdjust="0"/>
  </p:normalViewPr>
  <p:slideViewPr>
    <p:cSldViewPr snapToGrid="0">
      <p:cViewPr varScale="1">
        <p:scale>
          <a:sx n="75" d="100"/>
          <a:sy n="75" d="100"/>
        </p:scale>
        <p:origin x="82"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na.m.sch@gmail.com" userId="15aba7b59d56fec8" providerId="LiveId" clId="{90CE4DB8-7333-4A29-AFDB-75D6FD06B4BA}"/>
    <pc:docChg chg="undo redo custSel addSld delSld modSld">
      <pc:chgData name="yana.m.sch@gmail.com" userId="15aba7b59d56fec8" providerId="LiveId" clId="{90CE4DB8-7333-4A29-AFDB-75D6FD06B4BA}" dt="2026-04-21T18:59:24.006" v="11019" actId="27918"/>
      <pc:docMkLst>
        <pc:docMk/>
      </pc:docMkLst>
      <pc:sldChg chg="addSp delSp modSp mod">
        <pc:chgData name="yana.m.sch@gmail.com" userId="15aba7b59d56fec8" providerId="LiveId" clId="{90CE4DB8-7333-4A29-AFDB-75D6FD06B4BA}" dt="2026-04-21T17:19:13.244" v="11008" actId="20577"/>
        <pc:sldMkLst>
          <pc:docMk/>
          <pc:sldMk cId="60573851" sldId="258"/>
        </pc:sldMkLst>
        <pc:spChg chg="mod">
          <ac:chgData name="yana.m.sch@gmail.com" userId="15aba7b59d56fec8" providerId="LiveId" clId="{90CE4DB8-7333-4A29-AFDB-75D6FD06B4BA}" dt="2026-04-21T17:19:13.244" v="11008" actId="20577"/>
          <ac:spMkLst>
            <pc:docMk/>
            <pc:sldMk cId="60573851" sldId="258"/>
            <ac:spMk id="3" creationId="{D40648A3-223F-69C1-35CD-478392C0B420}"/>
          </ac:spMkLst>
        </pc:spChg>
        <pc:spChg chg="add mod">
          <ac:chgData name="yana.m.sch@gmail.com" userId="15aba7b59d56fec8" providerId="LiveId" clId="{90CE4DB8-7333-4A29-AFDB-75D6FD06B4BA}" dt="2026-04-20T21:21:42.391" v="10991" actId="1076"/>
          <ac:spMkLst>
            <pc:docMk/>
            <pc:sldMk cId="60573851" sldId="258"/>
            <ac:spMk id="4" creationId="{234B88C0-9FA5-EFA2-848C-05A78A4F57F2}"/>
          </ac:spMkLst>
        </pc:spChg>
      </pc:sldChg>
      <pc:sldChg chg="addSp delSp modSp mod">
        <pc:chgData name="yana.m.sch@gmail.com" userId="15aba7b59d56fec8" providerId="LiveId" clId="{90CE4DB8-7333-4A29-AFDB-75D6FD06B4BA}" dt="2026-03-27T23:39:15.833" v="374" actId="1076"/>
        <pc:sldMkLst>
          <pc:docMk/>
          <pc:sldMk cId="666516645" sldId="259"/>
        </pc:sldMkLst>
        <pc:spChg chg="add mod">
          <ac:chgData name="yana.m.sch@gmail.com" userId="15aba7b59d56fec8" providerId="LiveId" clId="{90CE4DB8-7333-4A29-AFDB-75D6FD06B4BA}" dt="2026-03-27T23:39:15.833" v="374" actId="1076"/>
          <ac:spMkLst>
            <pc:docMk/>
            <pc:sldMk cId="666516645" sldId="259"/>
            <ac:spMk id="8" creationId="{3DF24EA1-31F1-0493-59C9-D12CF40A6CF5}"/>
          </ac:spMkLst>
        </pc:spChg>
        <pc:picChg chg="add mod">
          <ac:chgData name="yana.m.sch@gmail.com" userId="15aba7b59d56fec8" providerId="LiveId" clId="{90CE4DB8-7333-4A29-AFDB-75D6FD06B4BA}" dt="2026-03-27T23:37:19.325" v="352" actId="1076"/>
          <ac:picMkLst>
            <pc:docMk/>
            <pc:sldMk cId="666516645" sldId="259"/>
            <ac:picMk id="12" creationId="{E29900A9-7A3A-96F4-370C-A2E08B938FA1}"/>
          </ac:picMkLst>
        </pc:picChg>
        <pc:picChg chg="add mod">
          <ac:chgData name="yana.m.sch@gmail.com" userId="15aba7b59d56fec8" providerId="LiveId" clId="{90CE4DB8-7333-4A29-AFDB-75D6FD06B4BA}" dt="2026-03-27T23:39:01.354" v="372" actId="1076"/>
          <ac:picMkLst>
            <pc:docMk/>
            <pc:sldMk cId="666516645" sldId="259"/>
            <ac:picMk id="14" creationId="{1BB139D3-841F-4E2B-42D5-BEF74510CC83}"/>
          </ac:picMkLst>
        </pc:picChg>
        <pc:picChg chg="add mod">
          <ac:chgData name="yana.m.sch@gmail.com" userId="15aba7b59d56fec8" providerId="LiveId" clId="{90CE4DB8-7333-4A29-AFDB-75D6FD06B4BA}" dt="2026-03-27T23:38:50.346" v="371" actId="14100"/>
          <ac:picMkLst>
            <pc:docMk/>
            <pc:sldMk cId="666516645" sldId="259"/>
            <ac:picMk id="16" creationId="{1A471085-6644-9871-5B85-6E5436E752C5}"/>
          </ac:picMkLst>
        </pc:picChg>
        <pc:picChg chg="add mod">
          <ac:chgData name="yana.m.sch@gmail.com" userId="15aba7b59d56fec8" providerId="LiveId" clId="{90CE4DB8-7333-4A29-AFDB-75D6FD06B4BA}" dt="2026-03-27T23:38:39.986" v="369" actId="1076"/>
          <ac:picMkLst>
            <pc:docMk/>
            <pc:sldMk cId="666516645" sldId="259"/>
            <ac:picMk id="18" creationId="{B3F0E56D-2A19-6044-1879-8F00FAEACFCC}"/>
          </ac:picMkLst>
        </pc:picChg>
      </pc:sldChg>
      <pc:sldChg chg="addSp delSp modSp mod">
        <pc:chgData name="yana.m.sch@gmail.com" userId="15aba7b59d56fec8" providerId="LiveId" clId="{90CE4DB8-7333-4A29-AFDB-75D6FD06B4BA}" dt="2026-04-20T21:36:04.040" v="10993" actId="1076"/>
        <pc:sldMkLst>
          <pc:docMk/>
          <pc:sldMk cId="1144106623" sldId="260"/>
        </pc:sldMkLst>
        <pc:spChg chg="mod">
          <ac:chgData name="yana.m.sch@gmail.com" userId="15aba7b59d56fec8" providerId="LiveId" clId="{90CE4DB8-7333-4A29-AFDB-75D6FD06B4BA}" dt="2026-04-13T08:45:21.196" v="8666" actId="20577"/>
          <ac:spMkLst>
            <pc:docMk/>
            <pc:sldMk cId="1144106623" sldId="260"/>
            <ac:spMk id="3" creationId="{AEE015AF-1BF0-FEC5-E145-648E190BF38E}"/>
          </ac:spMkLst>
        </pc:spChg>
        <pc:spChg chg="add mod">
          <ac:chgData name="yana.m.sch@gmail.com" userId="15aba7b59d56fec8" providerId="LiveId" clId="{90CE4DB8-7333-4A29-AFDB-75D6FD06B4BA}" dt="2026-04-20T21:36:04.040" v="10993" actId="1076"/>
          <ac:spMkLst>
            <pc:docMk/>
            <pc:sldMk cId="1144106623" sldId="260"/>
            <ac:spMk id="6" creationId="{888E6251-E049-B64E-08D4-D50229FAF938}"/>
          </ac:spMkLst>
        </pc:spChg>
      </pc:sldChg>
      <pc:sldChg chg="addSp delSp modSp mod">
        <pc:chgData name="yana.m.sch@gmail.com" userId="15aba7b59d56fec8" providerId="LiveId" clId="{90CE4DB8-7333-4A29-AFDB-75D6FD06B4BA}" dt="2026-04-13T08:45:36.615" v="8668" actId="20577"/>
        <pc:sldMkLst>
          <pc:docMk/>
          <pc:sldMk cId="65407651" sldId="261"/>
        </pc:sldMkLst>
        <pc:spChg chg="mod">
          <ac:chgData name="yana.m.sch@gmail.com" userId="15aba7b59d56fec8" providerId="LiveId" clId="{90CE4DB8-7333-4A29-AFDB-75D6FD06B4BA}" dt="2026-04-13T08:45:36.615" v="8668" actId="20577"/>
          <ac:spMkLst>
            <pc:docMk/>
            <pc:sldMk cId="65407651" sldId="261"/>
            <ac:spMk id="3" creationId="{6B55487A-D0B0-B346-2EBE-A7B1C162490D}"/>
          </ac:spMkLst>
        </pc:spChg>
        <pc:picChg chg="add mod">
          <ac:chgData name="yana.m.sch@gmail.com" userId="15aba7b59d56fec8" providerId="LiveId" clId="{90CE4DB8-7333-4A29-AFDB-75D6FD06B4BA}" dt="2026-04-03T20:16:36.475" v="1221" actId="1076"/>
          <ac:picMkLst>
            <pc:docMk/>
            <pc:sldMk cId="65407651" sldId="261"/>
            <ac:picMk id="5" creationId="{1F08F81C-56F4-34CA-0051-59CB9A7EE0DD}"/>
          </ac:picMkLst>
        </pc:picChg>
        <pc:picChg chg="add mod">
          <ac:chgData name="yana.m.sch@gmail.com" userId="15aba7b59d56fec8" providerId="LiveId" clId="{90CE4DB8-7333-4A29-AFDB-75D6FD06B4BA}" dt="2026-04-03T20:16:39.185" v="1222" actId="1076"/>
          <ac:picMkLst>
            <pc:docMk/>
            <pc:sldMk cId="65407651" sldId="261"/>
            <ac:picMk id="7" creationId="{20F204DC-C243-B47E-2212-2216ED3955E6}"/>
          </ac:picMkLst>
        </pc:picChg>
      </pc:sldChg>
      <pc:sldChg chg="addSp delSp modSp mod">
        <pc:chgData name="yana.m.sch@gmail.com" userId="15aba7b59d56fec8" providerId="LiveId" clId="{90CE4DB8-7333-4A29-AFDB-75D6FD06B4BA}" dt="2026-04-13T08:46:34.604" v="8670" actId="20577"/>
        <pc:sldMkLst>
          <pc:docMk/>
          <pc:sldMk cId="3200528837" sldId="262"/>
        </pc:sldMkLst>
        <pc:spChg chg="mod">
          <ac:chgData name="yana.m.sch@gmail.com" userId="15aba7b59d56fec8" providerId="LiveId" clId="{90CE4DB8-7333-4A29-AFDB-75D6FD06B4BA}" dt="2026-04-13T08:46:34.604" v="8670" actId="20577"/>
          <ac:spMkLst>
            <pc:docMk/>
            <pc:sldMk cId="3200528837" sldId="262"/>
            <ac:spMk id="3" creationId="{5BBF4750-8D45-39EC-4F1A-0A8A012D9EA0}"/>
          </ac:spMkLst>
        </pc:spChg>
        <pc:spChg chg="add mod">
          <ac:chgData name="yana.m.sch@gmail.com" userId="15aba7b59d56fec8" providerId="LiveId" clId="{90CE4DB8-7333-4A29-AFDB-75D6FD06B4BA}" dt="2026-04-03T22:28:27.302" v="1882" actId="1076"/>
          <ac:spMkLst>
            <pc:docMk/>
            <pc:sldMk cId="3200528837" sldId="262"/>
            <ac:spMk id="6" creationId="{D7FFD017-DE0F-58BA-8469-49ADB594E980}"/>
          </ac:spMkLst>
        </pc:spChg>
        <pc:spChg chg="add mod">
          <ac:chgData name="yana.m.sch@gmail.com" userId="15aba7b59d56fec8" providerId="LiveId" clId="{90CE4DB8-7333-4A29-AFDB-75D6FD06B4BA}" dt="2026-04-03T22:32:37.688" v="1923" actId="1076"/>
          <ac:spMkLst>
            <pc:docMk/>
            <pc:sldMk cId="3200528837" sldId="262"/>
            <ac:spMk id="9" creationId="{ABF9F329-C3DE-4F14-70E7-29D4CD61D84D}"/>
          </ac:spMkLst>
        </pc:spChg>
        <pc:picChg chg="add mod">
          <ac:chgData name="yana.m.sch@gmail.com" userId="15aba7b59d56fec8" providerId="LiveId" clId="{90CE4DB8-7333-4A29-AFDB-75D6FD06B4BA}" dt="2026-04-03T22:31:43.936" v="1913" actId="1076"/>
          <ac:picMkLst>
            <pc:docMk/>
            <pc:sldMk cId="3200528837" sldId="262"/>
            <ac:picMk id="8" creationId="{F2F235B9-2B8C-4541-258F-AC3B4C1D33CE}"/>
          </ac:picMkLst>
        </pc:picChg>
      </pc:sldChg>
      <pc:sldChg chg="addSp delSp modSp mod delAnim modAnim">
        <pc:chgData name="yana.m.sch@gmail.com" userId="15aba7b59d56fec8" providerId="LiveId" clId="{90CE4DB8-7333-4A29-AFDB-75D6FD06B4BA}" dt="2026-04-11T07:57:55.678" v="3959" actId="20577"/>
        <pc:sldMkLst>
          <pc:docMk/>
          <pc:sldMk cId="339185384" sldId="263"/>
        </pc:sldMkLst>
        <pc:spChg chg="add mod">
          <ac:chgData name="yana.m.sch@gmail.com" userId="15aba7b59d56fec8" providerId="LiveId" clId="{90CE4DB8-7333-4A29-AFDB-75D6FD06B4BA}" dt="2026-04-11T07:57:55.678" v="3959" actId="20577"/>
          <ac:spMkLst>
            <pc:docMk/>
            <pc:sldMk cId="339185384" sldId="263"/>
            <ac:spMk id="4" creationId="{1B4603F8-5128-E763-71E1-313E7F43E544}"/>
          </ac:spMkLst>
        </pc:spChg>
        <pc:spChg chg="add mod">
          <ac:chgData name="yana.m.sch@gmail.com" userId="15aba7b59d56fec8" providerId="LiveId" clId="{90CE4DB8-7333-4A29-AFDB-75D6FD06B4BA}" dt="2026-03-28T00:22:00.439" v="738" actId="1076"/>
          <ac:spMkLst>
            <pc:docMk/>
            <pc:sldMk cId="339185384" sldId="263"/>
            <ac:spMk id="11" creationId="{D3892986-D6FC-66E0-71CD-DE4E58C6E940}"/>
          </ac:spMkLst>
        </pc:spChg>
        <pc:spChg chg="add mod">
          <ac:chgData name="yana.m.sch@gmail.com" userId="15aba7b59d56fec8" providerId="LiveId" clId="{90CE4DB8-7333-4A29-AFDB-75D6FD06B4BA}" dt="2026-03-28T00:22:00.439" v="738" actId="1076"/>
          <ac:spMkLst>
            <pc:docMk/>
            <pc:sldMk cId="339185384" sldId="263"/>
            <ac:spMk id="12" creationId="{01C588F5-58AA-B8E0-0C33-7F3A41CB09CF}"/>
          </ac:spMkLst>
        </pc:spChg>
        <pc:spChg chg="add mod">
          <ac:chgData name="yana.m.sch@gmail.com" userId="15aba7b59d56fec8" providerId="LiveId" clId="{90CE4DB8-7333-4A29-AFDB-75D6FD06B4BA}" dt="2026-03-28T00:22:00.439" v="738" actId="1076"/>
          <ac:spMkLst>
            <pc:docMk/>
            <pc:sldMk cId="339185384" sldId="263"/>
            <ac:spMk id="13" creationId="{82A7221A-E82E-5258-D38E-5AC4F6FBF287}"/>
          </ac:spMkLst>
        </pc:spChg>
        <pc:spChg chg="add mod">
          <ac:chgData name="yana.m.sch@gmail.com" userId="15aba7b59d56fec8" providerId="LiveId" clId="{90CE4DB8-7333-4A29-AFDB-75D6FD06B4BA}" dt="2026-03-28T00:22:00.439" v="738" actId="1076"/>
          <ac:spMkLst>
            <pc:docMk/>
            <pc:sldMk cId="339185384" sldId="263"/>
            <ac:spMk id="14" creationId="{68982314-0833-076C-4982-87D998DF3559}"/>
          </ac:spMkLst>
        </pc:spChg>
        <pc:picChg chg="add mod modCrop">
          <ac:chgData name="yana.m.sch@gmail.com" userId="15aba7b59d56fec8" providerId="LiveId" clId="{90CE4DB8-7333-4A29-AFDB-75D6FD06B4BA}" dt="2026-03-28T00:22:00.439" v="738" actId="1076"/>
          <ac:picMkLst>
            <pc:docMk/>
            <pc:sldMk cId="339185384" sldId="263"/>
            <ac:picMk id="6" creationId="{DAB17DE9-9852-7F20-153D-284332EC9C80}"/>
          </ac:picMkLst>
        </pc:picChg>
        <pc:picChg chg="add mod modCrop">
          <ac:chgData name="yana.m.sch@gmail.com" userId="15aba7b59d56fec8" providerId="LiveId" clId="{90CE4DB8-7333-4A29-AFDB-75D6FD06B4BA}" dt="2026-03-28T00:22:00.439" v="738" actId="1076"/>
          <ac:picMkLst>
            <pc:docMk/>
            <pc:sldMk cId="339185384" sldId="263"/>
            <ac:picMk id="8" creationId="{31488B90-70FA-3E45-E40A-53C6EB7CCE9A}"/>
          </ac:picMkLst>
        </pc:picChg>
        <pc:picChg chg="add mod">
          <ac:chgData name="yana.m.sch@gmail.com" userId="15aba7b59d56fec8" providerId="LiveId" clId="{90CE4DB8-7333-4A29-AFDB-75D6FD06B4BA}" dt="2026-03-28T00:22:00.439" v="738" actId="1076"/>
          <ac:picMkLst>
            <pc:docMk/>
            <pc:sldMk cId="339185384" sldId="263"/>
            <ac:picMk id="10" creationId="{5223649A-B3E7-728D-64B9-FA3A55D5BB54}"/>
          </ac:picMkLst>
        </pc:picChg>
      </pc:sldChg>
      <pc:sldChg chg="addSp delSp modSp mod modAnim">
        <pc:chgData name="yana.m.sch@gmail.com" userId="15aba7b59d56fec8" providerId="LiveId" clId="{90CE4DB8-7333-4A29-AFDB-75D6FD06B4BA}" dt="2026-04-12T21:24:26.432" v="7100" actId="20577"/>
        <pc:sldMkLst>
          <pc:docMk/>
          <pc:sldMk cId="1349193845" sldId="264"/>
        </pc:sldMkLst>
        <pc:spChg chg="add mod">
          <ac:chgData name="yana.m.sch@gmail.com" userId="15aba7b59d56fec8" providerId="LiveId" clId="{90CE4DB8-7333-4A29-AFDB-75D6FD06B4BA}" dt="2026-04-12T21:24:26.432" v="7100" actId="20577"/>
          <ac:spMkLst>
            <pc:docMk/>
            <pc:sldMk cId="1349193845" sldId="264"/>
            <ac:spMk id="6" creationId="{1BE75466-3344-8AC8-25B8-D0C6BE6AE7A3}"/>
          </ac:spMkLst>
        </pc:spChg>
        <pc:picChg chg="add mod">
          <ac:chgData name="yana.m.sch@gmail.com" userId="15aba7b59d56fec8" providerId="LiveId" clId="{90CE4DB8-7333-4A29-AFDB-75D6FD06B4BA}" dt="2026-03-28T00:04:14.032" v="588" actId="1076"/>
          <ac:picMkLst>
            <pc:docMk/>
            <pc:sldMk cId="1349193845" sldId="264"/>
            <ac:picMk id="8" creationId="{4F67F0AC-9338-1BCC-5251-BBEAB0282FAF}"/>
          </ac:picMkLst>
        </pc:picChg>
        <pc:picChg chg="add mod">
          <ac:chgData name="yana.m.sch@gmail.com" userId="15aba7b59d56fec8" providerId="LiveId" clId="{90CE4DB8-7333-4A29-AFDB-75D6FD06B4BA}" dt="2026-03-28T00:04:05.128" v="586" actId="1076"/>
          <ac:picMkLst>
            <pc:docMk/>
            <pc:sldMk cId="1349193845" sldId="264"/>
            <ac:picMk id="9" creationId="{62A5BC34-0925-5B62-C069-8CAAE4E1D9FE}"/>
          </ac:picMkLst>
        </pc:picChg>
      </pc:sldChg>
      <pc:sldChg chg="addSp delSp modSp mod">
        <pc:chgData name="yana.m.sch@gmail.com" userId="15aba7b59d56fec8" providerId="LiveId" clId="{90CE4DB8-7333-4A29-AFDB-75D6FD06B4BA}" dt="2026-04-21T18:55:59.573" v="11009"/>
        <pc:sldMkLst>
          <pc:docMk/>
          <pc:sldMk cId="110960269" sldId="265"/>
        </pc:sldMkLst>
        <pc:spChg chg="add mod">
          <ac:chgData name="yana.m.sch@gmail.com" userId="15aba7b59d56fec8" providerId="LiveId" clId="{90CE4DB8-7333-4A29-AFDB-75D6FD06B4BA}" dt="2026-04-11T07:45:37.076" v="3540" actId="20577"/>
          <ac:spMkLst>
            <pc:docMk/>
            <pc:sldMk cId="110960269" sldId="265"/>
            <ac:spMk id="12" creationId="{A8328DB4-DC8E-353F-ECF1-31D104011E25}"/>
          </ac:spMkLst>
        </pc:spChg>
        <pc:graphicFrameChg chg="mod">
          <ac:chgData name="yana.m.sch@gmail.com" userId="15aba7b59d56fec8" providerId="LiveId" clId="{90CE4DB8-7333-4A29-AFDB-75D6FD06B4BA}" dt="2026-04-21T18:55:59.573" v="11009"/>
          <ac:graphicFrameMkLst>
            <pc:docMk/>
            <pc:sldMk cId="110960269" sldId="265"/>
            <ac:graphicFrameMk id="11" creationId="{A53F6515-23DF-2FEB-84C0-CE54BF3475CD}"/>
          </ac:graphicFrameMkLst>
        </pc:graphicFrameChg>
      </pc:sldChg>
      <pc:sldChg chg="addSp delSp modSp mod">
        <pc:chgData name="yana.m.sch@gmail.com" userId="15aba7b59d56fec8" providerId="LiveId" clId="{90CE4DB8-7333-4A29-AFDB-75D6FD06B4BA}" dt="2026-04-21T18:59:24.006" v="11019" actId="27918"/>
        <pc:sldMkLst>
          <pc:docMk/>
          <pc:sldMk cId="26980995" sldId="266"/>
        </pc:sldMkLst>
        <pc:graphicFrameChg chg="add mod">
          <ac:chgData name="yana.m.sch@gmail.com" userId="15aba7b59d56fec8" providerId="LiveId" clId="{90CE4DB8-7333-4A29-AFDB-75D6FD06B4BA}" dt="2026-03-27T23:03:12.663" v="192" actId="1076"/>
          <ac:graphicFrameMkLst>
            <pc:docMk/>
            <pc:sldMk cId="26980995" sldId="266"/>
            <ac:graphicFrameMk id="19" creationId="{B193DAE3-1E33-4B47-0553-B6630D8D850B}"/>
          </ac:graphicFrameMkLst>
        </pc:graphicFrameChg>
        <pc:graphicFrameChg chg="add mod modGraphic">
          <ac:chgData name="yana.m.sch@gmail.com" userId="15aba7b59d56fec8" providerId="LiveId" clId="{90CE4DB8-7333-4A29-AFDB-75D6FD06B4BA}" dt="2026-03-27T23:03:05.327" v="191" actId="14100"/>
          <ac:graphicFrameMkLst>
            <pc:docMk/>
            <pc:sldMk cId="26980995" sldId="266"/>
            <ac:graphicFrameMk id="27" creationId="{784C61A9-FBE5-8A38-3EF0-1174FA55A1C7}"/>
          </ac:graphicFrameMkLst>
        </pc:graphicFrameChg>
        <pc:graphicFrameChg chg="add mod modGraphic">
          <ac:chgData name="yana.m.sch@gmail.com" userId="15aba7b59d56fec8" providerId="LiveId" clId="{90CE4DB8-7333-4A29-AFDB-75D6FD06B4BA}" dt="2026-03-27T23:11:48.817" v="273"/>
          <ac:graphicFrameMkLst>
            <pc:docMk/>
            <pc:sldMk cId="26980995" sldId="266"/>
            <ac:graphicFrameMk id="30" creationId="{C73D1354-4AC6-2D39-AE64-9ADC10C6B549}"/>
          </ac:graphicFrameMkLst>
        </pc:graphicFrameChg>
      </pc:sldChg>
      <pc:sldChg chg="addSp delSp modSp mod">
        <pc:chgData name="yana.m.sch@gmail.com" userId="15aba7b59d56fec8" providerId="LiveId" clId="{90CE4DB8-7333-4A29-AFDB-75D6FD06B4BA}" dt="2026-04-13T16:01:30.977" v="8715" actId="14100"/>
        <pc:sldMkLst>
          <pc:docMk/>
          <pc:sldMk cId="742348723" sldId="267"/>
        </pc:sldMkLst>
        <pc:spChg chg="mod">
          <ac:chgData name="yana.m.sch@gmail.com" userId="15aba7b59d56fec8" providerId="LiveId" clId="{90CE4DB8-7333-4A29-AFDB-75D6FD06B4BA}" dt="2026-04-13T08:48:00.797" v="8683" actId="20577"/>
          <ac:spMkLst>
            <pc:docMk/>
            <pc:sldMk cId="742348723" sldId="267"/>
            <ac:spMk id="3" creationId="{0B9DE958-B06B-10AA-A458-820FCA0A8825}"/>
          </ac:spMkLst>
        </pc:spChg>
        <pc:spChg chg="add mod">
          <ac:chgData name="yana.m.sch@gmail.com" userId="15aba7b59d56fec8" providerId="LiveId" clId="{90CE4DB8-7333-4A29-AFDB-75D6FD06B4BA}" dt="2026-04-13T16:01:30.977" v="8715" actId="14100"/>
          <ac:spMkLst>
            <pc:docMk/>
            <pc:sldMk cId="742348723" sldId="267"/>
            <ac:spMk id="6" creationId="{3DBB6C1D-0E85-6B80-5952-DF9A12758B7D}"/>
          </ac:spMkLst>
        </pc:spChg>
      </pc:sldChg>
      <pc:sldChg chg="addSp delSp modSp mod">
        <pc:chgData name="yana.m.sch@gmail.com" userId="15aba7b59d56fec8" providerId="LiveId" clId="{90CE4DB8-7333-4A29-AFDB-75D6FD06B4BA}" dt="2026-04-13T09:18:26.809" v="8714" actId="20577"/>
        <pc:sldMkLst>
          <pc:docMk/>
          <pc:sldMk cId="1775312142" sldId="268"/>
        </pc:sldMkLst>
        <pc:spChg chg="mod">
          <ac:chgData name="yana.m.sch@gmail.com" userId="15aba7b59d56fec8" providerId="LiveId" clId="{90CE4DB8-7333-4A29-AFDB-75D6FD06B4BA}" dt="2026-04-13T09:18:26.809" v="8714" actId="20577"/>
          <ac:spMkLst>
            <pc:docMk/>
            <pc:sldMk cId="1775312142" sldId="268"/>
            <ac:spMk id="3" creationId="{49EF1AC3-569D-CBDD-6D2D-80841D07A765}"/>
          </ac:spMkLst>
        </pc:spChg>
        <pc:spChg chg="add mod">
          <ac:chgData name="yana.m.sch@gmail.com" userId="15aba7b59d56fec8" providerId="LiveId" clId="{90CE4DB8-7333-4A29-AFDB-75D6FD06B4BA}" dt="2026-04-12T22:02:23.338" v="7779" actId="1076"/>
          <ac:spMkLst>
            <pc:docMk/>
            <pc:sldMk cId="1775312142" sldId="268"/>
            <ac:spMk id="6" creationId="{010470CF-EF4D-7EB8-3C80-E0DA3240B333}"/>
          </ac:spMkLst>
        </pc:spChg>
      </pc:sldChg>
      <pc:sldChg chg="addSp delSp modSp mod">
        <pc:chgData name="yana.m.sch@gmail.com" userId="15aba7b59d56fec8" providerId="LiveId" clId="{90CE4DB8-7333-4A29-AFDB-75D6FD06B4BA}" dt="2026-04-03T19:46:20.990" v="1052" actId="1076"/>
        <pc:sldMkLst>
          <pc:docMk/>
          <pc:sldMk cId="2141516151" sldId="270"/>
        </pc:sldMkLst>
        <pc:spChg chg="add mod">
          <ac:chgData name="yana.m.sch@gmail.com" userId="15aba7b59d56fec8" providerId="LiveId" clId="{90CE4DB8-7333-4A29-AFDB-75D6FD06B4BA}" dt="2026-04-03T19:46:20.990" v="1052" actId="1076"/>
          <ac:spMkLst>
            <pc:docMk/>
            <pc:sldMk cId="2141516151" sldId="270"/>
            <ac:spMk id="6" creationId="{4E517039-8E87-C909-144D-8703F70B1D1E}"/>
          </ac:spMkLst>
        </pc:spChg>
      </pc:sldChg>
      <pc:sldChg chg="addSp modSp add mod setBg">
        <pc:chgData name="yana.m.sch@gmail.com" userId="15aba7b59d56fec8" providerId="LiveId" clId="{90CE4DB8-7333-4A29-AFDB-75D6FD06B4BA}" dt="2026-04-11T07:43:20.248" v="3446" actId="20577"/>
        <pc:sldMkLst>
          <pc:docMk/>
          <pc:sldMk cId="2646133733" sldId="271"/>
        </pc:sldMkLst>
        <pc:spChg chg="mod">
          <ac:chgData name="yana.m.sch@gmail.com" userId="15aba7b59d56fec8" providerId="LiveId" clId="{90CE4DB8-7333-4A29-AFDB-75D6FD06B4BA}" dt="2026-04-11T07:43:20.248" v="3446" actId="20577"/>
          <ac:spMkLst>
            <pc:docMk/>
            <pc:sldMk cId="2646133733" sldId="271"/>
            <ac:spMk id="2" creationId="{7665043C-3D48-A9F8-3489-3C755F39AAD3}"/>
          </ac:spMkLst>
        </pc:spChg>
        <pc:spChg chg="mod">
          <ac:chgData name="yana.m.sch@gmail.com" userId="15aba7b59d56fec8" providerId="LiveId" clId="{90CE4DB8-7333-4A29-AFDB-75D6FD06B4BA}" dt="2026-04-03T22:35:57.375" v="1931" actId="207"/>
          <ac:spMkLst>
            <pc:docMk/>
            <pc:sldMk cId="2646133733" sldId="271"/>
            <ac:spMk id="5" creationId="{78327C9F-05BC-E5FA-8E88-673C26F8E1F0}"/>
          </ac:spMkLst>
        </pc:spChg>
        <pc:spChg chg="mod">
          <ac:chgData name="yana.m.sch@gmail.com" userId="15aba7b59d56fec8" providerId="LiveId" clId="{90CE4DB8-7333-4A29-AFDB-75D6FD06B4BA}" dt="2026-04-03T22:35:49.054" v="1929" actId="207"/>
          <ac:spMkLst>
            <pc:docMk/>
            <pc:sldMk cId="2646133733" sldId="271"/>
            <ac:spMk id="6" creationId="{F467014A-08E6-BB04-6508-0F97420DE83A}"/>
          </ac:spMkLst>
        </pc:spChg>
        <pc:cxnChg chg="add mod">
          <ac:chgData name="yana.m.sch@gmail.com" userId="15aba7b59d56fec8" providerId="LiveId" clId="{90CE4DB8-7333-4A29-AFDB-75D6FD06B4BA}" dt="2026-04-03T22:37:47.139" v="1988" actId="692"/>
          <ac:cxnSpMkLst>
            <pc:docMk/>
            <pc:sldMk cId="2646133733" sldId="271"/>
            <ac:cxnSpMk id="4" creationId="{C9B3D410-73F1-6A92-323A-44103B47C90E}"/>
          </ac:cxnSpMkLst>
        </pc:cxnChg>
      </pc:sldChg>
      <pc:sldChg chg="modSp add mod">
        <pc:chgData name="yana.m.sch@gmail.com" userId="15aba7b59d56fec8" providerId="LiveId" clId="{90CE4DB8-7333-4A29-AFDB-75D6FD06B4BA}" dt="2026-04-13T16:01:53.068" v="8717" actId="1076"/>
        <pc:sldMkLst>
          <pc:docMk/>
          <pc:sldMk cId="1079062276" sldId="272"/>
        </pc:sldMkLst>
        <pc:spChg chg="mod">
          <ac:chgData name="yana.m.sch@gmail.com" userId="15aba7b59d56fec8" providerId="LiveId" clId="{90CE4DB8-7333-4A29-AFDB-75D6FD06B4BA}" dt="2026-04-13T16:01:48.960" v="8716" actId="1076"/>
          <ac:spMkLst>
            <pc:docMk/>
            <pc:sldMk cId="1079062276" sldId="272"/>
            <ac:spMk id="3" creationId="{1DA499A7-D83A-164B-4DEC-B7529F881A09}"/>
          </ac:spMkLst>
        </pc:spChg>
        <pc:spChg chg="mod">
          <ac:chgData name="yana.m.sch@gmail.com" userId="15aba7b59d56fec8" providerId="LiveId" clId="{90CE4DB8-7333-4A29-AFDB-75D6FD06B4BA}" dt="2026-04-13T16:01:53.068" v="8717" actId="1076"/>
          <ac:spMkLst>
            <pc:docMk/>
            <pc:sldMk cId="1079062276" sldId="272"/>
            <ac:spMk id="6" creationId="{9B4FC839-2B98-E855-9C05-D15158FC2A0F}"/>
          </ac:spMkLst>
        </pc:spChg>
      </pc:sldChg>
      <pc:sldChg chg="modSp add mod">
        <pc:chgData name="yana.m.sch@gmail.com" userId="15aba7b59d56fec8" providerId="LiveId" clId="{90CE4DB8-7333-4A29-AFDB-75D6FD06B4BA}" dt="2026-04-20T21:41:13.435" v="10997" actId="1076"/>
        <pc:sldMkLst>
          <pc:docMk/>
          <pc:sldMk cId="1537068547" sldId="274"/>
        </pc:sldMkLst>
        <pc:spChg chg="mod">
          <ac:chgData name="yana.m.sch@gmail.com" userId="15aba7b59d56fec8" providerId="LiveId" clId="{90CE4DB8-7333-4A29-AFDB-75D6FD06B4BA}" dt="2026-04-20T21:41:13.435" v="10997" actId="1076"/>
          <ac:spMkLst>
            <pc:docMk/>
            <pc:sldMk cId="1537068547" sldId="274"/>
            <ac:spMk id="3" creationId="{1C1CA639-76AE-1D58-00C4-3ABEC642B0B3}"/>
          </ac:spMkLst>
        </pc:spChg>
        <pc:spChg chg="mod">
          <ac:chgData name="yana.m.sch@gmail.com" userId="15aba7b59d56fec8" providerId="LiveId" clId="{90CE4DB8-7333-4A29-AFDB-75D6FD06B4BA}" dt="2026-04-20T21:18:01.833" v="10960" actId="1076"/>
          <ac:spMkLst>
            <pc:docMk/>
            <pc:sldMk cId="1537068547" sldId="274"/>
            <ac:spMk id="6" creationId="{2041F557-4E6D-C4EA-C9BB-6A584A95CA6D}"/>
          </ac:spMkLst>
        </pc:spChg>
      </pc:sldChg>
      <pc:sldChg chg="addSp delSp modSp new add del mod">
        <pc:chgData name="yana.m.sch@gmail.com" userId="15aba7b59d56fec8" providerId="LiveId" clId="{90CE4DB8-7333-4A29-AFDB-75D6FD06B4BA}" dt="2026-04-20T21:13:09.606" v="10915" actId="2696"/>
        <pc:sldMkLst>
          <pc:docMk/>
          <pc:sldMk cId="3444797425" sldId="275"/>
        </pc:sldMkLst>
        <pc:spChg chg="mod">
          <ac:chgData name="yana.m.sch@gmail.com" userId="15aba7b59d56fec8" providerId="LiveId" clId="{90CE4DB8-7333-4A29-AFDB-75D6FD06B4BA}" dt="2026-04-20T21:07:54.305" v="10856"/>
          <ac:spMkLst>
            <pc:docMk/>
            <pc:sldMk cId="3444797425" sldId="275"/>
            <ac:spMk id="3" creationId="{45CE5480-8254-7EB4-434D-08769C2A50C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r>
              <a:rPr lang="uk-UA"/>
              <a:t>% збереження життєдіяльності особин у порівнянні з н.у.</a:t>
            </a:r>
          </a:p>
        </c:rich>
      </c:tx>
      <c:overlay val="0"/>
      <c:spPr>
        <a:noFill/>
        <a:ln>
          <a:noFill/>
        </a:ln>
        <a:effectLst/>
      </c:spPr>
      <c:txPr>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endParaRPr lang="uk-UA"/>
        </a:p>
      </c:txPr>
    </c:title>
    <c:autoTitleDeleted val="0"/>
    <c:plotArea>
      <c:layout/>
      <c:lineChart>
        <c:grouping val="standard"/>
        <c:varyColors val="0"/>
        <c:ser>
          <c:idx val="0"/>
          <c:order val="0"/>
          <c:tx>
            <c:strRef>
              <c:f>Аркуш1!$B$1</c:f>
              <c:strCache>
                <c:ptCount val="1"/>
                <c:pt idx="0">
                  <c:v>К-ть дорослих 
особин відносно контролю, %      </c:v>
                </c:pt>
              </c:strCache>
            </c:strRef>
          </c:tx>
          <c:spPr>
            <a:ln w="25400" cap="rnd">
              <a:solidFill>
                <a:schemeClr val="lt1"/>
              </a:solidFill>
              <a:round/>
            </a:ln>
            <a:effectLst>
              <a:outerShdw dist="25400" dir="2700000" algn="tl" rotWithShape="0">
                <a:schemeClr val="accent1"/>
              </a:outerShdw>
            </a:effectLst>
          </c:spPr>
          <c:marker>
            <c:symbol val="none"/>
          </c:marker>
          <c:dLbls>
            <c:spPr>
              <a:solidFill>
                <a:schemeClr val="accent1"/>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uk-U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strRef>
              <c:f>Аркуш1!$A$2:$A$5</c:f>
              <c:strCache>
                <c:ptCount val="4"/>
                <c:pt idx="0">
                  <c:v>Контроль</c:v>
                </c:pt>
                <c:pt idx="1">
                  <c:v>Палички, оброблені 
екстрактом бурштину</c:v>
                </c:pt>
                <c:pt idx="2">
                  <c:v>Екстракт бурштину</c:v>
                </c:pt>
                <c:pt idx="3">
                  <c:v>Суміш екстракту бурштину
та ефірних олій</c:v>
                </c:pt>
              </c:strCache>
            </c:strRef>
          </c:cat>
          <c:val>
            <c:numRef>
              <c:f>Аркуш1!$B$2:$B$5</c:f>
              <c:numCache>
                <c:formatCode>0%</c:formatCode>
                <c:ptCount val="4"/>
                <c:pt idx="0">
                  <c:v>1</c:v>
                </c:pt>
                <c:pt idx="1">
                  <c:v>0.5</c:v>
                </c:pt>
                <c:pt idx="2" formatCode="0.00%">
                  <c:v>0.125</c:v>
                </c:pt>
                <c:pt idx="3">
                  <c:v>0</c:v>
                </c:pt>
              </c:numCache>
            </c:numRef>
          </c:val>
          <c:smooth val="0"/>
          <c:extLst>
            <c:ext xmlns:c16="http://schemas.microsoft.com/office/drawing/2014/chart" uri="{C3380CC4-5D6E-409C-BE32-E72D297353CC}">
              <c16:uniqueId val="{00000000-66A5-4731-9FC5-197722517BF3}"/>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1615415727"/>
        <c:axId val="1615418607"/>
      </c:lineChart>
      <c:catAx>
        <c:axId val="161541572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30" baseline="0">
                <a:solidFill>
                  <a:schemeClr val="lt1"/>
                </a:solidFill>
                <a:latin typeface="+mn-lt"/>
                <a:ea typeface="+mn-ea"/>
                <a:cs typeface="+mn-cs"/>
              </a:defRPr>
            </a:pPr>
            <a:endParaRPr lang="uk-UA"/>
          </a:p>
        </c:txPr>
        <c:crossAx val="1615418607"/>
        <c:crosses val="autoZero"/>
        <c:auto val="1"/>
        <c:lblAlgn val="ctr"/>
        <c:lblOffset val="100"/>
        <c:noMultiLvlLbl val="0"/>
      </c:catAx>
      <c:valAx>
        <c:axId val="1615418607"/>
        <c:scaling>
          <c:orientation val="minMax"/>
        </c:scaling>
        <c:delete val="1"/>
        <c:axPos val="l"/>
        <c:numFmt formatCode="0%" sourceLinked="1"/>
        <c:majorTickMark val="none"/>
        <c:minorTickMark val="none"/>
        <c:tickLblPos val="nextTo"/>
        <c:crossAx val="1615415727"/>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mn-lt"/>
              <a:ea typeface="+mn-ea"/>
              <a:cs typeface="+mn-cs"/>
            </a:defRPr>
          </a:pPr>
          <a:endParaRPr lang="uk-UA"/>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1"/>
    </a:solidFill>
    <a:ln w="9525" cap="flat" cmpd="sng" algn="ctr">
      <a:solidFill>
        <a:schemeClr val="lt1">
          <a:lumMod val="85000"/>
        </a:schemeClr>
      </a:solidFill>
      <a:round/>
    </a:ln>
    <a:effectLst/>
  </c:spPr>
  <c:txPr>
    <a:bodyPr/>
    <a:lstStyle/>
    <a:p>
      <a:pPr>
        <a:defRPr/>
      </a:pPr>
      <a:endParaRPr lang="uk-UA"/>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r>
              <a:rPr lang="uk-UA"/>
              <a:t>% загальної смертності особин</a:t>
            </a:r>
          </a:p>
        </c:rich>
      </c:tx>
      <c:overlay val="0"/>
      <c:spPr>
        <a:noFill/>
        <a:ln>
          <a:noFill/>
        </a:ln>
        <a:effectLst/>
      </c:spPr>
      <c:txPr>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endParaRPr lang="uk-UA"/>
        </a:p>
      </c:txPr>
    </c:title>
    <c:autoTitleDeleted val="0"/>
    <c:plotArea>
      <c:layout/>
      <c:lineChart>
        <c:grouping val="standard"/>
        <c:varyColors val="0"/>
        <c:ser>
          <c:idx val="0"/>
          <c:order val="0"/>
          <c:tx>
            <c:strRef>
              <c:f>Аркуш1!$B$1</c:f>
              <c:strCache>
                <c:ptCount val="1"/>
                <c:pt idx="0">
                  <c:v>К-ть загиблих
особин відносно загальної к-ті особин, %</c:v>
                </c:pt>
              </c:strCache>
            </c:strRef>
          </c:tx>
          <c:spPr>
            <a:ln w="25400" cap="rnd">
              <a:solidFill>
                <a:schemeClr val="lt1"/>
              </a:solidFill>
              <a:round/>
            </a:ln>
            <a:effectLst>
              <a:outerShdw dist="25400" dir="2700000" algn="tl" rotWithShape="0">
                <a:schemeClr val="accent2"/>
              </a:outerShdw>
            </a:effectLst>
          </c:spPr>
          <c:marker>
            <c:symbol val="none"/>
          </c:marker>
          <c:dLbls>
            <c:spPr>
              <a:solidFill>
                <a:schemeClr val="accent2"/>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uk-U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2">
                          <a:lumMod val="60000"/>
                          <a:lumOff val="40000"/>
                        </a:schemeClr>
                      </a:solidFill>
                    </a:ln>
                    <a:effectLst/>
                  </c:spPr>
                </c15:leaderLines>
              </c:ext>
            </c:extLst>
          </c:dLbls>
          <c:cat>
            <c:strRef>
              <c:f>Аркуш1!$A$2:$A$5</c:f>
              <c:strCache>
                <c:ptCount val="4"/>
                <c:pt idx="0">
                  <c:v>Контроль</c:v>
                </c:pt>
                <c:pt idx="1">
                  <c:v>Палички, оброблені 
екстрактом бурштину</c:v>
                </c:pt>
                <c:pt idx="2">
                  <c:v>Екстракт бурштину</c:v>
                </c:pt>
                <c:pt idx="3">
                  <c:v>Суміш екстракту бурштину
та ефірних олій</c:v>
                </c:pt>
              </c:strCache>
            </c:strRef>
          </c:cat>
          <c:val>
            <c:numRef>
              <c:f>Аркуш1!$B$2:$B$5</c:f>
              <c:numCache>
                <c:formatCode>0%</c:formatCode>
                <c:ptCount val="4"/>
                <c:pt idx="0">
                  <c:v>0.4</c:v>
                </c:pt>
                <c:pt idx="1">
                  <c:v>0.7</c:v>
                </c:pt>
                <c:pt idx="2" formatCode="0.00%">
                  <c:v>0.92500000000000004</c:v>
                </c:pt>
                <c:pt idx="3">
                  <c:v>1</c:v>
                </c:pt>
              </c:numCache>
            </c:numRef>
          </c:val>
          <c:smooth val="0"/>
          <c:extLst>
            <c:ext xmlns:c16="http://schemas.microsoft.com/office/drawing/2014/chart" uri="{C3380CC4-5D6E-409C-BE32-E72D297353CC}">
              <c16:uniqueId val="{00000000-B0B2-4B18-B9DE-244CB54168F4}"/>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1615430127"/>
        <c:axId val="1615425807"/>
      </c:lineChart>
      <c:catAx>
        <c:axId val="161543012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30" baseline="0">
                <a:solidFill>
                  <a:schemeClr val="lt1"/>
                </a:solidFill>
                <a:latin typeface="+mn-lt"/>
                <a:ea typeface="+mn-ea"/>
                <a:cs typeface="+mn-cs"/>
              </a:defRPr>
            </a:pPr>
            <a:endParaRPr lang="uk-UA"/>
          </a:p>
        </c:txPr>
        <c:crossAx val="1615425807"/>
        <c:crosses val="autoZero"/>
        <c:auto val="1"/>
        <c:lblAlgn val="ctr"/>
        <c:lblOffset val="100"/>
        <c:noMultiLvlLbl val="0"/>
      </c:catAx>
      <c:valAx>
        <c:axId val="1615425807"/>
        <c:scaling>
          <c:orientation val="minMax"/>
        </c:scaling>
        <c:delete val="1"/>
        <c:axPos val="l"/>
        <c:numFmt formatCode="0%" sourceLinked="1"/>
        <c:majorTickMark val="none"/>
        <c:minorTickMark val="none"/>
        <c:tickLblPos val="nextTo"/>
        <c:crossAx val="1615430127"/>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mn-lt"/>
              <a:ea typeface="+mn-ea"/>
              <a:cs typeface="+mn-cs"/>
            </a:defRPr>
          </a:pPr>
          <a:endParaRPr lang="uk-UA"/>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2"/>
    </a:solidFill>
    <a:ln w="9525" cap="flat" cmpd="sng" algn="ctr">
      <a:solidFill>
        <a:schemeClr val="lt1">
          <a:lumMod val="85000"/>
        </a:schemeClr>
      </a:solidFill>
      <a:round/>
    </a:ln>
    <a:effectLst/>
  </c:spPr>
  <c:txPr>
    <a:bodyPr/>
    <a:lstStyle/>
    <a:p>
      <a:pPr>
        <a:defRPr/>
      </a:pPr>
      <a:endParaRPr lang="uk-UA"/>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r>
              <a:rPr lang="uk-UA"/>
              <a:t>Ефективність інсектицидного впливу</a:t>
            </a:r>
          </a:p>
        </c:rich>
      </c:tx>
      <c:overlay val="0"/>
      <c:spPr>
        <a:noFill/>
        <a:ln>
          <a:noFill/>
        </a:ln>
        <a:effectLst/>
      </c:spPr>
      <c:txPr>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endParaRPr lang="uk-UA"/>
        </a:p>
      </c:txPr>
    </c:title>
    <c:autoTitleDeleted val="0"/>
    <c:plotArea>
      <c:layout/>
      <c:lineChart>
        <c:grouping val="standard"/>
        <c:varyColors val="0"/>
        <c:ser>
          <c:idx val="0"/>
          <c:order val="0"/>
          <c:tx>
            <c:strRef>
              <c:f>Аркуш1!$B$1</c:f>
              <c:strCache>
                <c:ptCount val="1"/>
                <c:pt idx="0">
                  <c:v>різниця між % загиблих відносно загальної 
к-ті та % природної смертності</c:v>
                </c:pt>
              </c:strCache>
            </c:strRef>
          </c:tx>
          <c:spPr>
            <a:ln w="25400" cap="rnd">
              <a:solidFill>
                <a:schemeClr val="lt1"/>
              </a:solidFill>
              <a:round/>
            </a:ln>
            <a:effectLst>
              <a:outerShdw dist="25400" dir="2700000" algn="tl" rotWithShape="0">
                <a:schemeClr val="accent3"/>
              </a:outerShdw>
            </a:effectLst>
          </c:spPr>
          <c:marker>
            <c:symbol val="none"/>
          </c:marker>
          <c:dLbls>
            <c:spPr>
              <a:solidFill>
                <a:schemeClr val="accent3"/>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uk-UA"/>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3">
                          <a:lumMod val="60000"/>
                          <a:lumOff val="40000"/>
                        </a:schemeClr>
                      </a:solidFill>
                    </a:ln>
                    <a:effectLst/>
                  </c:spPr>
                </c15:leaderLines>
              </c:ext>
            </c:extLst>
          </c:dLbls>
          <c:cat>
            <c:strRef>
              <c:f>Аркуш1!$A$2:$A$4</c:f>
              <c:strCache>
                <c:ptCount val="3"/>
                <c:pt idx="0">
                  <c:v>Палички, оброблені 
екстрактом бурштину</c:v>
                </c:pt>
                <c:pt idx="1">
                  <c:v>Екстракт бурштину</c:v>
                </c:pt>
                <c:pt idx="2">
                  <c:v>Суміш екстракту бурштину
та ефірних олій</c:v>
                </c:pt>
              </c:strCache>
            </c:strRef>
          </c:cat>
          <c:val>
            <c:numRef>
              <c:f>Аркуш1!$B$2:$B$4</c:f>
              <c:numCache>
                <c:formatCode>0.00%</c:formatCode>
                <c:ptCount val="3"/>
                <c:pt idx="0">
                  <c:v>0.3</c:v>
                </c:pt>
                <c:pt idx="1">
                  <c:v>0.52500000000000002</c:v>
                </c:pt>
                <c:pt idx="2">
                  <c:v>0.6</c:v>
                </c:pt>
              </c:numCache>
            </c:numRef>
          </c:val>
          <c:smooth val="0"/>
          <c:extLst>
            <c:ext xmlns:c16="http://schemas.microsoft.com/office/drawing/2014/chart" uri="{C3380CC4-5D6E-409C-BE32-E72D297353CC}">
              <c16:uniqueId val="{00000000-F9A2-4B54-AD01-B89D1235DAE1}"/>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1627529775"/>
        <c:axId val="1627541775"/>
      </c:lineChart>
      <c:catAx>
        <c:axId val="162752977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30" baseline="0">
                <a:solidFill>
                  <a:schemeClr val="lt1"/>
                </a:solidFill>
                <a:latin typeface="+mn-lt"/>
                <a:ea typeface="+mn-ea"/>
                <a:cs typeface="+mn-cs"/>
              </a:defRPr>
            </a:pPr>
            <a:endParaRPr lang="uk-UA"/>
          </a:p>
        </c:txPr>
        <c:crossAx val="1627541775"/>
        <c:crosses val="autoZero"/>
        <c:auto val="1"/>
        <c:lblAlgn val="ctr"/>
        <c:lblOffset val="100"/>
        <c:noMultiLvlLbl val="0"/>
      </c:catAx>
      <c:valAx>
        <c:axId val="1627541775"/>
        <c:scaling>
          <c:orientation val="minMax"/>
        </c:scaling>
        <c:delete val="1"/>
        <c:axPos val="l"/>
        <c:numFmt formatCode="0.00%" sourceLinked="1"/>
        <c:majorTickMark val="none"/>
        <c:minorTickMark val="none"/>
        <c:tickLblPos val="nextTo"/>
        <c:crossAx val="162752977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mn-lt"/>
              <a:ea typeface="+mn-ea"/>
              <a:cs typeface="+mn-cs"/>
            </a:defRPr>
          </a:pPr>
          <a:endParaRPr lang="uk-UA"/>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3"/>
    </a:solidFill>
    <a:ln w="9525" cap="flat" cmpd="sng" algn="ctr">
      <a:solidFill>
        <a:schemeClr val="lt1">
          <a:lumMod val="85000"/>
        </a:schemeClr>
      </a:solidFill>
      <a:round/>
    </a:ln>
    <a:effectLst/>
  </c:spPr>
  <c:txPr>
    <a:bodyPr/>
    <a:lstStyle/>
    <a:p>
      <a:pPr>
        <a:defRPr/>
      </a:pPr>
      <a:endParaRPr lang="uk-UA"/>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38">
  <cs:axisTitle>
    <cs:lnRef idx="0"/>
    <cs:fillRef idx="0"/>
    <cs:effectRef idx="0"/>
    <cs:fontRef idx="minor">
      <a:schemeClr val="lt1"/>
    </cs:fontRef>
    <cs:defRPr sz="1197" b="1" kern="1200"/>
  </cs:axisTitle>
  <cs:categoryAxis>
    <cs:lnRef idx="0">
      <cs:styleClr val="0"/>
    </cs:lnRef>
    <cs:fillRef idx="0"/>
    <cs:effectRef idx="0"/>
    <cs:fontRef idx="minor">
      <a:schemeClr val="lt1"/>
    </cs:fontRef>
    <cs:defRPr sz="1197"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330" kern="1200"/>
  </cs:chartArea>
  <cs:dataLabel>
    <cs:lnRef idx="0"/>
    <cs:fillRef idx="0">
      <cs:styleClr val="0"/>
    </cs:fillRef>
    <cs:effectRef idx="0"/>
    <cs:fontRef idx="minor">
      <a:schemeClr val="lt1"/>
    </cs:fontRef>
    <cs:spPr>
      <a:solidFill>
        <a:schemeClr val="phClr"/>
      </a:solidFill>
    </cs:spPr>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8">
  <cs:axisTitle>
    <cs:lnRef idx="0"/>
    <cs:fillRef idx="0"/>
    <cs:effectRef idx="0"/>
    <cs:fontRef idx="minor">
      <a:schemeClr val="lt1"/>
    </cs:fontRef>
    <cs:defRPr sz="1197" b="1" kern="1200"/>
  </cs:axisTitle>
  <cs:categoryAxis>
    <cs:lnRef idx="0">
      <cs:styleClr val="0"/>
    </cs:lnRef>
    <cs:fillRef idx="0"/>
    <cs:effectRef idx="0"/>
    <cs:fontRef idx="minor">
      <a:schemeClr val="lt1"/>
    </cs:fontRef>
    <cs:defRPr sz="1197"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330" kern="1200"/>
  </cs:chartArea>
  <cs:dataLabel>
    <cs:lnRef idx="0"/>
    <cs:fillRef idx="0">
      <cs:styleClr val="0"/>
    </cs:fillRef>
    <cs:effectRef idx="0"/>
    <cs:fontRef idx="minor">
      <a:schemeClr val="lt1"/>
    </cs:fontRef>
    <cs:spPr>
      <a:solidFill>
        <a:schemeClr val="phClr"/>
      </a:solidFill>
    </cs:spPr>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38">
  <cs:axisTitle>
    <cs:lnRef idx="0"/>
    <cs:fillRef idx="0"/>
    <cs:effectRef idx="0"/>
    <cs:fontRef idx="minor">
      <a:schemeClr val="lt1"/>
    </cs:fontRef>
    <cs:defRPr sz="1197" b="1" kern="1200"/>
  </cs:axisTitle>
  <cs:categoryAxis>
    <cs:lnRef idx="0">
      <cs:styleClr val="0"/>
    </cs:lnRef>
    <cs:fillRef idx="0"/>
    <cs:effectRef idx="0"/>
    <cs:fontRef idx="minor">
      <a:schemeClr val="lt1"/>
    </cs:fontRef>
    <cs:defRPr sz="1197"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330" kern="1200"/>
  </cs:chartArea>
  <cs:dataLabel>
    <cs:lnRef idx="0"/>
    <cs:fillRef idx="0">
      <cs:styleClr val="0"/>
    </cs:fillRef>
    <cs:effectRef idx="0"/>
    <cs:fontRef idx="minor">
      <a:schemeClr val="lt1"/>
    </cs:fontRef>
    <cs:spPr>
      <a:solidFill>
        <a:schemeClr val="phClr"/>
      </a:solidFill>
    </cs:spPr>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FC983F-4918-4BE4-ACA4-9D3E609A0F0A}" type="datetimeFigureOut">
              <a:rPr lang="uk-UA" smtClean="0"/>
              <a:t>21.04.2026</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B304C5-6EA6-4389-9F6C-7C2177C8498C}" type="slidenum">
              <a:rPr lang="uk-UA" smtClean="0"/>
              <a:t>‹№›</a:t>
            </a:fld>
            <a:endParaRPr lang="uk-UA"/>
          </a:p>
        </p:txBody>
      </p:sp>
    </p:spTree>
    <p:extLst>
      <p:ext uri="{BB962C8B-B14F-4D97-AF65-F5344CB8AC3E}">
        <p14:creationId xmlns:p14="http://schemas.microsoft.com/office/powerpoint/2010/main" val="1280472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C7B304C5-6EA6-4389-9F6C-7C2177C8498C}" type="slidenum">
              <a:rPr lang="uk-UA" smtClean="0"/>
              <a:t>8</a:t>
            </a:fld>
            <a:endParaRPr lang="uk-UA"/>
          </a:p>
        </p:txBody>
      </p:sp>
    </p:spTree>
    <p:extLst>
      <p:ext uri="{BB962C8B-B14F-4D97-AF65-F5344CB8AC3E}">
        <p14:creationId xmlns:p14="http://schemas.microsoft.com/office/powerpoint/2010/main" val="358202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uk-UA"/>
          </a:p>
        </p:txBody>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2D3A52E0-8D0C-4B75-AEB0-2411253BFA58}" type="datetimeFigureOut">
              <a:rPr lang="uk-UA" smtClean="0"/>
              <a:t>21.04.2026</a:t>
            </a:fld>
            <a:endParaRPr lang="uk-UA"/>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uk-UA"/>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C75E5533-5A55-4769-A863-42E3FC6F9891}" type="slidenum">
              <a:rPr lang="uk-UA" smtClean="0"/>
              <a:t>‹№›</a:t>
            </a:fld>
            <a:endParaRPr lang="uk-UA"/>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uk-UA"/>
          </a:p>
        </p:txBody>
      </p:sp>
    </p:spTree>
    <p:extLst>
      <p:ext uri="{BB962C8B-B14F-4D97-AF65-F5344CB8AC3E}">
        <p14:creationId xmlns:p14="http://schemas.microsoft.com/office/powerpoint/2010/main" val="308689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2D3A52E0-8D0C-4B75-AEB0-2411253BFA58}" type="datetimeFigureOut">
              <a:rPr lang="uk-UA" smtClean="0"/>
              <a:t>21.04.2026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75E5533-5A55-4769-A863-42E3FC6F9891}" type="slidenum">
              <a:rPr lang="uk-UA" smtClean="0"/>
              <a:t>‹№›</a:t>
            </a:fld>
            <a:endParaRPr lang="uk-UA"/>
          </a:p>
        </p:txBody>
      </p:sp>
    </p:spTree>
    <p:extLst>
      <p:ext uri="{BB962C8B-B14F-4D97-AF65-F5344CB8AC3E}">
        <p14:creationId xmlns:p14="http://schemas.microsoft.com/office/powerpoint/2010/main" val="3862453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2D3A52E0-8D0C-4B75-AEB0-2411253BFA58}" type="datetimeFigureOut">
              <a:rPr lang="uk-UA" smtClean="0"/>
              <a:t>21.04.2026</a:t>
            </a:fld>
            <a:endParaRPr lang="uk-UA"/>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uk-UA"/>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C75E5533-5A55-4769-A863-42E3FC6F9891}" type="slidenum">
              <a:rPr lang="uk-UA" smtClean="0"/>
              <a:t>‹№›</a:t>
            </a:fld>
            <a:endParaRPr lang="uk-UA"/>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txBody>
            <a:bodyPr/>
            <a:lstStyle/>
            <a:p>
              <a:endParaRPr lang="uk-UA"/>
            </a:p>
          </p:txBody>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txBody>
            <a:bodyPr/>
            <a:lstStyle/>
            <a:p>
              <a:endParaRPr lang="uk-UA"/>
            </a:p>
          </p:txBody>
        </p:sp>
      </p:grpSp>
    </p:spTree>
    <p:extLst>
      <p:ext uri="{BB962C8B-B14F-4D97-AF65-F5344CB8AC3E}">
        <p14:creationId xmlns:p14="http://schemas.microsoft.com/office/powerpoint/2010/main" val="121048329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2D3A52E0-8D0C-4B75-AEB0-2411253BFA58}" type="datetimeFigureOut">
              <a:rPr lang="uk-UA" smtClean="0"/>
              <a:t>21.04.2026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C75E5533-5A55-4769-A863-42E3FC6F9891}" type="slidenum">
              <a:rPr lang="uk-UA" smtClean="0"/>
              <a:t>‹№›</a:t>
            </a:fld>
            <a:endParaRPr lang="uk-UA"/>
          </a:p>
        </p:txBody>
      </p:sp>
    </p:spTree>
    <p:extLst>
      <p:ext uri="{BB962C8B-B14F-4D97-AF65-F5344CB8AC3E}">
        <p14:creationId xmlns:p14="http://schemas.microsoft.com/office/powerpoint/2010/main" val="301155696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257300" y="2909102"/>
            <a:ext cx="4800600" cy="299639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633864" y="2909102"/>
            <a:ext cx="4800600" cy="299639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2D3A52E0-8D0C-4B75-AEB0-2411253BFA58}" type="datetimeFigureOut">
              <a:rPr lang="uk-UA" smtClean="0"/>
              <a:t>21.04.2026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C75E5533-5A55-4769-A863-42E3FC6F9891}" type="slidenum">
              <a:rPr lang="uk-UA" smtClean="0"/>
              <a:t>‹№›</a:t>
            </a:fld>
            <a:endParaRPr lang="uk-UA"/>
          </a:p>
        </p:txBody>
      </p:sp>
    </p:spTree>
    <p:extLst>
      <p:ext uri="{BB962C8B-B14F-4D97-AF65-F5344CB8AC3E}">
        <p14:creationId xmlns:p14="http://schemas.microsoft.com/office/powerpoint/2010/main" val="104130974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2D3A52E0-8D0C-4B75-AEB0-2411253BFA58}" type="datetimeFigureOut">
              <a:rPr lang="uk-UA" smtClean="0"/>
              <a:t>21.04.2026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C75E5533-5A55-4769-A863-42E3FC6F9891}" type="slidenum">
              <a:rPr lang="uk-UA" smtClean="0"/>
              <a:t>‹№›</a:t>
            </a:fld>
            <a:endParaRPr lang="uk-UA"/>
          </a:p>
        </p:txBody>
      </p:sp>
    </p:spTree>
    <p:extLst>
      <p:ext uri="{BB962C8B-B14F-4D97-AF65-F5344CB8AC3E}">
        <p14:creationId xmlns:p14="http://schemas.microsoft.com/office/powerpoint/2010/main" val="1668940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A52E0-8D0C-4B75-AEB0-2411253BFA58}" type="datetimeFigureOut">
              <a:rPr lang="uk-UA" smtClean="0"/>
              <a:t>21.04.2026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C75E5533-5A55-4769-A863-42E3FC6F9891}" type="slidenum">
              <a:rPr lang="uk-UA" smtClean="0"/>
              <a:t>‹№›</a:t>
            </a:fld>
            <a:endParaRPr lang="uk-UA"/>
          </a:p>
        </p:txBody>
      </p:sp>
    </p:spTree>
    <p:extLst>
      <p:ext uri="{BB962C8B-B14F-4D97-AF65-F5344CB8AC3E}">
        <p14:creationId xmlns:p14="http://schemas.microsoft.com/office/powerpoint/2010/main" val="3412267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 підпис">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txBody>
          <a:bodyPr/>
          <a:lstStyle/>
          <a:p>
            <a:endParaRPr lang="uk-UA"/>
          </a:p>
        </p:txBody>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65051" y="6375679"/>
            <a:ext cx="1233355" cy="348462"/>
          </a:xfrm>
        </p:spPr>
        <p:txBody>
          <a:bodyPr/>
          <a:lstStyle/>
          <a:p>
            <a:fld id="{2D3A52E0-8D0C-4B75-AEB0-2411253BFA58}" type="datetimeFigureOut">
              <a:rPr lang="uk-UA" smtClean="0"/>
              <a:t>21.04.2026</a:t>
            </a:fld>
            <a:endParaRPr lang="uk-UA"/>
          </a:p>
        </p:txBody>
      </p:sp>
      <p:sp>
        <p:nvSpPr>
          <p:cNvPr id="6" name="Footer Placeholder 5"/>
          <p:cNvSpPr>
            <a:spLocks noGrp="1"/>
          </p:cNvSpPr>
          <p:nvPr>
            <p:ph type="ftr" sz="quarter" idx="11"/>
          </p:nvPr>
        </p:nvSpPr>
        <p:spPr>
          <a:xfrm>
            <a:off x="2103620" y="6375679"/>
            <a:ext cx="3482179" cy="345796"/>
          </a:xfrm>
        </p:spPr>
        <p:txBody>
          <a:bodyPr/>
          <a:lstStyle/>
          <a:p>
            <a:endParaRPr lang="uk-UA"/>
          </a:p>
        </p:txBody>
      </p:sp>
      <p:sp>
        <p:nvSpPr>
          <p:cNvPr id="7" name="Slide Number Placeholder 6"/>
          <p:cNvSpPr>
            <a:spLocks noGrp="1"/>
          </p:cNvSpPr>
          <p:nvPr>
            <p:ph type="sldNum" sz="quarter" idx="12"/>
          </p:nvPr>
        </p:nvSpPr>
        <p:spPr>
          <a:xfrm>
            <a:off x="5691014" y="6375679"/>
            <a:ext cx="1232456" cy="345796"/>
          </a:xfrm>
        </p:spPr>
        <p:txBody>
          <a:bodyPr/>
          <a:lstStyle/>
          <a:p>
            <a:fld id="{C75E5533-5A55-4769-A863-42E3FC6F9891}" type="slidenum">
              <a:rPr lang="uk-UA" smtClean="0"/>
              <a:t>‹№›</a:t>
            </a:fld>
            <a:endParaRPr lang="uk-UA"/>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uk-UA"/>
          </a:p>
        </p:txBody>
      </p:sp>
    </p:spTree>
    <p:extLst>
      <p:ext uri="{BB962C8B-B14F-4D97-AF65-F5344CB8AC3E}">
        <p14:creationId xmlns:p14="http://schemas.microsoft.com/office/powerpoint/2010/main" val="32690242"/>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і підпис">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txBody>
          <a:bodyPr/>
          <a:lstStyle/>
          <a:p>
            <a:endParaRPr lang="uk-UA"/>
          </a:p>
        </p:txBody>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uk-UA"/>
          </a:p>
        </p:txBody>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65950" y="6375679"/>
            <a:ext cx="1232456" cy="348462"/>
          </a:xfrm>
        </p:spPr>
        <p:txBody>
          <a:bodyPr/>
          <a:lstStyle/>
          <a:p>
            <a:fld id="{2D3A52E0-8D0C-4B75-AEB0-2411253BFA58}" type="datetimeFigureOut">
              <a:rPr lang="uk-UA" smtClean="0"/>
              <a:t>21.04.2026</a:t>
            </a:fld>
            <a:endParaRPr lang="uk-UA"/>
          </a:p>
        </p:txBody>
      </p:sp>
      <p:sp>
        <p:nvSpPr>
          <p:cNvPr id="6" name="Footer Placeholder 5"/>
          <p:cNvSpPr>
            <a:spLocks noGrp="1"/>
          </p:cNvSpPr>
          <p:nvPr>
            <p:ph type="ftr" sz="quarter" idx="11"/>
          </p:nvPr>
        </p:nvSpPr>
        <p:spPr>
          <a:xfrm>
            <a:off x="2103621" y="6375679"/>
            <a:ext cx="3482178" cy="345796"/>
          </a:xfrm>
        </p:spPr>
        <p:txBody>
          <a:bodyPr/>
          <a:lstStyle/>
          <a:p>
            <a:endParaRPr lang="uk-UA"/>
          </a:p>
        </p:txBody>
      </p:sp>
      <p:sp>
        <p:nvSpPr>
          <p:cNvPr id="7" name="Slide Number Placeholder 6"/>
          <p:cNvSpPr>
            <a:spLocks noGrp="1"/>
          </p:cNvSpPr>
          <p:nvPr>
            <p:ph type="sldNum" sz="quarter" idx="12"/>
          </p:nvPr>
        </p:nvSpPr>
        <p:spPr>
          <a:xfrm>
            <a:off x="5687568" y="6375679"/>
            <a:ext cx="1234440" cy="345796"/>
          </a:xfrm>
        </p:spPr>
        <p:txBody>
          <a:bodyPr/>
          <a:lstStyle/>
          <a:p>
            <a:fld id="{C75E5533-5A55-4769-A863-42E3FC6F9891}" type="slidenum">
              <a:rPr lang="uk-UA" smtClean="0"/>
              <a:t>‹№›</a:t>
            </a:fld>
            <a:endParaRPr lang="uk-UA"/>
          </a:p>
        </p:txBody>
      </p:sp>
    </p:spTree>
    <p:extLst>
      <p:ext uri="{BB962C8B-B14F-4D97-AF65-F5344CB8AC3E}">
        <p14:creationId xmlns:p14="http://schemas.microsoft.com/office/powerpoint/2010/main" val="2397101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2D3A52E0-8D0C-4B75-AEB0-2411253BFA58}" type="datetimeFigureOut">
              <a:rPr lang="uk-UA" smtClean="0"/>
              <a:t>21.04.2026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75E5533-5A55-4769-A863-42E3FC6F9891}" type="slidenum">
              <a:rPr lang="uk-UA" smtClean="0"/>
              <a:t>‹№›</a:t>
            </a:fld>
            <a:endParaRPr lang="uk-UA"/>
          </a:p>
        </p:txBody>
      </p:sp>
    </p:spTree>
    <p:extLst>
      <p:ext uri="{BB962C8B-B14F-4D97-AF65-F5344CB8AC3E}">
        <p14:creationId xmlns:p14="http://schemas.microsoft.com/office/powerpoint/2010/main" val="2913884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2D3A52E0-8D0C-4B75-AEB0-2411253BFA58}" type="datetimeFigureOut">
              <a:rPr lang="uk-UA" smtClean="0"/>
              <a:t>21.04.2026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75E5533-5A55-4769-A863-42E3FC6F9891}" type="slidenum">
              <a:rPr lang="uk-UA" smtClean="0"/>
              <a:t>‹№›</a:t>
            </a:fld>
            <a:endParaRPr lang="uk-UA"/>
          </a:p>
        </p:txBody>
      </p:sp>
    </p:spTree>
    <p:extLst>
      <p:ext uri="{BB962C8B-B14F-4D97-AF65-F5344CB8AC3E}">
        <p14:creationId xmlns:p14="http://schemas.microsoft.com/office/powerpoint/2010/main" val="1391176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2D3A52E0-8D0C-4B75-AEB0-2411253BFA58}" type="datetimeFigureOut">
              <a:rPr lang="uk-UA" smtClean="0"/>
              <a:t>21.04.2026</a:t>
            </a:fld>
            <a:endParaRPr lang="uk-UA"/>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uk-UA"/>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C75E5533-5A55-4769-A863-42E3FC6F9891}" type="slidenum">
              <a:rPr lang="uk-UA" smtClean="0"/>
              <a:t>‹№›</a:t>
            </a:fld>
            <a:endParaRPr lang="uk-UA"/>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uk-UA"/>
          </a:p>
        </p:txBody>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uk-UA"/>
          </a:p>
        </p:txBody>
      </p:sp>
    </p:spTree>
    <p:extLst>
      <p:ext uri="{BB962C8B-B14F-4D97-AF65-F5344CB8AC3E}">
        <p14:creationId xmlns:p14="http://schemas.microsoft.com/office/powerpoint/2010/main" val="30390762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0608D155-6845-DD48-EE6B-0BA55BCF8F04}"/>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65043C-3D48-A9F8-3489-3C755F39AAD3}"/>
              </a:ext>
            </a:extLst>
          </p:cNvPr>
          <p:cNvSpPr>
            <a:spLocks noGrp="1"/>
          </p:cNvSpPr>
          <p:nvPr>
            <p:ph type="title"/>
          </p:nvPr>
        </p:nvSpPr>
        <p:spPr>
          <a:xfrm>
            <a:off x="3385709" y="1349375"/>
            <a:ext cx="8187071" cy="1850926"/>
          </a:xfrm>
        </p:spPr>
        <p:txBody>
          <a:bodyPr>
            <a:normAutofit/>
          </a:bodyPr>
          <a:lstStyle/>
          <a:p>
            <a:pPr algn="ctr"/>
            <a:r>
              <a:rPr lang="uk-UA" sz="2400" dirty="0">
                <a:solidFill>
                  <a:schemeClr val="bg1"/>
                </a:solidFill>
                <a:latin typeface="Times New Roman" panose="02020603050405020304" pitchFamily="18" charset="0"/>
                <a:cs typeface="Times New Roman" panose="02020603050405020304" pitchFamily="18" charset="0"/>
              </a:rPr>
              <a:t>Інсектицидний та репелентний вплив бурштину та ефірних олій на лялечок та імаго м’ясної мухи (</a:t>
            </a:r>
            <a:r>
              <a:rPr lang="en-US" sz="2400" i="1" dirty="0">
                <a:solidFill>
                  <a:schemeClr val="bg1"/>
                </a:solidFill>
                <a:latin typeface="Times New Roman" panose="02020603050405020304" pitchFamily="18" charset="0"/>
                <a:cs typeface="Times New Roman" panose="02020603050405020304" pitchFamily="18" charset="0"/>
              </a:rPr>
              <a:t>Calliphora </a:t>
            </a:r>
            <a:r>
              <a:rPr lang="en-US" sz="2400" i="1" dirty="0" err="1">
                <a:solidFill>
                  <a:schemeClr val="bg1"/>
                </a:solidFill>
                <a:latin typeface="Times New Roman" panose="02020603050405020304" pitchFamily="18" charset="0"/>
                <a:cs typeface="Times New Roman" panose="02020603050405020304" pitchFamily="18" charset="0"/>
              </a:rPr>
              <a:t>vicina</a:t>
            </a:r>
            <a:r>
              <a:rPr lang="en-US" sz="2400" dirty="0">
                <a:solidFill>
                  <a:schemeClr val="bg1"/>
                </a:solidFill>
                <a:latin typeface="Times New Roman" panose="02020603050405020304" pitchFamily="18" charset="0"/>
                <a:cs typeface="Times New Roman" panose="02020603050405020304" pitchFamily="18" charset="0"/>
              </a:rPr>
              <a:t>)</a:t>
            </a:r>
            <a:endParaRPr lang="uk-UA" sz="2400" dirty="0">
              <a:solidFill>
                <a:schemeClr val="bg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78327C9F-05BC-E5FA-8E88-673C26F8E1F0}"/>
              </a:ext>
            </a:extLst>
          </p:cNvPr>
          <p:cNvSpPr txBox="1"/>
          <p:nvPr/>
        </p:nvSpPr>
        <p:spPr>
          <a:xfrm>
            <a:off x="3385709" y="3771686"/>
            <a:ext cx="7901511" cy="2308324"/>
          </a:xfrm>
          <a:prstGeom prst="rect">
            <a:avLst/>
          </a:prstGeom>
          <a:noFill/>
        </p:spPr>
        <p:txBody>
          <a:bodyPr wrap="square" rtlCol="0">
            <a:spAutoFit/>
          </a:bodyPr>
          <a:lstStyle/>
          <a:p>
            <a:pPr algn="ctr"/>
            <a:r>
              <a:rPr lang="uk-UA" dirty="0">
                <a:solidFill>
                  <a:schemeClr val="bg1"/>
                </a:solidFill>
                <a:latin typeface="Times New Roman" panose="02020603050405020304" pitchFamily="18" charset="0"/>
                <a:cs typeface="Times New Roman" panose="02020603050405020304" pitchFamily="18" charset="0"/>
              </a:rPr>
              <a:t>Виконала: учениця </a:t>
            </a:r>
            <a:r>
              <a:rPr lang="en-US" dirty="0">
                <a:solidFill>
                  <a:schemeClr val="bg1"/>
                </a:solidFill>
                <a:latin typeface="Times New Roman" panose="02020603050405020304" pitchFamily="18" charset="0"/>
                <a:cs typeface="Times New Roman" panose="02020603050405020304" pitchFamily="18" charset="0"/>
              </a:rPr>
              <a:t>10</a:t>
            </a:r>
            <a:r>
              <a:rPr lang="uk-UA" dirty="0">
                <a:solidFill>
                  <a:schemeClr val="bg1"/>
                </a:solidFill>
                <a:latin typeface="Times New Roman" panose="02020603050405020304" pitchFamily="18" charset="0"/>
                <a:cs typeface="Times New Roman" panose="02020603050405020304" pitchFamily="18" charset="0"/>
              </a:rPr>
              <a:t> класу школи </a:t>
            </a:r>
            <a:r>
              <a:rPr lang="en-US" dirty="0">
                <a:solidFill>
                  <a:schemeClr val="bg1"/>
                </a:solidFill>
                <a:latin typeface="Times New Roman" panose="02020603050405020304" pitchFamily="18" charset="0"/>
                <a:cs typeface="Times New Roman" panose="02020603050405020304" pitchFamily="18" charset="0"/>
              </a:rPr>
              <a:t>I-III </a:t>
            </a:r>
            <a:r>
              <a:rPr lang="uk-UA" dirty="0">
                <a:solidFill>
                  <a:schemeClr val="bg1"/>
                </a:solidFill>
                <a:latin typeface="Times New Roman" panose="02020603050405020304" pitchFamily="18" charset="0"/>
                <a:cs typeface="Times New Roman" panose="02020603050405020304" pitchFamily="18" charset="0"/>
              </a:rPr>
              <a:t>ступенів №284 м. Києва</a:t>
            </a:r>
          </a:p>
          <a:p>
            <a:pPr algn="ctr"/>
            <a:r>
              <a:rPr lang="uk-UA" dirty="0">
                <a:solidFill>
                  <a:schemeClr val="bg1"/>
                </a:solidFill>
                <a:latin typeface="Times New Roman" panose="02020603050405020304" pitchFamily="18" charset="0"/>
                <a:cs typeface="Times New Roman" panose="02020603050405020304" pitchFamily="18" charset="0"/>
              </a:rPr>
              <a:t>Мазур Яна </a:t>
            </a:r>
          </a:p>
          <a:p>
            <a:pPr algn="ctr"/>
            <a:r>
              <a:rPr lang="uk-UA" dirty="0">
                <a:solidFill>
                  <a:schemeClr val="bg1"/>
                </a:solidFill>
                <a:latin typeface="Times New Roman" panose="02020603050405020304" pitchFamily="18" charset="0"/>
                <a:cs typeface="Times New Roman" panose="02020603050405020304" pitchFamily="18" charset="0"/>
              </a:rPr>
              <a:t>Науковий керівник: Дзюба Оксана Іванівна, кандидат біологічних наук, старший дослідник Національного ботанічного саду імені М. М. Гришка НАН України</a:t>
            </a:r>
          </a:p>
          <a:p>
            <a:pPr algn="ctr"/>
            <a:r>
              <a:rPr lang="uk-UA" dirty="0">
                <a:solidFill>
                  <a:schemeClr val="bg1"/>
                </a:solidFill>
                <a:latin typeface="Times New Roman" panose="02020603050405020304" pitchFamily="18" charset="0"/>
                <a:cs typeface="Times New Roman" panose="02020603050405020304" pitchFamily="18" charset="0"/>
              </a:rPr>
              <a:t>Педагогічний керівник: </a:t>
            </a:r>
            <a:r>
              <a:rPr lang="uk-UA" dirty="0" err="1">
                <a:solidFill>
                  <a:schemeClr val="bg1"/>
                </a:solidFill>
                <a:latin typeface="Times New Roman" panose="02020603050405020304" pitchFamily="18" charset="0"/>
                <a:cs typeface="Times New Roman" panose="02020603050405020304" pitchFamily="18" charset="0"/>
              </a:rPr>
              <a:t>Самулєєва</a:t>
            </a:r>
            <a:r>
              <a:rPr lang="uk-UA" dirty="0">
                <a:solidFill>
                  <a:schemeClr val="bg1"/>
                </a:solidFill>
                <a:latin typeface="Times New Roman" panose="02020603050405020304" pitchFamily="18" charset="0"/>
                <a:cs typeface="Times New Roman" panose="02020603050405020304" pitchFamily="18" charset="0"/>
              </a:rPr>
              <a:t> Наталія Борисівна, вчитель біології школи </a:t>
            </a:r>
            <a:r>
              <a:rPr lang="en-US" dirty="0">
                <a:solidFill>
                  <a:schemeClr val="bg1"/>
                </a:solidFill>
                <a:latin typeface="Times New Roman" panose="02020603050405020304" pitchFamily="18" charset="0"/>
                <a:cs typeface="Times New Roman" panose="02020603050405020304" pitchFamily="18" charset="0"/>
              </a:rPr>
              <a:t>I-III </a:t>
            </a:r>
            <a:r>
              <a:rPr lang="uk-UA" dirty="0">
                <a:solidFill>
                  <a:schemeClr val="bg1"/>
                </a:solidFill>
                <a:latin typeface="Times New Roman" panose="02020603050405020304" pitchFamily="18" charset="0"/>
                <a:cs typeface="Times New Roman" panose="02020603050405020304" pitchFamily="18" charset="0"/>
              </a:rPr>
              <a:t>ступенів №284</a:t>
            </a:r>
          </a:p>
          <a:p>
            <a:endParaRPr lang="uk-UA" dirty="0"/>
          </a:p>
        </p:txBody>
      </p:sp>
      <p:sp>
        <p:nvSpPr>
          <p:cNvPr id="6" name="TextBox 5">
            <a:extLst>
              <a:ext uri="{FF2B5EF4-FFF2-40B4-BE49-F238E27FC236}">
                <a16:creationId xmlns:a16="http://schemas.microsoft.com/office/drawing/2014/main" id="{F467014A-08E6-BB04-6508-0F97420DE83A}"/>
              </a:ext>
            </a:extLst>
          </p:cNvPr>
          <p:cNvSpPr txBox="1"/>
          <p:nvPr/>
        </p:nvSpPr>
        <p:spPr>
          <a:xfrm>
            <a:off x="5047183" y="408658"/>
            <a:ext cx="4874155" cy="369332"/>
          </a:xfrm>
          <a:prstGeom prst="rect">
            <a:avLst/>
          </a:prstGeom>
          <a:noFill/>
        </p:spPr>
        <p:txBody>
          <a:bodyPr wrap="none" rtlCol="0">
            <a:spAutoFit/>
          </a:bodyPr>
          <a:lstStyle/>
          <a:p>
            <a:r>
              <a:rPr lang="uk-UA" dirty="0">
                <a:solidFill>
                  <a:schemeClr val="bg1"/>
                </a:solidFill>
                <a:latin typeface="Times New Roman" panose="02020603050405020304" pitchFamily="18" charset="0"/>
                <a:cs typeface="Times New Roman" panose="02020603050405020304" pitchFamily="18" charset="0"/>
              </a:rPr>
              <a:t>КОНКУРС «МАН-ЮНІОР ДОСЛІДНИК 202</a:t>
            </a:r>
            <a:r>
              <a:rPr lang="en-US" dirty="0">
                <a:solidFill>
                  <a:schemeClr val="bg1"/>
                </a:solidFill>
                <a:latin typeface="Times New Roman" panose="02020603050405020304" pitchFamily="18" charset="0"/>
                <a:cs typeface="Times New Roman" panose="02020603050405020304" pitchFamily="18" charset="0"/>
              </a:rPr>
              <a:t>6</a:t>
            </a:r>
            <a:r>
              <a:rPr lang="uk-UA" dirty="0">
                <a:solidFill>
                  <a:schemeClr val="bg1"/>
                </a:solidFill>
                <a:latin typeface="Times New Roman" panose="02020603050405020304" pitchFamily="18" charset="0"/>
                <a:cs typeface="Times New Roman" panose="02020603050405020304" pitchFamily="18" charset="0"/>
              </a:rPr>
              <a:t>»</a:t>
            </a:r>
          </a:p>
        </p:txBody>
      </p:sp>
      <p:cxnSp>
        <p:nvCxnSpPr>
          <p:cNvPr id="4" name="Пряма сполучна лінія 3">
            <a:extLst>
              <a:ext uri="{FF2B5EF4-FFF2-40B4-BE49-F238E27FC236}">
                <a16:creationId xmlns:a16="http://schemas.microsoft.com/office/drawing/2014/main" id="{C9B3D410-73F1-6A92-323A-44103B47C90E}"/>
              </a:ext>
            </a:extLst>
          </p:cNvPr>
          <p:cNvCxnSpPr/>
          <p:nvPr/>
        </p:nvCxnSpPr>
        <p:spPr>
          <a:xfrm>
            <a:off x="3385708" y="3429000"/>
            <a:ext cx="8316000" cy="0"/>
          </a:xfrm>
          <a:prstGeom prst="line">
            <a:avLst/>
          </a:prstGeom>
          <a:ln w="508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133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3A8DA-D424-6CBC-13CF-88B787293111}"/>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1DA499A7-D83A-164B-4DEC-B7529F881A09}"/>
              </a:ext>
            </a:extLst>
          </p:cNvPr>
          <p:cNvSpPr>
            <a:spLocks noGrp="1"/>
          </p:cNvSpPr>
          <p:nvPr>
            <p:ph idx="1"/>
          </p:nvPr>
        </p:nvSpPr>
        <p:spPr>
          <a:xfrm>
            <a:off x="820133" y="384877"/>
            <a:ext cx="11095348" cy="6250220"/>
          </a:xfrm>
        </p:spPr>
        <p:txBody>
          <a:bodyPr>
            <a:normAutofit fontScale="25000" lnSpcReduction="20000"/>
          </a:bodyPr>
          <a:lstStyle/>
          <a:p>
            <a:pPr marL="0" indent="0" algn="just">
              <a:spcBef>
                <a:spcPts val="400"/>
              </a:spcBef>
              <a:buNone/>
            </a:pPr>
            <a:r>
              <a:rPr lang="en-US" dirty="0">
                <a:solidFill>
                  <a:schemeClr val="tx1"/>
                </a:solidFill>
              </a:rPr>
              <a:t>	</a:t>
            </a:r>
            <a:r>
              <a:rPr lang="uk-UA" sz="5800" dirty="0">
                <a:solidFill>
                  <a:schemeClr val="tx1"/>
                </a:solidFill>
                <a:latin typeface="Times New Roman" panose="02020603050405020304" pitchFamily="18" charset="0"/>
                <a:cs typeface="Times New Roman" panose="02020603050405020304" pitchFamily="18" charset="0"/>
              </a:rPr>
              <a:t>Ефірні олії та викопні смоли, зокрема бурштин, привертають чималу дослідницьку увагу, здебільшого, завдяки своїм лікувальним властивостям та можливості застосування у медичних цілях, фармацевтиці та харчовій промисловості. В свою чергу здатність бурштину та ефірних олій до екологічного захисту рослин від шкідників є недостатньо дослідженою в сучасній науковій літературі. [1, 2, 3]</a:t>
            </a:r>
          </a:p>
          <a:p>
            <a:pPr marL="0" indent="0" algn="just">
              <a:spcBef>
                <a:spcPts val="400"/>
              </a:spcBef>
              <a:buNone/>
            </a:pP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Інсектицидна дія ефірних олій та бурштину обумовлена, зокрема, наявністю в їхньому складі </a:t>
            </a:r>
            <a:r>
              <a:rPr lang="uk-UA" sz="5800" dirty="0" err="1">
                <a:solidFill>
                  <a:schemeClr val="tx1"/>
                </a:solidFill>
                <a:latin typeface="Times New Roman" panose="02020603050405020304" pitchFamily="18" charset="0"/>
                <a:cs typeface="Times New Roman" panose="02020603050405020304" pitchFamily="18" charset="0"/>
              </a:rPr>
              <a:t>борнеолу</a:t>
            </a:r>
            <a:r>
              <a:rPr lang="uk-UA" sz="5800" dirty="0">
                <a:solidFill>
                  <a:schemeClr val="tx1"/>
                </a:solidFill>
                <a:latin typeface="Times New Roman" panose="02020603050405020304" pitchFamily="18" charset="0"/>
                <a:cs typeface="Times New Roman" panose="02020603050405020304" pitchFamily="18" charset="0"/>
              </a:rPr>
              <a:t>. </a:t>
            </a:r>
            <a:r>
              <a:rPr lang="uk-UA" sz="5800" dirty="0" err="1">
                <a:solidFill>
                  <a:schemeClr val="tx1"/>
                </a:solidFill>
                <a:latin typeface="Times New Roman" panose="02020603050405020304" pitchFamily="18" charset="0"/>
                <a:cs typeface="Times New Roman" panose="02020603050405020304" pitchFamily="18" charset="0"/>
              </a:rPr>
              <a:t>Борнеол</a:t>
            </a:r>
            <a:r>
              <a:rPr lang="uk-UA" sz="5800" dirty="0">
                <a:solidFill>
                  <a:schemeClr val="tx1"/>
                </a:solidFill>
                <a:latin typeface="Times New Roman" panose="02020603050405020304" pitchFamily="18" charset="0"/>
                <a:cs typeface="Times New Roman" panose="02020603050405020304" pitchFamily="18" charset="0"/>
              </a:rPr>
              <a:t> – природна органічна речовина групи терпенів, за структурою подібна до камфори. Він зустрічається в ефірних оліях лаванди (</a:t>
            </a:r>
            <a:r>
              <a:rPr lang="en-US" sz="5800" i="1" dirty="0">
                <a:solidFill>
                  <a:schemeClr val="tx1"/>
                </a:solidFill>
                <a:latin typeface="Times New Roman" panose="02020603050405020304" pitchFamily="18" charset="0"/>
                <a:cs typeface="Times New Roman" panose="02020603050405020304" pitchFamily="18" charset="0"/>
              </a:rPr>
              <a:t>Lavandula</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розмарину (</a:t>
            </a:r>
            <a:r>
              <a:rPr lang="en-US" sz="5800" i="1" dirty="0">
                <a:solidFill>
                  <a:schemeClr val="tx1"/>
                </a:solidFill>
                <a:latin typeface="Times New Roman" panose="02020603050405020304" pitchFamily="18" charset="0"/>
                <a:cs typeface="Times New Roman" panose="02020603050405020304" pitchFamily="18" charset="0"/>
              </a:rPr>
              <a:t>Salvia </a:t>
            </a:r>
            <a:r>
              <a:rPr lang="en-US" sz="5800" i="1" dirty="0" err="1">
                <a:solidFill>
                  <a:schemeClr val="tx1"/>
                </a:solidFill>
                <a:latin typeface="Times New Roman" panose="02020603050405020304" pitchFamily="18" charset="0"/>
                <a:cs typeface="Times New Roman" panose="02020603050405020304" pitchFamily="18" charset="0"/>
              </a:rPr>
              <a:t>rosmarinus</a:t>
            </a:r>
            <a:r>
              <a:rPr lang="en-US" sz="5800" i="1" dirty="0">
                <a:solidFill>
                  <a:schemeClr val="tx1"/>
                </a:solidFill>
                <a:latin typeface="Times New Roman" panose="02020603050405020304" pitchFamily="18" charset="0"/>
                <a:cs typeface="Times New Roman" panose="02020603050405020304" pitchFamily="18" charset="0"/>
              </a:rPr>
              <a:t> </a:t>
            </a:r>
            <a:r>
              <a:rPr lang="en-US" sz="5800" i="1" dirty="0" err="1">
                <a:solidFill>
                  <a:schemeClr val="tx1"/>
                </a:solidFill>
                <a:latin typeface="Times New Roman" panose="02020603050405020304" pitchFamily="18" charset="0"/>
                <a:cs typeface="Times New Roman" panose="02020603050405020304" pitchFamily="18" charset="0"/>
              </a:rPr>
              <a:t>Spenn</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коріандру (</a:t>
            </a:r>
            <a:r>
              <a:rPr lang="en-US" sz="5800" i="1" dirty="0">
                <a:solidFill>
                  <a:schemeClr val="tx1"/>
                </a:solidFill>
                <a:latin typeface="Times New Roman" panose="02020603050405020304" pitchFamily="18" charset="0"/>
                <a:cs typeface="Times New Roman" panose="02020603050405020304" pitchFamily="18" charset="0"/>
              </a:rPr>
              <a:t>Coriandrum sativum</a:t>
            </a:r>
            <a:r>
              <a:rPr lang="en-US" sz="5800" dirty="0">
                <a:solidFill>
                  <a:schemeClr val="tx1"/>
                </a:solidFill>
                <a:latin typeface="Times New Roman" panose="02020603050405020304" pitchFamily="18" charset="0"/>
                <a:cs typeface="Times New Roman" panose="02020603050405020304" pitchFamily="18" charset="0"/>
              </a:rPr>
              <a:t>)</a:t>
            </a:r>
            <a:r>
              <a:rPr lang="uk-UA" sz="5800" dirty="0">
                <a:solidFill>
                  <a:schemeClr val="tx1"/>
                </a:solidFill>
                <a:latin typeface="Times New Roman" panose="02020603050405020304" pitchFamily="18" charset="0"/>
                <a:cs typeface="Times New Roman" panose="02020603050405020304" pitchFamily="18" charset="0"/>
              </a:rPr>
              <a:t>, ялиці сибірської (</a:t>
            </a:r>
            <a:r>
              <a:rPr lang="en-US" sz="5800" i="1" dirty="0">
                <a:solidFill>
                  <a:schemeClr val="tx1"/>
                </a:solidFill>
                <a:latin typeface="Times New Roman" panose="02020603050405020304" pitchFamily="18" charset="0"/>
                <a:cs typeface="Times New Roman" panose="02020603050405020304" pitchFamily="18" charset="0"/>
              </a:rPr>
              <a:t>Abies sibirica</a:t>
            </a:r>
            <a:r>
              <a:rPr lang="en-US" sz="5800" dirty="0">
                <a:solidFill>
                  <a:schemeClr val="tx1"/>
                </a:solidFill>
                <a:latin typeface="Times New Roman" panose="02020603050405020304" pitchFamily="18" charset="0"/>
                <a:cs typeface="Times New Roman" panose="02020603050405020304" pitchFamily="18" charset="0"/>
              </a:rPr>
              <a:t>)</a:t>
            </a:r>
            <a:r>
              <a:rPr lang="uk-UA" sz="5800" dirty="0">
                <a:solidFill>
                  <a:schemeClr val="tx1"/>
                </a:solidFill>
                <a:latin typeface="Times New Roman" panose="02020603050405020304" pitchFamily="18" charset="0"/>
                <a:cs typeface="Times New Roman" panose="02020603050405020304" pitchFamily="18" charset="0"/>
              </a:rPr>
              <a:t> та </a:t>
            </a:r>
            <a:r>
              <a:rPr lang="uk-UA" sz="5800" dirty="0" err="1">
                <a:solidFill>
                  <a:schemeClr val="tx1"/>
                </a:solidFill>
                <a:latin typeface="Times New Roman" panose="02020603050405020304" pitchFamily="18" charset="0"/>
                <a:cs typeface="Times New Roman" panose="02020603050405020304" pitchFamily="18" charset="0"/>
              </a:rPr>
              <a:t>ін</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Наявність </a:t>
            </a:r>
            <a:r>
              <a:rPr lang="uk-UA" sz="5800" dirty="0" err="1">
                <a:solidFill>
                  <a:schemeClr val="tx1"/>
                </a:solidFill>
                <a:latin typeface="Times New Roman" panose="02020603050405020304" pitchFamily="18" charset="0"/>
                <a:cs typeface="Times New Roman" panose="02020603050405020304" pitchFamily="18" charset="0"/>
              </a:rPr>
              <a:t>борнеолу</a:t>
            </a:r>
            <a:r>
              <a:rPr lang="uk-UA" sz="5800" dirty="0">
                <a:solidFill>
                  <a:schemeClr val="tx1"/>
                </a:solidFill>
                <a:latin typeface="Times New Roman" panose="02020603050405020304" pitchFamily="18" charset="0"/>
                <a:cs typeface="Times New Roman" panose="02020603050405020304" pitchFamily="18" charset="0"/>
              </a:rPr>
              <a:t> та деяких інших терпенів у складі ефірної олії може підсилювати її ароматичний профіль, а також впливати на її загальні антиоксидантні властивості, таким чином стабілізуючи хімічний склад ефірної олії. В багатьох дослідженнях увага приділена широкому спектру фармакологічної активності </a:t>
            </a:r>
            <a:r>
              <a:rPr lang="uk-UA" sz="5800" dirty="0" err="1">
                <a:solidFill>
                  <a:schemeClr val="tx1"/>
                </a:solidFill>
                <a:latin typeface="Times New Roman" panose="02020603050405020304" pitchFamily="18" charset="0"/>
                <a:cs typeface="Times New Roman" panose="02020603050405020304" pitchFamily="18" charset="0"/>
              </a:rPr>
              <a:t>борнеолу</a:t>
            </a:r>
            <a:r>
              <a:rPr lang="uk-UA" sz="5800" dirty="0">
                <a:solidFill>
                  <a:schemeClr val="tx1"/>
                </a:solidFill>
                <a:latin typeface="Times New Roman" panose="02020603050405020304" pitchFamily="18" charset="0"/>
                <a:cs typeface="Times New Roman" panose="02020603050405020304" pitchFamily="18" charset="0"/>
              </a:rPr>
              <a:t>, зокрема впливу на організм тварин та застосуванню в лікувальних цілях. Підтверджено, що він може виявляти протизапальні та знеболювальні властивості, а також антибактеріальну активність. Відомо також про інсектицидну та репелентну дію </a:t>
            </a:r>
            <a:r>
              <a:rPr lang="uk-UA" sz="5800" dirty="0" err="1">
                <a:solidFill>
                  <a:schemeClr val="tx1"/>
                </a:solidFill>
                <a:latin typeface="Times New Roman" panose="02020603050405020304" pitchFamily="18" charset="0"/>
                <a:cs typeface="Times New Roman" panose="02020603050405020304" pitchFamily="18" charset="0"/>
              </a:rPr>
              <a:t>борнеолу</a:t>
            </a:r>
            <a:r>
              <a:rPr lang="uk-UA" sz="5800" dirty="0">
                <a:solidFill>
                  <a:schemeClr val="tx1"/>
                </a:solidFill>
                <a:latin typeface="Times New Roman" panose="02020603050405020304" pitchFamily="18" charset="0"/>
                <a:cs typeface="Times New Roman" panose="02020603050405020304" pitchFamily="18" charset="0"/>
              </a:rPr>
              <a:t> на певні види комах-шкідників, таких як хрущак борошняний (</a:t>
            </a:r>
            <a:r>
              <a:rPr lang="en-US" sz="5800" i="1" dirty="0">
                <a:solidFill>
                  <a:schemeClr val="tx1"/>
                </a:solidFill>
                <a:latin typeface="Times New Roman" panose="02020603050405020304" pitchFamily="18" charset="0"/>
                <a:cs typeface="Times New Roman" panose="02020603050405020304" pitchFamily="18" charset="0"/>
              </a:rPr>
              <a:t>Tenebrio </a:t>
            </a:r>
            <a:r>
              <a:rPr lang="en-US" sz="5800" i="1" dirty="0" err="1">
                <a:solidFill>
                  <a:schemeClr val="tx1"/>
                </a:solidFill>
                <a:latin typeface="Times New Roman" panose="02020603050405020304" pitchFamily="18" charset="0"/>
                <a:cs typeface="Times New Roman" panose="02020603050405020304" pitchFamily="18" charset="0"/>
              </a:rPr>
              <a:t>molitor</a:t>
            </a:r>
            <a:r>
              <a:rPr lang="en-US" sz="5800" i="1" dirty="0">
                <a:solidFill>
                  <a:schemeClr val="tx1"/>
                </a:solidFill>
                <a:latin typeface="Times New Roman" panose="02020603050405020304" pitchFamily="18" charset="0"/>
                <a:cs typeface="Times New Roman" panose="02020603050405020304" pitchFamily="18" charset="0"/>
              </a:rPr>
              <a:t> L</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4</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6</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7</a:t>
            </a:r>
            <a:r>
              <a:rPr lang="en-US" sz="5800" dirty="0">
                <a:solidFill>
                  <a:schemeClr val="tx1"/>
                </a:solidFill>
                <a:latin typeface="Times New Roman" panose="02020603050405020304" pitchFamily="18" charset="0"/>
                <a:cs typeface="Times New Roman" panose="02020603050405020304" pitchFamily="18" charset="0"/>
              </a:rPr>
              <a:t>]</a:t>
            </a:r>
          </a:p>
          <a:p>
            <a:pPr marL="0" indent="0" algn="just">
              <a:spcBef>
                <a:spcPts val="400"/>
              </a:spcBef>
              <a:buNone/>
            </a:pP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Відомо, що деякі ефірні олії, як от </a:t>
            </a:r>
            <a:r>
              <a:rPr lang="en-US" sz="5800" i="1" dirty="0">
                <a:solidFill>
                  <a:schemeClr val="tx1"/>
                </a:solidFill>
                <a:latin typeface="Times New Roman" panose="02020603050405020304" pitchFamily="18" charset="0"/>
                <a:cs typeface="Times New Roman" panose="02020603050405020304" pitchFamily="18" charset="0"/>
              </a:rPr>
              <a:t>Rosmarinus officinalis L </a:t>
            </a:r>
            <a:r>
              <a:rPr lang="uk-UA" sz="5800" dirty="0">
                <a:solidFill>
                  <a:schemeClr val="tx1"/>
                </a:solidFill>
                <a:latin typeface="Times New Roman" panose="02020603050405020304" pitchFamily="18" charset="0"/>
                <a:cs typeface="Times New Roman" panose="02020603050405020304" pitchFamily="18" charset="0"/>
              </a:rPr>
              <a:t>або </a:t>
            </a:r>
            <a:r>
              <a:rPr lang="en-US" sz="5800" i="1" dirty="0">
                <a:solidFill>
                  <a:schemeClr val="tx1"/>
                </a:solidFill>
                <a:latin typeface="Times New Roman" panose="02020603050405020304" pitchFamily="18" charset="0"/>
                <a:cs typeface="Times New Roman" panose="02020603050405020304" pitchFamily="18" charset="0"/>
              </a:rPr>
              <a:t>Eucalyptus globules </a:t>
            </a:r>
            <a:r>
              <a:rPr lang="en-US" sz="5800" i="1" dirty="0" err="1">
                <a:solidFill>
                  <a:schemeClr val="tx1"/>
                </a:solidFill>
                <a:latin typeface="Times New Roman" panose="02020603050405020304" pitchFamily="18" charset="0"/>
                <a:cs typeface="Times New Roman" panose="02020603050405020304" pitchFamily="18" charset="0"/>
              </a:rPr>
              <a:t>Labil</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мають цікаві </a:t>
            </a:r>
            <a:r>
              <a:rPr lang="uk-UA" sz="5800" dirty="0" err="1">
                <a:solidFill>
                  <a:schemeClr val="tx1"/>
                </a:solidFill>
                <a:latin typeface="Times New Roman" panose="02020603050405020304" pitchFamily="18" charset="0"/>
                <a:cs typeface="Times New Roman" panose="02020603050405020304" pitchFamily="18" charset="0"/>
              </a:rPr>
              <a:t>ларвіцидні</a:t>
            </a:r>
            <a:r>
              <a:rPr lang="uk-UA" sz="5800" dirty="0">
                <a:solidFill>
                  <a:schemeClr val="tx1"/>
                </a:solidFill>
                <a:latin typeface="Times New Roman" panose="02020603050405020304" pitchFamily="18" charset="0"/>
                <a:cs typeface="Times New Roman" panose="02020603050405020304" pitchFamily="18" charset="0"/>
              </a:rPr>
              <a:t> ефекти на личинок шовкопряда непарного (</a:t>
            </a:r>
            <a:r>
              <a:rPr lang="en-US" sz="5800" i="1" dirty="0">
                <a:solidFill>
                  <a:schemeClr val="tx1"/>
                </a:solidFill>
                <a:latin typeface="Times New Roman" panose="02020603050405020304" pitchFamily="18" charset="0"/>
                <a:cs typeface="Times New Roman" panose="02020603050405020304" pitchFamily="18" charset="0"/>
              </a:rPr>
              <a:t>Limantria dispar</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А при вивченні одного з різновидів бурштину – </a:t>
            </a:r>
            <a:r>
              <a:rPr lang="uk-UA" sz="5800" dirty="0" err="1">
                <a:solidFill>
                  <a:schemeClr val="tx1"/>
                </a:solidFill>
                <a:latin typeface="Times New Roman" panose="02020603050405020304" pitchFamily="18" charset="0"/>
                <a:cs typeface="Times New Roman" panose="02020603050405020304" pitchFamily="18" charset="0"/>
              </a:rPr>
              <a:t>сукциніту</a:t>
            </a:r>
            <a:r>
              <a:rPr lang="uk-UA" sz="5800" dirty="0">
                <a:solidFill>
                  <a:schemeClr val="tx1"/>
                </a:solidFill>
                <a:latin typeface="Times New Roman" panose="02020603050405020304" pitchFamily="18" charset="0"/>
                <a:cs typeface="Times New Roman" panose="02020603050405020304" pitchFamily="18" charset="0"/>
              </a:rPr>
              <a:t> – було виявлено його відносно слабку, але досить широку репелентну та інсектицидну активність. Однак, у переважній більшості сучасної наукової літератури на дослідженні </a:t>
            </a:r>
            <a:r>
              <a:rPr lang="uk-UA" sz="5800" noProof="0" dirty="0">
                <a:solidFill>
                  <a:schemeClr val="tx1"/>
                </a:solidFill>
                <a:latin typeface="Times New Roman" panose="02020603050405020304" pitchFamily="18" charset="0"/>
                <a:cs typeface="Times New Roman" panose="02020603050405020304" pitchFamily="18" charset="0"/>
              </a:rPr>
              <a:t>інсектицидної та репелентної дії бурштину </a:t>
            </a:r>
            <a:r>
              <a:rPr lang="uk-UA" sz="5800" dirty="0">
                <a:solidFill>
                  <a:schemeClr val="tx1"/>
                </a:solidFill>
                <a:latin typeface="Times New Roman" panose="02020603050405020304" pitchFamily="18" charset="0"/>
                <a:cs typeface="Times New Roman" panose="02020603050405020304" pitchFamily="18" charset="0"/>
              </a:rPr>
              <a:t>акцентовано вкрай незначну увагу. Натомість детально описано його біологічну активність та склад. Зокрема, вплив бурштинової кислоти на процеси росту рослин.[3, 5, 8] </a:t>
            </a:r>
          </a:p>
          <a:p>
            <a:pPr marL="0" indent="0" algn="just">
              <a:spcBef>
                <a:spcPts val="400"/>
              </a:spcBef>
              <a:buNone/>
            </a:pP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Варто зазначити, що в умовах зміни клімату, а також наслідків війни, що спричиняє забруднення ґрунтів та руйнування екосистем, питання екологічного захисту росин від шкідників є особливо актуальним. Адже комахи можуть негативно впливати на життєдіяльність рослин, а зокрема врожайність плодових культур, живлячись їхніми вегетативними органами або будучи переносниками небезпечних збудників </a:t>
            </a:r>
            <a:r>
              <a:rPr lang="uk-UA" sz="5800" dirty="0" err="1">
                <a:solidFill>
                  <a:schemeClr val="tx1"/>
                </a:solidFill>
                <a:latin typeface="Times New Roman" panose="02020603050405020304" pitchFamily="18" charset="0"/>
                <a:cs typeface="Times New Roman" panose="02020603050405020304" pitchFamily="18" charset="0"/>
              </a:rPr>
              <a:t>хвороб</a:t>
            </a:r>
            <a:r>
              <a:rPr lang="uk-UA" sz="5800" dirty="0">
                <a:solidFill>
                  <a:schemeClr val="tx1"/>
                </a:solidFill>
                <a:latin typeface="Times New Roman" panose="02020603050405020304" pitchFamily="18" charset="0"/>
                <a:cs typeface="Times New Roman" panose="02020603050405020304" pitchFamily="18" charset="0"/>
              </a:rPr>
              <a:t>. Наприклад, відомою є значна кількість видів мух-шкідників сільськогосподарських культур. Серед них: середземноморська плодова муха (</a:t>
            </a:r>
            <a:r>
              <a:rPr lang="en-US" sz="5800" i="1" dirty="0">
                <a:solidFill>
                  <a:schemeClr val="tx1"/>
                </a:solidFill>
                <a:latin typeface="Times New Roman" panose="02020603050405020304" pitchFamily="18" charset="0"/>
                <a:cs typeface="Times New Roman" panose="02020603050405020304" pitchFamily="18" charset="0"/>
              </a:rPr>
              <a:t>Ceratitis capitata</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личинки котрої розвиваються в плодах таких рослин, як яблуня, слива, абрикос, суниця та черешня, шкідники зернових злакових культур (</a:t>
            </a:r>
            <a:r>
              <a:rPr lang="en-US" sz="5800" i="1" dirty="0" err="1">
                <a:solidFill>
                  <a:schemeClr val="tx1"/>
                </a:solidFill>
                <a:latin typeface="Times New Roman" panose="02020603050405020304" pitchFamily="18" charset="0"/>
                <a:cs typeface="Times New Roman" panose="02020603050405020304" pitchFamily="18" charset="0"/>
              </a:rPr>
              <a:t>Oscinella</a:t>
            </a:r>
            <a:r>
              <a:rPr lang="en-US" sz="5800" i="1" dirty="0">
                <a:solidFill>
                  <a:schemeClr val="tx1"/>
                </a:solidFill>
                <a:latin typeface="Times New Roman" panose="02020603050405020304" pitchFamily="18" charset="0"/>
                <a:cs typeface="Times New Roman" panose="02020603050405020304" pitchFamily="18" charset="0"/>
              </a:rPr>
              <a:t> frit L., </a:t>
            </a:r>
            <a:r>
              <a:rPr lang="en-US" sz="5800" i="1" dirty="0" err="1">
                <a:solidFill>
                  <a:schemeClr val="tx1"/>
                </a:solidFill>
                <a:latin typeface="Times New Roman" panose="02020603050405020304" pitchFamily="18" charset="0"/>
                <a:cs typeface="Times New Roman" panose="02020603050405020304" pitchFamily="18" charset="0"/>
              </a:rPr>
              <a:t>Oscinella</a:t>
            </a:r>
            <a:r>
              <a:rPr lang="en-US" sz="5800" i="1" dirty="0">
                <a:solidFill>
                  <a:schemeClr val="tx1"/>
                </a:solidFill>
                <a:latin typeface="Times New Roman" panose="02020603050405020304" pitchFamily="18" charset="0"/>
                <a:cs typeface="Times New Roman" panose="02020603050405020304" pitchFamily="18" charset="0"/>
              </a:rPr>
              <a:t> pusilla Mg</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шкідники цукрових буряків (</a:t>
            </a:r>
            <a:r>
              <a:rPr lang="en-US" sz="5800" i="1" dirty="0" err="1">
                <a:solidFill>
                  <a:schemeClr val="tx1"/>
                </a:solidFill>
                <a:latin typeface="Times New Roman" panose="02020603050405020304" pitchFamily="18" charset="0"/>
                <a:cs typeface="Times New Roman" panose="02020603050405020304" pitchFamily="18" charset="0"/>
              </a:rPr>
              <a:t>Pegomyia</a:t>
            </a:r>
            <a:r>
              <a:rPr lang="en-US" sz="5800" i="1" dirty="0">
                <a:solidFill>
                  <a:schemeClr val="tx1"/>
                </a:solidFill>
                <a:latin typeface="Times New Roman" panose="02020603050405020304" pitchFamily="18" charset="0"/>
                <a:cs typeface="Times New Roman" panose="02020603050405020304" pitchFamily="18" charset="0"/>
              </a:rPr>
              <a:t> </a:t>
            </a:r>
            <a:r>
              <a:rPr lang="en-US" sz="5800" i="1" dirty="0" err="1">
                <a:solidFill>
                  <a:schemeClr val="tx1"/>
                </a:solidFill>
                <a:latin typeface="Times New Roman" panose="02020603050405020304" pitchFamily="18" charset="0"/>
                <a:cs typeface="Times New Roman" panose="02020603050405020304" pitchFamily="18" charset="0"/>
              </a:rPr>
              <a:t>betae</a:t>
            </a:r>
            <a:r>
              <a:rPr lang="en-US" sz="5800" i="1" dirty="0">
                <a:solidFill>
                  <a:schemeClr val="tx1"/>
                </a:solidFill>
                <a:latin typeface="Times New Roman" panose="02020603050405020304" pitchFamily="18" charset="0"/>
                <a:cs typeface="Times New Roman" panose="02020603050405020304" pitchFamily="18" charset="0"/>
              </a:rPr>
              <a:t> Curt., </a:t>
            </a:r>
            <a:r>
              <a:rPr lang="en-US" sz="5800" i="1" dirty="0" err="1">
                <a:solidFill>
                  <a:schemeClr val="tx1"/>
                </a:solidFill>
                <a:latin typeface="Times New Roman" panose="02020603050405020304" pitchFamily="18" charset="0"/>
                <a:cs typeface="Times New Roman" panose="02020603050405020304" pitchFamily="18" charset="0"/>
              </a:rPr>
              <a:t>Pegomyia</a:t>
            </a:r>
            <a:r>
              <a:rPr lang="en-US" sz="5800" i="1" dirty="0">
                <a:solidFill>
                  <a:schemeClr val="tx1"/>
                </a:solidFill>
                <a:latin typeface="Times New Roman" panose="02020603050405020304" pitchFamily="18" charset="0"/>
                <a:cs typeface="Times New Roman" panose="02020603050405020304" pitchFamily="18" charset="0"/>
              </a:rPr>
              <a:t> </a:t>
            </a:r>
            <a:r>
              <a:rPr lang="en-US" sz="5800" i="1" dirty="0" err="1">
                <a:solidFill>
                  <a:schemeClr val="tx1"/>
                </a:solidFill>
                <a:latin typeface="Times New Roman" panose="02020603050405020304" pitchFamily="18" charset="0"/>
                <a:cs typeface="Times New Roman" panose="02020603050405020304" pitchFamily="18" charset="0"/>
              </a:rPr>
              <a:t>hyoscyami</a:t>
            </a:r>
            <a:r>
              <a:rPr lang="en-US" sz="5800" i="1" dirty="0">
                <a:solidFill>
                  <a:schemeClr val="tx1"/>
                </a:solidFill>
                <a:latin typeface="Times New Roman" panose="02020603050405020304" pitchFamily="18" charset="0"/>
                <a:cs typeface="Times New Roman" panose="02020603050405020304" pitchFamily="18" charset="0"/>
              </a:rPr>
              <a:t> </a:t>
            </a:r>
            <a:r>
              <a:rPr lang="en-US" sz="5800" i="1" dirty="0" err="1">
                <a:solidFill>
                  <a:schemeClr val="tx1"/>
                </a:solidFill>
                <a:latin typeface="Times New Roman" panose="02020603050405020304" pitchFamily="18" charset="0"/>
                <a:cs typeface="Times New Roman" panose="02020603050405020304" pitchFamily="18" charset="0"/>
              </a:rPr>
              <a:t>Panz</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шкідники капустяних культур (</a:t>
            </a:r>
            <a:r>
              <a:rPr lang="en-US" sz="5800" i="1" dirty="0">
                <a:solidFill>
                  <a:schemeClr val="tx1"/>
                </a:solidFill>
                <a:latin typeface="Times New Roman" panose="02020603050405020304" pitchFamily="18" charset="0"/>
                <a:cs typeface="Times New Roman" panose="02020603050405020304" pitchFamily="18" charset="0"/>
              </a:rPr>
              <a:t>Delia brassicae Bouche., Delia </a:t>
            </a:r>
            <a:r>
              <a:rPr lang="en-US" sz="5800" i="1" dirty="0" err="1">
                <a:solidFill>
                  <a:schemeClr val="tx1"/>
                </a:solidFill>
                <a:latin typeface="Times New Roman" panose="02020603050405020304" pitchFamily="18" charset="0"/>
                <a:cs typeface="Times New Roman" panose="02020603050405020304" pitchFamily="18" charset="0"/>
              </a:rPr>
              <a:t>floralis</a:t>
            </a:r>
            <a:r>
              <a:rPr lang="en-US" sz="5800" i="1" dirty="0">
                <a:solidFill>
                  <a:schemeClr val="tx1"/>
                </a:solidFill>
                <a:latin typeface="Times New Roman" panose="02020603050405020304" pitchFamily="18" charset="0"/>
                <a:cs typeface="Times New Roman" panose="02020603050405020304" pitchFamily="18" charset="0"/>
              </a:rPr>
              <a:t> Fall.</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шкідники плодових культур (</a:t>
            </a:r>
            <a:r>
              <a:rPr lang="en-US" sz="5800" i="1" dirty="0" err="1">
                <a:solidFill>
                  <a:schemeClr val="tx1"/>
                </a:solidFill>
                <a:latin typeface="Times New Roman" panose="02020603050405020304" pitchFamily="18" charset="0"/>
                <a:cs typeface="Times New Roman" panose="02020603050405020304" pitchFamily="18" charset="0"/>
              </a:rPr>
              <a:t>Rhagoletis</a:t>
            </a:r>
            <a:r>
              <a:rPr lang="en-US" sz="5800" i="1" dirty="0">
                <a:solidFill>
                  <a:schemeClr val="tx1"/>
                </a:solidFill>
                <a:latin typeface="Times New Roman" panose="02020603050405020304" pitchFamily="18" charset="0"/>
                <a:cs typeface="Times New Roman" panose="02020603050405020304" pitchFamily="18" charset="0"/>
              </a:rPr>
              <a:t> </a:t>
            </a:r>
            <a:r>
              <a:rPr lang="en-US" sz="5800" i="1" dirty="0" err="1">
                <a:solidFill>
                  <a:schemeClr val="tx1"/>
                </a:solidFill>
                <a:latin typeface="Times New Roman" panose="02020603050405020304" pitchFamily="18" charset="0"/>
                <a:cs typeface="Times New Roman" panose="02020603050405020304" pitchFamily="18" charset="0"/>
              </a:rPr>
              <a:t>cerasi</a:t>
            </a:r>
            <a:r>
              <a:rPr lang="en-US" sz="5800" i="1" dirty="0">
                <a:solidFill>
                  <a:schemeClr val="tx1"/>
                </a:solidFill>
                <a:latin typeface="Times New Roman" panose="02020603050405020304" pitchFamily="18" charset="0"/>
                <a:cs typeface="Times New Roman" panose="02020603050405020304" pitchFamily="18" charset="0"/>
              </a:rPr>
              <a:t> L</a:t>
            </a:r>
            <a:r>
              <a:rPr lang="en-US" sz="5800" dirty="0">
                <a:solidFill>
                  <a:schemeClr val="tx1"/>
                </a:solidFill>
                <a:latin typeface="Times New Roman" panose="02020603050405020304" pitchFamily="18" charset="0"/>
                <a:cs typeface="Times New Roman" panose="02020603050405020304" pitchFamily="18" charset="0"/>
              </a:rPr>
              <a:t>.) </a:t>
            </a:r>
            <a:r>
              <a:rPr lang="uk-UA" sz="5800" dirty="0">
                <a:solidFill>
                  <a:schemeClr val="tx1"/>
                </a:solidFill>
                <a:latin typeface="Times New Roman" panose="02020603050405020304" pitchFamily="18" charset="0"/>
                <a:cs typeface="Times New Roman" panose="02020603050405020304" pitchFamily="18" charset="0"/>
              </a:rPr>
              <a:t>та ін. В свою чергу використання пестицидів, хоча й може бути досить ефективним, становить додаткову небезпеку для довкілля й здоров’я людини. Саме тому встановлення ефективності речовин, що входять до складу ефірних олій та бурштину, як безпечних засобів захисту рослин, дає змогу зменшити застосування хімічних пестицидів, таким чином позитивно впливаючи на сільське господарство та екологічну безпеку. [9, 3, 10, 11, 12]</a:t>
            </a:r>
            <a:endParaRPr lang="en-US" sz="5800" dirty="0">
              <a:solidFill>
                <a:schemeClr val="tx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B4FC839-2B98-E855-9C05-D15158FC2A0F}"/>
              </a:ext>
            </a:extLst>
          </p:cNvPr>
          <p:cNvSpPr txBox="1"/>
          <p:nvPr/>
        </p:nvSpPr>
        <p:spPr>
          <a:xfrm>
            <a:off x="5819699" y="53626"/>
            <a:ext cx="731803" cy="338554"/>
          </a:xfrm>
          <a:prstGeom prst="rect">
            <a:avLst/>
          </a:prstGeom>
          <a:noFill/>
        </p:spPr>
        <p:txBody>
          <a:bodyPr wrap="none" rtlCol="0">
            <a:spAutoFit/>
          </a:bodyPr>
          <a:lstStyle/>
          <a:p>
            <a:r>
              <a:rPr lang="uk-UA" sz="1600" b="1" dirty="0">
                <a:latin typeface="Times New Roman" panose="02020603050405020304" pitchFamily="18" charset="0"/>
                <a:cs typeface="Times New Roman" panose="02020603050405020304" pitchFamily="18" charset="0"/>
              </a:rPr>
              <a:t>Вступ</a:t>
            </a:r>
          </a:p>
        </p:txBody>
      </p:sp>
    </p:spTree>
    <p:extLst>
      <p:ext uri="{BB962C8B-B14F-4D97-AF65-F5344CB8AC3E}">
        <p14:creationId xmlns:p14="http://schemas.microsoft.com/office/powerpoint/2010/main" val="1079062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D40648A3-223F-69C1-35CD-478392C0B420}"/>
              </a:ext>
            </a:extLst>
          </p:cNvPr>
          <p:cNvSpPr>
            <a:spLocks noGrp="1"/>
          </p:cNvSpPr>
          <p:nvPr>
            <p:ph idx="1"/>
          </p:nvPr>
        </p:nvSpPr>
        <p:spPr>
          <a:xfrm>
            <a:off x="1065227" y="612493"/>
            <a:ext cx="10746554" cy="5872899"/>
          </a:xfrm>
        </p:spPr>
        <p:txBody>
          <a:bodyPr>
            <a:normAutofit fontScale="25000" lnSpcReduction="20000"/>
          </a:bodyPr>
          <a:lstStyle/>
          <a:p>
            <a:pPr marL="0" indent="0" algn="just">
              <a:buNone/>
            </a:pPr>
            <a:r>
              <a:rPr lang="en-US" dirty="0"/>
              <a:t>	</a:t>
            </a:r>
            <a:r>
              <a:rPr lang="uk-UA" sz="6800" dirty="0">
                <a:solidFill>
                  <a:schemeClr val="tx1"/>
                </a:solidFill>
                <a:latin typeface="Times New Roman" panose="02020603050405020304" pitchFamily="18" charset="0"/>
                <a:cs typeface="Times New Roman" panose="02020603050405020304" pitchFamily="18" charset="0"/>
              </a:rPr>
              <a:t>Як вже було вказано, на екологічну безпеку України впливають, як бойові й військові дії: регулярні обстріли житлової та критичної інфраструктури, руйнування підприємств, застосування авіації, БПЛА, артилерії та ракет, що спричиняє викиди токсичних речовин в атмосферу, так і використання екологічно шкідливих або недосконалих технологій. До останніх належить, зокрема, й використання пестицидів при боротьбі зі шкідниками. </a:t>
            </a:r>
          </a:p>
          <a:p>
            <a:pPr marL="0" indent="0" algn="just">
              <a:buNone/>
            </a:pPr>
            <a:r>
              <a:rPr lang="en-US" sz="6800" dirty="0">
                <a:solidFill>
                  <a:schemeClr val="tx1"/>
                </a:solidFill>
                <a:latin typeface="Times New Roman" panose="02020603050405020304" pitchFamily="18" charset="0"/>
                <a:cs typeface="Times New Roman" panose="02020603050405020304" pitchFamily="18" charset="0"/>
              </a:rPr>
              <a:t>	</a:t>
            </a:r>
            <a:r>
              <a:rPr lang="uk-UA" sz="6800" dirty="0">
                <a:solidFill>
                  <a:schemeClr val="tx1"/>
                </a:solidFill>
                <a:latin typeface="Times New Roman" panose="02020603050405020304" pitchFamily="18" charset="0"/>
                <a:cs typeface="Times New Roman" panose="02020603050405020304" pitchFamily="18" charset="0"/>
              </a:rPr>
              <a:t>На даний момент повністю відмовитися від використання пестицидів практично неможливо. Проте щодня з’являється все більша кількість нових варіантів для екологічно безпечного захисту рослин від організмів, взаємодія з якими може спричиняти погіршення їхнього загального стану або скорочення врожайності.</a:t>
            </a:r>
          </a:p>
          <a:p>
            <a:pPr marL="0" indent="0" algn="just">
              <a:buNone/>
            </a:pPr>
            <a:r>
              <a:rPr lang="uk-UA" sz="6800" dirty="0">
                <a:solidFill>
                  <a:schemeClr val="tx1"/>
                </a:solidFill>
                <a:latin typeface="Times New Roman" panose="02020603050405020304" pitchFamily="18" charset="0"/>
                <a:cs typeface="Times New Roman" panose="02020603050405020304" pitchFamily="18" charset="0"/>
              </a:rPr>
              <a:t>	Потенційно, найменш шкідливими для довкілля є репеленти та інсектициди натурального, а зокрема рослинного, походження. Вони, на відміну від переважної більшості пестицидів, не містять у своєму складі токсичних речовин хімічного походження, здатних спричиняти важкі захворювання і гострі отруєння у людей та тварин.</a:t>
            </a:r>
          </a:p>
          <a:p>
            <a:pPr marL="0" indent="0" algn="just">
              <a:buNone/>
            </a:pPr>
            <a:r>
              <a:rPr lang="uk-UA" sz="6800" dirty="0">
                <a:solidFill>
                  <a:schemeClr val="tx1"/>
                </a:solidFill>
                <a:latin typeface="Times New Roman" panose="02020603050405020304" pitchFamily="18" charset="0"/>
                <a:cs typeface="Times New Roman" panose="02020603050405020304" pitchFamily="18" charset="0"/>
              </a:rPr>
              <a:t>	З дослідженої наукової літератури та попередньо опрацьованої інформації про </a:t>
            </a:r>
            <a:r>
              <a:rPr lang="uk-UA" sz="6800" dirty="0" err="1">
                <a:solidFill>
                  <a:schemeClr val="tx1"/>
                </a:solidFill>
                <a:latin typeface="Times New Roman" panose="02020603050405020304" pitchFamily="18" charset="0"/>
                <a:cs typeface="Times New Roman" panose="02020603050405020304" pitchFamily="18" charset="0"/>
              </a:rPr>
              <a:t>борнеол</a:t>
            </a:r>
            <a:r>
              <a:rPr lang="uk-UA" sz="6800" dirty="0">
                <a:solidFill>
                  <a:schemeClr val="tx1"/>
                </a:solidFill>
                <a:latin typeface="Times New Roman" panose="02020603050405020304" pitchFamily="18" charset="0"/>
                <a:cs typeface="Times New Roman" panose="02020603050405020304" pitchFamily="18" charset="0"/>
              </a:rPr>
              <a:t> відомо, що ефірні олії та бурштин, зважаючи на їхній склад, здатні чинити інсектицидний та репелентний впливи. Різною мірою оцінено інсектицидну та репелентну</a:t>
            </a:r>
            <a:r>
              <a:rPr lang="en-US" sz="6800" dirty="0">
                <a:solidFill>
                  <a:schemeClr val="tx1"/>
                </a:solidFill>
                <a:latin typeface="Times New Roman" panose="02020603050405020304" pitchFamily="18" charset="0"/>
                <a:cs typeface="Times New Roman" panose="02020603050405020304" pitchFamily="18" charset="0"/>
              </a:rPr>
              <a:t> </a:t>
            </a:r>
            <a:r>
              <a:rPr lang="uk-UA" sz="6800" dirty="0">
                <a:solidFill>
                  <a:schemeClr val="tx1"/>
                </a:solidFill>
                <a:latin typeface="Times New Roman" panose="02020603050405020304" pitchFamily="18" charset="0"/>
                <a:cs typeface="Times New Roman" panose="02020603050405020304" pitchFamily="18" charset="0"/>
              </a:rPr>
              <a:t>дію ефірних олій більшості  рослин, як от здатність ефірної олії котячої м’яти (</a:t>
            </a:r>
            <a:r>
              <a:rPr lang="en-US" sz="6800" i="1" dirty="0">
                <a:solidFill>
                  <a:schemeClr val="tx1"/>
                </a:solidFill>
                <a:latin typeface="Times New Roman" panose="02020603050405020304" pitchFamily="18" charset="0"/>
                <a:cs typeface="Times New Roman" panose="02020603050405020304" pitchFamily="18" charset="0"/>
              </a:rPr>
              <a:t>Nepeta </a:t>
            </a:r>
            <a:r>
              <a:rPr lang="en-US" sz="6800" i="1" dirty="0" err="1">
                <a:solidFill>
                  <a:schemeClr val="tx1"/>
                </a:solidFill>
                <a:latin typeface="Times New Roman" panose="02020603050405020304" pitchFamily="18" charset="0"/>
                <a:cs typeface="Times New Roman" panose="02020603050405020304" pitchFamily="18" charset="0"/>
              </a:rPr>
              <a:t>cateria</a:t>
            </a:r>
            <a:r>
              <a:rPr lang="en-US" sz="6800" dirty="0">
                <a:solidFill>
                  <a:schemeClr val="tx1"/>
                </a:solidFill>
                <a:latin typeface="Times New Roman" panose="02020603050405020304" pitchFamily="18" charset="0"/>
                <a:cs typeface="Times New Roman" panose="02020603050405020304" pitchFamily="18" charset="0"/>
              </a:rPr>
              <a:t>) </a:t>
            </a:r>
            <a:r>
              <a:rPr lang="uk-UA" sz="6800" dirty="0">
                <a:solidFill>
                  <a:schemeClr val="tx1"/>
                </a:solidFill>
                <a:latin typeface="Times New Roman" panose="02020603050405020304" pitchFamily="18" charset="0"/>
                <a:cs typeface="Times New Roman" panose="02020603050405020304" pitchFamily="18" charset="0"/>
              </a:rPr>
              <a:t>досить ефективно відлякувати комарів, бджіл та інших літаючих комах </a:t>
            </a:r>
            <a:r>
              <a:rPr lang="en-US" sz="6800" dirty="0">
                <a:solidFill>
                  <a:schemeClr val="tx1"/>
                </a:solidFill>
                <a:latin typeface="Times New Roman" panose="02020603050405020304" pitchFamily="18" charset="0"/>
                <a:cs typeface="Times New Roman" panose="02020603050405020304" pitchFamily="18" charset="0"/>
              </a:rPr>
              <a:t>[</a:t>
            </a:r>
            <a:r>
              <a:rPr lang="uk-UA" sz="6800" dirty="0">
                <a:solidFill>
                  <a:schemeClr val="tx1"/>
                </a:solidFill>
                <a:latin typeface="Times New Roman" panose="02020603050405020304" pitchFamily="18" charset="0"/>
                <a:cs typeface="Times New Roman" panose="02020603050405020304" pitchFamily="18" charset="0"/>
              </a:rPr>
              <a:t>8</a:t>
            </a:r>
            <a:r>
              <a:rPr lang="en-US" sz="6800" dirty="0">
                <a:solidFill>
                  <a:schemeClr val="tx1"/>
                </a:solidFill>
                <a:latin typeface="Times New Roman" panose="02020603050405020304" pitchFamily="18" charset="0"/>
                <a:cs typeface="Times New Roman" panose="02020603050405020304" pitchFamily="18" charset="0"/>
              </a:rPr>
              <a:t>]</a:t>
            </a:r>
            <a:r>
              <a:rPr lang="uk-UA" sz="6800" dirty="0">
                <a:solidFill>
                  <a:schemeClr val="tx1"/>
                </a:solidFill>
                <a:latin typeface="Times New Roman" panose="02020603050405020304" pitchFamily="18" charset="0"/>
                <a:cs typeface="Times New Roman" panose="02020603050405020304" pitchFamily="18" charset="0"/>
              </a:rPr>
              <a:t>. В свою чергу </a:t>
            </a:r>
            <a:r>
              <a:rPr lang="uk-UA" sz="6800" noProof="0" dirty="0">
                <a:solidFill>
                  <a:schemeClr val="tx1"/>
                </a:solidFill>
                <a:latin typeface="Times New Roman" panose="02020603050405020304" pitchFamily="18" charset="0"/>
                <a:cs typeface="Times New Roman" panose="02020603050405020304" pitchFamily="18" charset="0"/>
              </a:rPr>
              <a:t>вплив бурштину на комах, як вже було згадано, досліджений менше. Загалом, тема здатності ефірних олій та бурштину до інсектицидного та репелентного впливу на комах цікавить багатьох сучасних дослідників, однак все ще потребує доопрацювання та ретельнішого висвітлення у науковій літературі</a:t>
            </a:r>
            <a:r>
              <a:rPr lang="ru-RU" sz="6800" dirty="0">
                <a:solidFill>
                  <a:schemeClr val="tx1"/>
                </a:solidFill>
                <a:latin typeface="Times New Roman" panose="02020603050405020304" pitchFamily="18" charset="0"/>
                <a:cs typeface="Times New Roman" panose="02020603050405020304" pitchFamily="18" charset="0"/>
              </a:rPr>
              <a:t>.</a:t>
            </a:r>
            <a:endParaRPr lang="uk-UA" sz="6800" dirty="0">
              <a:solidFill>
                <a:schemeClr val="tx1"/>
              </a:solidFill>
              <a:latin typeface="Times New Roman" panose="02020603050405020304" pitchFamily="18" charset="0"/>
              <a:cs typeface="Times New Roman" panose="02020603050405020304" pitchFamily="18" charset="0"/>
            </a:endParaRPr>
          </a:p>
          <a:p>
            <a:pPr marL="0" indent="0" algn="just">
              <a:buNone/>
            </a:pPr>
            <a:r>
              <a:rPr lang="uk-UA" sz="6800" dirty="0">
                <a:solidFill>
                  <a:schemeClr val="tx1"/>
                </a:solidFill>
                <a:latin typeface="Times New Roman" panose="02020603050405020304" pitchFamily="18" charset="0"/>
                <a:cs typeface="Times New Roman" panose="02020603050405020304" pitchFamily="18" charset="0"/>
              </a:rPr>
              <a:t>	Отже, тема дослідження є </a:t>
            </a:r>
            <a:r>
              <a:rPr lang="uk-UA" sz="6800" b="1" dirty="0">
                <a:solidFill>
                  <a:schemeClr val="tx1"/>
                </a:solidFill>
                <a:latin typeface="Times New Roman" panose="02020603050405020304" pitchFamily="18" charset="0"/>
                <a:cs typeface="Times New Roman" panose="02020603050405020304" pitchFamily="18" charset="0"/>
              </a:rPr>
              <a:t>актуальною</a:t>
            </a:r>
            <a:r>
              <a:rPr lang="uk-UA" sz="6800" dirty="0">
                <a:solidFill>
                  <a:schemeClr val="tx1"/>
                </a:solidFill>
                <a:latin typeface="Times New Roman" panose="02020603050405020304" pitchFamily="18" charset="0"/>
                <a:cs typeface="Times New Roman" panose="02020603050405020304" pitchFamily="18" charset="0"/>
              </a:rPr>
              <a:t>, оскільки репелентна та інсектицидна дії екстракту бурштину та ефірних олій ялівцю, розмарину й лаванди не є достатньо дослідженою в сучасній науковій літературі. </a:t>
            </a:r>
            <a:r>
              <a:rPr lang="uk-UA" sz="6800" noProof="0" dirty="0">
                <a:solidFill>
                  <a:schemeClr val="tx1"/>
                </a:solidFill>
                <a:latin typeface="Times New Roman" panose="02020603050405020304" pitchFamily="18" charset="0"/>
                <a:cs typeface="Times New Roman" panose="02020603050405020304" pitchFamily="18" charset="0"/>
              </a:rPr>
              <a:t>Окрім того, дія суміші ефірних олій із бурштином на комах досі не була досліджена й описана. Відповідно, до цього часу не було визначено, наскільки ефективним та перспективним може бути її застосування як натурального пестициду</a:t>
            </a:r>
            <a:r>
              <a:rPr lang="ru-RU" sz="6800" dirty="0">
                <a:solidFill>
                  <a:schemeClr val="tx1"/>
                </a:solidFill>
                <a:latin typeface="Times New Roman" panose="02020603050405020304" pitchFamily="18" charset="0"/>
                <a:cs typeface="Times New Roman" panose="02020603050405020304" pitchFamily="18" charset="0"/>
              </a:rPr>
              <a:t>. </a:t>
            </a:r>
            <a:endParaRPr lang="uk-UA" sz="6800" dirty="0">
              <a:solidFill>
                <a:schemeClr val="tx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234B88C0-9FA5-EFA2-848C-05A78A4F57F2}"/>
              </a:ext>
            </a:extLst>
          </p:cNvPr>
          <p:cNvSpPr txBox="1"/>
          <p:nvPr/>
        </p:nvSpPr>
        <p:spPr>
          <a:xfrm>
            <a:off x="4967075" y="141775"/>
            <a:ext cx="2942857" cy="461665"/>
          </a:xfrm>
          <a:prstGeom prst="rect">
            <a:avLst/>
          </a:prstGeom>
          <a:noFill/>
        </p:spPr>
        <p:txBody>
          <a:bodyPr wrap="none" rtlCol="0">
            <a:spAutoFit/>
          </a:bodyPr>
          <a:lstStyle/>
          <a:p>
            <a:r>
              <a:rPr lang="uk-UA" sz="2400" b="1" dirty="0">
                <a:latin typeface="Times New Roman" panose="02020603050405020304" pitchFamily="18" charset="0"/>
                <a:cs typeface="Times New Roman" panose="02020603050405020304" pitchFamily="18" charset="0"/>
              </a:rPr>
              <a:t>Актуальність теми:</a:t>
            </a:r>
          </a:p>
        </p:txBody>
      </p:sp>
    </p:spTree>
    <p:extLst>
      <p:ext uri="{BB962C8B-B14F-4D97-AF65-F5344CB8AC3E}">
        <p14:creationId xmlns:p14="http://schemas.microsoft.com/office/powerpoint/2010/main" val="60573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DF24EA1-31F1-0493-59C9-D12CF40A6CF5}"/>
              </a:ext>
            </a:extLst>
          </p:cNvPr>
          <p:cNvSpPr txBox="1"/>
          <p:nvPr/>
        </p:nvSpPr>
        <p:spPr>
          <a:xfrm>
            <a:off x="3749107" y="262160"/>
            <a:ext cx="4693785" cy="584775"/>
          </a:xfrm>
          <a:prstGeom prst="rect">
            <a:avLst/>
          </a:prstGeom>
          <a:noFill/>
        </p:spPr>
        <p:txBody>
          <a:bodyPr wrap="none" rtlCol="0">
            <a:spAutoFit/>
          </a:bodyPr>
          <a:lstStyle/>
          <a:p>
            <a:r>
              <a:rPr lang="uk-UA" sz="3200" b="1" dirty="0">
                <a:latin typeface="Times New Roman" panose="02020603050405020304" pitchFamily="18" charset="0"/>
                <a:cs typeface="Times New Roman" panose="02020603050405020304" pitchFamily="18" charset="0"/>
              </a:rPr>
              <a:t>Фотографії дослідження</a:t>
            </a:r>
          </a:p>
        </p:txBody>
      </p:sp>
      <p:pic>
        <p:nvPicPr>
          <p:cNvPr id="12" name="Рисунок 11">
            <a:extLst>
              <a:ext uri="{FF2B5EF4-FFF2-40B4-BE49-F238E27FC236}">
                <a16:creationId xmlns:a16="http://schemas.microsoft.com/office/drawing/2014/main" id="{E29900A9-7A3A-96F4-370C-A2E08B938FA1}"/>
              </a:ext>
            </a:extLst>
          </p:cNvPr>
          <p:cNvPicPr>
            <a:picLocks noChangeAspect="1"/>
          </p:cNvPicPr>
          <p:nvPr/>
        </p:nvPicPr>
        <p:blipFill>
          <a:blip r:embed="rId2"/>
          <a:stretch>
            <a:fillRect/>
          </a:stretch>
        </p:blipFill>
        <p:spPr>
          <a:xfrm>
            <a:off x="976703" y="1225485"/>
            <a:ext cx="3058379" cy="4967926"/>
          </a:xfrm>
          <a:prstGeom prst="rect">
            <a:avLst/>
          </a:prstGeom>
        </p:spPr>
      </p:pic>
      <p:pic>
        <p:nvPicPr>
          <p:cNvPr id="14" name="Рисунок 13">
            <a:extLst>
              <a:ext uri="{FF2B5EF4-FFF2-40B4-BE49-F238E27FC236}">
                <a16:creationId xmlns:a16="http://schemas.microsoft.com/office/drawing/2014/main" id="{1BB139D3-841F-4E2B-42D5-BEF74510CC83}"/>
              </a:ext>
            </a:extLst>
          </p:cNvPr>
          <p:cNvPicPr>
            <a:picLocks noChangeAspect="1"/>
          </p:cNvPicPr>
          <p:nvPr/>
        </p:nvPicPr>
        <p:blipFill>
          <a:blip r:embed="rId3"/>
          <a:stretch>
            <a:fillRect/>
          </a:stretch>
        </p:blipFill>
        <p:spPr>
          <a:xfrm>
            <a:off x="4365280" y="1221406"/>
            <a:ext cx="3058379" cy="4993271"/>
          </a:xfrm>
          <a:prstGeom prst="rect">
            <a:avLst/>
          </a:prstGeom>
        </p:spPr>
      </p:pic>
      <p:pic>
        <p:nvPicPr>
          <p:cNvPr id="16" name="Рисунок 15">
            <a:extLst>
              <a:ext uri="{FF2B5EF4-FFF2-40B4-BE49-F238E27FC236}">
                <a16:creationId xmlns:a16="http://schemas.microsoft.com/office/drawing/2014/main" id="{1A471085-6644-9871-5B85-6E5436E752C5}"/>
              </a:ext>
            </a:extLst>
          </p:cNvPr>
          <p:cNvPicPr>
            <a:picLocks noChangeAspect="1"/>
          </p:cNvPicPr>
          <p:nvPr/>
        </p:nvPicPr>
        <p:blipFill>
          <a:blip r:embed="rId4"/>
          <a:stretch>
            <a:fillRect/>
          </a:stretch>
        </p:blipFill>
        <p:spPr>
          <a:xfrm>
            <a:off x="7826721" y="1221406"/>
            <a:ext cx="3702258" cy="2441176"/>
          </a:xfrm>
          <a:prstGeom prst="rect">
            <a:avLst/>
          </a:prstGeom>
        </p:spPr>
      </p:pic>
      <p:pic>
        <p:nvPicPr>
          <p:cNvPr id="18" name="Рисунок 17">
            <a:extLst>
              <a:ext uri="{FF2B5EF4-FFF2-40B4-BE49-F238E27FC236}">
                <a16:creationId xmlns:a16="http://schemas.microsoft.com/office/drawing/2014/main" id="{B3F0E56D-2A19-6044-1879-8F00FAEACFCC}"/>
              </a:ext>
            </a:extLst>
          </p:cNvPr>
          <p:cNvPicPr>
            <a:picLocks noChangeAspect="1"/>
          </p:cNvPicPr>
          <p:nvPr/>
        </p:nvPicPr>
        <p:blipFill>
          <a:blip r:embed="rId5"/>
          <a:stretch>
            <a:fillRect/>
          </a:stretch>
        </p:blipFill>
        <p:spPr>
          <a:xfrm>
            <a:off x="7826721" y="3826750"/>
            <a:ext cx="3702258" cy="2392006"/>
          </a:xfrm>
          <a:prstGeom prst="rect">
            <a:avLst/>
          </a:prstGeom>
        </p:spPr>
      </p:pic>
    </p:spTree>
    <p:extLst>
      <p:ext uri="{BB962C8B-B14F-4D97-AF65-F5344CB8AC3E}">
        <p14:creationId xmlns:p14="http://schemas.microsoft.com/office/powerpoint/2010/main" val="666516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AEE015AF-1BF0-FEC5-E145-648E190BF38E}"/>
              </a:ext>
            </a:extLst>
          </p:cNvPr>
          <p:cNvSpPr>
            <a:spLocks noGrp="1"/>
          </p:cNvSpPr>
          <p:nvPr>
            <p:ph idx="1"/>
          </p:nvPr>
        </p:nvSpPr>
        <p:spPr>
          <a:xfrm>
            <a:off x="1084216" y="697584"/>
            <a:ext cx="10487926" cy="5912292"/>
          </a:xfrm>
        </p:spPr>
        <p:txBody>
          <a:bodyPr>
            <a:normAutofit fontScale="92500" lnSpcReduction="20000"/>
          </a:bodyPr>
          <a:lstStyle/>
          <a:p>
            <a:pPr marL="0" indent="0" algn="just">
              <a:buNone/>
            </a:pPr>
            <a:r>
              <a:rPr lang="uk-UA" dirty="0"/>
              <a:t>	</a:t>
            </a:r>
            <a:r>
              <a:rPr lang="uk-UA" sz="2400" dirty="0">
                <a:solidFill>
                  <a:schemeClr val="tx1"/>
                </a:solidFill>
                <a:latin typeface="Times New Roman" panose="02020603050405020304" pitchFamily="18" charset="0"/>
                <a:cs typeface="Times New Roman" panose="02020603050405020304" pitchFamily="18" charset="0"/>
              </a:rPr>
              <a:t>Дослідити ефективність екстракту бурштину, паличок, оброблених екстрактом бурштину, а також ефірних олій ялівцю (</a:t>
            </a:r>
            <a:r>
              <a:rPr lang="en-US" sz="2400" i="1" dirty="0">
                <a:solidFill>
                  <a:schemeClr val="tx1"/>
                </a:solidFill>
                <a:latin typeface="Times New Roman" panose="02020603050405020304" pitchFamily="18" charset="0"/>
                <a:cs typeface="Times New Roman" panose="02020603050405020304" pitchFamily="18" charset="0"/>
              </a:rPr>
              <a:t>Juniperus Communis L.</a:t>
            </a:r>
            <a:r>
              <a:rPr lang="en-US" sz="2400" dirty="0">
                <a:solidFill>
                  <a:schemeClr val="tx1"/>
                </a:solidFill>
                <a:latin typeface="Times New Roman" panose="02020603050405020304" pitchFamily="18" charset="0"/>
                <a:cs typeface="Times New Roman" panose="02020603050405020304" pitchFamily="18" charset="0"/>
              </a:rPr>
              <a:t>), </a:t>
            </a:r>
            <a:r>
              <a:rPr lang="uk-UA" sz="2400" dirty="0">
                <a:solidFill>
                  <a:schemeClr val="tx1"/>
                </a:solidFill>
                <a:latin typeface="Times New Roman" panose="02020603050405020304" pitchFamily="18" charset="0"/>
                <a:cs typeface="Times New Roman" panose="02020603050405020304" pitchFamily="18" charset="0"/>
              </a:rPr>
              <a:t>розмарину (</a:t>
            </a:r>
            <a:r>
              <a:rPr lang="en-US" sz="2400" i="1" dirty="0">
                <a:solidFill>
                  <a:schemeClr val="tx1"/>
                </a:solidFill>
                <a:latin typeface="Times New Roman" panose="02020603050405020304" pitchFamily="18" charset="0"/>
                <a:cs typeface="Times New Roman" panose="02020603050405020304" pitchFamily="18" charset="0"/>
              </a:rPr>
              <a:t>Oleum </a:t>
            </a:r>
            <a:r>
              <a:rPr lang="en-US" sz="2400" i="1" dirty="0" err="1">
                <a:solidFill>
                  <a:schemeClr val="tx1"/>
                </a:solidFill>
                <a:latin typeface="Times New Roman" panose="02020603050405020304" pitchFamily="18" charset="0"/>
                <a:cs typeface="Times New Roman" panose="02020603050405020304" pitchFamily="18" charset="0"/>
              </a:rPr>
              <a:t>Rosmarini</a:t>
            </a:r>
            <a:r>
              <a:rPr lang="en-US" sz="2400" dirty="0">
                <a:solidFill>
                  <a:schemeClr val="tx1"/>
                </a:solidFill>
                <a:latin typeface="Times New Roman" panose="02020603050405020304" pitchFamily="18" charset="0"/>
                <a:cs typeface="Times New Roman" panose="02020603050405020304" pitchFamily="18" charset="0"/>
              </a:rPr>
              <a:t>)</a:t>
            </a:r>
            <a:r>
              <a:rPr lang="uk-UA" sz="2400" dirty="0">
                <a:solidFill>
                  <a:schemeClr val="tx1"/>
                </a:solidFill>
                <a:latin typeface="Times New Roman" panose="02020603050405020304" pitchFamily="18" charset="0"/>
                <a:cs typeface="Times New Roman" panose="02020603050405020304" pitchFamily="18" charset="0"/>
              </a:rPr>
              <a:t> та</a:t>
            </a:r>
            <a:r>
              <a:rPr lang="en-US" sz="2400" dirty="0">
                <a:solidFill>
                  <a:schemeClr val="tx1"/>
                </a:solidFill>
                <a:latin typeface="Times New Roman" panose="02020603050405020304" pitchFamily="18" charset="0"/>
                <a:cs typeface="Times New Roman" panose="02020603050405020304" pitchFamily="18" charset="0"/>
              </a:rPr>
              <a:t> </a:t>
            </a:r>
            <a:r>
              <a:rPr lang="uk-UA" sz="2400" dirty="0">
                <a:solidFill>
                  <a:schemeClr val="tx1"/>
                </a:solidFill>
                <a:latin typeface="Times New Roman" panose="02020603050405020304" pitchFamily="18" charset="0"/>
                <a:cs typeface="Times New Roman" panose="02020603050405020304" pitchFamily="18" charset="0"/>
              </a:rPr>
              <a:t>лаванди (</a:t>
            </a:r>
            <a:r>
              <a:rPr lang="en-US" sz="2400" i="1" dirty="0">
                <a:solidFill>
                  <a:schemeClr val="tx1"/>
                </a:solidFill>
                <a:latin typeface="Times New Roman" panose="02020603050405020304" pitchFamily="18" charset="0"/>
                <a:cs typeface="Times New Roman" panose="02020603050405020304" pitchFamily="18" charset="0"/>
              </a:rPr>
              <a:t>Oleum </a:t>
            </a:r>
            <a:r>
              <a:rPr lang="en-US" sz="2400" i="1" dirty="0" err="1">
                <a:solidFill>
                  <a:schemeClr val="tx1"/>
                </a:solidFill>
                <a:latin typeface="Times New Roman" panose="02020603050405020304" pitchFamily="18" charset="0"/>
                <a:cs typeface="Times New Roman" panose="02020603050405020304" pitchFamily="18" charset="0"/>
              </a:rPr>
              <a:t>Lavandulae</a:t>
            </a:r>
            <a:r>
              <a:rPr lang="en-US" sz="2400" dirty="0">
                <a:solidFill>
                  <a:schemeClr val="tx1"/>
                </a:solidFill>
                <a:latin typeface="Times New Roman" panose="02020603050405020304" pitchFamily="18" charset="0"/>
                <a:cs typeface="Times New Roman" panose="02020603050405020304" pitchFamily="18" charset="0"/>
              </a:rPr>
              <a:t>), </a:t>
            </a:r>
            <a:r>
              <a:rPr lang="uk-UA" sz="2400" dirty="0">
                <a:solidFill>
                  <a:schemeClr val="tx1"/>
                </a:solidFill>
                <a:latin typeface="Times New Roman" panose="02020603050405020304" pitchFamily="18" charset="0"/>
                <a:cs typeface="Times New Roman" panose="02020603050405020304" pitchFamily="18" charset="0"/>
              </a:rPr>
              <a:t>як органічних інсектицидів. Вивчити вплив екстракту бурштину, паличок, оброблених екстрактом бурштину та суміші екстракту бурштину із ефірними оліями на лялечок та імаго м’ясної мухи (</a:t>
            </a:r>
            <a:r>
              <a:rPr lang="en-US" sz="2400" i="1" dirty="0">
                <a:solidFill>
                  <a:schemeClr val="tx1"/>
                </a:solidFill>
                <a:latin typeface="Times New Roman" panose="02020603050405020304" pitchFamily="18" charset="0"/>
                <a:cs typeface="Times New Roman" panose="02020603050405020304" pitchFamily="18" charset="0"/>
              </a:rPr>
              <a:t>Calliphora </a:t>
            </a:r>
            <a:r>
              <a:rPr lang="en-US" sz="2400" i="1" dirty="0" err="1">
                <a:solidFill>
                  <a:schemeClr val="tx1"/>
                </a:solidFill>
                <a:latin typeface="Times New Roman" panose="02020603050405020304" pitchFamily="18" charset="0"/>
                <a:cs typeface="Times New Roman" panose="02020603050405020304" pitchFamily="18" charset="0"/>
              </a:rPr>
              <a:t>vicina</a:t>
            </a:r>
            <a:r>
              <a:rPr lang="en-US" sz="2400" dirty="0">
                <a:solidFill>
                  <a:schemeClr val="tx1"/>
                </a:solidFill>
                <a:latin typeface="Times New Roman" panose="02020603050405020304" pitchFamily="18" charset="0"/>
                <a:cs typeface="Times New Roman" panose="02020603050405020304" pitchFamily="18" charset="0"/>
              </a:rPr>
              <a:t>). </a:t>
            </a:r>
          </a:p>
          <a:p>
            <a:pPr marL="0" indent="0" algn="just">
              <a:buNone/>
            </a:pPr>
            <a:r>
              <a:rPr lang="uk-UA" sz="2400" dirty="0">
                <a:solidFill>
                  <a:schemeClr val="tx1"/>
                </a:solidFill>
                <a:latin typeface="Times New Roman" panose="02020603050405020304" pitchFamily="18" charset="0"/>
                <a:cs typeface="Times New Roman" panose="02020603050405020304" pitchFamily="18" charset="0"/>
              </a:rPr>
              <a:t>Виходячи з вищезазначеної мети були поставлені наступні </a:t>
            </a:r>
            <a:r>
              <a:rPr lang="uk-UA" sz="2400" b="1" dirty="0">
                <a:solidFill>
                  <a:schemeClr val="tx1"/>
                </a:solidFill>
                <a:latin typeface="Times New Roman" panose="02020603050405020304" pitchFamily="18" charset="0"/>
                <a:cs typeface="Times New Roman" panose="02020603050405020304" pitchFamily="18" charset="0"/>
              </a:rPr>
              <a:t>завдання:</a:t>
            </a:r>
          </a:p>
          <a:p>
            <a:pPr marL="0" indent="0" algn="just">
              <a:buNone/>
            </a:pPr>
            <a:r>
              <a:rPr lang="uk-UA" sz="2400" dirty="0">
                <a:solidFill>
                  <a:schemeClr val="tx1"/>
                </a:solidFill>
                <a:latin typeface="Times New Roman" panose="02020603050405020304" pitchFamily="18" charset="0"/>
                <a:cs typeface="Times New Roman" panose="02020603050405020304" pitchFamily="18" charset="0"/>
              </a:rPr>
              <a:t>1.	Провести аналіз літературних джерел, щодо інсектицидної та репелентної дії бурштину та ефірних олій, а також вмісту в їхньому складі </a:t>
            </a:r>
            <a:r>
              <a:rPr lang="uk-UA" sz="2400" dirty="0" err="1">
                <a:solidFill>
                  <a:schemeClr val="tx1"/>
                </a:solidFill>
                <a:latin typeface="Times New Roman" panose="02020603050405020304" pitchFamily="18" charset="0"/>
                <a:cs typeface="Times New Roman" panose="02020603050405020304" pitchFamily="18" charset="0"/>
              </a:rPr>
              <a:t>борнеолу</a:t>
            </a:r>
            <a:r>
              <a:rPr lang="uk-UA" sz="2400" dirty="0">
                <a:solidFill>
                  <a:schemeClr val="tx1"/>
                </a:solidFill>
                <a:latin typeface="Times New Roman" panose="02020603050405020304" pitchFamily="18" charset="0"/>
                <a:cs typeface="Times New Roman" panose="02020603050405020304" pitchFamily="18" charset="0"/>
              </a:rPr>
              <a:t> як однієї з речовин, що відповідають за вплив на поведінку та процеси життєдіяльності комах.</a:t>
            </a:r>
          </a:p>
          <a:p>
            <a:pPr marL="0" indent="0" algn="just">
              <a:buNone/>
            </a:pPr>
            <a:r>
              <a:rPr lang="uk-UA" sz="2400" dirty="0">
                <a:solidFill>
                  <a:schemeClr val="tx1"/>
                </a:solidFill>
                <a:latin typeface="Times New Roman" panose="02020603050405020304" pitchFamily="18" charset="0"/>
                <a:cs typeface="Times New Roman" panose="02020603050405020304" pitchFamily="18" charset="0"/>
              </a:rPr>
              <a:t>2.	З’ясувати, наскільки ефективним є інсектицидний та репелентний вплив екстракту бурштину, паличок, оброблених екстрактом бурштину, а також суміші ефірних олій ялівцю (</a:t>
            </a:r>
            <a:r>
              <a:rPr lang="en-US" sz="2400" i="1" dirty="0">
                <a:solidFill>
                  <a:schemeClr val="tx1"/>
                </a:solidFill>
                <a:latin typeface="Times New Roman" panose="02020603050405020304" pitchFamily="18" charset="0"/>
                <a:cs typeface="Times New Roman" panose="02020603050405020304" pitchFamily="18" charset="0"/>
              </a:rPr>
              <a:t>Juniperus Communis L.</a:t>
            </a:r>
            <a:r>
              <a:rPr lang="en-US" sz="2400" dirty="0">
                <a:solidFill>
                  <a:schemeClr val="tx1"/>
                </a:solidFill>
                <a:latin typeface="Times New Roman" panose="02020603050405020304" pitchFamily="18" charset="0"/>
                <a:cs typeface="Times New Roman" panose="02020603050405020304" pitchFamily="18" charset="0"/>
              </a:rPr>
              <a:t>), </a:t>
            </a:r>
            <a:r>
              <a:rPr lang="uk-UA" sz="2400" dirty="0">
                <a:solidFill>
                  <a:schemeClr val="tx1"/>
                </a:solidFill>
                <a:latin typeface="Times New Roman" panose="02020603050405020304" pitchFamily="18" charset="0"/>
                <a:cs typeface="Times New Roman" panose="02020603050405020304" pitchFamily="18" charset="0"/>
              </a:rPr>
              <a:t>розмарину (</a:t>
            </a:r>
            <a:r>
              <a:rPr lang="en-US" sz="2400" i="1" dirty="0">
                <a:solidFill>
                  <a:schemeClr val="tx1"/>
                </a:solidFill>
                <a:latin typeface="Times New Roman" panose="02020603050405020304" pitchFamily="18" charset="0"/>
                <a:cs typeface="Times New Roman" panose="02020603050405020304" pitchFamily="18" charset="0"/>
              </a:rPr>
              <a:t>Oleum </a:t>
            </a:r>
            <a:r>
              <a:rPr lang="en-US" sz="2400" i="1" dirty="0" err="1">
                <a:solidFill>
                  <a:schemeClr val="tx1"/>
                </a:solidFill>
                <a:latin typeface="Times New Roman" panose="02020603050405020304" pitchFamily="18" charset="0"/>
                <a:cs typeface="Times New Roman" panose="02020603050405020304" pitchFamily="18" charset="0"/>
              </a:rPr>
              <a:t>Rosmarini</a:t>
            </a:r>
            <a:r>
              <a:rPr lang="en-US" sz="2400" dirty="0">
                <a:solidFill>
                  <a:schemeClr val="tx1"/>
                </a:solidFill>
                <a:latin typeface="Times New Roman" panose="02020603050405020304" pitchFamily="18" charset="0"/>
                <a:cs typeface="Times New Roman" panose="02020603050405020304" pitchFamily="18" charset="0"/>
              </a:rPr>
              <a:t>)</a:t>
            </a:r>
            <a:r>
              <a:rPr lang="uk-UA" sz="2400" dirty="0">
                <a:solidFill>
                  <a:schemeClr val="tx1"/>
                </a:solidFill>
                <a:latin typeface="Times New Roman" panose="02020603050405020304" pitchFamily="18" charset="0"/>
                <a:cs typeface="Times New Roman" panose="02020603050405020304" pitchFamily="18" charset="0"/>
              </a:rPr>
              <a:t> та лаванди (</a:t>
            </a:r>
            <a:r>
              <a:rPr lang="en-US" sz="2400" i="1" dirty="0">
                <a:solidFill>
                  <a:schemeClr val="tx1"/>
                </a:solidFill>
                <a:latin typeface="Times New Roman" panose="02020603050405020304" pitchFamily="18" charset="0"/>
                <a:cs typeface="Times New Roman" panose="02020603050405020304" pitchFamily="18" charset="0"/>
              </a:rPr>
              <a:t>Oleum </a:t>
            </a:r>
            <a:r>
              <a:rPr lang="en-US" sz="2400" i="1" dirty="0" err="1">
                <a:solidFill>
                  <a:schemeClr val="tx1"/>
                </a:solidFill>
                <a:latin typeface="Times New Roman" panose="02020603050405020304" pitchFamily="18" charset="0"/>
                <a:cs typeface="Times New Roman" panose="02020603050405020304" pitchFamily="18" charset="0"/>
              </a:rPr>
              <a:t>Lavandulae</a:t>
            </a:r>
            <a:r>
              <a:rPr lang="en-US" sz="2400" dirty="0">
                <a:solidFill>
                  <a:schemeClr val="tx1"/>
                </a:solidFill>
                <a:latin typeface="Times New Roman" panose="02020603050405020304" pitchFamily="18" charset="0"/>
                <a:cs typeface="Times New Roman" panose="02020603050405020304" pitchFamily="18" charset="0"/>
              </a:rPr>
              <a:t>) </a:t>
            </a:r>
            <a:r>
              <a:rPr lang="uk-UA" sz="2400" dirty="0">
                <a:solidFill>
                  <a:schemeClr val="tx1"/>
                </a:solidFill>
                <a:latin typeface="Times New Roman" panose="02020603050405020304" pitchFamily="18" charset="0"/>
                <a:cs typeface="Times New Roman" panose="02020603050405020304" pitchFamily="18" charset="0"/>
              </a:rPr>
              <a:t>із екстрактом бурштину на розвиток лялечок досліджуваних комах.</a:t>
            </a:r>
          </a:p>
          <a:p>
            <a:pPr marL="0" indent="0" algn="just">
              <a:buNone/>
            </a:pPr>
            <a:r>
              <a:rPr lang="uk-UA" sz="2400" dirty="0">
                <a:solidFill>
                  <a:schemeClr val="tx1"/>
                </a:solidFill>
                <a:latin typeface="Times New Roman" panose="02020603050405020304" pitchFamily="18" charset="0"/>
                <a:cs typeface="Times New Roman" panose="02020603050405020304" pitchFamily="18" charset="0"/>
              </a:rPr>
              <a:t>3.	Вивчити вплив суміші екстракту бурштину із ефірними оліями на дорослих особин досліджуваних комах.</a:t>
            </a:r>
          </a:p>
          <a:p>
            <a:pPr marL="0" indent="0">
              <a:buNone/>
            </a:pPr>
            <a:endParaRPr lang="uk-UA" dirty="0"/>
          </a:p>
        </p:txBody>
      </p:sp>
      <p:sp>
        <p:nvSpPr>
          <p:cNvPr id="6" name="TextBox 5">
            <a:extLst>
              <a:ext uri="{FF2B5EF4-FFF2-40B4-BE49-F238E27FC236}">
                <a16:creationId xmlns:a16="http://schemas.microsoft.com/office/drawing/2014/main" id="{888E6251-E049-B64E-08D4-D50229FAF938}"/>
              </a:ext>
            </a:extLst>
          </p:cNvPr>
          <p:cNvSpPr txBox="1"/>
          <p:nvPr/>
        </p:nvSpPr>
        <p:spPr>
          <a:xfrm>
            <a:off x="5303860" y="153856"/>
            <a:ext cx="2048638" cy="461665"/>
          </a:xfrm>
          <a:prstGeom prst="rect">
            <a:avLst/>
          </a:prstGeom>
          <a:noFill/>
        </p:spPr>
        <p:txBody>
          <a:bodyPr wrap="none" rtlCol="0">
            <a:spAutoFit/>
          </a:bodyPr>
          <a:lstStyle/>
          <a:p>
            <a:r>
              <a:rPr lang="uk-UA" sz="2400" b="1" dirty="0">
                <a:latin typeface="Times New Roman" panose="02020603050405020304" pitchFamily="18" charset="0"/>
                <a:cs typeface="Times New Roman" panose="02020603050405020304" pitchFamily="18" charset="0"/>
              </a:rPr>
              <a:t>Мета роботи:</a:t>
            </a:r>
          </a:p>
        </p:txBody>
      </p:sp>
    </p:spTree>
    <p:extLst>
      <p:ext uri="{BB962C8B-B14F-4D97-AF65-F5344CB8AC3E}">
        <p14:creationId xmlns:p14="http://schemas.microsoft.com/office/powerpoint/2010/main" val="1144106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6B55487A-D0B0-B346-2EBE-A7B1C162490D}"/>
              </a:ext>
            </a:extLst>
          </p:cNvPr>
          <p:cNvSpPr>
            <a:spLocks noGrp="1"/>
          </p:cNvSpPr>
          <p:nvPr>
            <p:ph idx="1"/>
          </p:nvPr>
        </p:nvSpPr>
        <p:spPr>
          <a:xfrm>
            <a:off x="1351703" y="575624"/>
            <a:ext cx="6152033" cy="5706752"/>
          </a:xfrm>
        </p:spPr>
        <p:txBody>
          <a:bodyPr>
            <a:normAutofit lnSpcReduction="10000"/>
          </a:bodyPr>
          <a:lstStyle/>
          <a:p>
            <a:pPr marL="0" indent="0" algn="just">
              <a:buNone/>
            </a:pPr>
            <a:r>
              <a:rPr lang="uk-UA" sz="2600" b="1" dirty="0">
                <a:solidFill>
                  <a:schemeClr val="tx1"/>
                </a:solidFill>
                <a:latin typeface="Times New Roman" panose="02020603050405020304" pitchFamily="18" charset="0"/>
                <a:cs typeface="Times New Roman" panose="02020603050405020304" pitchFamily="18" charset="0"/>
              </a:rPr>
              <a:t>Об’єкт дослідження: </a:t>
            </a:r>
            <a:r>
              <a:rPr lang="uk-UA" sz="2600" dirty="0">
                <a:solidFill>
                  <a:schemeClr val="tx1"/>
                </a:solidFill>
                <a:latin typeface="Times New Roman" panose="02020603050405020304" pitchFamily="18" charset="0"/>
                <a:cs typeface="Times New Roman" panose="02020603050405020304" pitchFamily="18" charset="0"/>
              </a:rPr>
              <a:t>М’ясна муха (</a:t>
            </a:r>
            <a:r>
              <a:rPr lang="en-US" sz="2600" i="1" dirty="0">
                <a:solidFill>
                  <a:schemeClr val="tx1"/>
                </a:solidFill>
                <a:latin typeface="Times New Roman" panose="02020603050405020304" pitchFamily="18" charset="0"/>
                <a:cs typeface="Times New Roman" panose="02020603050405020304" pitchFamily="18" charset="0"/>
              </a:rPr>
              <a:t>Calliphora </a:t>
            </a:r>
            <a:r>
              <a:rPr lang="en-US" sz="2600" i="1" dirty="0" err="1">
                <a:solidFill>
                  <a:schemeClr val="tx1"/>
                </a:solidFill>
                <a:latin typeface="Times New Roman" panose="02020603050405020304" pitchFamily="18" charset="0"/>
                <a:cs typeface="Times New Roman" panose="02020603050405020304" pitchFamily="18" charset="0"/>
              </a:rPr>
              <a:t>vicina</a:t>
            </a:r>
            <a:r>
              <a:rPr lang="en-US" sz="2600" dirty="0">
                <a:solidFill>
                  <a:schemeClr val="tx1"/>
                </a:solidFill>
                <a:latin typeface="Times New Roman" panose="02020603050405020304" pitchFamily="18" charset="0"/>
                <a:cs typeface="Times New Roman" panose="02020603050405020304" pitchFamily="18" charset="0"/>
              </a:rPr>
              <a:t>) </a:t>
            </a:r>
            <a:r>
              <a:rPr lang="uk-UA" sz="2600" dirty="0">
                <a:solidFill>
                  <a:schemeClr val="tx1"/>
                </a:solidFill>
                <a:latin typeface="Times New Roman" panose="02020603050405020304" pitchFamily="18" charset="0"/>
                <a:cs typeface="Times New Roman" panose="02020603050405020304" pitchFamily="18" charset="0"/>
              </a:rPr>
              <a:t>на </a:t>
            </a:r>
            <a:r>
              <a:rPr lang="uk-UA" sz="2600" dirty="0" err="1">
                <a:solidFill>
                  <a:schemeClr val="tx1"/>
                </a:solidFill>
                <a:latin typeface="Times New Roman" panose="02020603050405020304" pitchFamily="18" charset="0"/>
                <a:cs typeface="Times New Roman" panose="02020603050405020304" pitchFamily="18" charset="0"/>
              </a:rPr>
              <a:t>лялечковій</a:t>
            </a:r>
            <a:r>
              <a:rPr lang="uk-UA" sz="2600" dirty="0">
                <a:solidFill>
                  <a:schemeClr val="tx1"/>
                </a:solidFill>
                <a:latin typeface="Times New Roman" panose="02020603050405020304" pitchFamily="18" charset="0"/>
                <a:cs typeface="Times New Roman" panose="02020603050405020304" pitchFamily="18" charset="0"/>
              </a:rPr>
              <a:t> та дорослій стадіях розвитку під впливом екстракту бурштину, паличок, оброблених екстрактом бурштину, а також суміші ефірних олій ялівцю (</a:t>
            </a:r>
            <a:r>
              <a:rPr lang="en-US" sz="2600" i="1" dirty="0">
                <a:solidFill>
                  <a:schemeClr val="tx1"/>
                </a:solidFill>
                <a:latin typeface="Times New Roman" panose="02020603050405020304" pitchFamily="18" charset="0"/>
                <a:cs typeface="Times New Roman" panose="02020603050405020304" pitchFamily="18" charset="0"/>
              </a:rPr>
              <a:t>Juniperus Communis L.</a:t>
            </a:r>
            <a:r>
              <a:rPr lang="en-US" sz="2600" dirty="0">
                <a:solidFill>
                  <a:schemeClr val="tx1"/>
                </a:solidFill>
                <a:latin typeface="Times New Roman" panose="02020603050405020304" pitchFamily="18" charset="0"/>
                <a:cs typeface="Times New Roman" panose="02020603050405020304" pitchFamily="18" charset="0"/>
              </a:rPr>
              <a:t>), </a:t>
            </a:r>
            <a:r>
              <a:rPr lang="uk-UA" sz="2600" dirty="0">
                <a:solidFill>
                  <a:schemeClr val="tx1"/>
                </a:solidFill>
                <a:latin typeface="Times New Roman" panose="02020603050405020304" pitchFamily="18" charset="0"/>
                <a:cs typeface="Times New Roman" panose="02020603050405020304" pitchFamily="18" charset="0"/>
              </a:rPr>
              <a:t>розмарину (</a:t>
            </a:r>
            <a:r>
              <a:rPr lang="en-US" sz="2600" i="1" dirty="0">
                <a:solidFill>
                  <a:schemeClr val="tx1"/>
                </a:solidFill>
                <a:latin typeface="Times New Roman" panose="02020603050405020304" pitchFamily="18" charset="0"/>
                <a:cs typeface="Times New Roman" panose="02020603050405020304" pitchFamily="18" charset="0"/>
              </a:rPr>
              <a:t>Oleum </a:t>
            </a:r>
            <a:r>
              <a:rPr lang="en-US" sz="2600" i="1" dirty="0" err="1">
                <a:solidFill>
                  <a:schemeClr val="tx1"/>
                </a:solidFill>
                <a:latin typeface="Times New Roman" panose="02020603050405020304" pitchFamily="18" charset="0"/>
                <a:cs typeface="Times New Roman" panose="02020603050405020304" pitchFamily="18" charset="0"/>
              </a:rPr>
              <a:t>Rosmarini</a:t>
            </a:r>
            <a:r>
              <a:rPr lang="en-US" sz="2600" dirty="0">
                <a:solidFill>
                  <a:schemeClr val="tx1"/>
                </a:solidFill>
                <a:latin typeface="Times New Roman" panose="02020603050405020304" pitchFamily="18" charset="0"/>
                <a:cs typeface="Times New Roman" panose="02020603050405020304" pitchFamily="18" charset="0"/>
              </a:rPr>
              <a:t>), </a:t>
            </a:r>
            <a:r>
              <a:rPr lang="uk-UA" sz="2600" dirty="0">
                <a:solidFill>
                  <a:schemeClr val="tx1"/>
                </a:solidFill>
                <a:latin typeface="Times New Roman" panose="02020603050405020304" pitchFamily="18" charset="0"/>
                <a:cs typeface="Times New Roman" panose="02020603050405020304" pitchFamily="18" charset="0"/>
              </a:rPr>
              <a:t>лаванди (</a:t>
            </a:r>
            <a:r>
              <a:rPr lang="en-US" sz="2600" i="1" dirty="0">
                <a:solidFill>
                  <a:schemeClr val="tx1"/>
                </a:solidFill>
                <a:latin typeface="Times New Roman" panose="02020603050405020304" pitchFamily="18" charset="0"/>
                <a:cs typeface="Times New Roman" panose="02020603050405020304" pitchFamily="18" charset="0"/>
              </a:rPr>
              <a:t>Oleum </a:t>
            </a:r>
            <a:r>
              <a:rPr lang="en-US" sz="2600" i="1" dirty="0" err="1">
                <a:solidFill>
                  <a:schemeClr val="tx1"/>
                </a:solidFill>
                <a:latin typeface="Times New Roman" panose="02020603050405020304" pitchFamily="18" charset="0"/>
                <a:cs typeface="Times New Roman" panose="02020603050405020304" pitchFamily="18" charset="0"/>
              </a:rPr>
              <a:t>Lavandulae</a:t>
            </a:r>
            <a:r>
              <a:rPr lang="en-US" sz="2600" dirty="0">
                <a:solidFill>
                  <a:schemeClr val="tx1"/>
                </a:solidFill>
                <a:latin typeface="Times New Roman" panose="02020603050405020304" pitchFamily="18" charset="0"/>
                <a:cs typeface="Times New Roman" panose="02020603050405020304" pitchFamily="18" charset="0"/>
              </a:rPr>
              <a:t>) </a:t>
            </a:r>
            <a:r>
              <a:rPr lang="uk-UA" sz="2600" dirty="0">
                <a:solidFill>
                  <a:schemeClr val="tx1"/>
                </a:solidFill>
                <a:latin typeface="Times New Roman" panose="02020603050405020304" pitchFamily="18" charset="0"/>
                <a:cs typeface="Times New Roman" panose="02020603050405020304" pitchFamily="18" charset="0"/>
              </a:rPr>
              <a:t>із екстрактом бурштину.</a:t>
            </a:r>
          </a:p>
          <a:p>
            <a:pPr marL="0" indent="0" algn="just">
              <a:buNone/>
            </a:pPr>
            <a:r>
              <a:rPr lang="uk-UA" sz="2600" b="1" dirty="0">
                <a:solidFill>
                  <a:schemeClr val="tx1"/>
                </a:solidFill>
                <a:latin typeface="Times New Roman" panose="02020603050405020304" pitchFamily="18" charset="0"/>
                <a:cs typeface="Times New Roman" panose="02020603050405020304" pitchFamily="18" charset="0"/>
              </a:rPr>
              <a:t>Предмет дослідження: </a:t>
            </a:r>
            <a:r>
              <a:rPr lang="uk-UA" sz="2600" dirty="0">
                <a:solidFill>
                  <a:schemeClr val="tx1"/>
                </a:solidFill>
                <a:latin typeface="Times New Roman" panose="02020603050405020304" pitchFamily="18" charset="0"/>
                <a:cs typeface="Times New Roman" panose="02020603050405020304" pitchFamily="18" charset="0"/>
              </a:rPr>
              <a:t>ефективність використання бурштину та ефірних олій як органічних засобів захисту рослин від шкідників.</a:t>
            </a:r>
          </a:p>
        </p:txBody>
      </p:sp>
      <p:pic>
        <p:nvPicPr>
          <p:cNvPr id="5" name="Рисунок 4">
            <a:extLst>
              <a:ext uri="{FF2B5EF4-FFF2-40B4-BE49-F238E27FC236}">
                <a16:creationId xmlns:a16="http://schemas.microsoft.com/office/drawing/2014/main" id="{1F08F81C-56F4-34CA-0051-59CB9A7EE0DD}"/>
              </a:ext>
            </a:extLst>
          </p:cNvPr>
          <p:cNvPicPr>
            <a:picLocks noChangeAspect="1"/>
          </p:cNvPicPr>
          <p:nvPr/>
        </p:nvPicPr>
        <p:blipFill>
          <a:blip r:embed="rId2"/>
          <a:stretch>
            <a:fillRect/>
          </a:stretch>
        </p:blipFill>
        <p:spPr>
          <a:xfrm>
            <a:off x="7903331" y="657518"/>
            <a:ext cx="3434499" cy="2575875"/>
          </a:xfrm>
          <a:prstGeom prst="rect">
            <a:avLst/>
          </a:prstGeom>
        </p:spPr>
      </p:pic>
      <p:pic>
        <p:nvPicPr>
          <p:cNvPr id="7" name="Рисунок 6">
            <a:extLst>
              <a:ext uri="{FF2B5EF4-FFF2-40B4-BE49-F238E27FC236}">
                <a16:creationId xmlns:a16="http://schemas.microsoft.com/office/drawing/2014/main" id="{20F204DC-C243-B47E-2212-2216ED3955E6}"/>
              </a:ext>
            </a:extLst>
          </p:cNvPr>
          <p:cNvPicPr>
            <a:picLocks noChangeAspect="1"/>
          </p:cNvPicPr>
          <p:nvPr/>
        </p:nvPicPr>
        <p:blipFill>
          <a:blip r:embed="rId3"/>
          <a:stretch>
            <a:fillRect/>
          </a:stretch>
        </p:blipFill>
        <p:spPr>
          <a:xfrm>
            <a:off x="7903330" y="3363012"/>
            <a:ext cx="3434500" cy="2575875"/>
          </a:xfrm>
          <a:prstGeom prst="rect">
            <a:avLst/>
          </a:prstGeom>
        </p:spPr>
      </p:pic>
    </p:spTree>
    <p:extLst>
      <p:ext uri="{BB962C8B-B14F-4D97-AF65-F5344CB8AC3E}">
        <p14:creationId xmlns:p14="http://schemas.microsoft.com/office/powerpoint/2010/main" val="65407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5BBF4750-8D45-39EC-4F1A-0A8A012D9EA0}"/>
              </a:ext>
            </a:extLst>
          </p:cNvPr>
          <p:cNvSpPr>
            <a:spLocks noGrp="1"/>
          </p:cNvSpPr>
          <p:nvPr>
            <p:ph idx="1"/>
          </p:nvPr>
        </p:nvSpPr>
        <p:spPr>
          <a:xfrm>
            <a:off x="950023" y="650201"/>
            <a:ext cx="6318043" cy="5665975"/>
          </a:xfrm>
        </p:spPr>
        <p:txBody>
          <a:bodyPr>
            <a:normAutofit fontScale="92500" lnSpcReduction="10000"/>
          </a:bodyPr>
          <a:lstStyle/>
          <a:p>
            <a:pPr marL="0" indent="0" algn="just">
              <a:buNone/>
            </a:pPr>
            <a:r>
              <a:rPr lang="uk-UA" dirty="0"/>
              <a:t>	</a:t>
            </a:r>
            <a:r>
              <a:rPr lang="uk-UA" sz="2200" dirty="0">
                <a:solidFill>
                  <a:schemeClr val="tx1"/>
                </a:solidFill>
                <a:latin typeface="Times New Roman" panose="02020603050405020304" pitchFamily="18" charset="0"/>
                <a:cs typeface="Times New Roman" panose="02020603050405020304" pitchFamily="18" charset="0"/>
              </a:rPr>
              <a:t>У досліді застосовували екстракт бурштину, палички, просочені екстрактом бурштину та ефірні олії ялівцю (</a:t>
            </a:r>
            <a:r>
              <a:rPr lang="en-US" sz="2200" i="1" dirty="0">
                <a:solidFill>
                  <a:schemeClr val="tx1"/>
                </a:solidFill>
                <a:latin typeface="Times New Roman" panose="02020603050405020304" pitchFamily="18" charset="0"/>
                <a:cs typeface="Times New Roman" panose="02020603050405020304" pitchFamily="18" charset="0"/>
              </a:rPr>
              <a:t>Juniperus Communis L.</a:t>
            </a:r>
            <a:r>
              <a:rPr lang="en-US" sz="2200" dirty="0">
                <a:solidFill>
                  <a:schemeClr val="tx1"/>
                </a:solidFill>
                <a:latin typeface="Times New Roman" panose="02020603050405020304" pitchFamily="18" charset="0"/>
                <a:cs typeface="Times New Roman" panose="02020603050405020304" pitchFamily="18" charset="0"/>
              </a:rPr>
              <a:t>), </a:t>
            </a:r>
            <a:r>
              <a:rPr lang="uk-UA" sz="2200" dirty="0">
                <a:solidFill>
                  <a:schemeClr val="tx1"/>
                </a:solidFill>
                <a:latin typeface="Times New Roman" panose="02020603050405020304" pitchFamily="18" charset="0"/>
                <a:cs typeface="Times New Roman" panose="02020603050405020304" pitchFamily="18" charset="0"/>
              </a:rPr>
              <a:t>розмарину (</a:t>
            </a:r>
            <a:r>
              <a:rPr lang="en-US" sz="2200" i="1" dirty="0">
                <a:solidFill>
                  <a:schemeClr val="tx1"/>
                </a:solidFill>
                <a:latin typeface="Times New Roman" panose="02020603050405020304" pitchFamily="18" charset="0"/>
                <a:cs typeface="Times New Roman" panose="02020603050405020304" pitchFamily="18" charset="0"/>
              </a:rPr>
              <a:t>Oleum </a:t>
            </a:r>
            <a:r>
              <a:rPr lang="en-US" sz="2200" i="1" dirty="0" err="1">
                <a:solidFill>
                  <a:schemeClr val="tx1"/>
                </a:solidFill>
                <a:latin typeface="Times New Roman" panose="02020603050405020304" pitchFamily="18" charset="0"/>
                <a:cs typeface="Times New Roman" panose="02020603050405020304" pitchFamily="18" charset="0"/>
              </a:rPr>
              <a:t>Rosmarini</a:t>
            </a:r>
            <a:r>
              <a:rPr lang="en-US" sz="2200" dirty="0">
                <a:solidFill>
                  <a:schemeClr val="tx1"/>
                </a:solidFill>
                <a:latin typeface="Times New Roman" panose="02020603050405020304" pitchFamily="18" charset="0"/>
                <a:cs typeface="Times New Roman" panose="02020603050405020304" pitchFamily="18" charset="0"/>
              </a:rPr>
              <a:t>)</a:t>
            </a:r>
            <a:r>
              <a:rPr lang="uk-UA" sz="2200" dirty="0">
                <a:solidFill>
                  <a:schemeClr val="tx1"/>
                </a:solidFill>
                <a:latin typeface="Times New Roman" panose="02020603050405020304" pitchFamily="18" charset="0"/>
                <a:cs typeface="Times New Roman" panose="02020603050405020304" pitchFamily="18" charset="0"/>
              </a:rPr>
              <a:t> й</a:t>
            </a:r>
            <a:r>
              <a:rPr lang="en-US" sz="2200" dirty="0">
                <a:solidFill>
                  <a:schemeClr val="tx1"/>
                </a:solidFill>
                <a:latin typeface="Times New Roman" panose="02020603050405020304" pitchFamily="18" charset="0"/>
                <a:cs typeface="Times New Roman" panose="02020603050405020304" pitchFamily="18" charset="0"/>
              </a:rPr>
              <a:t> </a:t>
            </a:r>
            <a:r>
              <a:rPr lang="uk-UA" sz="2200" dirty="0">
                <a:solidFill>
                  <a:schemeClr val="tx1"/>
                </a:solidFill>
                <a:latin typeface="Times New Roman" panose="02020603050405020304" pitchFamily="18" charset="0"/>
                <a:cs typeface="Times New Roman" panose="02020603050405020304" pitchFamily="18" charset="0"/>
              </a:rPr>
              <a:t>лаванди (</a:t>
            </a:r>
            <a:r>
              <a:rPr lang="en-US" sz="2200" i="1" dirty="0">
                <a:solidFill>
                  <a:schemeClr val="tx1"/>
                </a:solidFill>
                <a:latin typeface="Times New Roman" panose="02020603050405020304" pitchFamily="18" charset="0"/>
                <a:cs typeface="Times New Roman" panose="02020603050405020304" pitchFamily="18" charset="0"/>
              </a:rPr>
              <a:t>Oleum </a:t>
            </a:r>
            <a:r>
              <a:rPr lang="en-US" sz="2200" i="1" dirty="0" err="1">
                <a:solidFill>
                  <a:schemeClr val="tx1"/>
                </a:solidFill>
                <a:latin typeface="Times New Roman" panose="02020603050405020304" pitchFamily="18" charset="0"/>
                <a:cs typeface="Times New Roman" panose="02020603050405020304" pitchFamily="18" charset="0"/>
              </a:rPr>
              <a:t>Lavandulae</a:t>
            </a:r>
            <a:r>
              <a:rPr lang="en-US" sz="2200" dirty="0">
                <a:solidFill>
                  <a:schemeClr val="tx1"/>
                </a:solidFill>
                <a:latin typeface="Times New Roman" panose="02020603050405020304" pitchFamily="18" charset="0"/>
                <a:cs typeface="Times New Roman" panose="02020603050405020304" pitchFamily="18" charset="0"/>
              </a:rPr>
              <a:t>)</a:t>
            </a:r>
            <a:r>
              <a:rPr lang="uk-UA" sz="2200" dirty="0">
                <a:solidFill>
                  <a:schemeClr val="tx1"/>
                </a:solidFill>
                <a:latin typeface="Times New Roman" panose="02020603050405020304" pitchFamily="18" charset="0"/>
                <a:cs typeface="Times New Roman" panose="02020603050405020304" pitchFamily="18" charset="0"/>
              </a:rPr>
              <a:t>: 280 мг екстракту бурштину (посудина №3); 84 мг екстракту бурштину, 90 мг ефірної олії лаванди, 63 мг ефірної олії розмарину та 81 мг ефірної олії ялівцю (посудина №4). В якості тест-об’єктів було використано лялечок та імаго м’ясної мухи (</a:t>
            </a:r>
            <a:r>
              <a:rPr lang="en-US" sz="2200" i="1" dirty="0">
                <a:solidFill>
                  <a:schemeClr val="tx1"/>
                </a:solidFill>
                <a:latin typeface="Times New Roman" panose="02020603050405020304" pitchFamily="18" charset="0"/>
                <a:cs typeface="Times New Roman" panose="02020603050405020304" pitchFamily="18" charset="0"/>
              </a:rPr>
              <a:t>Calliphora </a:t>
            </a:r>
            <a:r>
              <a:rPr lang="en-US" sz="2200" i="1" dirty="0" err="1">
                <a:solidFill>
                  <a:schemeClr val="tx1"/>
                </a:solidFill>
                <a:latin typeface="Times New Roman" panose="02020603050405020304" pitchFamily="18" charset="0"/>
                <a:cs typeface="Times New Roman" panose="02020603050405020304" pitchFamily="18" charset="0"/>
              </a:rPr>
              <a:t>vicina</a:t>
            </a:r>
            <a:r>
              <a:rPr lang="en-US" sz="2200" dirty="0">
                <a:solidFill>
                  <a:schemeClr val="tx1"/>
                </a:solidFill>
                <a:latin typeface="Times New Roman" panose="02020603050405020304" pitchFamily="18" charset="0"/>
                <a:cs typeface="Times New Roman" panose="02020603050405020304" pitchFamily="18" charset="0"/>
              </a:rPr>
              <a:t>)</a:t>
            </a:r>
            <a:r>
              <a:rPr lang="uk-UA" sz="2200" dirty="0">
                <a:solidFill>
                  <a:schemeClr val="tx1"/>
                </a:solidFill>
                <a:latin typeface="Times New Roman" panose="02020603050405020304" pitchFamily="18" charset="0"/>
                <a:cs typeface="Times New Roman" panose="02020603050405020304" pitchFamily="18" charset="0"/>
              </a:rPr>
              <a:t>. Інсектицидна та репелентна активність досліджуваних чинників визначалися шляхом вивчення їхнього впливу на життєдіяльність тест-об’єктів. Отримані дані були опрацьовані статистичним методом із визначенням відсоткових співвідношень (програмна статистика </a:t>
            </a:r>
            <a:r>
              <a:rPr lang="en-US" sz="2200" dirty="0">
                <a:solidFill>
                  <a:schemeClr val="tx1"/>
                </a:solidFill>
                <a:latin typeface="Times New Roman" panose="02020603050405020304" pitchFamily="18" charset="0"/>
                <a:cs typeface="Times New Roman" panose="02020603050405020304" pitchFamily="18" charset="0"/>
              </a:rPr>
              <a:t>Microsoft Office Excel 2019) </a:t>
            </a:r>
            <a:r>
              <a:rPr lang="uk-UA" sz="2200" dirty="0">
                <a:solidFill>
                  <a:schemeClr val="tx1"/>
                </a:solidFill>
                <a:latin typeface="Times New Roman" panose="02020603050405020304" pitchFamily="18" charset="0"/>
                <a:cs typeface="Times New Roman" panose="02020603050405020304" pitchFamily="18" charset="0"/>
              </a:rPr>
              <a:t>та проаналізовані й порівняні за рівнем впливу на процеси життєдіяльності, розвиток, смертність лялечок та імаго м’ясної мухи (</a:t>
            </a:r>
            <a:r>
              <a:rPr lang="en-US" sz="2200" i="1" dirty="0">
                <a:solidFill>
                  <a:schemeClr val="tx1"/>
                </a:solidFill>
                <a:latin typeface="Times New Roman" panose="02020603050405020304" pitchFamily="18" charset="0"/>
                <a:cs typeface="Times New Roman" panose="02020603050405020304" pitchFamily="18" charset="0"/>
              </a:rPr>
              <a:t>Calliphora </a:t>
            </a:r>
            <a:r>
              <a:rPr lang="en-US" sz="2200" i="1" dirty="0" err="1">
                <a:solidFill>
                  <a:schemeClr val="tx1"/>
                </a:solidFill>
                <a:latin typeface="Times New Roman" panose="02020603050405020304" pitchFamily="18" charset="0"/>
                <a:cs typeface="Times New Roman" panose="02020603050405020304" pitchFamily="18" charset="0"/>
              </a:rPr>
              <a:t>vicina</a:t>
            </a:r>
            <a:r>
              <a:rPr lang="en-US" sz="2200" dirty="0">
                <a:solidFill>
                  <a:schemeClr val="tx1"/>
                </a:solidFill>
                <a:latin typeface="Times New Roman" panose="02020603050405020304" pitchFamily="18" charset="0"/>
                <a:cs typeface="Times New Roman" panose="02020603050405020304" pitchFamily="18" charset="0"/>
              </a:rPr>
              <a:t>)</a:t>
            </a:r>
            <a:r>
              <a:rPr lang="uk-UA" sz="2200" dirty="0">
                <a:solidFill>
                  <a:schemeClr val="tx1"/>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D7FFD017-DE0F-58BA-8469-49ADB594E980}"/>
              </a:ext>
            </a:extLst>
          </p:cNvPr>
          <p:cNvSpPr txBox="1"/>
          <p:nvPr/>
        </p:nvSpPr>
        <p:spPr>
          <a:xfrm>
            <a:off x="4492003" y="188536"/>
            <a:ext cx="3207994" cy="461665"/>
          </a:xfrm>
          <a:prstGeom prst="rect">
            <a:avLst/>
          </a:prstGeom>
          <a:noFill/>
        </p:spPr>
        <p:txBody>
          <a:bodyPr wrap="none" rtlCol="0">
            <a:spAutoFit/>
          </a:bodyPr>
          <a:lstStyle/>
          <a:p>
            <a:pPr algn="ctr"/>
            <a:r>
              <a:rPr lang="uk-UA" sz="2400" b="1" dirty="0">
                <a:latin typeface="Times New Roman" panose="02020603050405020304" pitchFamily="18" charset="0"/>
                <a:cs typeface="Times New Roman" panose="02020603050405020304" pitchFamily="18" charset="0"/>
              </a:rPr>
              <a:t>Матеріали та методи:</a:t>
            </a:r>
          </a:p>
        </p:txBody>
      </p:sp>
      <p:pic>
        <p:nvPicPr>
          <p:cNvPr id="8" name="Рисунок 7">
            <a:extLst>
              <a:ext uri="{FF2B5EF4-FFF2-40B4-BE49-F238E27FC236}">
                <a16:creationId xmlns:a16="http://schemas.microsoft.com/office/drawing/2014/main" id="{F2F235B9-2B8C-4541-258F-AC3B4C1D33CE}"/>
              </a:ext>
            </a:extLst>
          </p:cNvPr>
          <p:cNvPicPr>
            <a:picLocks noChangeAspect="1"/>
          </p:cNvPicPr>
          <p:nvPr/>
        </p:nvPicPr>
        <p:blipFill>
          <a:blip r:embed="rId2"/>
          <a:stretch>
            <a:fillRect/>
          </a:stretch>
        </p:blipFill>
        <p:spPr>
          <a:xfrm>
            <a:off x="7459083" y="819885"/>
            <a:ext cx="4221901" cy="4930685"/>
          </a:xfrm>
          <a:prstGeom prst="rect">
            <a:avLst/>
          </a:prstGeom>
        </p:spPr>
      </p:pic>
      <p:sp>
        <p:nvSpPr>
          <p:cNvPr id="9" name="TextBox 8">
            <a:extLst>
              <a:ext uri="{FF2B5EF4-FFF2-40B4-BE49-F238E27FC236}">
                <a16:creationId xmlns:a16="http://schemas.microsoft.com/office/drawing/2014/main" id="{ABF9F329-C3DE-4F14-70E7-29D4CD61D84D}"/>
              </a:ext>
            </a:extLst>
          </p:cNvPr>
          <p:cNvSpPr txBox="1"/>
          <p:nvPr/>
        </p:nvSpPr>
        <p:spPr>
          <a:xfrm>
            <a:off x="950023" y="6217443"/>
            <a:ext cx="10730961" cy="338554"/>
          </a:xfrm>
          <a:prstGeom prst="rect">
            <a:avLst/>
          </a:prstGeom>
          <a:noFill/>
        </p:spPr>
        <p:txBody>
          <a:bodyPr wrap="square" rtlCol="0">
            <a:spAutoFit/>
          </a:bodyPr>
          <a:lstStyle/>
          <a:p>
            <a:r>
              <a:rPr lang="uk-UA" sz="1600" i="1" dirty="0">
                <a:latin typeface="Times New Roman" panose="02020603050405020304" pitchFamily="18" charset="0"/>
                <a:cs typeface="Times New Roman" panose="02020603050405020304" pitchFamily="18" charset="0"/>
              </a:rPr>
              <a:t>Дослідження виконувалося у відділі алелопатії Національного ботанічного саду ім. М.М. Гришка НАН України</a:t>
            </a:r>
          </a:p>
        </p:txBody>
      </p:sp>
    </p:spTree>
    <p:extLst>
      <p:ext uri="{BB962C8B-B14F-4D97-AF65-F5344CB8AC3E}">
        <p14:creationId xmlns:p14="http://schemas.microsoft.com/office/powerpoint/2010/main" val="3200528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4603F8-5128-E763-71E1-313E7F43E544}"/>
              </a:ext>
            </a:extLst>
          </p:cNvPr>
          <p:cNvSpPr txBox="1"/>
          <p:nvPr/>
        </p:nvSpPr>
        <p:spPr>
          <a:xfrm>
            <a:off x="1187777" y="302838"/>
            <a:ext cx="10482606" cy="1015663"/>
          </a:xfrm>
          <a:prstGeom prst="rect">
            <a:avLst/>
          </a:prstGeom>
          <a:noFill/>
        </p:spPr>
        <p:txBody>
          <a:bodyPr wrap="square" rtlCol="0">
            <a:spAutoFit/>
          </a:bodyPr>
          <a:lstStyle/>
          <a:p>
            <a:pPr algn="ctr"/>
            <a:r>
              <a:rPr lang="uk-UA" sz="2000" b="1" dirty="0"/>
              <a:t>Інсектицидний та репелентний вплив досліджуваних чинників на м’ясну муху (</a:t>
            </a:r>
            <a:r>
              <a:rPr lang="en-US" sz="2000" b="1" i="1" dirty="0"/>
              <a:t>Calliphora </a:t>
            </a:r>
            <a:r>
              <a:rPr lang="en-US" sz="2000" b="1" i="1" dirty="0" err="1"/>
              <a:t>vicina</a:t>
            </a:r>
            <a:r>
              <a:rPr lang="en-US" sz="2000" b="1" dirty="0"/>
              <a:t>) </a:t>
            </a:r>
            <a:r>
              <a:rPr lang="uk-UA" sz="2000" b="1" dirty="0"/>
              <a:t>на </a:t>
            </a:r>
            <a:r>
              <a:rPr lang="uk-UA" sz="2000" b="1" dirty="0" err="1"/>
              <a:t>лялечковій</a:t>
            </a:r>
            <a:r>
              <a:rPr lang="uk-UA" sz="2000" b="1" dirty="0"/>
              <a:t> стадії розвитку.</a:t>
            </a:r>
          </a:p>
          <a:p>
            <a:pPr algn="ctr"/>
            <a:r>
              <a:rPr lang="uk-UA" sz="2000" b="1" dirty="0"/>
              <a:t>Фото та відео</a:t>
            </a:r>
          </a:p>
        </p:txBody>
      </p:sp>
      <p:pic>
        <p:nvPicPr>
          <p:cNvPr id="6" name="Рисунок 5">
            <a:extLst>
              <a:ext uri="{FF2B5EF4-FFF2-40B4-BE49-F238E27FC236}">
                <a16:creationId xmlns:a16="http://schemas.microsoft.com/office/drawing/2014/main" id="{DAB17DE9-9852-7F20-153D-284332EC9C80}"/>
              </a:ext>
            </a:extLst>
          </p:cNvPr>
          <p:cNvPicPr>
            <a:picLocks noChangeAspect="1"/>
          </p:cNvPicPr>
          <p:nvPr/>
        </p:nvPicPr>
        <p:blipFill>
          <a:blip r:embed="rId5"/>
          <a:srcRect t="7266" b="12743"/>
          <a:stretch>
            <a:fillRect/>
          </a:stretch>
        </p:blipFill>
        <p:spPr>
          <a:xfrm>
            <a:off x="1187777" y="1564005"/>
            <a:ext cx="3383247" cy="3593358"/>
          </a:xfrm>
          <a:prstGeom prst="rect">
            <a:avLst/>
          </a:prstGeom>
        </p:spPr>
      </p:pic>
      <p:pic>
        <p:nvPicPr>
          <p:cNvPr id="8" name="Рисунок 7">
            <a:extLst>
              <a:ext uri="{FF2B5EF4-FFF2-40B4-BE49-F238E27FC236}">
                <a16:creationId xmlns:a16="http://schemas.microsoft.com/office/drawing/2014/main" id="{31488B90-70FA-3E45-E40A-53C6EB7CCE9A}"/>
              </a:ext>
            </a:extLst>
          </p:cNvPr>
          <p:cNvPicPr>
            <a:picLocks noChangeAspect="1"/>
          </p:cNvPicPr>
          <p:nvPr/>
        </p:nvPicPr>
        <p:blipFill>
          <a:blip r:embed="rId6"/>
          <a:srcRect t="15241" b="4771"/>
          <a:stretch>
            <a:fillRect/>
          </a:stretch>
        </p:blipFill>
        <p:spPr>
          <a:xfrm>
            <a:off x="5111383" y="1564005"/>
            <a:ext cx="3383247" cy="3593358"/>
          </a:xfrm>
          <a:prstGeom prst="rect">
            <a:avLst/>
          </a:prstGeom>
        </p:spPr>
      </p:pic>
      <p:pic>
        <p:nvPicPr>
          <p:cNvPr id="10" name="2 інсектицидна дія">
            <a:hlinkClick r:id="" action="ppaction://media"/>
            <a:extLst>
              <a:ext uri="{FF2B5EF4-FFF2-40B4-BE49-F238E27FC236}">
                <a16:creationId xmlns:a16="http://schemas.microsoft.com/office/drawing/2014/main" id="{5223649A-B3E7-728D-64B9-FA3A55D5BB5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034989" y="1566594"/>
            <a:ext cx="2526907" cy="4492279"/>
          </a:xfrm>
          <a:prstGeom prst="rect">
            <a:avLst/>
          </a:prstGeom>
        </p:spPr>
      </p:pic>
      <p:sp>
        <p:nvSpPr>
          <p:cNvPr id="11" name="TextBox 10">
            <a:extLst>
              <a:ext uri="{FF2B5EF4-FFF2-40B4-BE49-F238E27FC236}">
                <a16:creationId xmlns:a16="http://schemas.microsoft.com/office/drawing/2014/main" id="{D3892986-D6FC-66E0-71CD-DE4E58C6E940}"/>
              </a:ext>
            </a:extLst>
          </p:cNvPr>
          <p:cNvSpPr txBox="1"/>
          <p:nvPr/>
        </p:nvSpPr>
        <p:spPr>
          <a:xfrm>
            <a:off x="1187777" y="5227876"/>
            <a:ext cx="1055802" cy="830997"/>
          </a:xfrm>
          <a:prstGeom prst="rect">
            <a:avLst/>
          </a:prstGeom>
          <a:solidFill>
            <a:schemeClr val="accent1"/>
          </a:solidFill>
        </p:spPr>
        <p:txBody>
          <a:bodyPr wrap="square" rtlCol="0">
            <a:spAutoFit/>
          </a:bodyPr>
          <a:lstStyle/>
          <a:p>
            <a:r>
              <a:rPr lang="uk-UA" sz="1600" b="1" dirty="0">
                <a:solidFill>
                  <a:schemeClr val="bg1"/>
                </a:solidFill>
              </a:rPr>
              <a:t>№ 1: Контроль</a:t>
            </a:r>
          </a:p>
          <a:p>
            <a:endParaRPr lang="uk-UA" sz="1600" b="1" dirty="0">
              <a:solidFill>
                <a:schemeClr val="bg1"/>
              </a:solidFill>
            </a:endParaRPr>
          </a:p>
        </p:txBody>
      </p:sp>
      <p:sp>
        <p:nvSpPr>
          <p:cNvPr id="12" name="TextBox 11">
            <a:extLst>
              <a:ext uri="{FF2B5EF4-FFF2-40B4-BE49-F238E27FC236}">
                <a16:creationId xmlns:a16="http://schemas.microsoft.com/office/drawing/2014/main" id="{01C588F5-58AA-B8E0-0C33-7F3A41CB09CF}"/>
              </a:ext>
            </a:extLst>
          </p:cNvPr>
          <p:cNvSpPr txBox="1"/>
          <p:nvPr/>
        </p:nvSpPr>
        <p:spPr>
          <a:xfrm>
            <a:off x="2309567" y="5227876"/>
            <a:ext cx="2261457" cy="830997"/>
          </a:xfrm>
          <a:prstGeom prst="rect">
            <a:avLst/>
          </a:prstGeom>
          <a:solidFill>
            <a:schemeClr val="accent1"/>
          </a:solidFill>
        </p:spPr>
        <p:txBody>
          <a:bodyPr wrap="square" rtlCol="0">
            <a:spAutoFit/>
          </a:bodyPr>
          <a:lstStyle/>
          <a:p>
            <a:r>
              <a:rPr lang="uk-UA" sz="1600" b="1" dirty="0">
                <a:solidFill>
                  <a:schemeClr val="bg1"/>
                </a:solidFill>
              </a:rPr>
              <a:t>№2: Палички, оброблені </a:t>
            </a:r>
          </a:p>
          <a:p>
            <a:r>
              <a:rPr lang="uk-UA" sz="1600" b="1" dirty="0">
                <a:solidFill>
                  <a:schemeClr val="bg1"/>
                </a:solidFill>
              </a:rPr>
              <a:t>екстрактом бурштину </a:t>
            </a:r>
          </a:p>
        </p:txBody>
      </p:sp>
      <p:sp>
        <p:nvSpPr>
          <p:cNvPr id="13" name="TextBox 12">
            <a:extLst>
              <a:ext uri="{FF2B5EF4-FFF2-40B4-BE49-F238E27FC236}">
                <a16:creationId xmlns:a16="http://schemas.microsoft.com/office/drawing/2014/main" id="{82A7221A-E82E-5258-D38E-5AC4F6FBF287}"/>
              </a:ext>
            </a:extLst>
          </p:cNvPr>
          <p:cNvSpPr txBox="1"/>
          <p:nvPr/>
        </p:nvSpPr>
        <p:spPr>
          <a:xfrm>
            <a:off x="5111383" y="5227876"/>
            <a:ext cx="1100881" cy="830997"/>
          </a:xfrm>
          <a:prstGeom prst="rect">
            <a:avLst/>
          </a:prstGeom>
          <a:solidFill>
            <a:schemeClr val="accent1"/>
          </a:solidFill>
        </p:spPr>
        <p:txBody>
          <a:bodyPr wrap="square" rtlCol="0">
            <a:spAutoFit/>
          </a:bodyPr>
          <a:lstStyle/>
          <a:p>
            <a:r>
              <a:rPr lang="uk-UA" sz="1600" b="1" dirty="0">
                <a:solidFill>
                  <a:schemeClr val="bg1"/>
                </a:solidFill>
              </a:rPr>
              <a:t>№3: Екстракт бурштину</a:t>
            </a:r>
          </a:p>
        </p:txBody>
      </p:sp>
      <p:sp>
        <p:nvSpPr>
          <p:cNvPr id="14" name="TextBox 13">
            <a:extLst>
              <a:ext uri="{FF2B5EF4-FFF2-40B4-BE49-F238E27FC236}">
                <a16:creationId xmlns:a16="http://schemas.microsoft.com/office/drawing/2014/main" id="{68982314-0833-076C-4982-87D998DF3559}"/>
              </a:ext>
            </a:extLst>
          </p:cNvPr>
          <p:cNvSpPr txBox="1"/>
          <p:nvPr/>
        </p:nvSpPr>
        <p:spPr>
          <a:xfrm>
            <a:off x="6287678" y="5239417"/>
            <a:ext cx="2206952" cy="807913"/>
          </a:xfrm>
          <a:prstGeom prst="rect">
            <a:avLst/>
          </a:prstGeom>
          <a:solidFill>
            <a:schemeClr val="accent1"/>
          </a:solidFill>
        </p:spPr>
        <p:txBody>
          <a:bodyPr wrap="square" rtlCol="0">
            <a:spAutoFit/>
          </a:bodyPr>
          <a:lstStyle/>
          <a:p>
            <a:r>
              <a:rPr lang="uk-UA" sz="1550" b="1" dirty="0">
                <a:solidFill>
                  <a:schemeClr val="bg1"/>
                </a:solidFill>
              </a:rPr>
              <a:t>№ 4: </a:t>
            </a:r>
            <a:r>
              <a:rPr lang="uk-UA" sz="1550" b="1" noProof="0" dirty="0">
                <a:solidFill>
                  <a:schemeClr val="bg1"/>
                </a:solidFill>
              </a:rPr>
              <a:t>Суміш екстракту бурштину</a:t>
            </a:r>
          </a:p>
          <a:p>
            <a:r>
              <a:rPr lang="uk-UA" sz="1550" b="1" dirty="0">
                <a:solidFill>
                  <a:schemeClr val="bg1"/>
                </a:solidFill>
              </a:rPr>
              <a:t>й</a:t>
            </a:r>
            <a:r>
              <a:rPr lang="uk-UA" sz="1550" b="1" noProof="0" dirty="0">
                <a:solidFill>
                  <a:schemeClr val="bg1"/>
                </a:solidFill>
              </a:rPr>
              <a:t> ефірних олій</a:t>
            </a:r>
          </a:p>
        </p:txBody>
      </p:sp>
    </p:spTree>
    <p:extLst>
      <p:ext uri="{BB962C8B-B14F-4D97-AF65-F5344CB8AC3E}">
        <p14:creationId xmlns:p14="http://schemas.microsoft.com/office/powerpoint/2010/main" val="33918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0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BE75466-3344-8AC8-25B8-D0C6BE6AE7A3}"/>
              </a:ext>
            </a:extLst>
          </p:cNvPr>
          <p:cNvSpPr txBox="1"/>
          <p:nvPr/>
        </p:nvSpPr>
        <p:spPr>
          <a:xfrm>
            <a:off x="925140" y="212182"/>
            <a:ext cx="10831398" cy="923330"/>
          </a:xfrm>
          <a:prstGeom prst="rect">
            <a:avLst/>
          </a:prstGeom>
          <a:noFill/>
        </p:spPr>
        <p:txBody>
          <a:bodyPr wrap="square" rtlCol="0">
            <a:spAutoFit/>
          </a:bodyPr>
          <a:lstStyle/>
          <a:p>
            <a:pPr algn="ctr"/>
            <a:r>
              <a:rPr lang="uk-UA" b="1" dirty="0"/>
              <a:t>Інсектицидний та репелентний вплив суміші екстракту бурштину та ефірних олій на дорослих особин м’ясної мухи (</a:t>
            </a:r>
            <a:r>
              <a:rPr lang="en-US" b="1" i="1" dirty="0"/>
              <a:t>Calliphora </a:t>
            </a:r>
            <a:r>
              <a:rPr lang="en-US" b="1" i="1" dirty="0" err="1"/>
              <a:t>vicina</a:t>
            </a:r>
            <a:r>
              <a:rPr lang="en-US" b="1" dirty="0"/>
              <a:t>)</a:t>
            </a:r>
            <a:r>
              <a:rPr lang="uk-UA" b="1" dirty="0"/>
              <a:t>.</a:t>
            </a:r>
          </a:p>
          <a:p>
            <a:pPr algn="ctr"/>
            <a:r>
              <a:rPr lang="uk-UA" b="1" dirty="0"/>
              <a:t>Відео та фото</a:t>
            </a:r>
          </a:p>
        </p:txBody>
      </p:sp>
      <p:pic>
        <p:nvPicPr>
          <p:cNvPr id="8" name="Рисунок 7">
            <a:extLst>
              <a:ext uri="{FF2B5EF4-FFF2-40B4-BE49-F238E27FC236}">
                <a16:creationId xmlns:a16="http://schemas.microsoft.com/office/drawing/2014/main" id="{4F67F0AC-9338-1BCC-5251-BBEAB0282FAF}"/>
              </a:ext>
            </a:extLst>
          </p:cNvPr>
          <p:cNvPicPr>
            <a:picLocks noChangeAspect="1"/>
          </p:cNvPicPr>
          <p:nvPr/>
        </p:nvPicPr>
        <p:blipFill>
          <a:blip r:embed="rId4"/>
          <a:stretch>
            <a:fillRect/>
          </a:stretch>
        </p:blipFill>
        <p:spPr>
          <a:xfrm>
            <a:off x="6487191" y="1310324"/>
            <a:ext cx="4086540" cy="5194411"/>
          </a:xfrm>
          <a:prstGeom prst="rect">
            <a:avLst/>
          </a:prstGeom>
        </p:spPr>
      </p:pic>
      <p:pic>
        <p:nvPicPr>
          <p:cNvPr id="9" name="інсектицидна дія">
            <a:hlinkClick r:id="" action="ppaction://media"/>
            <a:extLst>
              <a:ext uri="{FF2B5EF4-FFF2-40B4-BE49-F238E27FC236}">
                <a16:creationId xmlns:a16="http://schemas.microsoft.com/office/drawing/2014/main" id="{62A5BC34-0925-5B62-C069-8CAAE4E1D9F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40891" y="1310324"/>
            <a:ext cx="2921857" cy="5194411"/>
          </a:xfrm>
          <a:prstGeom prst="rect">
            <a:avLst/>
          </a:prstGeom>
        </p:spPr>
      </p:pic>
    </p:spTree>
    <p:extLst>
      <p:ext uri="{BB962C8B-B14F-4D97-AF65-F5344CB8AC3E}">
        <p14:creationId xmlns:p14="http://schemas.microsoft.com/office/powerpoint/2010/main" val="134919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Об'єкт 10">
            <a:extLst>
              <a:ext uri="{FF2B5EF4-FFF2-40B4-BE49-F238E27FC236}">
                <a16:creationId xmlns:a16="http://schemas.microsoft.com/office/drawing/2014/main" id="{A53F6515-23DF-2FEB-84C0-CE54BF3475CD}"/>
              </a:ext>
            </a:extLst>
          </p:cNvPr>
          <p:cNvGraphicFramePr>
            <a:graphicFrameLocks noChangeAspect="1"/>
          </p:cNvGraphicFramePr>
          <p:nvPr>
            <p:extLst>
              <p:ext uri="{D42A27DB-BD31-4B8C-83A1-F6EECF244321}">
                <p14:modId xmlns:p14="http://schemas.microsoft.com/office/powerpoint/2010/main" val="20680281"/>
              </p:ext>
            </p:extLst>
          </p:nvPr>
        </p:nvGraphicFramePr>
        <p:xfrm>
          <a:off x="1063956" y="1404649"/>
          <a:ext cx="10627567" cy="5182933"/>
        </p:xfrm>
        <a:graphic>
          <a:graphicData uri="http://schemas.openxmlformats.org/presentationml/2006/ole">
            <mc:AlternateContent xmlns:mc="http://schemas.openxmlformats.org/markup-compatibility/2006">
              <mc:Choice xmlns:v="urn:schemas-microsoft-com:vml" Requires="v">
                <p:oleObj name="Worksheet" r:id="rId2" imgW="8252566" imgH="4023550" progId="Excel.Sheet.12">
                  <p:embed/>
                </p:oleObj>
              </mc:Choice>
              <mc:Fallback>
                <p:oleObj name="Worksheet" r:id="rId2" imgW="8252566" imgH="4023550" progId="Excel.Sheet.12">
                  <p:embed/>
                  <p:pic>
                    <p:nvPicPr>
                      <p:cNvPr id="11" name="Об'єкт 10">
                        <a:extLst>
                          <a:ext uri="{FF2B5EF4-FFF2-40B4-BE49-F238E27FC236}">
                            <a16:creationId xmlns:a16="http://schemas.microsoft.com/office/drawing/2014/main" id="{A53F6515-23DF-2FEB-84C0-CE54BF3475CD}"/>
                          </a:ext>
                        </a:extLst>
                      </p:cNvPr>
                      <p:cNvPicPr/>
                      <p:nvPr/>
                    </p:nvPicPr>
                    <p:blipFill>
                      <a:blip r:embed="rId3"/>
                      <a:stretch>
                        <a:fillRect/>
                      </a:stretch>
                    </p:blipFill>
                    <p:spPr>
                      <a:xfrm>
                        <a:off x="1063956" y="1404649"/>
                        <a:ext cx="10627567" cy="5182933"/>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A8328DB4-DC8E-353F-ECF1-31D104011E25}"/>
              </a:ext>
            </a:extLst>
          </p:cNvPr>
          <p:cNvSpPr txBox="1"/>
          <p:nvPr/>
        </p:nvSpPr>
        <p:spPr>
          <a:xfrm>
            <a:off x="1063956" y="270418"/>
            <a:ext cx="10627567" cy="830997"/>
          </a:xfrm>
          <a:prstGeom prst="rect">
            <a:avLst/>
          </a:prstGeom>
          <a:noFill/>
        </p:spPr>
        <p:txBody>
          <a:bodyPr wrap="square" rtlCol="0">
            <a:spAutoFit/>
          </a:bodyPr>
          <a:lstStyle/>
          <a:p>
            <a:pPr algn="ctr"/>
            <a:r>
              <a:rPr lang="uk-UA" sz="2400" b="1" dirty="0"/>
              <a:t>Оцінка інсектицидного впливу досліджуваних чинників на м’ясну муху (</a:t>
            </a:r>
            <a:r>
              <a:rPr lang="en-US" sz="2400" b="1" i="1" dirty="0"/>
              <a:t>Calliphora </a:t>
            </a:r>
            <a:r>
              <a:rPr lang="en-US" sz="2400" b="1" i="1" dirty="0" err="1"/>
              <a:t>vicina</a:t>
            </a:r>
            <a:r>
              <a:rPr lang="en-US" sz="2400" b="1" dirty="0"/>
              <a:t>) </a:t>
            </a:r>
            <a:r>
              <a:rPr lang="uk-UA" sz="2400" b="1" dirty="0"/>
              <a:t>на </a:t>
            </a:r>
            <a:r>
              <a:rPr lang="uk-UA" sz="2400" b="1" dirty="0" err="1"/>
              <a:t>лялечковій</a:t>
            </a:r>
            <a:r>
              <a:rPr lang="uk-UA" sz="2400" b="1" dirty="0"/>
              <a:t> стадії розвитку</a:t>
            </a:r>
          </a:p>
        </p:txBody>
      </p:sp>
    </p:spTree>
    <p:extLst>
      <p:ext uri="{BB962C8B-B14F-4D97-AF65-F5344CB8AC3E}">
        <p14:creationId xmlns:p14="http://schemas.microsoft.com/office/powerpoint/2010/main" val="110960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Місце для вмісту 18">
            <a:extLst>
              <a:ext uri="{FF2B5EF4-FFF2-40B4-BE49-F238E27FC236}">
                <a16:creationId xmlns:a16="http://schemas.microsoft.com/office/drawing/2014/main" id="{B193DAE3-1E33-4B47-0553-B6630D8D850B}"/>
              </a:ext>
            </a:extLst>
          </p:cNvPr>
          <p:cNvGraphicFramePr>
            <a:graphicFrameLocks noGrp="1"/>
          </p:cNvGraphicFramePr>
          <p:nvPr>
            <p:ph idx="1"/>
            <p:extLst>
              <p:ext uri="{D42A27DB-BD31-4B8C-83A1-F6EECF244321}">
                <p14:modId xmlns:p14="http://schemas.microsoft.com/office/powerpoint/2010/main" val="49185824"/>
              </p:ext>
            </p:extLst>
          </p:nvPr>
        </p:nvGraphicFramePr>
        <p:xfrm>
          <a:off x="1250950" y="331237"/>
          <a:ext cx="6243359" cy="30977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Діаграма 26">
            <a:extLst>
              <a:ext uri="{FF2B5EF4-FFF2-40B4-BE49-F238E27FC236}">
                <a16:creationId xmlns:a16="http://schemas.microsoft.com/office/drawing/2014/main" id="{784C61A9-FBE5-8A38-3EF0-1174FA55A1C7}"/>
              </a:ext>
            </a:extLst>
          </p:cNvPr>
          <p:cNvGraphicFramePr/>
          <p:nvPr>
            <p:extLst>
              <p:ext uri="{D42A27DB-BD31-4B8C-83A1-F6EECF244321}">
                <p14:modId xmlns:p14="http://schemas.microsoft.com/office/powerpoint/2010/main" val="191445622"/>
              </p:ext>
            </p:extLst>
          </p:nvPr>
        </p:nvGraphicFramePr>
        <p:xfrm>
          <a:off x="1250950" y="3675739"/>
          <a:ext cx="6243359" cy="29041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Діаграма 29">
            <a:extLst>
              <a:ext uri="{FF2B5EF4-FFF2-40B4-BE49-F238E27FC236}">
                <a16:creationId xmlns:a16="http://schemas.microsoft.com/office/drawing/2014/main" id="{C73D1354-4AC6-2D39-AE64-9ADC10C6B549}"/>
              </a:ext>
            </a:extLst>
          </p:cNvPr>
          <p:cNvGraphicFramePr/>
          <p:nvPr>
            <p:extLst>
              <p:ext uri="{D42A27DB-BD31-4B8C-83A1-F6EECF244321}">
                <p14:modId xmlns:p14="http://schemas.microsoft.com/office/powerpoint/2010/main" val="2295320019"/>
              </p:ext>
            </p:extLst>
          </p:nvPr>
        </p:nvGraphicFramePr>
        <p:xfrm>
          <a:off x="7626284" y="331237"/>
          <a:ext cx="3968685" cy="62486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980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B9DE958-B06B-10AA-A458-820FCA0A8825}"/>
              </a:ext>
            </a:extLst>
          </p:cNvPr>
          <p:cNvSpPr>
            <a:spLocks noGrp="1"/>
          </p:cNvSpPr>
          <p:nvPr>
            <p:ph idx="1"/>
          </p:nvPr>
        </p:nvSpPr>
        <p:spPr>
          <a:xfrm>
            <a:off x="925364" y="623142"/>
            <a:ext cx="10887958" cy="5875665"/>
          </a:xfrm>
        </p:spPr>
        <p:txBody>
          <a:bodyPr>
            <a:normAutofit fontScale="25000" lnSpcReduction="20000"/>
          </a:bodyPr>
          <a:lstStyle/>
          <a:p>
            <a:pPr marL="0" indent="0" algn="just">
              <a:buNone/>
            </a:pPr>
            <a:r>
              <a:rPr lang="uk-UA" sz="6400" dirty="0">
                <a:solidFill>
                  <a:schemeClr val="tx1"/>
                </a:solidFill>
                <a:latin typeface="Cambria Math" panose="02040503050406030204" pitchFamily="18" charset="0"/>
                <a:ea typeface="Cambria Math" panose="02040503050406030204" pitchFamily="18" charset="0"/>
              </a:rPr>
              <a:t>1.</a:t>
            </a:r>
            <a:r>
              <a:rPr lang="uk-UA" sz="1550" dirty="0">
                <a:solidFill>
                  <a:schemeClr val="tx1"/>
                </a:solidFill>
                <a:latin typeface="Cambria Math" panose="02040503050406030204" pitchFamily="18" charset="0"/>
                <a:ea typeface="Cambria Math" panose="02040503050406030204" pitchFamily="18" charset="0"/>
              </a:rPr>
              <a:t>	</a:t>
            </a:r>
            <a:r>
              <a:rPr lang="uk-UA" sz="6200" dirty="0">
                <a:solidFill>
                  <a:schemeClr val="tx1"/>
                </a:solidFill>
                <a:latin typeface="Cambria Math" panose="02040503050406030204" pitchFamily="18" charset="0"/>
                <a:ea typeface="Cambria Math" panose="02040503050406030204" pitchFamily="18" charset="0"/>
              </a:rPr>
              <a:t>Аналіз літературних джерел, проведений у вступі, допоміг з’ясувати, які властивості ефірних олій та бурштину найчастіше є предметами сучасних наукових досліджень, підтвердити актуальність обраної теми, а також встановити, який вплив досліджуваних чинників на життєдіяльність комах вже було вивчено, і які речовини в їхньому складі забезпечують інсектицидну та репелентну дії. Зокрема, було розглянуто </a:t>
            </a:r>
            <a:r>
              <a:rPr lang="uk-UA" sz="6200" dirty="0" err="1">
                <a:solidFill>
                  <a:schemeClr val="tx1"/>
                </a:solidFill>
                <a:latin typeface="Cambria Math" panose="02040503050406030204" pitchFamily="18" charset="0"/>
                <a:ea typeface="Cambria Math" panose="02040503050406030204" pitchFamily="18" charset="0"/>
              </a:rPr>
              <a:t>борнеол</a:t>
            </a:r>
            <a:r>
              <a:rPr lang="uk-UA" sz="6200" dirty="0">
                <a:solidFill>
                  <a:schemeClr val="tx1"/>
                </a:solidFill>
                <a:latin typeface="Cambria Math" panose="02040503050406030204" pitchFamily="18" charset="0"/>
                <a:ea typeface="Cambria Math" panose="02040503050406030204" pitchFamily="18" charset="0"/>
              </a:rPr>
              <a:t>, як одну із речовин, що входить до складу і бурштину, і ефірних олій, але є недостатньо описаною в науковій літературі. Окрему увагу було приділено бурштину, потенціал якого як одного з варіантів для екологічного захисту  рослин від шкідників практично не досліджено.</a:t>
            </a:r>
          </a:p>
          <a:p>
            <a:pPr marL="0" indent="0" algn="just">
              <a:buNone/>
            </a:pPr>
            <a:r>
              <a:rPr lang="uk-UA" sz="6200" dirty="0">
                <a:solidFill>
                  <a:schemeClr val="tx1"/>
                </a:solidFill>
                <a:latin typeface="Cambria Math" panose="02040503050406030204" pitchFamily="18" charset="0"/>
                <a:ea typeface="Cambria Math" panose="02040503050406030204" pitchFamily="18" charset="0"/>
              </a:rPr>
              <a:t>2. 	Внаслідок проведеного дослідження було з’ясовано, що рівень пригнічення розвитку лялечок м’ясної мухи (</a:t>
            </a:r>
            <a:r>
              <a:rPr lang="en-US" sz="6200" i="1" dirty="0">
                <a:solidFill>
                  <a:schemeClr val="tx1"/>
                </a:solidFill>
                <a:latin typeface="Cambria Math" panose="02040503050406030204" pitchFamily="18" charset="0"/>
                <a:ea typeface="Cambria Math" panose="02040503050406030204" pitchFamily="18" charset="0"/>
              </a:rPr>
              <a:t>Calliphora </a:t>
            </a:r>
            <a:r>
              <a:rPr lang="en-US" sz="6200" i="1" dirty="0" err="1">
                <a:solidFill>
                  <a:schemeClr val="tx1"/>
                </a:solidFill>
                <a:latin typeface="Cambria Math" panose="02040503050406030204" pitchFamily="18" charset="0"/>
                <a:ea typeface="Cambria Math" panose="02040503050406030204" pitchFamily="18" charset="0"/>
              </a:rPr>
              <a:t>vicina</a:t>
            </a:r>
            <a:r>
              <a:rPr lang="en-US" sz="6200" dirty="0">
                <a:solidFill>
                  <a:schemeClr val="tx1"/>
                </a:solidFill>
                <a:latin typeface="Cambria Math" panose="02040503050406030204" pitchFamily="18" charset="0"/>
                <a:ea typeface="Cambria Math" panose="02040503050406030204" pitchFamily="18" charset="0"/>
              </a:rPr>
              <a:t>)</a:t>
            </a:r>
            <a:r>
              <a:rPr lang="uk-UA" sz="6200" dirty="0">
                <a:solidFill>
                  <a:schemeClr val="tx1"/>
                </a:solidFill>
                <a:latin typeface="Cambria Math" panose="02040503050406030204" pitchFamily="18" charset="0"/>
                <a:ea typeface="Cambria Math" panose="02040503050406030204" pitchFamily="18" charset="0"/>
              </a:rPr>
              <a:t> різниться, залежно від чинника впливу та способу його застосування. </a:t>
            </a:r>
          </a:p>
          <a:p>
            <a:pPr marL="0" indent="0" algn="just">
              <a:buNone/>
            </a:pPr>
            <a:r>
              <a:rPr lang="uk-UA" sz="6200" dirty="0">
                <a:solidFill>
                  <a:schemeClr val="tx1"/>
                </a:solidFill>
                <a:latin typeface="Cambria Math" panose="02040503050406030204" pitchFamily="18" charset="0"/>
                <a:ea typeface="Cambria Math" panose="02040503050406030204" pitchFamily="18" charset="0"/>
              </a:rPr>
              <a:t>	Відсоток природної смертності, визначений у контрольній групі, становить 40% від загальної кількості особин. Зважаючи на цей показник було розраховано ефективність дії кожного з досліджуваних чинників. Так, відсоток смертності комах під впливом паличок, оброблених екстрактом бурштину становить 70% від загальної кількості особин. Якщо від цього показника відняти відсоток смертності особин у контрольній групі, отримаємо 30% ефективності. </a:t>
            </a:r>
          </a:p>
          <a:p>
            <a:pPr marL="0" indent="0" algn="just">
              <a:buNone/>
            </a:pPr>
            <a:r>
              <a:rPr lang="uk-UA" sz="6200" dirty="0">
                <a:solidFill>
                  <a:schemeClr val="tx1"/>
                </a:solidFill>
                <a:latin typeface="Cambria Math" panose="02040503050406030204" pitchFamily="18" charset="0"/>
                <a:ea typeface="Cambria Math" panose="02040503050406030204" pitchFamily="18" charset="0"/>
              </a:rPr>
              <a:t>	У посудині №3, де вплив здійснювався екстрактом бурштину, відсоток смертності становить уже 92,50% від загальної кількості особин. Отже ефективність впливу даного чинника складає 52,50%.</a:t>
            </a:r>
          </a:p>
          <a:p>
            <a:pPr marL="0" indent="0" algn="just">
              <a:buNone/>
            </a:pPr>
            <a:r>
              <a:rPr lang="uk-UA" sz="6200" dirty="0">
                <a:solidFill>
                  <a:schemeClr val="tx1"/>
                </a:solidFill>
                <a:latin typeface="Cambria Math" panose="02040503050406030204" pitchFamily="18" charset="0"/>
                <a:ea typeface="Cambria Math" panose="02040503050406030204" pitchFamily="18" charset="0"/>
              </a:rPr>
              <a:t>	Найефективніший інсектицидний вплив на розвиток особин м’ясної мухи (</a:t>
            </a:r>
            <a:r>
              <a:rPr lang="en-US" sz="6200" i="1" dirty="0">
                <a:solidFill>
                  <a:schemeClr val="tx1"/>
                </a:solidFill>
                <a:latin typeface="Cambria Math" panose="02040503050406030204" pitchFamily="18" charset="0"/>
                <a:ea typeface="Cambria Math" panose="02040503050406030204" pitchFamily="18" charset="0"/>
              </a:rPr>
              <a:t>Calliphora </a:t>
            </a:r>
            <a:r>
              <a:rPr lang="en-US" sz="6200" i="1" dirty="0" err="1">
                <a:solidFill>
                  <a:schemeClr val="tx1"/>
                </a:solidFill>
                <a:latin typeface="Cambria Math" panose="02040503050406030204" pitchFamily="18" charset="0"/>
                <a:ea typeface="Cambria Math" panose="02040503050406030204" pitchFamily="18" charset="0"/>
              </a:rPr>
              <a:t>vicina</a:t>
            </a:r>
            <a:r>
              <a:rPr lang="en-US" sz="6200" dirty="0">
                <a:solidFill>
                  <a:schemeClr val="tx1"/>
                </a:solidFill>
                <a:latin typeface="Cambria Math" panose="02040503050406030204" pitchFamily="18" charset="0"/>
                <a:ea typeface="Cambria Math" panose="02040503050406030204" pitchFamily="18" charset="0"/>
              </a:rPr>
              <a:t>)</a:t>
            </a:r>
            <a:r>
              <a:rPr lang="uk-UA" sz="6200" dirty="0">
                <a:solidFill>
                  <a:schemeClr val="tx1"/>
                </a:solidFill>
                <a:latin typeface="Cambria Math" panose="02040503050406030204" pitchFamily="18" charset="0"/>
                <a:ea typeface="Cambria Math" panose="02040503050406030204" pitchFamily="18" charset="0"/>
              </a:rPr>
              <a:t>, за результатами дослідження, має суміш екстракту бурштину та ефірних олій ялівцю (</a:t>
            </a:r>
            <a:r>
              <a:rPr lang="en-US" sz="6200" i="1" dirty="0">
                <a:solidFill>
                  <a:schemeClr val="tx1"/>
                </a:solidFill>
                <a:latin typeface="Cambria Math" panose="02040503050406030204" pitchFamily="18" charset="0"/>
                <a:ea typeface="Cambria Math" panose="02040503050406030204" pitchFamily="18" charset="0"/>
              </a:rPr>
              <a:t>Juniperus Communis L.</a:t>
            </a:r>
            <a:r>
              <a:rPr lang="en-US" sz="6200" dirty="0">
                <a:solidFill>
                  <a:schemeClr val="tx1"/>
                </a:solidFill>
                <a:latin typeface="Cambria Math" panose="02040503050406030204" pitchFamily="18" charset="0"/>
                <a:ea typeface="Cambria Math" panose="02040503050406030204" pitchFamily="18" charset="0"/>
              </a:rPr>
              <a:t>), </a:t>
            </a:r>
            <a:r>
              <a:rPr lang="uk-UA" sz="6200" dirty="0">
                <a:solidFill>
                  <a:schemeClr val="tx1"/>
                </a:solidFill>
                <a:latin typeface="Cambria Math" panose="02040503050406030204" pitchFamily="18" charset="0"/>
                <a:ea typeface="Cambria Math" panose="02040503050406030204" pitchFamily="18" charset="0"/>
              </a:rPr>
              <a:t>розмарину (</a:t>
            </a:r>
            <a:r>
              <a:rPr lang="en-US" sz="6200" i="1" dirty="0">
                <a:solidFill>
                  <a:schemeClr val="tx1"/>
                </a:solidFill>
                <a:latin typeface="Cambria Math" panose="02040503050406030204" pitchFamily="18" charset="0"/>
                <a:ea typeface="Cambria Math" panose="02040503050406030204" pitchFamily="18" charset="0"/>
              </a:rPr>
              <a:t>Oleum </a:t>
            </a:r>
            <a:r>
              <a:rPr lang="en-US" sz="6200" i="1" dirty="0" err="1">
                <a:solidFill>
                  <a:schemeClr val="tx1"/>
                </a:solidFill>
                <a:latin typeface="Cambria Math" panose="02040503050406030204" pitchFamily="18" charset="0"/>
                <a:ea typeface="Cambria Math" panose="02040503050406030204" pitchFamily="18" charset="0"/>
              </a:rPr>
              <a:t>Rosmarini</a:t>
            </a:r>
            <a:r>
              <a:rPr lang="en-US" sz="6200" dirty="0">
                <a:solidFill>
                  <a:schemeClr val="tx1"/>
                </a:solidFill>
                <a:latin typeface="Cambria Math" panose="02040503050406030204" pitchFamily="18" charset="0"/>
                <a:ea typeface="Cambria Math" panose="02040503050406030204" pitchFamily="18" charset="0"/>
              </a:rPr>
              <a:t>)</a:t>
            </a:r>
            <a:r>
              <a:rPr lang="uk-UA" sz="6200" dirty="0">
                <a:solidFill>
                  <a:schemeClr val="tx1"/>
                </a:solidFill>
                <a:latin typeface="Cambria Math" panose="02040503050406030204" pitchFamily="18" charset="0"/>
                <a:ea typeface="Cambria Math" panose="02040503050406030204" pitchFamily="18" charset="0"/>
              </a:rPr>
              <a:t> та лаванди (</a:t>
            </a:r>
            <a:r>
              <a:rPr lang="en-US" sz="6200" i="1" dirty="0">
                <a:solidFill>
                  <a:schemeClr val="tx1"/>
                </a:solidFill>
                <a:latin typeface="Cambria Math" panose="02040503050406030204" pitchFamily="18" charset="0"/>
                <a:ea typeface="Cambria Math" panose="02040503050406030204" pitchFamily="18" charset="0"/>
              </a:rPr>
              <a:t>Oleum </a:t>
            </a:r>
            <a:r>
              <a:rPr lang="en-US" sz="6200" i="1" dirty="0" err="1">
                <a:solidFill>
                  <a:schemeClr val="tx1"/>
                </a:solidFill>
                <a:latin typeface="Cambria Math" panose="02040503050406030204" pitchFamily="18" charset="0"/>
                <a:ea typeface="Cambria Math" panose="02040503050406030204" pitchFamily="18" charset="0"/>
              </a:rPr>
              <a:t>Lavandulae</a:t>
            </a:r>
            <a:r>
              <a:rPr lang="en-US" sz="6200" dirty="0">
                <a:solidFill>
                  <a:schemeClr val="tx1"/>
                </a:solidFill>
                <a:latin typeface="Cambria Math" panose="02040503050406030204" pitchFamily="18" charset="0"/>
                <a:ea typeface="Cambria Math" panose="02040503050406030204" pitchFamily="18" charset="0"/>
              </a:rPr>
              <a:t>)</a:t>
            </a:r>
            <a:r>
              <a:rPr lang="uk-UA" sz="6200" dirty="0">
                <a:solidFill>
                  <a:schemeClr val="tx1"/>
                </a:solidFill>
                <a:latin typeface="Cambria Math" panose="02040503050406030204" pitchFamily="18" charset="0"/>
                <a:ea typeface="Cambria Math" panose="02040503050406030204" pitchFamily="18" charset="0"/>
              </a:rPr>
              <a:t>.  Під її дією смертність досліджуваних комах є стовідсотковою. Відповідно її ефективність, при врахуванні природної смертності особин, становить 60%.</a:t>
            </a:r>
          </a:p>
          <a:p>
            <a:pPr marL="0" indent="0" algn="just">
              <a:buNone/>
            </a:pPr>
            <a:r>
              <a:rPr lang="uk-UA" sz="6200" dirty="0">
                <a:solidFill>
                  <a:schemeClr val="tx1"/>
                </a:solidFill>
                <a:latin typeface="Cambria Math" panose="02040503050406030204" pitchFamily="18" charset="0"/>
                <a:ea typeface="Cambria Math" panose="02040503050406030204" pitchFamily="18" charset="0"/>
              </a:rPr>
              <a:t>	Окрім цього, було визначено відсоток збереження життєдіяльності особин у порівнянні з нормальними умовами.</a:t>
            </a:r>
            <a:r>
              <a:rPr lang="en-US" sz="6200" dirty="0">
                <a:solidFill>
                  <a:schemeClr val="tx1"/>
                </a:solidFill>
                <a:latin typeface="Cambria Math" panose="02040503050406030204" pitchFamily="18" charset="0"/>
                <a:ea typeface="Cambria Math" panose="02040503050406030204" pitchFamily="18" charset="0"/>
              </a:rPr>
              <a:t> </a:t>
            </a:r>
            <a:r>
              <a:rPr lang="uk-UA" sz="6200" dirty="0">
                <a:solidFill>
                  <a:schemeClr val="tx1"/>
                </a:solidFill>
                <a:latin typeface="Cambria Math" panose="02040503050406030204" pitchFamily="18" charset="0"/>
                <a:ea typeface="Cambria Math" panose="02040503050406030204" pitchFamily="18" charset="0"/>
              </a:rPr>
              <a:t>Для цього кількість дорослих особин у контрольній групі прийняли за 100% і з’ясували співвідношення між цим результатом та результатами, зафіксованими у посудинах №2, №3 та №4. Таким чином було встановлено, що у посудині №2 кількість осіб, що вижили, становила 50% у порівнянні з нормальними умовами, у посудині №3  — 12,5%, а у посудині №4 — 0%.</a:t>
            </a:r>
            <a:endParaRPr lang="en-US" sz="6200" dirty="0">
              <a:solidFill>
                <a:schemeClr val="tx1"/>
              </a:solidFill>
              <a:latin typeface="Cambria Math" panose="02040503050406030204" pitchFamily="18" charset="0"/>
              <a:ea typeface="Cambria Math" panose="02040503050406030204" pitchFamily="18" charset="0"/>
            </a:endParaRPr>
          </a:p>
        </p:txBody>
      </p:sp>
      <p:sp>
        <p:nvSpPr>
          <p:cNvPr id="6" name="TextBox 5">
            <a:extLst>
              <a:ext uri="{FF2B5EF4-FFF2-40B4-BE49-F238E27FC236}">
                <a16:creationId xmlns:a16="http://schemas.microsoft.com/office/drawing/2014/main" id="{3DBB6C1D-0E85-6B80-5952-DF9A12758B7D}"/>
              </a:ext>
            </a:extLst>
          </p:cNvPr>
          <p:cNvSpPr txBox="1"/>
          <p:nvPr/>
        </p:nvSpPr>
        <p:spPr>
          <a:xfrm>
            <a:off x="5505132" y="174527"/>
            <a:ext cx="1319873" cy="369332"/>
          </a:xfrm>
          <a:prstGeom prst="rect">
            <a:avLst/>
          </a:prstGeom>
          <a:noFill/>
        </p:spPr>
        <p:txBody>
          <a:bodyPr wrap="square" rtlCol="0">
            <a:spAutoFit/>
          </a:bodyPr>
          <a:lstStyle/>
          <a:p>
            <a:pPr algn="ctr"/>
            <a:r>
              <a:rPr lang="uk-UA" b="1" dirty="0">
                <a:latin typeface="Cambria Math" panose="02040503050406030204" pitchFamily="18" charset="0"/>
                <a:ea typeface="Cambria Math" panose="02040503050406030204" pitchFamily="18" charset="0"/>
              </a:rPr>
              <a:t>Висновки</a:t>
            </a:r>
          </a:p>
        </p:txBody>
      </p:sp>
    </p:spTree>
    <p:extLst>
      <p:ext uri="{BB962C8B-B14F-4D97-AF65-F5344CB8AC3E}">
        <p14:creationId xmlns:p14="http://schemas.microsoft.com/office/powerpoint/2010/main" val="742348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49EF1AC3-569D-CBDD-6D2D-80841D07A765}"/>
              </a:ext>
            </a:extLst>
          </p:cNvPr>
          <p:cNvSpPr>
            <a:spLocks noGrp="1"/>
          </p:cNvSpPr>
          <p:nvPr>
            <p:ph idx="1"/>
          </p:nvPr>
        </p:nvSpPr>
        <p:spPr>
          <a:xfrm>
            <a:off x="987984" y="636311"/>
            <a:ext cx="10710680" cy="5924746"/>
          </a:xfrm>
        </p:spPr>
        <p:txBody>
          <a:bodyPr>
            <a:normAutofit lnSpcReduction="10000"/>
          </a:bodyPr>
          <a:lstStyle/>
          <a:p>
            <a:pPr marL="0" indent="0" algn="just">
              <a:buNone/>
            </a:pPr>
            <a:r>
              <a:rPr lang="ru-RU" dirty="0"/>
              <a:t>	</a:t>
            </a:r>
            <a:r>
              <a:rPr lang="uk-UA" sz="1600" noProof="0" dirty="0">
                <a:solidFill>
                  <a:schemeClr val="tx1"/>
                </a:solidFill>
                <a:latin typeface="Times New Roman" panose="02020603050405020304" pitchFamily="18" charset="0"/>
                <a:cs typeface="Times New Roman" panose="02020603050405020304" pitchFamily="18" charset="0"/>
              </a:rPr>
              <a:t>Ефективність репелентного впливу встановлювалася шляхом спостереження за поведінкою осіб, що перейшли на дорослу стадію розвитку. У першу чергу репеленти відлякували комах, впливали на їхню активність та здатність орієнтуватися в просторі. П</a:t>
            </a:r>
            <a:r>
              <a:rPr lang="uk-UA" sz="1600" dirty="0">
                <a:solidFill>
                  <a:schemeClr val="tx1"/>
                </a:solidFill>
                <a:latin typeface="Times New Roman" panose="02020603050405020304" pitchFamily="18" charset="0"/>
                <a:cs typeface="Times New Roman" panose="02020603050405020304" pitchFamily="18" charset="0"/>
              </a:rPr>
              <a:t>ід впливом паличок, оброблених екстрактом бурштину, особини м’ясної мухи (</a:t>
            </a:r>
            <a:r>
              <a:rPr lang="en-US" sz="1600" i="1" dirty="0">
                <a:solidFill>
                  <a:schemeClr val="tx1"/>
                </a:solidFill>
                <a:latin typeface="Times New Roman" panose="02020603050405020304" pitchFamily="18" charset="0"/>
                <a:cs typeface="Times New Roman" panose="02020603050405020304" pitchFamily="18" charset="0"/>
              </a:rPr>
              <a:t>Calliphora </a:t>
            </a:r>
            <a:r>
              <a:rPr lang="en-US" sz="1600" i="1" dirty="0" err="1">
                <a:solidFill>
                  <a:schemeClr val="tx1"/>
                </a:solidFill>
                <a:latin typeface="Times New Roman" panose="02020603050405020304" pitchFamily="18" charset="0"/>
                <a:cs typeface="Times New Roman" panose="02020603050405020304" pitchFamily="18" charset="0"/>
              </a:rPr>
              <a:t>vicina</a:t>
            </a:r>
            <a:r>
              <a:rPr lang="en-US" sz="1600" dirty="0">
                <a:solidFill>
                  <a:schemeClr val="tx1"/>
                </a:solidFill>
                <a:latin typeface="Times New Roman" panose="02020603050405020304" pitchFamily="18" charset="0"/>
                <a:cs typeface="Times New Roman" panose="02020603050405020304" pitchFamily="18" charset="0"/>
              </a:rPr>
              <a:t>)</a:t>
            </a:r>
            <a:r>
              <a:rPr lang="uk-UA" sz="1600" dirty="0">
                <a:solidFill>
                  <a:schemeClr val="tx1"/>
                </a:solidFill>
                <a:latin typeface="Times New Roman" panose="02020603050405020304" pitchFamily="18" charset="0"/>
                <a:cs typeface="Times New Roman" panose="02020603050405020304" pitchFamily="18" charset="0"/>
              </a:rPr>
              <a:t> зберігали помірну активність, а їхнє переміщення відбувалося в усьому об’ємі посудини. Натомість у посудині №3, де вплив здійснювався екстрактом бурштину, репелентна дія досліджуваного чинника є більш помітною, адже дорослі особини м’ясної мухи (</a:t>
            </a:r>
            <a:r>
              <a:rPr lang="en-US" sz="1600" i="1" dirty="0">
                <a:solidFill>
                  <a:schemeClr val="tx1"/>
                </a:solidFill>
                <a:latin typeface="Times New Roman" panose="02020603050405020304" pitchFamily="18" charset="0"/>
                <a:cs typeface="Times New Roman" panose="02020603050405020304" pitchFamily="18" charset="0"/>
              </a:rPr>
              <a:t>Calliphora </a:t>
            </a:r>
            <a:r>
              <a:rPr lang="en-US" sz="1600" i="1" dirty="0" err="1">
                <a:solidFill>
                  <a:schemeClr val="tx1"/>
                </a:solidFill>
                <a:latin typeface="Times New Roman" panose="02020603050405020304" pitchFamily="18" charset="0"/>
                <a:cs typeface="Times New Roman" panose="02020603050405020304" pitchFamily="18" charset="0"/>
              </a:rPr>
              <a:t>vicina</a:t>
            </a:r>
            <a:r>
              <a:rPr lang="en-US" sz="1600" dirty="0">
                <a:solidFill>
                  <a:schemeClr val="tx1"/>
                </a:solidFill>
                <a:latin typeface="Times New Roman" panose="02020603050405020304" pitchFamily="18" charset="0"/>
                <a:cs typeface="Times New Roman" panose="02020603050405020304" pitchFamily="18" charset="0"/>
              </a:rPr>
              <a:t>) </a:t>
            </a:r>
            <a:r>
              <a:rPr lang="uk-UA" sz="1600" dirty="0">
                <a:solidFill>
                  <a:schemeClr val="tx1"/>
                </a:solidFill>
                <a:latin typeface="Times New Roman" panose="02020603050405020304" pitchFamily="18" charset="0"/>
                <a:cs typeface="Times New Roman" panose="02020603050405020304" pitchFamily="18" charset="0"/>
              </a:rPr>
              <a:t>виявили значно меншу активність, а також здійснювали переміщення на відстані від прямого джерела репелентного впливу. Ефективність суміші екстракту бурштину та ефірних олій ялівцю (</a:t>
            </a:r>
            <a:r>
              <a:rPr lang="en-US" sz="1600" i="1" dirty="0">
                <a:solidFill>
                  <a:schemeClr val="tx1"/>
                </a:solidFill>
                <a:latin typeface="Times New Roman" panose="02020603050405020304" pitchFamily="18" charset="0"/>
                <a:cs typeface="Times New Roman" panose="02020603050405020304" pitchFamily="18" charset="0"/>
              </a:rPr>
              <a:t>Juniperus Communis L. </a:t>
            </a:r>
            <a:r>
              <a:rPr lang="en-US" sz="1600" dirty="0">
                <a:solidFill>
                  <a:schemeClr val="tx1"/>
                </a:solidFill>
                <a:latin typeface="Times New Roman" panose="02020603050405020304" pitchFamily="18" charset="0"/>
                <a:cs typeface="Times New Roman" panose="02020603050405020304" pitchFamily="18" charset="0"/>
              </a:rPr>
              <a:t>), </a:t>
            </a:r>
            <a:r>
              <a:rPr lang="uk-UA" sz="1600" dirty="0">
                <a:solidFill>
                  <a:schemeClr val="tx1"/>
                </a:solidFill>
                <a:latin typeface="Times New Roman" panose="02020603050405020304" pitchFamily="18" charset="0"/>
                <a:cs typeface="Times New Roman" panose="02020603050405020304" pitchFamily="18" charset="0"/>
              </a:rPr>
              <a:t>розмарину (</a:t>
            </a:r>
            <a:r>
              <a:rPr lang="en-US" sz="1600" i="1" dirty="0">
                <a:solidFill>
                  <a:schemeClr val="tx1"/>
                </a:solidFill>
                <a:latin typeface="Times New Roman" panose="02020603050405020304" pitchFamily="18" charset="0"/>
                <a:cs typeface="Times New Roman" panose="02020603050405020304" pitchFamily="18" charset="0"/>
              </a:rPr>
              <a:t>Oleum </a:t>
            </a:r>
            <a:r>
              <a:rPr lang="en-US" sz="1600" i="1" dirty="0" err="1">
                <a:solidFill>
                  <a:schemeClr val="tx1"/>
                </a:solidFill>
                <a:latin typeface="Times New Roman" panose="02020603050405020304" pitchFamily="18" charset="0"/>
                <a:cs typeface="Times New Roman" panose="02020603050405020304" pitchFamily="18" charset="0"/>
              </a:rPr>
              <a:t>Rosmarini</a:t>
            </a:r>
            <a:r>
              <a:rPr lang="en-US" sz="1600" dirty="0">
                <a:solidFill>
                  <a:schemeClr val="tx1"/>
                </a:solidFill>
                <a:latin typeface="Times New Roman" panose="02020603050405020304" pitchFamily="18" charset="0"/>
                <a:cs typeface="Times New Roman" panose="02020603050405020304" pitchFamily="18" charset="0"/>
              </a:rPr>
              <a:t>) </a:t>
            </a:r>
            <a:r>
              <a:rPr lang="uk-UA" sz="1600" dirty="0">
                <a:solidFill>
                  <a:schemeClr val="tx1"/>
                </a:solidFill>
                <a:latin typeface="Times New Roman" panose="02020603050405020304" pitchFamily="18" charset="0"/>
                <a:cs typeface="Times New Roman" panose="02020603050405020304" pitchFamily="18" charset="0"/>
              </a:rPr>
              <a:t>та лаванди (</a:t>
            </a:r>
            <a:r>
              <a:rPr lang="en-US" sz="1600" i="1" dirty="0">
                <a:solidFill>
                  <a:schemeClr val="tx1"/>
                </a:solidFill>
                <a:latin typeface="Times New Roman" panose="02020603050405020304" pitchFamily="18" charset="0"/>
                <a:cs typeface="Times New Roman" panose="02020603050405020304" pitchFamily="18" charset="0"/>
              </a:rPr>
              <a:t>Oleum </a:t>
            </a:r>
            <a:r>
              <a:rPr lang="en-US" sz="1600" i="1" dirty="0" err="1">
                <a:solidFill>
                  <a:schemeClr val="tx1"/>
                </a:solidFill>
                <a:latin typeface="Times New Roman" panose="02020603050405020304" pitchFamily="18" charset="0"/>
                <a:cs typeface="Times New Roman" panose="02020603050405020304" pitchFamily="18" charset="0"/>
              </a:rPr>
              <a:t>Lavandulae</a:t>
            </a:r>
            <a:r>
              <a:rPr lang="en-US" sz="1600" dirty="0">
                <a:solidFill>
                  <a:schemeClr val="tx1"/>
                </a:solidFill>
                <a:latin typeface="Times New Roman" panose="02020603050405020304" pitchFamily="18" charset="0"/>
                <a:cs typeface="Times New Roman" panose="02020603050405020304" pitchFamily="18" charset="0"/>
              </a:rPr>
              <a:t>)</a:t>
            </a:r>
            <a:r>
              <a:rPr lang="uk-UA" sz="1600" dirty="0">
                <a:solidFill>
                  <a:schemeClr val="tx1"/>
                </a:solidFill>
                <a:latin typeface="Times New Roman" panose="02020603050405020304" pitchFamily="18" charset="0"/>
                <a:cs typeface="Times New Roman" panose="02020603050405020304" pitchFamily="18" charset="0"/>
              </a:rPr>
              <a:t> як репеленту на цьому </a:t>
            </a:r>
            <a:r>
              <a:rPr lang="uk-UA" sz="1600">
                <a:solidFill>
                  <a:schemeClr val="tx1"/>
                </a:solidFill>
                <a:latin typeface="Times New Roman" panose="02020603050405020304" pitchFamily="18" charset="0"/>
                <a:cs typeface="Times New Roman" panose="02020603050405020304" pitchFamily="18" charset="0"/>
              </a:rPr>
              <a:t>етапі дослідження </a:t>
            </a:r>
            <a:r>
              <a:rPr lang="uk-UA" sz="1600" dirty="0">
                <a:solidFill>
                  <a:schemeClr val="tx1"/>
                </a:solidFill>
                <a:latin typeface="Times New Roman" panose="02020603050405020304" pitchFamily="18" charset="0"/>
                <a:cs typeface="Times New Roman" panose="02020603050405020304" pitchFamily="18" charset="0"/>
              </a:rPr>
              <a:t>встановлено не було, оскільки вона повністю пригнітила розвиток усіх особин досліджуваних комах.</a:t>
            </a:r>
          </a:p>
          <a:p>
            <a:pPr marL="0" indent="0" algn="just">
              <a:buNone/>
            </a:pPr>
            <a:r>
              <a:rPr lang="uk-UA" sz="1600" dirty="0">
                <a:solidFill>
                  <a:schemeClr val="tx1"/>
                </a:solidFill>
                <a:latin typeface="Times New Roman" panose="02020603050405020304" pitchFamily="18" charset="0"/>
                <a:cs typeface="Times New Roman" panose="02020603050405020304" pitchFamily="18" charset="0"/>
              </a:rPr>
              <a:t>3.	Суміш екстракту бурштину та ефірних олій ялівцю (</a:t>
            </a:r>
            <a:r>
              <a:rPr lang="en-US" sz="1600" i="1" dirty="0">
                <a:solidFill>
                  <a:schemeClr val="tx1"/>
                </a:solidFill>
                <a:latin typeface="Times New Roman" panose="02020603050405020304" pitchFamily="18" charset="0"/>
                <a:cs typeface="Times New Roman" panose="02020603050405020304" pitchFamily="18" charset="0"/>
              </a:rPr>
              <a:t>Juniperus Communis L.</a:t>
            </a:r>
            <a:r>
              <a:rPr lang="en-US" sz="1600" dirty="0">
                <a:solidFill>
                  <a:schemeClr val="tx1"/>
                </a:solidFill>
                <a:latin typeface="Times New Roman" panose="02020603050405020304" pitchFamily="18" charset="0"/>
                <a:cs typeface="Times New Roman" panose="02020603050405020304" pitchFamily="18" charset="0"/>
              </a:rPr>
              <a:t>), </a:t>
            </a:r>
            <a:r>
              <a:rPr lang="uk-UA" sz="1600" dirty="0">
                <a:solidFill>
                  <a:schemeClr val="tx1"/>
                </a:solidFill>
                <a:latin typeface="Times New Roman" panose="02020603050405020304" pitchFamily="18" charset="0"/>
                <a:cs typeface="Times New Roman" panose="02020603050405020304" pitchFamily="18" charset="0"/>
              </a:rPr>
              <a:t>розмарину (</a:t>
            </a:r>
            <a:r>
              <a:rPr lang="en-US" sz="1600" i="1" dirty="0">
                <a:solidFill>
                  <a:schemeClr val="tx1"/>
                </a:solidFill>
                <a:latin typeface="Times New Roman" panose="02020603050405020304" pitchFamily="18" charset="0"/>
                <a:cs typeface="Times New Roman" panose="02020603050405020304" pitchFamily="18" charset="0"/>
              </a:rPr>
              <a:t>Oleum </a:t>
            </a:r>
            <a:r>
              <a:rPr lang="en-US" sz="1600" i="1" dirty="0" err="1">
                <a:solidFill>
                  <a:schemeClr val="tx1"/>
                </a:solidFill>
                <a:latin typeface="Times New Roman" panose="02020603050405020304" pitchFamily="18" charset="0"/>
                <a:cs typeface="Times New Roman" panose="02020603050405020304" pitchFamily="18" charset="0"/>
              </a:rPr>
              <a:t>Rosmarini</a:t>
            </a:r>
            <a:r>
              <a:rPr lang="en-US" sz="1600" dirty="0">
                <a:solidFill>
                  <a:schemeClr val="tx1"/>
                </a:solidFill>
                <a:latin typeface="Times New Roman" panose="02020603050405020304" pitchFamily="18" charset="0"/>
                <a:cs typeface="Times New Roman" panose="02020603050405020304" pitchFamily="18" charset="0"/>
              </a:rPr>
              <a:t>) </a:t>
            </a:r>
            <a:r>
              <a:rPr lang="uk-UA" sz="1600" dirty="0">
                <a:solidFill>
                  <a:schemeClr val="tx1"/>
                </a:solidFill>
                <a:latin typeface="Times New Roman" panose="02020603050405020304" pitchFamily="18" charset="0"/>
                <a:cs typeface="Times New Roman" panose="02020603050405020304" pitchFamily="18" charset="0"/>
              </a:rPr>
              <a:t>та лаванди (</a:t>
            </a:r>
            <a:r>
              <a:rPr lang="en-US" sz="1600" i="1" dirty="0">
                <a:solidFill>
                  <a:schemeClr val="tx1"/>
                </a:solidFill>
                <a:latin typeface="Times New Roman" panose="02020603050405020304" pitchFamily="18" charset="0"/>
                <a:cs typeface="Times New Roman" panose="02020603050405020304" pitchFamily="18" charset="0"/>
              </a:rPr>
              <a:t>Oleum </a:t>
            </a:r>
            <a:r>
              <a:rPr lang="en-US" sz="1600" i="1" dirty="0" err="1">
                <a:solidFill>
                  <a:schemeClr val="tx1"/>
                </a:solidFill>
                <a:latin typeface="Times New Roman" panose="02020603050405020304" pitchFamily="18" charset="0"/>
                <a:cs typeface="Times New Roman" panose="02020603050405020304" pitchFamily="18" charset="0"/>
              </a:rPr>
              <a:t>Lavandulae</a:t>
            </a:r>
            <a:r>
              <a:rPr lang="en-US" sz="1600" dirty="0">
                <a:solidFill>
                  <a:schemeClr val="tx1"/>
                </a:solidFill>
                <a:latin typeface="Times New Roman" panose="02020603050405020304" pitchFamily="18" charset="0"/>
                <a:cs typeface="Times New Roman" panose="02020603050405020304" pitchFamily="18" charset="0"/>
              </a:rPr>
              <a:t>)</a:t>
            </a:r>
            <a:r>
              <a:rPr lang="uk-UA" sz="1600" dirty="0">
                <a:solidFill>
                  <a:schemeClr val="tx1"/>
                </a:solidFill>
                <a:latin typeface="Times New Roman" panose="02020603050405020304" pitchFamily="18" charset="0"/>
                <a:cs typeface="Times New Roman" panose="02020603050405020304" pitchFamily="18" charset="0"/>
              </a:rPr>
              <a:t> мала найефективніший вплив на лялечок м’ясної мухи (</a:t>
            </a:r>
            <a:r>
              <a:rPr lang="en-US" sz="1600" i="1" dirty="0">
                <a:solidFill>
                  <a:schemeClr val="tx1"/>
                </a:solidFill>
                <a:latin typeface="Times New Roman" panose="02020603050405020304" pitchFamily="18" charset="0"/>
                <a:cs typeface="Times New Roman" panose="02020603050405020304" pitchFamily="18" charset="0"/>
              </a:rPr>
              <a:t>Calliphora </a:t>
            </a:r>
            <a:r>
              <a:rPr lang="en-US" sz="1600" i="1" dirty="0" err="1">
                <a:solidFill>
                  <a:schemeClr val="tx1"/>
                </a:solidFill>
                <a:latin typeface="Times New Roman" panose="02020603050405020304" pitchFamily="18" charset="0"/>
                <a:cs typeface="Times New Roman" panose="02020603050405020304" pitchFamily="18" charset="0"/>
              </a:rPr>
              <a:t>vicina</a:t>
            </a:r>
            <a:r>
              <a:rPr lang="en-US" sz="1600" dirty="0">
                <a:solidFill>
                  <a:schemeClr val="tx1"/>
                </a:solidFill>
                <a:latin typeface="Times New Roman" panose="02020603050405020304" pitchFamily="18" charset="0"/>
                <a:cs typeface="Times New Roman" panose="02020603050405020304" pitchFamily="18" charset="0"/>
              </a:rPr>
              <a:t>)</a:t>
            </a:r>
            <a:r>
              <a:rPr lang="uk-UA" sz="1600" dirty="0">
                <a:solidFill>
                  <a:schemeClr val="tx1"/>
                </a:solidFill>
                <a:latin typeface="Times New Roman" panose="02020603050405020304" pitchFamily="18" charset="0"/>
                <a:cs typeface="Times New Roman" panose="02020603050405020304" pitchFamily="18" charset="0"/>
              </a:rPr>
              <a:t>, тож було прийнято рішення також визначити ефективність її дії на дорослих особин досліджуваних комах. Вже за 30 хвилин усі комахи, що перебували в посудині, загинули. Протягом цього часу вони пересувалися на відстані від безпосереднього джерела впливу, а рівень їхньої активності, швидкості та координації рухів досить стрімко знижувався.</a:t>
            </a:r>
          </a:p>
          <a:p>
            <a:pPr marL="0" indent="0" algn="just">
              <a:buNone/>
            </a:pPr>
            <a:r>
              <a:rPr lang="uk-UA" sz="1600" dirty="0">
                <a:solidFill>
                  <a:schemeClr val="tx1"/>
                </a:solidFill>
                <a:latin typeface="Times New Roman" panose="02020603050405020304" pitchFamily="18" charset="0"/>
                <a:cs typeface="Times New Roman" panose="02020603050405020304" pitchFamily="18" charset="0"/>
              </a:rPr>
              <a:t>	Таким чином, суміш екстракту бурштину та ефірних олій ялівцю (</a:t>
            </a:r>
            <a:r>
              <a:rPr lang="en-US" sz="1600" i="1" dirty="0">
                <a:solidFill>
                  <a:schemeClr val="tx1"/>
                </a:solidFill>
                <a:latin typeface="Times New Roman" panose="02020603050405020304" pitchFamily="18" charset="0"/>
                <a:cs typeface="Times New Roman" panose="02020603050405020304" pitchFamily="18" charset="0"/>
              </a:rPr>
              <a:t>Juniperus Communis L.</a:t>
            </a:r>
            <a:r>
              <a:rPr lang="en-US" sz="1600" dirty="0">
                <a:solidFill>
                  <a:schemeClr val="tx1"/>
                </a:solidFill>
                <a:latin typeface="Times New Roman" panose="02020603050405020304" pitchFamily="18" charset="0"/>
                <a:cs typeface="Times New Roman" panose="02020603050405020304" pitchFamily="18" charset="0"/>
              </a:rPr>
              <a:t>), </a:t>
            </a:r>
            <a:r>
              <a:rPr lang="uk-UA" sz="1600" dirty="0">
                <a:solidFill>
                  <a:schemeClr val="tx1"/>
                </a:solidFill>
                <a:latin typeface="Times New Roman" panose="02020603050405020304" pitchFamily="18" charset="0"/>
                <a:cs typeface="Times New Roman" panose="02020603050405020304" pitchFamily="18" charset="0"/>
              </a:rPr>
              <a:t>розмарину (</a:t>
            </a:r>
            <a:r>
              <a:rPr lang="en-US" sz="1600" i="1" dirty="0">
                <a:solidFill>
                  <a:schemeClr val="tx1"/>
                </a:solidFill>
                <a:latin typeface="Times New Roman" panose="02020603050405020304" pitchFamily="18" charset="0"/>
                <a:cs typeface="Times New Roman" panose="02020603050405020304" pitchFamily="18" charset="0"/>
              </a:rPr>
              <a:t>Oleum </a:t>
            </a:r>
            <a:r>
              <a:rPr lang="en-US" sz="1600" i="1" dirty="0" err="1">
                <a:solidFill>
                  <a:schemeClr val="tx1"/>
                </a:solidFill>
                <a:latin typeface="Times New Roman" panose="02020603050405020304" pitchFamily="18" charset="0"/>
                <a:cs typeface="Times New Roman" panose="02020603050405020304" pitchFamily="18" charset="0"/>
              </a:rPr>
              <a:t>Rosmarini</a:t>
            </a:r>
            <a:r>
              <a:rPr lang="en-US" sz="1600" dirty="0">
                <a:solidFill>
                  <a:schemeClr val="tx1"/>
                </a:solidFill>
                <a:latin typeface="Times New Roman" panose="02020603050405020304" pitchFamily="18" charset="0"/>
                <a:cs typeface="Times New Roman" panose="02020603050405020304" pitchFamily="18" charset="0"/>
              </a:rPr>
              <a:t>) </a:t>
            </a:r>
            <a:r>
              <a:rPr lang="uk-UA" sz="1600" dirty="0">
                <a:solidFill>
                  <a:schemeClr val="tx1"/>
                </a:solidFill>
                <a:latin typeface="Times New Roman" panose="02020603050405020304" pitchFamily="18" charset="0"/>
                <a:cs typeface="Times New Roman" panose="02020603050405020304" pitchFamily="18" charset="0"/>
              </a:rPr>
              <a:t>та лаванди (</a:t>
            </a:r>
            <a:r>
              <a:rPr lang="en-US" sz="1600" i="1" dirty="0">
                <a:solidFill>
                  <a:schemeClr val="tx1"/>
                </a:solidFill>
                <a:latin typeface="Times New Roman" panose="02020603050405020304" pitchFamily="18" charset="0"/>
                <a:cs typeface="Times New Roman" panose="02020603050405020304" pitchFamily="18" charset="0"/>
              </a:rPr>
              <a:t>Oleum </a:t>
            </a:r>
            <a:r>
              <a:rPr lang="en-US" sz="1600" i="1" dirty="0" err="1">
                <a:solidFill>
                  <a:schemeClr val="tx1"/>
                </a:solidFill>
                <a:latin typeface="Times New Roman" panose="02020603050405020304" pitchFamily="18" charset="0"/>
                <a:cs typeface="Times New Roman" panose="02020603050405020304" pitchFamily="18" charset="0"/>
              </a:rPr>
              <a:t>Lavandulae</a:t>
            </a:r>
            <a:r>
              <a:rPr lang="en-US" sz="1600" dirty="0">
                <a:solidFill>
                  <a:schemeClr val="tx1"/>
                </a:solidFill>
                <a:latin typeface="Times New Roman" panose="02020603050405020304" pitchFamily="18" charset="0"/>
                <a:cs typeface="Times New Roman" panose="02020603050405020304" pitchFamily="18" charset="0"/>
              </a:rPr>
              <a:t>) </a:t>
            </a:r>
            <a:r>
              <a:rPr lang="uk-UA" sz="1600" dirty="0">
                <a:solidFill>
                  <a:schemeClr val="tx1"/>
                </a:solidFill>
                <a:latin typeface="Times New Roman" panose="02020603050405020304" pitchFamily="18" charset="0"/>
                <a:cs typeface="Times New Roman" panose="02020603050405020304" pitchFamily="18" charset="0"/>
              </a:rPr>
              <a:t>продемонструвала дієвий інсектицидний та репелентний вплив як на лялечок, так і на імаго м’ясної мухи (</a:t>
            </a:r>
            <a:r>
              <a:rPr lang="en-US" sz="1600" i="1" dirty="0">
                <a:solidFill>
                  <a:schemeClr val="tx1"/>
                </a:solidFill>
                <a:latin typeface="Times New Roman" panose="02020603050405020304" pitchFamily="18" charset="0"/>
                <a:cs typeface="Times New Roman" panose="02020603050405020304" pitchFamily="18" charset="0"/>
              </a:rPr>
              <a:t>Calliphora </a:t>
            </a:r>
            <a:r>
              <a:rPr lang="en-US" sz="1600" i="1" dirty="0" err="1">
                <a:solidFill>
                  <a:schemeClr val="tx1"/>
                </a:solidFill>
                <a:latin typeface="Times New Roman" panose="02020603050405020304" pitchFamily="18" charset="0"/>
                <a:cs typeface="Times New Roman" panose="02020603050405020304" pitchFamily="18" charset="0"/>
              </a:rPr>
              <a:t>vicina</a:t>
            </a:r>
            <a:r>
              <a:rPr lang="en-US" sz="1600" dirty="0">
                <a:solidFill>
                  <a:schemeClr val="tx1"/>
                </a:solidFill>
                <a:latin typeface="Times New Roman" panose="02020603050405020304" pitchFamily="18" charset="0"/>
                <a:cs typeface="Times New Roman" panose="02020603050405020304" pitchFamily="18" charset="0"/>
              </a:rPr>
              <a:t>)</a:t>
            </a:r>
            <a:r>
              <a:rPr lang="uk-UA" sz="1600" dirty="0">
                <a:solidFill>
                  <a:schemeClr val="tx1"/>
                </a:solidFill>
                <a:latin typeface="Times New Roman" panose="02020603050405020304" pitchFamily="18" charset="0"/>
                <a:cs typeface="Times New Roman" panose="02020603050405020304" pitchFamily="18" charset="0"/>
              </a:rPr>
              <a:t>.</a:t>
            </a:r>
          </a:p>
          <a:p>
            <a:pPr marL="0" indent="0" algn="just">
              <a:buNone/>
            </a:pPr>
            <a:r>
              <a:rPr lang="uk-UA" sz="1600" dirty="0">
                <a:solidFill>
                  <a:schemeClr val="tx1"/>
                </a:solidFill>
                <a:latin typeface="Times New Roman" panose="02020603050405020304" pitchFamily="18" charset="0"/>
                <a:cs typeface="Times New Roman" panose="02020603050405020304" pitchFamily="18" charset="0"/>
              </a:rPr>
              <a:t>	Узагальнюючи викладене, дослідження має демонстраційний характер та спрямоване на виявлення загальних тенденцій впливу досліджуваних речовин на </a:t>
            </a:r>
            <a:r>
              <a:rPr lang="en-US" sz="1600" i="1" dirty="0">
                <a:solidFill>
                  <a:schemeClr val="tx1"/>
                </a:solidFill>
                <a:latin typeface="Times New Roman" panose="02020603050405020304" pitchFamily="18" charset="0"/>
                <a:cs typeface="Times New Roman" panose="02020603050405020304" pitchFamily="18" charset="0"/>
              </a:rPr>
              <a:t>Calliphora </a:t>
            </a:r>
            <a:r>
              <a:rPr lang="en-US" sz="1600" i="1" dirty="0" err="1">
                <a:solidFill>
                  <a:schemeClr val="tx1"/>
                </a:solidFill>
                <a:latin typeface="Times New Roman" panose="02020603050405020304" pitchFamily="18" charset="0"/>
                <a:cs typeface="Times New Roman" panose="02020603050405020304" pitchFamily="18" charset="0"/>
              </a:rPr>
              <a:t>vicina</a:t>
            </a:r>
            <a:r>
              <a:rPr lang="uk-UA" sz="1600" i="1" dirty="0">
                <a:solidFill>
                  <a:schemeClr val="tx1"/>
                </a:solidFill>
                <a:latin typeface="Times New Roman" panose="02020603050405020304" pitchFamily="18" charset="0"/>
                <a:cs typeface="Times New Roman" panose="02020603050405020304" pitchFamily="18" charset="0"/>
              </a:rPr>
              <a:t>, </a:t>
            </a:r>
            <a:r>
              <a:rPr lang="uk-UA" sz="1600" dirty="0">
                <a:solidFill>
                  <a:schemeClr val="tx1"/>
                </a:solidFill>
                <a:latin typeface="Times New Roman" panose="02020603050405020304" pitchFamily="18" charset="0"/>
                <a:cs typeface="Times New Roman" panose="02020603050405020304" pitchFamily="18" charset="0"/>
              </a:rPr>
              <a:t>що в майбутньому може покласти підґрунтя для детального вивчення можливості масового використання бурштину та ефірних олій в якості натуральних репелентів та інсектицидів рослинного походження.</a:t>
            </a:r>
          </a:p>
        </p:txBody>
      </p:sp>
      <p:sp>
        <p:nvSpPr>
          <p:cNvPr id="6" name="TextBox 5">
            <a:extLst>
              <a:ext uri="{FF2B5EF4-FFF2-40B4-BE49-F238E27FC236}">
                <a16:creationId xmlns:a16="http://schemas.microsoft.com/office/drawing/2014/main" id="{010470CF-EF4D-7EB8-3C80-E0DA3240B333}"/>
              </a:ext>
            </a:extLst>
          </p:cNvPr>
          <p:cNvSpPr txBox="1"/>
          <p:nvPr/>
        </p:nvSpPr>
        <p:spPr>
          <a:xfrm>
            <a:off x="5491988" y="187692"/>
            <a:ext cx="1208023" cy="369332"/>
          </a:xfrm>
          <a:prstGeom prst="rect">
            <a:avLst/>
          </a:prstGeom>
          <a:noFill/>
        </p:spPr>
        <p:txBody>
          <a:bodyPr wrap="none" rtlCol="0">
            <a:spAutoFit/>
          </a:bodyPr>
          <a:lstStyle/>
          <a:p>
            <a:r>
              <a:rPr lang="uk-UA" b="1" dirty="0">
                <a:latin typeface="Times New Roman" panose="02020603050405020304" pitchFamily="18" charset="0"/>
                <a:cs typeface="Times New Roman" panose="02020603050405020304" pitchFamily="18" charset="0"/>
              </a:rPr>
              <a:t>Висновки</a:t>
            </a:r>
          </a:p>
        </p:txBody>
      </p:sp>
    </p:spTree>
    <p:extLst>
      <p:ext uri="{BB962C8B-B14F-4D97-AF65-F5344CB8AC3E}">
        <p14:creationId xmlns:p14="http://schemas.microsoft.com/office/powerpoint/2010/main" val="1775312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92815-17A5-8705-9EC0-D9D79B8B065A}"/>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1C1CA639-76AE-1D58-00C4-3ABEC642B0B3}"/>
              </a:ext>
            </a:extLst>
          </p:cNvPr>
          <p:cNvSpPr>
            <a:spLocks noGrp="1"/>
          </p:cNvSpPr>
          <p:nvPr>
            <p:ph idx="1"/>
          </p:nvPr>
        </p:nvSpPr>
        <p:spPr>
          <a:xfrm>
            <a:off x="1112363" y="512811"/>
            <a:ext cx="10567448" cy="6238187"/>
          </a:xfrm>
        </p:spPr>
        <p:txBody>
          <a:bodyPr>
            <a:noAutofit/>
          </a:bodyPr>
          <a:lstStyle/>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1.	Іволга Є.В., Харченко Ю.В. ХІМІЧНИЙ СКЛАД І БІОАКТИВНІСТЬ ЕФІРНОЇ ОЛІЇ </a:t>
            </a:r>
            <a:r>
              <a:rPr lang="en-US" sz="1100" dirty="0">
                <a:solidFill>
                  <a:schemeClr val="tx1"/>
                </a:solidFill>
                <a:latin typeface="Times New Roman" panose="02020603050405020304" pitchFamily="18" charset="0"/>
                <a:cs typeface="Times New Roman" panose="02020603050405020304" pitchFamily="18" charset="0"/>
              </a:rPr>
              <a:t>LAVANDULA ANGUSTIFOLIA. V</a:t>
            </a:r>
            <a:r>
              <a:rPr lang="uk-UA" sz="1100" dirty="0">
                <a:solidFill>
                  <a:schemeClr val="tx1"/>
                </a:solidFill>
                <a:latin typeface="Times New Roman" panose="02020603050405020304" pitchFamily="18" charset="0"/>
                <a:cs typeface="Times New Roman" panose="02020603050405020304" pitchFamily="18" charset="0"/>
              </a:rPr>
              <a:t>І Всеукраїнська заочна наукова конференція (7 листопада 2025 р.), секція 6. Сучасна хімія та хімічний експеримент.</a:t>
            </a: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2.	</a:t>
            </a:r>
            <a:r>
              <a:rPr lang="ru-RU" sz="1100" dirty="0">
                <a:solidFill>
                  <a:schemeClr val="tx1"/>
                </a:solidFill>
                <a:latin typeface="Times New Roman" panose="02020603050405020304" pitchFamily="18" charset="0"/>
                <a:cs typeface="Times New Roman" panose="02020603050405020304" pitchFamily="18" charset="0"/>
              </a:rPr>
              <a:t>Міронов О.Л., Качалова Н.М., Дзюба О.І., </a:t>
            </a:r>
            <a:r>
              <a:rPr lang="ru-RU" sz="1100" dirty="0" err="1">
                <a:solidFill>
                  <a:schemeClr val="tx1"/>
                </a:solidFill>
                <a:latin typeface="Times New Roman" panose="02020603050405020304" pitchFamily="18" charset="0"/>
                <a:cs typeface="Times New Roman" panose="02020603050405020304" pitchFamily="18" charset="0"/>
              </a:rPr>
              <a:t>Богза</a:t>
            </a:r>
            <a:r>
              <a:rPr lang="ru-RU" sz="1100" dirty="0">
                <a:solidFill>
                  <a:schemeClr val="tx1"/>
                </a:solidFill>
                <a:latin typeface="Times New Roman" panose="02020603050405020304" pitchFamily="18" charset="0"/>
                <a:cs typeface="Times New Roman" panose="02020603050405020304" pitchFamily="18" charset="0"/>
              </a:rPr>
              <a:t> С.Л. КОМПЛЕКС БІОЛОГІЧНО-АКТИВНИХ СПОЛУК БУРШТИНУ:СПОСІБ ОТРИМАННЯ, ВЛАСТИВОСТІ ТА ЗАСТОСУВАНН. ЗБІРНИК ПРАЦЬ  Х МІЖНАРОДНОЇ МІЖДИСЦИПЛІНАРНОЇНАУКОВО-ПРАКТИЧНОЇ КОНФЕРЕНЦІЇ; 21-22 </a:t>
            </a:r>
            <a:r>
              <a:rPr lang="ru-RU" sz="1100" dirty="0" err="1">
                <a:solidFill>
                  <a:schemeClr val="tx1"/>
                </a:solidFill>
                <a:latin typeface="Times New Roman" panose="02020603050405020304" pitchFamily="18" charset="0"/>
                <a:cs typeface="Times New Roman" panose="02020603050405020304" pitchFamily="18" charset="0"/>
              </a:rPr>
              <a:t>квітня</a:t>
            </a:r>
            <a:r>
              <a:rPr lang="ru-RU" sz="1100" dirty="0">
                <a:solidFill>
                  <a:schemeClr val="tx1"/>
                </a:solidFill>
                <a:latin typeface="Times New Roman" panose="02020603050405020304" pitchFamily="18" charset="0"/>
                <a:cs typeface="Times New Roman" panose="02020603050405020304" pitchFamily="18" charset="0"/>
              </a:rPr>
              <a:t> 2017 року, </a:t>
            </a:r>
            <a:r>
              <a:rPr lang="ru-RU" sz="1100" dirty="0" err="1">
                <a:solidFill>
                  <a:schemeClr val="tx1"/>
                </a:solidFill>
                <a:latin typeface="Times New Roman" panose="02020603050405020304" pitchFamily="18" charset="0"/>
                <a:cs typeface="Times New Roman" panose="02020603050405020304" pitchFamily="18" charset="0"/>
              </a:rPr>
              <a:t>сторінки</a:t>
            </a:r>
            <a:r>
              <a:rPr lang="ru-RU" sz="1100" dirty="0">
                <a:solidFill>
                  <a:schemeClr val="tx1"/>
                </a:solidFill>
                <a:latin typeface="Times New Roman" panose="02020603050405020304" pitchFamily="18" charset="0"/>
                <a:cs typeface="Times New Roman" panose="02020603050405020304" pitchFamily="18" charset="0"/>
              </a:rPr>
              <a:t> 247-251.</a:t>
            </a:r>
            <a:endParaRPr lang="uk-UA" sz="1100" dirty="0">
              <a:solidFill>
                <a:schemeClr val="tx1"/>
              </a:solidFill>
              <a:latin typeface="Times New Roman" panose="02020603050405020304" pitchFamily="18" charset="0"/>
              <a:cs typeface="Times New Roman" panose="02020603050405020304" pitchFamily="18" charset="0"/>
            </a:endParaRP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3.	</a:t>
            </a:r>
            <a:r>
              <a:rPr lang="en-US" sz="1100" dirty="0">
                <a:solidFill>
                  <a:schemeClr val="tx1"/>
                </a:solidFill>
                <a:latin typeface="Times New Roman" panose="02020603050405020304" pitchFamily="18" charset="0"/>
                <a:cs typeface="Times New Roman" panose="02020603050405020304" pitchFamily="18" charset="0"/>
              </a:rPr>
              <a:t>Paweł Tumiłowicz1, Ludwik Synoradzki1, Agnieszka </a:t>
            </a:r>
            <a:r>
              <a:rPr lang="en-US" sz="1100" dirty="0" err="1">
                <a:solidFill>
                  <a:schemeClr val="tx1"/>
                </a:solidFill>
                <a:latin typeface="Times New Roman" panose="02020603050405020304" pitchFamily="18" charset="0"/>
                <a:cs typeface="Times New Roman" panose="02020603050405020304" pitchFamily="18" charset="0"/>
              </a:rPr>
              <a:t>Sobiecka</a:t>
            </a:r>
            <a:r>
              <a:rPr lang="en-US" sz="1100" dirty="0">
                <a:solidFill>
                  <a:schemeClr val="tx1"/>
                </a:solidFill>
                <a:latin typeface="Times New Roman" panose="02020603050405020304" pitchFamily="18" charset="0"/>
                <a:cs typeface="Times New Roman" panose="02020603050405020304" pitchFamily="18" charset="0"/>
              </a:rPr>
              <a:t>, Jacek </a:t>
            </a:r>
            <a:r>
              <a:rPr lang="en-US" sz="1100" dirty="0" err="1">
                <a:solidFill>
                  <a:schemeClr val="tx1"/>
                </a:solidFill>
                <a:latin typeface="Times New Roman" panose="02020603050405020304" pitchFamily="18" charset="0"/>
                <a:cs typeface="Times New Roman" panose="02020603050405020304" pitchFamily="18" charset="0"/>
              </a:rPr>
              <a:t>Arct</a:t>
            </a:r>
            <a:r>
              <a:rPr lang="en-US" sz="1100" dirty="0">
                <a:solidFill>
                  <a:schemeClr val="tx1"/>
                </a:solidFill>
                <a:latin typeface="Times New Roman" panose="02020603050405020304" pitchFamily="18" charset="0"/>
                <a:cs typeface="Times New Roman" panose="02020603050405020304" pitchFamily="18" charset="0"/>
              </a:rPr>
              <a:t>, Katarzyna </a:t>
            </a:r>
            <a:r>
              <a:rPr lang="en-US" sz="1100" dirty="0" err="1">
                <a:solidFill>
                  <a:schemeClr val="tx1"/>
                </a:solidFill>
                <a:latin typeface="Times New Roman" panose="02020603050405020304" pitchFamily="18" charset="0"/>
                <a:cs typeface="Times New Roman" panose="02020603050405020304" pitchFamily="18" charset="0"/>
              </a:rPr>
              <a:t>Pytkowska</a:t>
            </a:r>
            <a:r>
              <a:rPr lang="en-US" sz="1100" dirty="0">
                <a:solidFill>
                  <a:schemeClr val="tx1"/>
                </a:solidFill>
                <a:latin typeface="Times New Roman" panose="02020603050405020304" pitchFamily="18" charset="0"/>
                <a:cs typeface="Times New Roman" panose="02020603050405020304" pitchFamily="18" charset="0"/>
              </a:rPr>
              <a:t>, Sławomir </a:t>
            </a:r>
            <a:r>
              <a:rPr lang="en-US" sz="1100" dirty="0" err="1">
                <a:solidFill>
                  <a:schemeClr val="tx1"/>
                </a:solidFill>
                <a:latin typeface="Times New Roman" panose="02020603050405020304" pitchFamily="18" charset="0"/>
                <a:cs typeface="Times New Roman" panose="02020603050405020304" pitchFamily="18" charset="0"/>
              </a:rPr>
              <a:t>Safarzyński</a:t>
            </a:r>
            <a:r>
              <a:rPr lang="en-US" sz="1100" dirty="0">
                <a:solidFill>
                  <a:schemeClr val="tx1"/>
                </a:solidFill>
                <a:latin typeface="Times New Roman" panose="02020603050405020304" pitchFamily="18" charset="0"/>
                <a:cs typeface="Times New Roman" panose="02020603050405020304" pitchFamily="18" charset="0"/>
              </a:rPr>
              <a:t>. Bioactivity of Baltic amber – fossil resin. «</a:t>
            </a:r>
            <a:r>
              <a:rPr lang="en-US" sz="1100" dirty="0" err="1">
                <a:solidFill>
                  <a:schemeClr val="tx1"/>
                </a:solidFill>
                <a:latin typeface="Times New Roman" panose="02020603050405020304" pitchFamily="18" charset="0"/>
                <a:cs typeface="Times New Roman" panose="02020603050405020304" pitchFamily="18" charset="0"/>
              </a:rPr>
              <a:t>Polimery</a:t>
            </a:r>
            <a:r>
              <a:rPr lang="en-US" sz="1100" dirty="0">
                <a:solidFill>
                  <a:schemeClr val="tx1"/>
                </a:solidFill>
                <a:latin typeface="Times New Roman" panose="02020603050405020304" pitchFamily="18" charset="0"/>
                <a:cs typeface="Times New Roman" panose="02020603050405020304" pitchFamily="18" charset="0"/>
              </a:rPr>
              <a:t>» magazine, 2016, 61, nr 5.</a:t>
            </a: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4.	</a:t>
            </a:r>
            <a:r>
              <a:rPr lang="en-US" sz="1100" dirty="0" err="1">
                <a:solidFill>
                  <a:schemeClr val="tx1"/>
                </a:solidFill>
                <a:latin typeface="Times New Roman" panose="02020603050405020304" pitchFamily="18" charset="0"/>
                <a:cs typeface="Times New Roman" panose="02020603050405020304" pitchFamily="18" charset="0"/>
              </a:rPr>
              <a:t>Amarjitsing</a:t>
            </a:r>
            <a:r>
              <a:rPr lang="en-US" sz="1100" dirty="0">
                <a:solidFill>
                  <a:schemeClr val="tx1"/>
                </a:solidFill>
                <a:latin typeface="Times New Roman" panose="02020603050405020304" pitchFamily="18" charset="0"/>
                <a:cs typeface="Times New Roman" panose="02020603050405020304" pitchFamily="18" charset="0"/>
              </a:rPr>
              <a:t> Rajput, Aditi Kasar, Shruti Thorat and Madhur Kulkarni. Borneol: A Plant-Sourced Terpene with a Variety of Promising Pharmacological Effects. Natural Products Journal, The, Volume 13, Issue 1, Feb 2023, p. 13 – 28.</a:t>
            </a:r>
            <a:endParaRPr lang="uk-UA" sz="1100" dirty="0">
              <a:solidFill>
                <a:schemeClr val="tx1"/>
              </a:solidFill>
              <a:latin typeface="Times New Roman" panose="02020603050405020304" pitchFamily="18" charset="0"/>
              <a:cs typeface="Times New Roman" panose="02020603050405020304" pitchFamily="18" charset="0"/>
            </a:endParaRP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5.	</a:t>
            </a:r>
            <a:r>
              <a:rPr lang="en-US" sz="1100" dirty="0">
                <a:solidFill>
                  <a:schemeClr val="tx1"/>
                </a:solidFill>
                <a:latin typeface="Times New Roman" panose="02020603050405020304" pitchFamily="18" charset="0"/>
                <a:cs typeface="Times New Roman" panose="02020603050405020304" pitchFamily="18" charset="0"/>
              </a:rPr>
              <a:t>N</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 Ya</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 </a:t>
            </a:r>
            <a:r>
              <a:rPr lang="en-US" sz="1100" dirty="0" err="1">
                <a:solidFill>
                  <a:schemeClr val="tx1"/>
                </a:solidFill>
                <a:latin typeface="Times New Roman" panose="02020603050405020304" pitchFamily="18" charset="0"/>
                <a:cs typeface="Times New Roman" panose="02020603050405020304" pitchFamily="18" charset="0"/>
              </a:rPr>
              <a:t>Levchyk</a:t>
            </a:r>
            <a:r>
              <a:rPr lang="en-US" sz="1100" dirty="0">
                <a:solidFill>
                  <a:schemeClr val="tx1"/>
                </a:solidFill>
                <a:latin typeface="Times New Roman" panose="02020603050405020304" pitchFamily="18" charset="0"/>
                <a:cs typeface="Times New Roman" panose="02020603050405020304" pitchFamily="18" charset="0"/>
              </a:rPr>
              <a:t>, A</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V</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 </a:t>
            </a:r>
            <a:r>
              <a:rPr lang="en-US" sz="1100" dirty="0" err="1">
                <a:solidFill>
                  <a:schemeClr val="tx1"/>
                </a:solidFill>
                <a:latin typeface="Times New Roman" panose="02020603050405020304" pitchFamily="18" charset="0"/>
                <a:cs typeface="Times New Roman" panose="02020603050405020304" pitchFamily="18" charset="0"/>
              </a:rPr>
              <a:t>Liubinska</a:t>
            </a:r>
            <a:r>
              <a:rPr lang="en-US" sz="1100" dirty="0">
                <a:solidFill>
                  <a:schemeClr val="tx1"/>
                </a:solidFill>
                <a:latin typeface="Times New Roman" panose="02020603050405020304" pitchFamily="18" charset="0"/>
                <a:cs typeface="Times New Roman" panose="02020603050405020304" pitchFamily="18" charset="0"/>
              </a:rPr>
              <a:t>, N</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V</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 </a:t>
            </a:r>
            <a:r>
              <a:rPr lang="en-US" sz="1100" dirty="0" err="1">
                <a:solidFill>
                  <a:schemeClr val="tx1"/>
                </a:solidFill>
                <a:latin typeface="Times New Roman" panose="02020603050405020304" pitchFamily="18" charset="0"/>
                <a:cs typeface="Times New Roman" panose="02020603050405020304" pitchFamily="18" charset="0"/>
              </a:rPr>
              <a:t>Skrypchenko</a:t>
            </a:r>
            <a:r>
              <a:rPr lang="en-US" sz="1100" dirty="0">
                <a:solidFill>
                  <a:schemeClr val="tx1"/>
                </a:solidFill>
                <a:latin typeface="Times New Roman" panose="02020603050405020304" pitchFamily="18" charset="0"/>
                <a:cs typeface="Times New Roman" panose="02020603050405020304" pitchFamily="18" charset="0"/>
              </a:rPr>
              <a:t>, O</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I</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 Dziuba, N</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M</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 </a:t>
            </a:r>
            <a:r>
              <a:rPr lang="en-US" sz="1100" dirty="0" err="1">
                <a:solidFill>
                  <a:schemeClr val="tx1"/>
                </a:solidFill>
                <a:latin typeface="Times New Roman" panose="02020603050405020304" pitchFamily="18" charset="0"/>
                <a:cs typeface="Times New Roman" panose="02020603050405020304" pitchFamily="18" charset="0"/>
              </a:rPr>
              <a:t>Kachalova</a:t>
            </a:r>
            <a:r>
              <a:rPr lang="en-US" sz="1100" dirty="0">
                <a:solidFill>
                  <a:schemeClr val="tx1"/>
                </a:solidFill>
                <a:latin typeface="Times New Roman" panose="02020603050405020304" pitchFamily="18" charset="0"/>
                <a:cs typeface="Times New Roman" panose="02020603050405020304" pitchFamily="18" charset="0"/>
              </a:rPr>
              <a:t>, O</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L</a:t>
            </a:r>
            <a:r>
              <a:rPr lang="uk-UA" sz="1100" dirty="0">
                <a:solidFill>
                  <a:schemeClr val="tx1"/>
                </a:solidFill>
                <a:latin typeface="Times New Roman" panose="02020603050405020304" pitchFamily="18" charset="0"/>
                <a:cs typeface="Times New Roman" panose="02020603050405020304" pitchFamily="18" charset="0"/>
              </a:rPr>
              <a:t>.</a:t>
            </a:r>
            <a:r>
              <a:rPr lang="en-US" sz="1100" dirty="0">
                <a:solidFill>
                  <a:schemeClr val="tx1"/>
                </a:solidFill>
                <a:latin typeface="Times New Roman" panose="02020603050405020304" pitchFamily="18" charset="0"/>
                <a:cs typeface="Times New Roman" panose="02020603050405020304" pitchFamily="18" charset="0"/>
              </a:rPr>
              <a:t> Mironov</a:t>
            </a:r>
            <a:r>
              <a:rPr lang="uk-UA" sz="1100" dirty="0">
                <a:solidFill>
                  <a:schemeClr val="tx1"/>
                </a:solidFill>
                <a:latin typeface="Times New Roman" panose="02020603050405020304" pitchFamily="18" charset="0"/>
                <a:cs typeface="Times New Roman" panose="02020603050405020304" pitchFamily="18" charset="0"/>
              </a:rPr>
              <a:t>. </a:t>
            </a:r>
            <a:r>
              <a:rPr lang="en-US" sz="1100" dirty="0">
                <a:solidFill>
                  <a:schemeClr val="tx1"/>
                </a:solidFill>
                <a:latin typeface="Times New Roman" panose="02020603050405020304" pitchFamily="18" charset="0"/>
                <a:cs typeface="Times New Roman" panose="02020603050405020304" pitchFamily="18" charset="0"/>
              </a:rPr>
              <a:t>Biological activity of </a:t>
            </a:r>
            <a:r>
              <a:rPr lang="en-US" sz="1100" dirty="0" err="1">
                <a:solidFill>
                  <a:schemeClr val="tx1"/>
                </a:solidFill>
                <a:latin typeface="Times New Roman" panose="02020603050405020304" pitchFamily="18" charset="0"/>
                <a:cs typeface="Times New Roman" panose="02020603050405020304" pitchFamily="18" charset="0"/>
              </a:rPr>
              <a:t>aqveous</a:t>
            </a:r>
            <a:r>
              <a:rPr lang="en-US" sz="1100" dirty="0">
                <a:solidFill>
                  <a:schemeClr val="tx1"/>
                </a:solidFill>
                <a:latin typeface="Times New Roman" panose="02020603050405020304" pitchFamily="18" charset="0"/>
                <a:cs typeface="Times New Roman" panose="02020603050405020304" pitchFamily="18" charset="0"/>
              </a:rPr>
              <a:t> solution of amber</a:t>
            </a:r>
            <a:r>
              <a:rPr lang="uk-UA" sz="1100" dirty="0">
                <a:solidFill>
                  <a:schemeClr val="tx1"/>
                </a:solidFill>
                <a:latin typeface="Times New Roman" panose="02020603050405020304" pitchFamily="18" charset="0"/>
                <a:cs typeface="Times New Roman" panose="02020603050405020304" pitchFamily="18" charset="0"/>
              </a:rPr>
              <a:t>. Журнал «</a:t>
            </a:r>
            <a:r>
              <a:rPr lang="en-US" sz="1100" dirty="0" err="1">
                <a:solidFill>
                  <a:schemeClr val="tx1"/>
                </a:solidFill>
                <a:latin typeface="Times New Roman" panose="02020603050405020304" pitchFamily="18" charset="0"/>
                <a:cs typeface="Times New Roman" panose="02020603050405020304" pitchFamily="18" charset="0"/>
              </a:rPr>
              <a:t>Biotechnologia</a:t>
            </a:r>
            <a:r>
              <a:rPr lang="en-US" sz="1100" dirty="0">
                <a:solidFill>
                  <a:schemeClr val="tx1"/>
                </a:solidFill>
                <a:latin typeface="Times New Roman" panose="02020603050405020304" pitchFamily="18" charset="0"/>
                <a:cs typeface="Times New Roman" panose="02020603050405020304" pitchFamily="18" charset="0"/>
              </a:rPr>
              <a:t> acta</a:t>
            </a:r>
            <a:r>
              <a:rPr lang="uk-UA" sz="1100" dirty="0">
                <a:solidFill>
                  <a:schemeClr val="tx1"/>
                </a:solidFill>
                <a:latin typeface="Times New Roman" panose="02020603050405020304" pitchFamily="18" charset="0"/>
                <a:cs typeface="Times New Roman" panose="02020603050405020304" pitchFamily="18" charset="0"/>
              </a:rPr>
              <a:t>», том 10, випуск 6, 2017, сторінки 53-60</a:t>
            </a:r>
            <a:endParaRPr lang="en-US" sz="1100" dirty="0">
              <a:solidFill>
                <a:schemeClr val="tx1"/>
              </a:solidFill>
              <a:latin typeface="Times New Roman" panose="02020603050405020304" pitchFamily="18" charset="0"/>
              <a:cs typeface="Times New Roman" panose="02020603050405020304" pitchFamily="18" charset="0"/>
            </a:endParaRP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6</a:t>
            </a:r>
            <a:r>
              <a:rPr lang="en-US" sz="1100" dirty="0">
                <a:solidFill>
                  <a:schemeClr val="tx1"/>
                </a:solidFill>
                <a:latin typeface="Times New Roman" panose="02020603050405020304" pitchFamily="18" charset="0"/>
                <a:cs typeface="Times New Roman" panose="02020603050405020304" pitchFamily="18" charset="0"/>
              </a:rPr>
              <a:t>.	Vanessa Fernanda Pérez-Castro, Amanda Kim Rico-Chávez, Marco Martín González-Chávez, Juan Campos-Guillén, Juan Campos-Guillén, Carlos Eduardo Zavala-Gómez, Sergio de Jesús Romero-Gómez, Aldo Amaro-Reyes, Rodolfo Figueroa-Brito, Karla Elizabeth Mariscal-Ureta, Armando Valdez-Ramírez, Antonio Flores-Macías, Manolo Rodríguez-Cervantes and Miguel Angel Ramos-López. Insecticidal and </a:t>
            </a:r>
            <a:r>
              <a:rPr lang="en-US" sz="1100" dirty="0" err="1">
                <a:solidFill>
                  <a:schemeClr val="tx1"/>
                </a:solidFill>
                <a:latin typeface="Times New Roman" panose="02020603050405020304" pitchFamily="18" charset="0"/>
                <a:cs typeface="Times New Roman" panose="02020603050405020304" pitchFamily="18" charset="0"/>
              </a:rPr>
              <a:t>Insectistatic</a:t>
            </a:r>
            <a:r>
              <a:rPr lang="en-US" sz="1100" dirty="0">
                <a:solidFill>
                  <a:schemeClr val="tx1"/>
                </a:solidFill>
                <a:latin typeface="Times New Roman" panose="02020603050405020304" pitchFamily="18" charset="0"/>
                <a:cs typeface="Times New Roman" panose="02020603050405020304" pitchFamily="18" charset="0"/>
              </a:rPr>
              <a:t> Activity Assessment of Lantana camara (L.) (Verbenaceae) Essential Oil and endo-Borneol Against Tenebrio </a:t>
            </a:r>
            <a:r>
              <a:rPr lang="en-US" sz="1100" dirty="0" err="1">
                <a:solidFill>
                  <a:schemeClr val="tx1"/>
                </a:solidFill>
                <a:latin typeface="Times New Roman" panose="02020603050405020304" pitchFamily="18" charset="0"/>
                <a:cs typeface="Times New Roman" panose="02020603050405020304" pitchFamily="18" charset="0"/>
              </a:rPr>
              <a:t>molitor</a:t>
            </a:r>
            <a:r>
              <a:rPr lang="en-US" sz="1100" dirty="0">
                <a:solidFill>
                  <a:schemeClr val="tx1"/>
                </a:solidFill>
                <a:latin typeface="Times New Roman" panose="02020603050405020304" pitchFamily="18" charset="0"/>
                <a:cs typeface="Times New Roman" panose="02020603050405020304" pitchFamily="18" charset="0"/>
              </a:rPr>
              <a:t> (L.) (Coleoptera: Tenebrionidae). 13 November 2025.</a:t>
            </a: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7</a:t>
            </a:r>
            <a:r>
              <a:rPr lang="en-US" sz="1100" dirty="0">
                <a:solidFill>
                  <a:schemeClr val="tx1"/>
                </a:solidFill>
                <a:latin typeface="Times New Roman" panose="02020603050405020304" pitchFamily="18" charset="0"/>
                <a:cs typeface="Times New Roman" panose="02020603050405020304" pitchFamily="18" charset="0"/>
              </a:rPr>
              <a:t>.	</a:t>
            </a:r>
            <a:r>
              <a:rPr lang="en-US" sz="1100" dirty="0" err="1">
                <a:solidFill>
                  <a:schemeClr val="tx1"/>
                </a:solidFill>
                <a:latin typeface="Times New Roman" panose="02020603050405020304" pitchFamily="18" charset="0"/>
                <a:cs typeface="Times New Roman" panose="02020603050405020304" pitchFamily="18" charset="0"/>
              </a:rPr>
              <a:t>Manqun</a:t>
            </a:r>
            <a:r>
              <a:rPr lang="en-US" sz="1100" dirty="0">
                <a:solidFill>
                  <a:schemeClr val="tx1"/>
                </a:solidFill>
                <a:latin typeface="Times New Roman" panose="02020603050405020304" pitchFamily="18" charset="0"/>
                <a:cs typeface="Times New Roman" panose="02020603050405020304" pitchFamily="18" charset="0"/>
              </a:rPr>
              <a:t> Tang, Wenwei Zhong, Liwei Guo, Haoran Zeng, Yuxin Pang. Role of borneol as enhancer in drug formulation: A review. </a:t>
            </a:r>
            <a:r>
              <a:rPr lang="uk-UA" sz="1100" dirty="0">
                <a:solidFill>
                  <a:schemeClr val="tx1"/>
                </a:solidFill>
                <a:latin typeface="Times New Roman" panose="02020603050405020304" pitchFamily="18" charset="0"/>
                <a:cs typeface="Times New Roman" panose="02020603050405020304" pitchFamily="18" charset="0"/>
              </a:rPr>
              <a:t>Том 17, Випуск 3, липень 2025 р., сторінки 473-483.</a:t>
            </a: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8.	</a:t>
            </a:r>
            <a:r>
              <a:rPr lang="en-US" sz="1100" dirty="0">
                <a:solidFill>
                  <a:schemeClr val="tx1"/>
                </a:solidFill>
                <a:latin typeface="Times New Roman" panose="02020603050405020304" pitchFamily="18" charset="0"/>
                <a:cs typeface="Times New Roman" panose="02020603050405020304" pitchFamily="18" charset="0"/>
              </a:rPr>
              <a:t>Hussein A. H. Said-Al Ahl,  Wafaa M. </a:t>
            </a:r>
            <a:r>
              <a:rPr lang="en-US" sz="1100" dirty="0" err="1">
                <a:solidFill>
                  <a:schemeClr val="tx1"/>
                </a:solidFill>
                <a:latin typeface="Times New Roman" panose="02020603050405020304" pitchFamily="18" charset="0"/>
                <a:cs typeface="Times New Roman" panose="02020603050405020304" pitchFamily="18" charset="0"/>
              </a:rPr>
              <a:t>Hikal</a:t>
            </a:r>
            <a:r>
              <a:rPr lang="en-US" sz="1100" dirty="0">
                <a:solidFill>
                  <a:schemeClr val="tx1"/>
                </a:solidFill>
                <a:latin typeface="Times New Roman" panose="02020603050405020304" pitchFamily="18" charset="0"/>
                <a:cs typeface="Times New Roman" panose="02020603050405020304" pitchFamily="18" charset="0"/>
              </a:rPr>
              <a:t>, Kirill G. Tkachenko. Essential Oils with Potential as Insecticidal Agents: A Review. International Journal of Environmental Planning and Management. Vol. 3, No. 4, 2017, pp. 23-33.</a:t>
            </a: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9</a:t>
            </a:r>
            <a:r>
              <a:rPr lang="en-US" sz="1100" dirty="0">
                <a:solidFill>
                  <a:schemeClr val="tx1"/>
                </a:solidFill>
                <a:latin typeface="Times New Roman" panose="02020603050405020304" pitchFamily="18" charset="0"/>
                <a:cs typeface="Times New Roman" panose="02020603050405020304" pitchFamily="18" charset="0"/>
              </a:rPr>
              <a:t>.	</a:t>
            </a:r>
            <a:r>
              <a:rPr lang="uk-UA" sz="1100" dirty="0">
                <a:solidFill>
                  <a:schemeClr val="tx1"/>
                </a:solidFill>
                <a:latin typeface="Times New Roman" panose="02020603050405020304" pitchFamily="18" charset="0"/>
                <a:cs typeface="Times New Roman" panose="02020603050405020304" pitchFamily="18" charset="0"/>
              </a:rPr>
              <a:t>Кароліна ШЕЙДИК, Олександр САЛЬКА. МОНІТОРИНГ ДОМІНУЮЧИХ ВИДІВ КОМАХ-ШКІДНИКІВ І ЇХ ШКОДОЧИННІСТЬ У САДАХ РІЗНОГО ТЕХНОЛОГІЧНОГО ЗАБЕЗПЕЧЕННЯ ЗОНИ ЗАКАРПАТТЯ. Наук. Вісник Ужгород. ун-ту. (Сер. </a:t>
            </a:r>
            <a:r>
              <a:rPr lang="uk-UA" sz="1100" dirty="0" err="1">
                <a:solidFill>
                  <a:schemeClr val="tx1"/>
                </a:solidFill>
                <a:latin typeface="Times New Roman" panose="02020603050405020304" pitchFamily="18" charset="0"/>
                <a:cs typeface="Times New Roman" panose="02020603050405020304" pitchFamily="18" charset="0"/>
              </a:rPr>
              <a:t>Біол</a:t>
            </a:r>
            <a:r>
              <a:rPr lang="uk-UA" sz="1100" dirty="0">
                <a:solidFill>
                  <a:schemeClr val="tx1"/>
                </a:solidFill>
                <a:latin typeface="Times New Roman" panose="02020603050405020304" pitchFamily="18" charset="0"/>
                <a:cs typeface="Times New Roman" panose="02020603050405020304" pitchFamily="18" charset="0"/>
              </a:rPr>
              <a:t>.). 2023. </a:t>
            </a:r>
            <a:r>
              <a:rPr lang="en-US" sz="1100" dirty="0">
                <a:solidFill>
                  <a:schemeClr val="tx1"/>
                </a:solidFill>
                <a:latin typeface="Times New Roman" panose="02020603050405020304" pitchFamily="18" charset="0"/>
                <a:cs typeface="Times New Roman" panose="02020603050405020304" pitchFamily="18" charset="0"/>
              </a:rPr>
              <a:t>Vol. 54.</a:t>
            </a: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10</a:t>
            </a:r>
            <a:r>
              <a:rPr lang="en-US" sz="1100" dirty="0">
                <a:solidFill>
                  <a:schemeClr val="tx1"/>
                </a:solidFill>
                <a:latin typeface="Times New Roman" panose="02020603050405020304" pitchFamily="18" charset="0"/>
                <a:cs typeface="Times New Roman" panose="02020603050405020304" pitchFamily="18" charset="0"/>
              </a:rPr>
              <a:t>.	</a:t>
            </a:r>
            <a:r>
              <a:rPr lang="uk-UA" sz="1100" dirty="0">
                <a:solidFill>
                  <a:schemeClr val="tx1"/>
                </a:solidFill>
                <a:latin typeface="Times New Roman" panose="02020603050405020304" pitchFamily="18" charset="0"/>
                <a:cs typeface="Times New Roman" panose="02020603050405020304" pitchFamily="18" charset="0"/>
              </a:rPr>
              <a:t>Євтушенко М.Д., </a:t>
            </a:r>
            <a:r>
              <a:rPr lang="uk-UA" sz="1100" dirty="0" err="1">
                <a:solidFill>
                  <a:schemeClr val="tx1"/>
                </a:solidFill>
                <a:latin typeface="Times New Roman" panose="02020603050405020304" pitchFamily="18" charset="0"/>
                <a:cs typeface="Times New Roman" panose="02020603050405020304" pitchFamily="18" charset="0"/>
              </a:rPr>
              <a:t>Байдик</a:t>
            </a:r>
            <a:r>
              <a:rPr lang="uk-UA" sz="1100" dirty="0">
                <a:solidFill>
                  <a:schemeClr val="tx1"/>
                </a:solidFill>
                <a:latin typeface="Times New Roman" panose="02020603050405020304" pitchFamily="18" charset="0"/>
                <a:cs typeface="Times New Roman" panose="02020603050405020304" pitchFamily="18" charset="0"/>
              </a:rPr>
              <a:t> Г.В., Забродіна І.В., </a:t>
            </a:r>
            <a:r>
              <a:rPr lang="uk-UA" sz="1100" dirty="0" err="1">
                <a:solidFill>
                  <a:schemeClr val="tx1"/>
                </a:solidFill>
                <a:latin typeface="Times New Roman" panose="02020603050405020304" pitchFamily="18" charset="0"/>
                <a:cs typeface="Times New Roman" panose="02020603050405020304" pitchFamily="18" charset="0"/>
              </a:rPr>
              <a:t>Леженіна</a:t>
            </a:r>
            <a:r>
              <a:rPr lang="uk-UA" sz="1100" dirty="0">
                <a:solidFill>
                  <a:schemeClr val="tx1"/>
                </a:solidFill>
                <a:latin typeface="Times New Roman" panose="02020603050405020304" pitchFamily="18" charset="0"/>
                <a:cs typeface="Times New Roman" panose="02020603050405020304" pitchFamily="18" charset="0"/>
              </a:rPr>
              <a:t> І.П., </a:t>
            </a:r>
            <a:r>
              <a:rPr lang="uk-UA" sz="1100" dirty="0" err="1">
                <a:solidFill>
                  <a:schemeClr val="tx1"/>
                </a:solidFill>
                <a:latin typeface="Times New Roman" panose="02020603050405020304" pitchFamily="18" charset="0"/>
                <a:cs typeface="Times New Roman" panose="02020603050405020304" pitchFamily="18" charset="0"/>
              </a:rPr>
              <a:t>Сіроус</a:t>
            </a:r>
            <a:r>
              <a:rPr lang="uk-UA" sz="1100" dirty="0">
                <a:solidFill>
                  <a:schemeClr val="tx1"/>
                </a:solidFill>
                <a:latin typeface="Times New Roman" panose="02020603050405020304" pitchFamily="18" charset="0"/>
                <a:cs typeface="Times New Roman" panose="02020603050405020304" pitchFamily="18" charset="0"/>
              </a:rPr>
              <a:t> Л.Я., </a:t>
            </a:r>
            <a:r>
              <a:rPr lang="uk-UA" sz="1100" dirty="0" err="1">
                <a:solidFill>
                  <a:schemeClr val="tx1"/>
                </a:solidFill>
                <a:latin typeface="Times New Roman" panose="02020603050405020304" pitchFamily="18" charset="0"/>
                <a:cs typeface="Times New Roman" panose="02020603050405020304" pitchFamily="18" charset="0"/>
              </a:rPr>
              <a:t>Станкевич</a:t>
            </a:r>
            <a:r>
              <a:rPr lang="uk-UA" sz="1100" dirty="0">
                <a:solidFill>
                  <a:schemeClr val="tx1"/>
                </a:solidFill>
                <a:latin typeface="Times New Roman" panose="02020603050405020304" pitchFamily="18" charset="0"/>
                <a:cs typeface="Times New Roman" panose="02020603050405020304" pitchFamily="18" charset="0"/>
              </a:rPr>
              <a:t> С.В., Герман Л.В. СІЛЬСЬКОГОСПОДАРСЬКА ЕНТОМОЛОГІЯ: Назви основних шкідників сільськогосподарських культур і лісових насаджень. Харківський національний аграрний університет ім. В.В. Докучаєва, 2007; 2010, 2016.</a:t>
            </a:r>
          </a:p>
          <a:p>
            <a:pPr marL="0" indent="0" algn="just">
              <a:buNone/>
            </a:pPr>
            <a:r>
              <a:rPr lang="uk-UA" sz="1100" dirty="0">
                <a:solidFill>
                  <a:schemeClr val="tx1"/>
                </a:solidFill>
                <a:latin typeface="Times New Roman" panose="02020603050405020304" pitchFamily="18" charset="0"/>
                <a:cs typeface="Times New Roman" panose="02020603050405020304" pitchFamily="18" charset="0"/>
              </a:rPr>
              <a:t>11.	Скрипник Н.В. СЕРЕДЗЕМНОМОРСЬКА ПЛОДОВА МУХА –НЕБЕЗПЕЧНИЙ ШКІДНИК ПЛОДОВИХ КУЛЬТУР. </a:t>
            </a:r>
            <a:r>
              <a:rPr lang="en-US" sz="1100" dirty="0">
                <a:solidFill>
                  <a:schemeClr val="tx1"/>
                </a:solidFill>
                <a:latin typeface="Times New Roman" panose="02020603050405020304" pitchFamily="18" charset="0"/>
                <a:cs typeface="Times New Roman" panose="02020603050405020304" pitchFamily="18" charset="0"/>
              </a:rPr>
              <a:t>Editorial board of International Electronic Scientific and Practical Journal «</a:t>
            </a:r>
            <a:r>
              <a:rPr lang="en-US" sz="1100" dirty="0" err="1">
                <a:solidFill>
                  <a:schemeClr val="tx1"/>
                </a:solidFill>
                <a:latin typeface="Times New Roman" panose="02020603050405020304" pitchFamily="18" charset="0"/>
                <a:cs typeface="Times New Roman" panose="02020603050405020304" pitchFamily="18" charset="0"/>
              </a:rPr>
              <a:t>WayScience</a:t>
            </a:r>
            <a:r>
              <a:rPr lang="en-US" sz="1100" dirty="0">
                <a:solidFill>
                  <a:schemeClr val="tx1"/>
                </a:solidFill>
                <a:latin typeface="Times New Roman" panose="02020603050405020304" pitchFamily="18" charset="0"/>
                <a:cs typeface="Times New Roman" panose="02020603050405020304" pitchFamily="18" charset="0"/>
              </a:rPr>
              <a:t>». </a:t>
            </a:r>
            <a:r>
              <a:rPr lang="uk-UA" sz="1100" dirty="0">
                <a:solidFill>
                  <a:schemeClr val="tx1"/>
                </a:solidFill>
                <a:latin typeface="Times New Roman" panose="02020603050405020304" pitchFamily="18" charset="0"/>
                <a:cs typeface="Times New Roman" panose="02020603050405020304" pitchFamily="18" charset="0"/>
              </a:rPr>
              <a:t>Ст. 70-71.</a:t>
            </a:r>
          </a:p>
          <a:p>
            <a:pPr marL="914400" indent="-914400" algn="just">
              <a:buAutoNum type="arabicPeriod" startAt="12"/>
            </a:pPr>
            <a:r>
              <a:rPr lang="uk-UA" sz="1100" dirty="0">
                <a:solidFill>
                  <a:schemeClr val="tx1"/>
                </a:solidFill>
                <a:latin typeface="Times New Roman" panose="02020603050405020304" pitchFamily="18" charset="0"/>
                <a:cs typeface="Times New Roman" panose="02020603050405020304" pitchFamily="18" charset="0"/>
              </a:rPr>
              <a:t>КУЗЬМИНА В. А. ЕКОЛОГІЧНА БЕЗПЕКА. Конспект лекцій. Одеса, Одеський державний екологічний університет, 2020.</a:t>
            </a: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041F557-4E6D-C4EA-C9BB-6A584A95CA6D}"/>
              </a:ext>
            </a:extLst>
          </p:cNvPr>
          <p:cNvSpPr txBox="1"/>
          <p:nvPr/>
        </p:nvSpPr>
        <p:spPr>
          <a:xfrm>
            <a:off x="4765026" y="128213"/>
            <a:ext cx="2661947" cy="307777"/>
          </a:xfrm>
          <a:prstGeom prst="rect">
            <a:avLst/>
          </a:prstGeom>
          <a:noFill/>
        </p:spPr>
        <p:txBody>
          <a:bodyPr wrap="none" rtlCol="0">
            <a:spAutoFit/>
          </a:bodyPr>
          <a:lstStyle/>
          <a:p>
            <a:r>
              <a:rPr lang="uk-UA" sz="1400" b="1" dirty="0">
                <a:latin typeface="Times New Roman" panose="02020603050405020304" pitchFamily="18" charset="0"/>
                <a:cs typeface="Times New Roman" panose="02020603050405020304" pitchFamily="18" charset="0"/>
              </a:rPr>
              <a:t>Перелік використаних джерел</a:t>
            </a:r>
          </a:p>
        </p:txBody>
      </p:sp>
    </p:spTree>
    <p:extLst>
      <p:ext uri="{BB962C8B-B14F-4D97-AF65-F5344CB8AC3E}">
        <p14:creationId xmlns:p14="http://schemas.microsoft.com/office/powerpoint/2010/main" val="1537068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517039-8E87-C909-144D-8703F70B1D1E}"/>
              </a:ext>
            </a:extLst>
          </p:cNvPr>
          <p:cNvSpPr txBox="1"/>
          <p:nvPr/>
        </p:nvSpPr>
        <p:spPr>
          <a:xfrm>
            <a:off x="4073362" y="2959438"/>
            <a:ext cx="4045275" cy="769441"/>
          </a:xfrm>
          <a:prstGeom prst="rect">
            <a:avLst/>
          </a:prstGeom>
          <a:noFill/>
        </p:spPr>
        <p:txBody>
          <a:bodyPr wrap="none" rtlCol="0">
            <a:spAutoFit/>
          </a:bodyPr>
          <a:lstStyle/>
          <a:p>
            <a:pPr algn="ctr"/>
            <a:r>
              <a:rPr lang="uk-UA" sz="4400" dirty="0">
                <a:latin typeface="Times New Roman" panose="02020603050405020304" pitchFamily="18" charset="0"/>
                <a:cs typeface="Times New Roman" panose="02020603050405020304" pitchFamily="18" charset="0"/>
              </a:rPr>
              <a:t>Дякую за увагу!</a:t>
            </a:r>
          </a:p>
        </p:txBody>
      </p:sp>
    </p:spTree>
    <p:extLst>
      <p:ext uri="{BB962C8B-B14F-4D97-AF65-F5344CB8AC3E}">
        <p14:creationId xmlns:p14="http://schemas.microsoft.com/office/powerpoint/2010/main" val="2141516151"/>
      </p:ext>
    </p:extLst>
  </p:cSld>
  <p:clrMapOvr>
    <a:masterClrMapping/>
  </p:clrMapOvr>
</p:sld>
</file>

<file path=ppt/theme/theme1.xml><?xml version="1.0" encoding="utf-8"?>
<a:theme xmlns:a="http://schemas.openxmlformats.org/drawingml/2006/main" name="Значок">
  <a:themeElements>
    <a:clrScheme name="Значок">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Значок">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Значок">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Значок</Template>
  <TotalTime>2265</TotalTime>
  <Words>2827</Words>
  <Application>Microsoft Office PowerPoint</Application>
  <PresentationFormat>Широкий екран</PresentationFormat>
  <Paragraphs>70</Paragraphs>
  <Slides>15</Slides>
  <Notes>1</Notes>
  <HiddenSlides>0</HiddenSlides>
  <MMClips>2</MMClips>
  <ScaleCrop>false</ScaleCrop>
  <HeadingPairs>
    <vt:vector size="8" baseType="variant">
      <vt:variant>
        <vt:lpstr>Використані шрифти</vt:lpstr>
      </vt:variant>
      <vt:variant>
        <vt:i4>7</vt:i4>
      </vt:variant>
      <vt:variant>
        <vt:lpstr>Тема</vt:lpstr>
      </vt:variant>
      <vt:variant>
        <vt:i4>1</vt:i4>
      </vt:variant>
      <vt:variant>
        <vt:lpstr>Вбудовані сервери OLE</vt:lpstr>
      </vt:variant>
      <vt:variant>
        <vt:i4>1</vt:i4>
      </vt:variant>
      <vt:variant>
        <vt:lpstr>Заголовки слайдів</vt:lpstr>
      </vt:variant>
      <vt:variant>
        <vt:i4>15</vt:i4>
      </vt:variant>
    </vt:vector>
  </HeadingPairs>
  <TitlesOfParts>
    <vt:vector size="24" baseType="lpstr">
      <vt:lpstr>Arial</vt:lpstr>
      <vt:lpstr>Calibri</vt:lpstr>
      <vt:lpstr>Cambria Math</vt:lpstr>
      <vt:lpstr>Corbel</vt:lpstr>
      <vt:lpstr>Gill Sans MT</vt:lpstr>
      <vt:lpstr>Impact</vt:lpstr>
      <vt:lpstr>Times New Roman</vt:lpstr>
      <vt:lpstr>Значок</vt:lpstr>
      <vt:lpstr>Аркуш Microsoft Excel</vt:lpstr>
      <vt:lpstr>Інсектицидний та репелентний вплив бурштину та ефірних олій на лялечок та імаго м’ясної мухи (Calliphora vicina)</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yana.m.sch@gmail.com</dc:creator>
  <cp:lastModifiedBy>yana.m.sch@gmail.com</cp:lastModifiedBy>
  <cp:revision>1</cp:revision>
  <dcterms:created xsi:type="dcterms:W3CDTF">2026-03-27T20:52:44Z</dcterms:created>
  <dcterms:modified xsi:type="dcterms:W3CDTF">2026-04-21T18:59:34Z</dcterms:modified>
</cp:coreProperties>
</file>