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1" r:id="rId3"/>
    <p:sldId id="260" r:id="rId4"/>
    <p:sldId id="262" r:id="rId5"/>
    <p:sldId id="265" r:id="rId6"/>
    <p:sldId id="263" r:id="rId7"/>
    <p:sldId id="264" r:id="rId8"/>
    <p:sldId id="266" r:id="rId9"/>
    <p:sldId id="267" r:id="rId10"/>
    <p:sldId id="268" r:id="rId11"/>
    <p:sldId id="270" r:id="rId12"/>
    <p:sldId id="271" r:id="rId13"/>
    <p:sldId id="272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9" autoAdjust="0"/>
    <p:restoredTop sz="94660"/>
  </p:normalViewPr>
  <p:slideViewPr>
    <p:cSldViewPr snapToGrid="0">
      <p:cViewPr varScale="1">
        <p:scale>
          <a:sx n="88" d="100"/>
          <a:sy n="88" d="100"/>
        </p:scale>
        <p:origin x="35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EC7-3154-4AC2-9464-A0A6E78AA607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3B4DE-4A10-42F3-8DFF-66C44735D78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제목 1"/>
          <p:cNvSpPr>
            <a:spLocks noGrp="1"/>
          </p:cNvSpPr>
          <p:nvPr>
            <p:ph type="ctrTitle" hasCustomPrompt="1"/>
          </p:nvPr>
        </p:nvSpPr>
        <p:spPr>
          <a:xfrm>
            <a:off x="239350" y="690384"/>
            <a:ext cx="11713301" cy="118016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4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맑은 고딕" pitchFamily="50" charset="-127"/>
                <a:cs typeface="+mj-cs"/>
              </a:defRPr>
            </a:lvl1pPr>
          </a:lstStyle>
          <a:p>
            <a:r>
              <a:rPr lang="ko-KR" altLang="en-US" dirty="0"/>
              <a:t>제목을</a:t>
            </a:r>
            <a:r>
              <a:rPr lang="en-US" altLang="ko-KR" dirty="0"/>
              <a:t> </a:t>
            </a:r>
            <a:r>
              <a:rPr lang="ko-KR" altLang="en-US" dirty="0"/>
              <a:t>입력하시오</a:t>
            </a:r>
          </a:p>
        </p:txBody>
      </p:sp>
    </p:spTree>
    <p:extLst>
      <p:ext uri="{BB962C8B-B14F-4D97-AF65-F5344CB8AC3E}">
        <p14:creationId xmlns:p14="http://schemas.microsoft.com/office/powerpoint/2010/main" val="2177664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EC7-3154-4AC2-9464-A0A6E78AA607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3B4DE-4A10-42F3-8DFF-66C44735D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96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EC7-3154-4AC2-9464-A0A6E78AA607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3B4DE-4A10-42F3-8DFF-66C44735D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86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7378" y="61635"/>
            <a:ext cx="11243732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baseline="0" dirty="0">
                <a:solidFill>
                  <a:srgbClr val="C6688C"/>
                </a:solidFill>
                <a:effectLst/>
                <a:latin typeface="+mj-lt"/>
                <a:ea typeface="맑은 고딕" pitchFamily="50" charset="-127"/>
                <a:cs typeface="+mj-cs"/>
              </a:defRPr>
            </a:lvl1pPr>
          </a:lstStyle>
          <a:p>
            <a:r>
              <a:rPr lang="ru-RU" altLang="ko-KR" smtClean="0"/>
              <a:t>Образец заголовка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18DD5EC7-3154-4AC2-9464-A0A6E78AA607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9073B4DE-4A10-42F3-8DFF-66C44735D78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19659" y="1109134"/>
            <a:ext cx="11536981" cy="4929011"/>
          </a:xfrm>
        </p:spPr>
        <p:txBody>
          <a:bodyPr>
            <a:normAutofit/>
          </a:bodyPr>
          <a:lstStyle>
            <a:lvl1pPr algn="l">
              <a:buNone/>
              <a:defRPr sz="160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맑은 고딕" pitchFamily="50" charset="-127"/>
              </a:defRPr>
            </a:lvl1pPr>
            <a:lvl2pPr algn="l">
              <a:buNone/>
              <a:defRPr sz="160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맑은 고딕" pitchFamily="50" charset="-127"/>
              </a:defRPr>
            </a:lvl2pPr>
            <a:lvl3pPr algn="l">
              <a:buNone/>
              <a:defRPr sz="160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맑은 고딕" pitchFamily="50" charset="-127"/>
              </a:defRPr>
            </a:lvl3pPr>
            <a:lvl4pPr algn="l">
              <a:buNone/>
              <a:defRPr sz="160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맑은 고딕" pitchFamily="50" charset="-127"/>
              </a:defRPr>
            </a:lvl4pPr>
            <a:lvl5pPr algn="l">
              <a:buNone/>
              <a:defRPr sz="160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맑은 고딕" pitchFamily="50" charset="-127"/>
              </a:defRPr>
            </a:lvl5pPr>
          </a:lstStyle>
          <a:p>
            <a:pPr lvl="0"/>
            <a:r>
              <a:rPr lang="ru-RU" altLang="ko-KR" smtClean="0"/>
              <a:t>Образец текста</a:t>
            </a:r>
          </a:p>
          <a:p>
            <a:pPr lvl="1"/>
            <a:r>
              <a:rPr lang="ru-RU" altLang="ko-KR" smtClean="0"/>
              <a:t>Второй уровень</a:t>
            </a:r>
          </a:p>
          <a:p>
            <a:pPr lvl="2"/>
            <a:r>
              <a:rPr lang="ru-RU" altLang="ko-KR" smtClean="0"/>
              <a:t>Третий уровень</a:t>
            </a:r>
          </a:p>
          <a:p>
            <a:pPr lvl="3"/>
            <a:r>
              <a:rPr lang="ru-RU" altLang="ko-KR" smtClean="0"/>
              <a:t>Четвертый уровень</a:t>
            </a:r>
          </a:p>
          <a:p>
            <a:pPr lvl="4"/>
            <a:r>
              <a:rPr lang="ru-RU" altLang="ko-KR" smtClean="0"/>
              <a:t>Пятый уровень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9573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500835"/>
            <a:ext cx="2844800" cy="22064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18DD5EC7-3154-4AC2-9464-A0A6E78AA607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165600" y="6500835"/>
            <a:ext cx="3860800" cy="22064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37600" y="6500835"/>
            <a:ext cx="2844800" cy="22064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9073B4DE-4A10-42F3-8DFF-66C44735D78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327378" y="61635"/>
            <a:ext cx="11243732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baseline="0" dirty="0">
                <a:solidFill>
                  <a:srgbClr val="C6688C"/>
                </a:solidFill>
                <a:effectLst/>
                <a:latin typeface="+mj-lt"/>
                <a:ea typeface="맑은 고딕" pitchFamily="50" charset="-127"/>
                <a:cs typeface="+mj-cs"/>
              </a:defRPr>
            </a:lvl1pPr>
          </a:lstStyle>
          <a:p>
            <a:r>
              <a:rPr lang="ru-RU" altLang="ko-KR" smtClean="0"/>
              <a:t>Образец заголовка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"/>
          </p:nvPr>
        </p:nvSpPr>
        <p:spPr>
          <a:xfrm>
            <a:off x="319659" y="1109134"/>
            <a:ext cx="11536981" cy="4929011"/>
          </a:xfrm>
        </p:spPr>
        <p:txBody>
          <a:bodyPr>
            <a:normAutofit/>
          </a:bodyPr>
          <a:lstStyle>
            <a:lvl1pPr algn="l">
              <a:buNone/>
              <a:defRPr sz="160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맑은 고딕" pitchFamily="50" charset="-127"/>
              </a:defRPr>
            </a:lvl1pPr>
            <a:lvl2pPr algn="l">
              <a:buNone/>
              <a:defRPr sz="160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맑은 고딕" pitchFamily="50" charset="-127"/>
              </a:defRPr>
            </a:lvl2pPr>
            <a:lvl3pPr algn="l">
              <a:buNone/>
              <a:defRPr sz="160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맑은 고딕" pitchFamily="50" charset="-127"/>
              </a:defRPr>
            </a:lvl3pPr>
            <a:lvl4pPr algn="l">
              <a:buNone/>
              <a:defRPr sz="160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맑은 고딕" pitchFamily="50" charset="-127"/>
              </a:defRPr>
            </a:lvl4pPr>
            <a:lvl5pPr algn="l">
              <a:buNone/>
              <a:defRPr sz="160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맑은 고딕" pitchFamily="50" charset="-127"/>
              </a:defRPr>
            </a:lvl5pPr>
          </a:lstStyle>
          <a:p>
            <a:pPr lvl="0"/>
            <a:r>
              <a:rPr lang="ru-RU" altLang="ko-KR" smtClean="0"/>
              <a:t>Образец текста</a:t>
            </a:r>
          </a:p>
          <a:p>
            <a:pPr lvl="1"/>
            <a:r>
              <a:rPr lang="ru-RU" altLang="ko-KR" smtClean="0"/>
              <a:t>Второй уровень</a:t>
            </a:r>
          </a:p>
          <a:p>
            <a:pPr lvl="2"/>
            <a:r>
              <a:rPr lang="ru-RU" altLang="ko-KR" smtClean="0"/>
              <a:t>Третий уровень</a:t>
            </a:r>
          </a:p>
          <a:p>
            <a:pPr lvl="3"/>
            <a:r>
              <a:rPr lang="ru-RU" altLang="ko-KR" smtClean="0"/>
              <a:t>Четвертый уровень</a:t>
            </a:r>
          </a:p>
          <a:p>
            <a:pPr lvl="4"/>
            <a:r>
              <a:rPr lang="ru-RU" altLang="ko-KR" smtClean="0"/>
              <a:t>Пятый уровень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9240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18DD5EC7-3154-4AC2-9464-A0A6E78AA607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9073B4DE-4A10-42F3-8DFF-66C44735D78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911424" y="1458988"/>
            <a:ext cx="10369152" cy="132194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맑은 고딕" pitchFamily="50" charset="-127"/>
                <a:cs typeface="+mj-cs"/>
              </a:defRPr>
            </a:lvl1pPr>
          </a:lstStyle>
          <a:p>
            <a:r>
              <a:rPr lang="ru-RU" altLang="ko-KR" smtClean="0"/>
              <a:t>Образец заголовка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6674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19026"/>
            <a:ext cx="109728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062021"/>
            <a:ext cx="109728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429397"/>
            <a:ext cx="28448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D5EC7-3154-4AC2-9464-A0A6E78AA607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429397"/>
            <a:ext cx="38608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429397"/>
            <a:ext cx="28448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3B4DE-4A10-42F3-8DFF-66C44735D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7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맑은 고딕" pitchFamily="50" charset="-127"/>
          <a:ea typeface="맑은 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groretail.com.ua/ua/a500667-kapustnaya-belyanka-belan.html?srsltid=AfmBOopSaPSaKqyLH6XRT6-dNu5JC1_dcs3YkBnlqdCyhjDZVvq1Ryx_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grodream.com.ua/bilan-kapustyanyj-bilyj-metelyk.html" TargetMode="External"/><Relationship Id="rId5" Type="http://schemas.openxmlformats.org/officeDocument/2006/relationships/hyperlink" Target="http://agroua.net/plant/chemicaldefence/pests/p-86/" TargetMode="External"/><Relationship Id="rId4" Type="http://schemas.openxmlformats.org/officeDocument/2006/relationships/hyperlink" Target="https://www.zin.ru/Animalia/Coleoptera/rus/voseve83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422400" cy="142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6594" y="1884219"/>
            <a:ext cx="8346096" cy="347787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проєкту: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фітофага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капустяної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білянки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brassicae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хрону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звичайного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Armoracia </a:t>
            </a:r>
            <a:endPara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rusticana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Мазур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Єлизавета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Владиславівна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Ізмаїльський ліцей №6 з гімназією Ізмаїльського району Одеської області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Одеське територіальне відділення МАН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 Ізмаїл</a:t>
            </a:r>
          </a:p>
          <a:p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проєкту: 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Ляшко Вікторія Володимирівна, вчитель біології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17036" y="489527"/>
            <a:ext cx="9628418" cy="91440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 МАН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Изображение 5" descr="IMG_20251001_134439"/>
          <p:cNvPicPr/>
          <p:nvPr/>
        </p:nvPicPr>
        <p:blipFill>
          <a:blip r:embed="rId3"/>
          <a:stretch>
            <a:fillRect/>
          </a:stretch>
        </p:blipFill>
        <p:spPr>
          <a:xfrm>
            <a:off x="335554" y="1884219"/>
            <a:ext cx="3162964" cy="36224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9305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71418" cy="10714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23855" y="1477820"/>
            <a:ext cx="7943272" cy="452431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Останніми роками спостерігається зростання чисельності цього шкідника,</a:t>
            </a:r>
          </a:p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пов’язані зі змінами клімату та м’якшими зимами. Це сприяє кращому </a:t>
            </a:r>
          </a:p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виживанню личинок і збільшенню кількості поколінь за сезон, що підсилює</a:t>
            </a:r>
          </a:p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шкодочинність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культур родини 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хрестоцвітних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зосереджена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Pieris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brassicae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(капуста,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ріпак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насадження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залишаються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вивченими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прогалину в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у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зростає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 у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капустяною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біланою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хроном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дозволить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зменшують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пестицидів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65782" y="332508"/>
            <a:ext cx="6816436" cy="9144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Актуальнісь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дослідження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Изображение 2" descr="IMG_256"/>
          <p:cNvPicPr/>
          <p:nvPr/>
        </p:nvPicPr>
        <p:blipFill>
          <a:blip r:embed="rId3"/>
          <a:stretch>
            <a:fillRect/>
          </a:stretch>
        </p:blipFill>
        <p:spPr>
          <a:xfrm>
            <a:off x="184727" y="2041237"/>
            <a:ext cx="3445164" cy="2752436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601" y="5786582"/>
            <a:ext cx="1071418" cy="107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90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111" cy="12241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68437" y="1450109"/>
            <a:ext cx="8229600" cy="480131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altLang="zh-CN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uk-UA" altLang="zh-CN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дослідження</a:t>
            </a:r>
            <a:r>
              <a:rPr lang="en-US" altLang="zh-CN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altLang="zh-CN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білани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Pieris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brassicae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насаджень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Armoracia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rusticana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білани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Pieris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brassicae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заселення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насадженнях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хрону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листкового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врожайність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поріг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шкодочинності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(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агротехнічних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потреби 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насаджень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54763" y="193962"/>
            <a:ext cx="6557819" cy="9144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ct val="0"/>
              </a:spcAft>
            </a:pPr>
            <a:r>
              <a:rPr lang="uk-UA" altLang="zh-CN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altLang="zh-CN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Мета</a:t>
            </a:r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завдання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дослідження</a:t>
            </a:r>
            <a:endParaRPr lang="en-US" altLang="zh-CN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36" y="101601"/>
            <a:ext cx="1122510" cy="1122510"/>
          </a:xfrm>
          <a:prstGeom prst="rect">
            <a:avLst/>
          </a:prstGeom>
        </p:spPr>
      </p:pic>
      <p:pic>
        <p:nvPicPr>
          <p:cNvPr id="1028" name="Picture 4" descr="Капустная белянка, капустница - защита капусты от капустной белянки,  капустницы и методы борьбы с капустной белянкой, капустницей -  Кроп-Протекшн Средства защиты растени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35149"/>
            <a:ext cx="3674630" cy="3390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065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20145" y="1390951"/>
            <a:ext cx="6871855" cy="1477328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дослідження: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опуляція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білана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Pieris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brassicae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рослини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хрону звичайного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(Armoracia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rusticana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трофічні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капустяною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біланою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Pieris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brassicae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хроном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Armoracia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rusticana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фітофага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44853" y="162807"/>
            <a:ext cx="5680364" cy="916563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та предмет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endParaRPr lang="en-US" alt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36" y="101601"/>
            <a:ext cx="1122510" cy="1122510"/>
          </a:xfrm>
          <a:prstGeom prst="rect">
            <a:avLst/>
          </a:prstGeom>
        </p:spPr>
      </p:pic>
      <p:pic>
        <p:nvPicPr>
          <p:cNvPr id="3076" name="Picture 4" descr="Белан капустный (белянка, капустница) - Интернет-магазин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6" y="1390951"/>
            <a:ext cx="5119835" cy="511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20146" y="3048000"/>
            <a:ext cx="6842358" cy="92432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Метелики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капустниці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метеликів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точніше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листях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 родини 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хрестоцвітних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728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90484" y="1103233"/>
            <a:ext cx="7552807" cy="230832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Метелик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білани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brassicae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розмах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55-60 мм.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Крила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борошнисто-білі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темним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передніх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крилах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самок 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самця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нижнього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боку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передніх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лимонно-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ребристі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завдовжки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1,25 мм.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попелясті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великою темною головою,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останнього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жовто-зелені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темно-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бурими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щитками,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волоски та щетинки. По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боках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смуги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Лялечка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зеленувато-жовта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чорними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крапками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збоку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04387" y="131843"/>
            <a:ext cx="4638352" cy="788484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дослідження</a:t>
            </a:r>
            <a:endParaRPr lang="en-US" altLang="en-US" sz="3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193" y="-35170"/>
            <a:ext cx="1122510" cy="1122510"/>
          </a:xfrm>
          <a:prstGeom prst="rect">
            <a:avLst/>
          </a:prstGeom>
        </p:spPr>
      </p:pic>
      <p:pic>
        <p:nvPicPr>
          <p:cNvPr id="7" name="Picture 2" descr="https://good-harvest.ua/content/uploads/images/1022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98" y="204574"/>
            <a:ext cx="3661929" cy="366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Гусеницы бабочки - капустниц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684" y="4449389"/>
            <a:ext cx="3149622" cy="236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Бабочка Капустница - описание самой известной бабочки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95" y="4113218"/>
            <a:ext cx="3644432" cy="2661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 descr="Куколка капустницы (Pieris Brassicae) Стоковое Фото - изображение  насчитывающей метаморфоза, преобразуйте: 3770496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979" y="4449389"/>
            <a:ext cx="3609475" cy="236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070554" y="3494673"/>
            <a:ext cx="7875639" cy="8716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Імаго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метелик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Яйце; Личинка (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гусениця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Лялечка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зимуюча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Імаго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метелик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48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68218" y="1277718"/>
            <a:ext cx="8175073" cy="203132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проводилося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Armoracia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rusticana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присадібній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Armoracia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rusticana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багаторічна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листки,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об’єктом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здійснювалися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розвитком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білянки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Pieris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brassicae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листках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80872" y="154854"/>
            <a:ext cx="6465455" cy="916563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  <a:r>
              <a:rPr lang="en-US" alt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Методика</a:t>
            </a:r>
            <a:r>
              <a:rPr lang="en-US" alt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дослідження</a:t>
            </a:r>
            <a:endParaRPr lang="en-US" alt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36" y="101601"/>
            <a:ext cx="1122510" cy="1122510"/>
          </a:xfrm>
          <a:prstGeom prst="rect">
            <a:avLst/>
          </a:prstGeom>
        </p:spPr>
      </p:pic>
      <p:pic>
        <p:nvPicPr>
          <p:cNvPr id="10" name="Изображение 10" descr="IMG_20251001_132651"/>
          <p:cNvPicPr/>
          <p:nvPr/>
        </p:nvPicPr>
        <p:blipFill>
          <a:blip r:embed="rId3"/>
          <a:stretch>
            <a:fillRect/>
          </a:stretch>
        </p:blipFill>
        <p:spPr>
          <a:xfrm>
            <a:off x="216882" y="311873"/>
            <a:ext cx="2941955" cy="2777490"/>
          </a:xfrm>
          <a:prstGeom prst="rect">
            <a:avLst/>
          </a:prstGeom>
        </p:spPr>
      </p:pic>
      <p:pic>
        <p:nvPicPr>
          <p:cNvPr id="11" name="Изображение 6" descr="IMG_20251001_134516"/>
          <p:cNvPicPr/>
          <p:nvPr/>
        </p:nvPicPr>
        <p:blipFill>
          <a:blip r:embed="rId4"/>
          <a:stretch>
            <a:fillRect/>
          </a:stretch>
        </p:blipFill>
        <p:spPr>
          <a:xfrm>
            <a:off x="216882" y="3472874"/>
            <a:ext cx="2941955" cy="30517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63915" y="3438761"/>
            <a:ext cx="5299368" cy="341632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стадіями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(яйце,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гусінь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лялечка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імаго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кладок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яєць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листках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процесом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листкової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непошкоджених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104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980872" y="154854"/>
            <a:ext cx="6465455" cy="916563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  <a:r>
              <a:rPr lang="en-US" alt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Методика</a:t>
            </a:r>
            <a:r>
              <a:rPr lang="en-US" alt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дослідження</a:t>
            </a:r>
            <a:endParaRPr lang="en-US" alt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490" y="0"/>
            <a:ext cx="1122510" cy="11225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61" y="3378133"/>
            <a:ext cx="3159138" cy="32077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85419" y="1353620"/>
            <a:ext cx="8150941" cy="203132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активного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льоту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метеликів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прикінці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початку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вересня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кліматичних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Чим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тепліше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один сезон. Яйцекладка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відбуватися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вересень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Відкладають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хрестоцвітих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нашому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12" name="Изображение 8" descr="IMG_20251001_134615"/>
          <p:cNvPicPr/>
          <p:nvPr/>
        </p:nvPicPr>
        <p:blipFill>
          <a:blip r:embed="rId4"/>
          <a:stretch>
            <a:fillRect/>
          </a:stretch>
        </p:blipFill>
        <p:spPr>
          <a:xfrm>
            <a:off x="239097" y="154854"/>
            <a:ext cx="3206066" cy="30517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85418" y="3682201"/>
            <a:ext cx="8150941" cy="286232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Мною було зафіксовано, що зниженн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26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стало однією з умов для </a:t>
            </a:r>
          </a:p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комфортного розмноження.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 здійснювалось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впродовж вегетаційного періоду шляхом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регулярного огляду рослин.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відкладено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зворотному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боці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лимонно-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ребристі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видовженої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яскраво-жовтим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стали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помітними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9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яєць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з'явилися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личинки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1,75 мм. Вони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тримаються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поїдаючи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м’якоть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ерез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тиждень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почали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розповзатися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знищувати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залишаючи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жилки.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17-30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036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980872" y="154854"/>
            <a:ext cx="6465455" cy="916563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  <a:r>
              <a:rPr lang="en-US" alt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Методика</a:t>
            </a:r>
            <a:r>
              <a:rPr lang="en-US" alt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дослідження</a:t>
            </a:r>
            <a:endParaRPr lang="en-US" alt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490" y="0"/>
            <a:ext cx="1122510" cy="1122510"/>
          </a:xfrm>
          <a:prstGeom prst="rect">
            <a:avLst/>
          </a:prstGeom>
        </p:spPr>
      </p:pic>
      <p:pic>
        <p:nvPicPr>
          <p:cNvPr id="10" name="Изображение 7" descr="IMG_20251004_095358"/>
          <p:cNvPicPr/>
          <p:nvPr/>
        </p:nvPicPr>
        <p:blipFill>
          <a:blip r:embed="rId3"/>
          <a:stretch>
            <a:fillRect/>
          </a:stretch>
        </p:blipFill>
        <p:spPr>
          <a:xfrm>
            <a:off x="9086046" y="1222426"/>
            <a:ext cx="2894965" cy="25469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00" y="311872"/>
            <a:ext cx="2764956" cy="6144347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397598"/>
              </p:ext>
            </p:extLst>
          </p:nvPr>
        </p:nvGraphicFramePr>
        <p:xfrm>
          <a:off x="3347568" y="1892986"/>
          <a:ext cx="5553166" cy="3240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526">
                  <a:extLst>
                    <a:ext uri="{9D8B030D-6E8A-4147-A177-3AD203B41FA5}">
                      <a16:colId xmlns:a16="http://schemas.microsoft.com/office/drawing/2014/main" val="2465158679"/>
                    </a:ext>
                  </a:extLst>
                </a:gridCol>
                <a:gridCol w="966652">
                  <a:extLst>
                    <a:ext uri="{9D8B030D-6E8A-4147-A177-3AD203B41FA5}">
                      <a16:colId xmlns:a16="http://schemas.microsoft.com/office/drawing/2014/main" val="328682406"/>
                    </a:ext>
                  </a:extLst>
                </a:gridCol>
                <a:gridCol w="1311509">
                  <a:extLst>
                    <a:ext uri="{9D8B030D-6E8A-4147-A177-3AD203B41FA5}">
                      <a16:colId xmlns:a16="http://schemas.microsoft.com/office/drawing/2014/main" val="1073828720"/>
                    </a:ext>
                  </a:extLst>
                </a:gridCol>
                <a:gridCol w="1318479">
                  <a:extLst>
                    <a:ext uri="{9D8B030D-6E8A-4147-A177-3AD203B41FA5}">
                      <a16:colId xmlns:a16="http://schemas.microsoft.com/office/drawing/2014/main" val="3427868065"/>
                    </a:ext>
                  </a:extLst>
                </a:gridCol>
              </a:tblGrid>
              <a:tr h="1218790">
                <a:tc>
                  <a:txBody>
                    <a:bodyPr/>
                    <a:lstStyle/>
                    <a:p>
                      <a:r>
                        <a:rPr lang="uk-UA" dirty="0" smtClean="0"/>
                        <a:t>Фаза розвитку</a:t>
                      </a:r>
                    </a:p>
                    <a:p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капустяни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білани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(</a:t>
                      </a:r>
                      <a:r>
                        <a:rPr lang="en-US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Pieris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brassicae</a:t>
                      </a:r>
                      <a:r>
                        <a:rPr lang="uk-UA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bg1"/>
                          </a:solidFill>
                        </a:rPr>
                        <a:t>дата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Розмір  тіла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Збільшення </a:t>
                      </a:r>
                    </a:p>
                    <a:p>
                      <a:r>
                        <a:rPr lang="uk-UA" dirty="0" smtClean="0"/>
                        <a:t>маси тіла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5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Імаго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метелик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20.08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40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20.08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1,25 мм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05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Личинка </a:t>
                      </a:r>
                    </a:p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гусениця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29.08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1,75 мм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4-5 см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35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Лялечка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зимуюча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стадія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19.09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30-35 мм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896889"/>
                  </a:ext>
                </a:extLst>
              </a:tr>
            </a:tbl>
          </a:graphicData>
        </a:graphic>
      </p:graphicFrame>
      <p:pic>
        <p:nvPicPr>
          <p:cNvPr id="12" name="Изображение 14" descr="IMG_20251001_132641"/>
          <p:cNvPicPr/>
          <p:nvPr/>
        </p:nvPicPr>
        <p:blipFill>
          <a:blip r:embed="rId5"/>
          <a:stretch>
            <a:fillRect/>
          </a:stretch>
        </p:blipFill>
        <p:spPr>
          <a:xfrm>
            <a:off x="9086046" y="3920420"/>
            <a:ext cx="2950425" cy="271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379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99955" y="76477"/>
            <a:ext cx="5221184" cy="916563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  <a:r>
              <a:rPr lang="en-US" alt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Методика</a:t>
            </a:r>
            <a:r>
              <a:rPr lang="en-US" alt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дослідження</a:t>
            </a:r>
            <a:endParaRPr lang="en-US" alt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490" y="0"/>
            <a:ext cx="1122510" cy="112251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30913" y="1395942"/>
            <a:ext cx="4638577" cy="2585323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тижнів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вони,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знищили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листках чітко видно сліди життєдіяльності і ступінь </a:t>
            </a:r>
          </a:p>
          <a:p>
            <a:pPr algn="just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листова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знищена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жилок).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08" y="1395941"/>
            <a:ext cx="2355234" cy="52338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158" y="1395942"/>
            <a:ext cx="2355234" cy="52338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9" y="0"/>
            <a:ext cx="1122510" cy="112251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5400000">
            <a:off x="7560588" y="2796598"/>
            <a:ext cx="2379225" cy="528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32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99955" y="76477"/>
            <a:ext cx="5221184" cy="916563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  <a:r>
              <a:rPr lang="en-US" alt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Методика</a:t>
            </a:r>
            <a:r>
              <a:rPr lang="en-US" alt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дослідження</a:t>
            </a:r>
            <a:endParaRPr lang="en-US" alt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490" y="0"/>
            <a:ext cx="1122510" cy="11225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9" y="0"/>
            <a:ext cx="1122510" cy="112251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196046" y="1269010"/>
            <a:ext cx="8663548" cy="1754326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Масове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гусені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врожаю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Гусінь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поїдає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ослаблення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Доведено,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знищення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листкової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свідчать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білянки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стан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Личинка капустной белянки (62 фото) - красивые фото и картинки pofoto.clu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37" y="3299306"/>
            <a:ext cx="4459968" cy="334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917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12869" y="76266"/>
            <a:ext cx="5138057" cy="757645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</a:p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uk-UA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ідниками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490" y="0"/>
            <a:ext cx="1122510" cy="11225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9" y="0"/>
            <a:ext cx="1122510" cy="11225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25285" y="1016927"/>
            <a:ext cx="8175073" cy="1754326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 зі шкідниками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крайнощів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зменшити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шкоду без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агресивної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масштабу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фази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доповнюють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 одного. Вони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знищення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й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стримування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7174" y="2954269"/>
            <a:ext cx="10842171" cy="2585323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кладок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яєць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ворогів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таких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як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птахи, оси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атакують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пронизуючи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хоботком,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відкладають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 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загибелі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знищити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90%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метелика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80% личинок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метелика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їздця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апантелеса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Їздець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відкладає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яйця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личинок, коли вони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найранішій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фазі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З'явившись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личинки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їздця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поїдати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чергування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 для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чергувати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томатами, баклажанами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такими </a:t>
            </a:r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квітами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чернобривці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які своїм запахом 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відганіть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шкідників).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3814" y="5883495"/>
            <a:ext cx="11268890" cy="36933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разово.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31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849189" y="76267"/>
            <a:ext cx="4188823" cy="596758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</a:p>
          <a:p>
            <a:pPr algn="ctr"/>
            <a:r>
              <a:rPr lang="ru-RU" sz="4000" b="1" spc="-19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490" y="0"/>
            <a:ext cx="1122510" cy="11225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9" y="0"/>
            <a:ext cx="1122510" cy="11225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25284" y="1016927"/>
            <a:ext cx="8764041" cy="3693319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капустяна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білянка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brassicae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є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небезпечним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шкідником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хрону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звичайного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(Armoracia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rusticana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Гусінь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поїдає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ослаблення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Доведено,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знищення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листкової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Капустяна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білянка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brassicae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.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вляється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добре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пристосованим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організмом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Її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цикл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створеними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як в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розмножується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контролювати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шкоди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Білянка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капустяна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злом, 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захистом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врожаю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Усвідомлений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проблему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керований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246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561807" y="93684"/>
            <a:ext cx="4188823" cy="596758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/>
                <a:ea typeface="Calibri" panose="020F0502020204030204"/>
              </a:rPr>
              <a:t>  </a:t>
            </a:r>
          </a:p>
          <a:p>
            <a:pPr algn="ctr"/>
            <a:r>
              <a:rPr lang="ru-RU" sz="4000" b="1" spc="-19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4000" b="1" spc="-19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spc="-19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інфомації</a:t>
            </a:r>
            <a:endParaRPr lang="en-US" sz="4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490" y="0"/>
            <a:ext cx="1122510" cy="11225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9" y="0"/>
            <a:ext cx="1122510" cy="11225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2373" y="1225933"/>
            <a:ext cx="10339397" cy="3970318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Детальніше: 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agroretail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com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ua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ua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500667-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kapustnaya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belyanka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belan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html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?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srsltid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AfmBOopSaPSaKqyLH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6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XRT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6-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dNu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5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JC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1_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dcs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YkBnlqdCyhjDZVvq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1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Ryx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_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Детальніше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: https://agroretail.com.ua/ua/a500667-kapustnaya-belyanka-belan.html?srsltid=AfmBOopSaPSaKqyLH6XRT6-dNu5JC1_dcs3YkBnlqdCyhjDZVvq1Ryx_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Детальніше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: https://agroretail.com.ua/ua/a500667-kapustnaya-belyanka-belan.html?srsltid=AfmBOopSaPSaKqyLH6XRT6-dNu5JC1_dcs3YkBnlqdCyhjDZVvq1Ryx_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Воловник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 В. Наш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знайомі незнайомці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ид, доп. 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Днепропетровс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к: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Промінь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72—80.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https://www.zin.ru/Animalia/Coleoptera/rus/voseve83.htm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Стаття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на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сайті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Аграрний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сектор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України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Детальніше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: https://agroretail.com.ua/ua/a500667-kapustnaya-belyanka-belan.html?srsltid=AfmBOopSaPSaKqyLH6XRT6-dNu5JC1_dcs3YkBnlqdCyhjDZVvq1Ryx_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агропродукції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Публікую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аграрну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тематику у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інтернет-виданнях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Автор статей блогу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AgroDream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://agrodream.com.ua/bilan-kapustyanyj-bilyj-metelyk.html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70959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Calibri"/>
        <a:ea typeface="맑은 고딕"/>
        <a:cs typeface=""/>
      </a:majorFont>
      <a:minorFont>
        <a:latin typeface="Calibri Light"/>
        <a:ea typeface="맑은 고딕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18B13BCE-4A3F-4BD2-88FB-CE03047B1602}" vid="{49DF792D-672B-4B45-B0AC-16902D223E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123</Template>
  <TotalTime>1143</TotalTime>
  <Words>1242</Words>
  <Application>Microsoft Office PowerPoint</Application>
  <PresentationFormat>Широкоэкранный</PresentationFormat>
  <Paragraphs>157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맑은 고딕</vt:lpstr>
      <vt:lpstr>Arial</vt:lpstr>
      <vt:lpstr>Calibri</vt:lpstr>
      <vt:lpstr>Calibri Light</vt:lpstr>
      <vt:lpstr>굴림체</vt:lpstr>
      <vt:lpstr>Times New Roman</vt:lpstr>
      <vt:lpstr>Theme1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71</cp:revision>
  <dcterms:created xsi:type="dcterms:W3CDTF">2026-04-19T14:41:14Z</dcterms:created>
  <dcterms:modified xsi:type="dcterms:W3CDTF">2026-04-22T21:15:21Z</dcterms:modified>
</cp:coreProperties>
</file>