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jZDvHu+b+Evv5p5IKjh0BwoXdw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5B79CDB-1148-410B-B85E-70F14050A092}">
  <a:tblStyle styleId="{B5B79CDB-1148-410B-B85E-70F14050A09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fill>
          <a:solidFill>
            <a:srgbClr val="D0DEEF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0DEEF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550eb1d24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d550eb1d2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d550eb1d24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d550eb1d2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d550eb1d2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d550eb1d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Relationship Id="rId4" Type="http://schemas.openxmlformats.org/officeDocument/2006/relationships/image" Target="../media/image13.png"/><Relationship Id="rId5" Type="http://schemas.openxmlformats.org/officeDocument/2006/relationships/image" Target="../media/image5.jpg"/><Relationship Id="rId6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hyperlink" Target="https://dspace.onu.edu.ua/items/1a29060d-0d59-4e58-ab4b-57c195aecf60" TargetMode="External"/><Relationship Id="rId10" Type="http://schemas.openxmlformats.org/officeDocument/2006/relationships/hyperlink" Target="https://rsis.ramsar.org/RISapp/files/39571231/documents/BG801_lit190714__Simeonov_2014.pdf" TargetMode="External"/><Relationship Id="rId12" Type="http://schemas.openxmlformats.org/officeDocument/2006/relationships/hyperlink" Target="https://dspace.onu.edu.ua/items/1a29060d-0d59-4e58-ab4b-57c195aecf60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redbook-ua.org/item/rufbrenta-rufcollis-pallas/" TargetMode="External"/><Relationship Id="rId4" Type="http://schemas.openxmlformats.org/officeDocument/2006/relationships/hyperlink" Target="https://redbook-ua.org/item/rufbrenta-rufcollis-pallas/" TargetMode="External"/><Relationship Id="rId9" Type="http://schemas.openxmlformats.org/officeDocument/2006/relationships/hyperlink" Target="https://rsis.ramsar.org/RISapp/files/39571231/documents/BG801_lit190714__Simeonov_2014.pdf" TargetMode="External"/><Relationship Id="rId5" Type="http://schemas.openxmlformats.org/officeDocument/2006/relationships/hyperlink" Target="https://redbook.land.kiev.ua/406.php" TargetMode="External"/><Relationship Id="rId6" Type="http://schemas.openxmlformats.org/officeDocument/2006/relationships/hyperlink" Target="https://redbook.land.kiev.ua/406.php" TargetMode="External"/><Relationship Id="rId7" Type="http://schemas.openxmlformats.org/officeDocument/2006/relationships/hyperlink" Target="https://pernatidruzi.org.ua/kazarka_chervonovola_rufibrenta_ruficollis.html" TargetMode="External"/><Relationship Id="rId8" Type="http://schemas.openxmlformats.org/officeDocument/2006/relationships/hyperlink" Target="https://pernatidruzi.org.ua/kazarka_chervonovola_rufibrenta_ruficollis.html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14.jpg"/><Relationship Id="rId5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7759575" y="4677125"/>
            <a:ext cx="4219800" cy="20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19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Міністерство освіти і науки України</a:t>
            </a:r>
            <a:endParaRPr b="1" i="0" sz="19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19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Управління освіти і науки Черкаської облдержадміністрації </a:t>
            </a:r>
            <a:endParaRPr b="1" i="0" sz="19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19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Черкаське територіальне відділення</a:t>
            </a:r>
            <a:r>
              <a:rPr b="1" i="0" lang="ru-RU" sz="19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ru-RU" sz="19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Мала академія наук України</a:t>
            </a:r>
            <a:endParaRPr b="1" i="0" sz="19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9" y="115576"/>
            <a:ext cx="7969800" cy="2310000"/>
          </a:xfrm>
          <a:prstGeom prst="roundRect">
            <a:avLst>
              <a:gd fmla="val 16667" name="adj"/>
            </a:avLst>
          </a:prstGeom>
          <a:solidFill>
            <a:srgbClr val="D0DE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20090" marR="360045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ВПЛИВ ВИКОРИСТАННЯ ШТУЧНОГО ЗБІЛЬШЕННЯ ТРИВАЛОСТІ СВІТЛОВОГО ДНЯ НА ЯКІСТЬ РОЗМНОЖЕННЯ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20090" marR="360045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КАЗАРКИ ЧЕРВОНОВОЛОЇ (BRANTA RUFICOLLIS)</a:t>
            </a:r>
            <a:endParaRPr b="1" i="0" sz="20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04400" y="2564950"/>
            <a:ext cx="7969800" cy="17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ru-RU"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Автор: </a:t>
            </a:r>
            <a:r>
              <a:rPr b="1" i="0" lang="ru-RU" sz="2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Любіченко Лілія Віталіївна, учениця 10 класу </a:t>
            </a:r>
            <a:r>
              <a:rPr b="1" lang="ru-RU"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Тальнівської загальноосвітньої школи І-ІІІ ступенів №2</a:t>
            </a:r>
            <a:r>
              <a:rPr b="1" lang="ru-RU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-RU"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Тальнівської міської ради Звенигородського  району Черкаської  області</a:t>
            </a:r>
            <a:endParaRPr b="1" sz="20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Населений пункт: м.Тальне</a:t>
            </a:r>
            <a:endParaRPr b="1" sz="20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i="0" sz="2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-10"/>
          <a:stretch/>
        </p:blipFill>
        <p:spPr>
          <a:xfrm>
            <a:off x="9252663" y="367338"/>
            <a:ext cx="2799179" cy="2197625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93962" y="2263488"/>
            <a:ext cx="3351025" cy="2197625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9" name="Google Shape;89;p1"/>
          <p:cNvSpPr txBox="1"/>
          <p:nvPr/>
        </p:nvSpPr>
        <p:spPr>
          <a:xfrm>
            <a:off x="104400" y="4461125"/>
            <a:ext cx="7481400" cy="23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Наукові керівники: Солошенко Тарас Васильович, учитель біології Тальнівської загальноосвітньої школи І-ІІІ ст. №2 Тальнівської міської ради; Солошенко Оксана Володимирівна, керівник гуртка Тальнівської загальноосвітньої школи І-ІІІ ст. №2 Тальнівської міської ради</a:t>
            </a:r>
            <a:endParaRPr b="1" sz="20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6600" y="2568538"/>
            <a:ext cx="7865400" cy="1749600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04400" y="4461125"/>
            <a:ext cx="7481400" cy="2310000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78750" y="76850"/>
            <a:ext cx="8087400" cy="6642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20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Казарка червоновола  (Branta ruficollis)</a:t>
            </a:r>
            <a:r>
              <a:rPr b="1" i="0" lang="ru-RU" sz="2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рідкісний вид птахів, занесений до Червоної  книги України, який гніздиться тільки на півостровах Ямал та Таймир. </a:t>
            </a:r>
            <a:r>
              <a:rPr b="1" lang="ru-RU"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зимують на території північно-західного та західного Причорномор'я. В Україні зустрічається лише під час міграції та зимівлі. Основний міграційний шлях проходить уздовж Азово-Причорноморського узбережжя. Частина популяції зимує в дельті Дунаю, Чорноморському біосферному заповіднику, на Молочному та Утлюцькому лиманах, а також у Криму.</a:t>
            </a:r>
            <a:endParaRPr b="1" sz="2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2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Зоопарки та колекціонери хочуть бачити її у своїй колекції птахів за декоративність і контактність, але це не має призвести до зникнення цього виду в природі. Цьому можна запобігти, займаючись її розведенням в домашніх умовах. Проте оскільки це птах полярних широт, в помірних широтах, враховуючи різницю біоритмів,  вони розмножуються доволі складно.</a:t>
            </a:r>
            <a:r>
              <a:rPr b="1" i="0" lang="ru-RU" sz="18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ru-RU" sz="2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успішне розмноження птахів  впливає цілий ряд факторів, та одним із основних є тривалість світлового дня, який служить природним хронометром, що керує репродуктивними та міграційними циклами птахів.</a:t>
            </a:r>
            <a:r>
              <a:rPr b="1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23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6100" y="76850"/>
            <a:ext cx="3722450" cy="40611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8" name="Google Shape;98;p2"/>
          <p:cNvSpPr txBox="1"/>
          <p:nvPr/>
        </p:nvSpPr>
        <p:spPr>
          <a:xfrm>
            <a:off x="9429850" y="3614800"/>
            <a:ext cx="2648700" cy="523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ru-RU" sz="2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Branta ruficollis</a:t>
            </a:r>
            <a:endParaRPr b="1" i="1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User\Downloads\Branta_ruficollis_map.png" id="99" name="Google Shape;99;p2"/>
          <p:cNvPicPr preferRelativeResize="0"/>
          <p:nvPr/>
        </p:nvPicPr>
        <p:blipFill rotWithShape="1">
          <a:blip r:embed="rId4">
            <a:alphaModFix/>
          </a:blip>
          <a:srcRect b="0" l="0" r="0" t="3475"/>
          <a:stretch/>
        </p:blipFill>
        <p:spPr>
          <a:xfrm>
            <a:off x="8356100" y="4259825"/>
            <a:ext cx="3722450" cy="24590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"/>
          <p:cNvSpPr/>
          <p:nvPr/>
        </p:nvSpPr>
        <p:spPr>
          <a:xfrm>
            <a:off x="417275" y="451150"/>
            <a:ext cx="6002700" cy="5664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29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Метою нашої роботи було:</a:t>
            </a:r>
            <a:endParaRPr b="1" i="1" sz="29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7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9405" lvl="0" marL="36004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-"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вивчити вплив тривалості світлового дня на розмноження птахів;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9405" lvl="0" marL="36004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-"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ознайомитись з біологічною характеристикою казарки червоноволої (</a:t>
            </a:r>
            <a:r>
              <a:rPr b="1" i="1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Branta ruficollis)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9405" lvl="0" marL="36004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-"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вивчити особливості  утримання;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9405" lvl="0" marL="36004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2"/>
              </a:buClr>
              <a:buSzPts val="2200"/>
              <a:buFont typeface="Times New Roman"/>
              <a:buChar char="-"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дослідити розмноження цього виду шляхом штучного збільшення тривалості світлового дня;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9405" lvl="0" marL="36004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-"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порівняти результати досліджень розмноження казарки червоноволої (</a:t>
            </a:r>
            <a:r>
              <a:rPr b="1" i="1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Branta ruficollis)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b="1" i="1" sz="2800" u="none" cap="none" strike="noStrike">
              <a:solidFill>
                <a:srgbClr val="38562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88700" y="3435750"/>
            <a:ext cx="3411201" cy="265504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59900" y="470200"/>
            <a:ext cx="3411200" cy="27807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550eb1d24_0_12"/>
          <p:cNvSpPr/>
          <p:nvPr/>
        </p:nvSpPr>
        <p:spPr>
          <a:xfrm>
            <a:off x="1032325" y="107300"/>
            <a:ext cx="9902700" cy="1721100"/>
          </a:xfrm>
          <a:prstGeom prst="roundRect">
            <a:avLst>
              <a:gd fmla="val 16667" name="adj"/>
            </a:avLst>
          </a:prstGeom>
          <a:solidFill>
            <a:srgbClr val="D0DEEF"/>
          </a:solidFill>
          <a:ln cap="flat" cmpd="sng" w="762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d550eb1d24_0_12"/>
          <p:cNvSpPr txBox="1"/>
          <p:nvPr>
            <p:ph type="ctrTitle"/>
          </p:nvPr>
        </p:nvSpPr>
        <p:spPr>
          <a:xfrm>
            <a:off x="1191850" y="217850"/>
            <a:ext cx="9540300" cy="1500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Завдання,  що передбачають реалізацію мети дослідження:</a:t>
            </a:r>
            <a:endParaRPr/>
          </a:p>
        </p:txBody>
      </p:sp>
      <p:sp>
        <p:nvSpPr>
          <p:cNvPr id="113" name="Google Shape;113;g3d550eb1d24_0_12"/>
          <p:cNvSpPr txBox="1"/>
          <p:nvPr>
            <p:ph idx="1" type="subTitle"/>
          </p:nvPr>
        </p:nvSpPr>
        <p:spPr>
          <a:xfrm>
            <a:off x="162400" y="3094075"/>
            <a:ext cx="11599200" cy="34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-369174" lvl="0" marL="45720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imes New Roman"/>
              <a:buChar char="-"/>
            </a:pPr>
            <a:r>
              <a:rPr b="1" lang="ru-RU" sz="681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теоретичний аналіз та узагальнення наукової літератури; </a:t>
            </a:r>
            <a:endParaRPr b="1" sz="6812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9174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imes New Roman"/>
              <a:buChar char="-"/>
            </a:pPr>
            <a:r>
              <a:rPr b="1" lang="ru-RU" sz="681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проведення дослідження умов утримання та розмноження казарки червоноволої в присадибному господарстві</a:t>
            </a:r>
            <a:r>
              <a:rPr b="1" lang="ru-RU" sz="681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endParaRPr b="1" sz="6812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9174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imes New Roman"/>
              <a:buChar char="-"/>
            </a:pPr>
            <a:r>
              <a:rPr b="1" lang="ru-RU" sz="681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дослідження розмноження казарки червоноволої (Branta Ruficollis) за умов природного світлового дня та з використанням штучного збільшення тривалості світлового дня</a:t>
            </a:r>
            <a:r>
              <a:rPr b="1" lang="ru-RU" sz="681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endParaRPr b="1" sz="6812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9174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Times New Roman"/>
              <a:buChar char="-"/>
            </a:pPr>
            <a:r>
              <a:rPr b="1" lang="ru-RU" sz="681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аналіз результатів досліджень.</a:t>
            </a:r>
            <a:endParaRPr b="1" sz="6812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/>
          </a:p>
        </p:txBody>
      </p:sp>
      <p:sp>
        <p:nvSpPr>
          <p:cNvPr id="114" name="Google Shape;114;g3d550eb1d24_0_12"/>
          <p:cNvSpPr/>
          <p:nvPr/>
        </p:nvSpPr>
        <p:spPr>
          <a:xfrm>
            <a:off x="5476300" y="1828200"/>
            <a:ext cx="971400" cy="9279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d550eb1d24_0_12"/>
          <p:cNvSpPr/>
          <p:nvPr/>
        </p:nvSpPr>
        <p:spPr>
          <a:xfrm>
            <a:off x="151525" y="2905675"/>
            <a:ext cx="11664300" cy="3682800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3635600" y="509550"/>
            <a:ext cx="7723800" cy="202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Червоновола казарка (Branta ruficollis) - птах  родини качкових. 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Довжина тіла  – 53-56 см.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Розмах крил – 116-135 см.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2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ага – 1-1,7 кг.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C:\Users\User\Downloads\IMG-3dd419c70cc188e611d2192ebd5afb68-V.jpg" id="121" name="Google Shape;1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16500" y="2705375"/>
            <a:ext cx="2675424" cy="354334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9950" y="509550"/>
            <a:ext cx="2900700" cy="3129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3" name="Google Shape;123;p4"/>
          <p:cNvSpPr txBox="1"/>
          <p:nvPr/>
        </p:nvSpPr>
        <p:spPr>
          <a:xfrm>
            <a:off x="339950" y="3924300"/>
            <a:ext cx="8477400" cy="2470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Свою назву отримали від каштаново-червоного забарвлення передньої частини черева.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Молоді птахи схожі на дорослих, але тьмяніші, із нечітким малюнком і менш розвиненою (іноді відсутньою) каштаново-червоною плямою на щоках. Їхня статева зрілість настає у віці 3-4 років, пари формуються на місцях зимівлі.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9216513" y="6248725"/>
            <a:ext cx="2675400" cy="492600"/>
          </a:xfrm>
          <a:prstGeom prst="rect">
            <a:avLst/>
          </a:prstGeom>
          <a:solidFill>
            <a:srgbClr val="BBD6EE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Фото наших казарок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/>
          <p:nvPr/>
        </p:nvSpPr>
        <p:spPr>
          <a:xfrm>
            <a:off x="369000" y="738600"/>
            <a:ext cx="11454000" cy="5928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360045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Місце дослідження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м. Тальне Черкаської області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360045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Період дослідження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2024 рік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360045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Наша пара  казарок червоноволих (</a:t>
            </a:r>
            <a:r>
              <a:rPr b="1" i="1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Branta ruficollis)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була виведена в неволі, про це свідчить кільцювання та реєстраційний номер птахів. Обом птахам у парі по 4 роки. Казарки проживають у нас 3 роки. Казарки постійно мешкають у вольєрі. Вольєр закритого типу зі штучною водойму для розмноження</a:t>
            </a:r>
            <a:r>
              <a:rPr b="1" lang="ru-RU" sz="22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sz="22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Методологія дослідження передбачала вивчення розмноження казарки у присадибному господарстві за належних умов утримання. Методика полягала у вивченні особливостей розведення даного виду у домашніх умовах, експериментальному дослідженні якості розмноження.</a:t>
            </a:r>
            <a:endParaRPr b="1" i="0" sz="22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Деталі дослідження передбачають опис життя птахів даного виду в домашніх умовах, спостереження за поведінкою пари під час гніздування та за процесом насиджування пташенят.</a:t>
            </a:r>
            <a:r>
              <a:rPr b="1" i="0" lang="ru-RU" sz="2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i="0" sz="2000" u="none" cap="none" strike="noStrike">
              <a:solidFill>
                <a:srgbClr val="38562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0" name="Google Shape;13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94025" y="114301"/>
            <a:ext cx="1805709" cy="1443800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1" name="Google Shape;131;p6"/>
          <p:cNvSpPr txBox="1"/>
          <p:nvPr/>
        </p:nvSpPr>
        <p:spPr>
          <a:xfrm>
            <a:off x="1257300" y="0"/>
            <a:ext cx="9677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ru-RU" sz="22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Експериментальне дослідження №1 2024 року </a:t>
            </a:r>
            <a:endParaRPr b="1" i="1" sz="16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/>
          <p:nvPr/>
        </p:nvSpPr>
        <p:spPr>
          <a:xfrm>
            <a:off x="38100" y="555125"/>
            <a:ext cx="8878500" cy="6283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20-х числах лютого 2024 року ми очистили водойму та наповнили її чистою водою, у раціон птахів додали пророщені пшеницю, кукурудзу, горох. </a:t>
            </a:r>
            <a:endParaRPr b="1" i="0" sz="22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Лютий місяць 2024 року був відносно теплим, тож ми сподівалися, що наш експеримент матиме позитивні результати.</a:t>
            </a:r>
            <a:endParaRPr b="1" i="0" sz="22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Перед початком гніздування казарки, а особливо самки, починають набирати вагу. Наша ж самка навпаки почала сильно худнути. Ми ретельно вели спостереження за  поведінкою пари казарок та намагалися побачити хоча б якісь ознаки початку гніздування. </a:t>
            </a:r>
            <a:endParaRPr b="1" i="0" sz="22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Самка не облаштовувала гнізда, були відсутні прояви шлюбної поведінки, характерної для спарювання казарок червоноволих (</a:t>
            </a:r>
            <a:r>
              <a:rPr b="1" i="1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Branta ruficollis)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не відбулася яйцекладка. </a:t>
            </a:r>
            <a:endParaRPr b="1" i="0" sz="22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Жодних ознак за період березня – середини травня. В другій половині травня ми спостерігаємо початок линьки у самки, що, згідно наукових досліджень орнітологів, свідчить про завершення гніздового періоду у даного виду птахів.</a:t>
            </a:r>
            <a:endParaRPr b="1" i="0" sz="22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7" name="Google Shape;137;p7"/>
          <p:cNvGraphicFramePr/>
          <p:nvPr/>
        </p:nvGraphicFramePr>
        <p:xfrm>
          <a:off x="9109108" y="69301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{B5B79CDB-1148-410B-B85E-70F14050A092}</a:tableStyleId>
              </a:tblPr>
              <a:tblGrid>
                <a:gridCol w="1298350"/>
                <a:gridCol w="1546650"/>
              </a:tblGrid>
              <a:tr h="1808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Середня температура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+ 4°С </a:t>
                      </a: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 </a:t>
                      </a:r>
                      <a:r>
                        <a:rPr b="1"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+5°С </a:t>
                      </a:r>
                      <a:endParaRPr b="1"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(на 6°-7 ° вище норми)</a:t>
                      </a:r>
                      <a:endParaRPr b="1"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1096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Найнижча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- 7°С</a:t>
                      </a:r>
                      <a:endParaRPr b="1"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</a:tbl>
          </a:graphicData>
        </a:graphic>
      </p:graphicFrame>
      <p:pic>
        <p:nvPicPr>
          <p:cNvPr descr="https://pernatidruzi.org.ua/pictures/karczerv/ser_m.jpg" id="138" name="Google Shape;1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6454" y="4677968"/>
            <a:ext cx="2844994" cy="194200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9" name="Google Shape;139;p7"/>
          <p:cNvSpPr txBox="1"/>
          <p:nvPr/>
        </p:nvSpPr>
        <p:spPr>
          <a:xfrm>
            <a:off x="457200" y="0"/>
            <a:ext cx="11277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ru-RU" sz="22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Особливості періоду гніздування під час експериментального дослідження №1 2024 року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/>
          <p:nvPr/>
        </p:nvSpPr>
        <p:spPr>
          <a:xfrm>
            <a:off x="274875" y="616500"/>
            <a:ext cx="8754900" cy="5476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360045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Місце дослідження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м. Тальне Черкаської області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360045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Період дослідження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2025 рік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360045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Методологія дослідження передбачала вивчення впливу тривалості світлового дня на ефективність (результативність) розмноження казарки червоноволої (</a:t>
            </a:r>
            <a:r>
              <a:rPr b="1" i="1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Branta ruficollis)</a:t>
            </a: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шляхом збільшення тривалості світлового дня за допомогою штучного освітлення.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360045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Утримання та годування здійснювалось аналогічно до експериментального дослідження №1 у 2024 році, за виключенням одного важливого аспекту – штучного збільшення тривалості світлового дня. За рахунок цього ми активізуємо гормональні та поведінкові процеси розмноження і можемо змінити період розмноження на більш ранній.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C:\Users\User\Downloads\IMG-3dd419c70cc188e611d2192ebd5afb68-V.jpg" id="145" name="Google Shape;145;p8"/>
          <p:cNvPicPr preferRelativeResize="0"/>
          <p:nvPr/>
        </p:nvPicPr>
        <p:blipFill rotWithShape="1">
          <a:blip r:embed="rId3">
            <a:alphaModFix/>
          </a:blip>
          <a:srcRect b="0" l="-1080" r="1080" t="0"/>
          <a:stretch/>
        </p:blipFill>
        <p:spPr>
          <a:xfrm>
            <a:off x="9266288" y="220525"/>
            <a:ext cx="2643962" cy="3750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Казарка червоновола" id="146" name="Google Shape;14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0385" y="4161322"/>
            <a:ext cx="2895756" cy="193146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7" name="Google Shape;147;p8"/>
          <p:cNvSpPr txBox="1"/>
          <p:nvPr/>
        </p:nvSpPr>
        <p:spPr>
          <a:xfrm>
            <a:off x="1067775" y="0"/>
            <a:ext cx="7429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ru-RU" sz="22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Експериментальне дослідження №2 2025 року</a:t>
            </a:r>
            <a:endParaRPr b="1" i="1" sz="22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pernatidruzi.org.ua/pictures/karczerv/ser2_m.jpg" id="152" name="Google Shape;15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95000" y="892700"/>
            <a:ext cx="2750600" cy="19784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53" name="Google Shape;15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249" y="4204000"/>
            <a:ext cx="2999998" cy="21992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4" name="Google Shape;154;p9"/>
          <p:cNvSpPr/>
          <p:nvPr/>
        </p:nvSpPr>
        <p:spPr>
          <a:xfrm>
            <a:off x="219400" y="530550"/>
            <a:ext cx="8951400" cy="3108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Отже, щоб  збільшити тривалість світлового дня, нами було встановлено прожектор із світлодіодною лампою потужністю 30 Вт так, щоб б вольєр  був гарно освітлений в темний період доби. Підсвічування розпочинали з 27 січня 2025 року, починаючи з протяжності 8 годин світлового дня. Усі наступні тижні до 24 березня збільшували протяжність дня на 2 години. До кінця березня завдяки штучному освітленню ми мали цілодобовий світловий день. Повний світловий день підтримували до початку линьки (2,5 – 3 місяці).</a:t>
            </a:r>
            <a:endParaRPr b="1" i="0" sz="2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3322050" y="4073100"/>
            <a:ext cx="8704500" cy="2784900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ru-RU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Перші ознаки гніздування у нашої пари розпочалися в останніх числах березня. Ми помітили, що самка протягом усього дня метушиться по вольєру. Фіксуємо, що в частині вольєру, усипаній піском, казарка почала робити заглибину для гнізда. Після 15 квітня спостерігали гніздову активність нашої пари.  Казарка починала вимощувати заглибину  сухою травою, а в останніх числах квітня  скубти пух і встеляти гніздо.</a:t>
            </a:r>
            <a:endParaRPr b="1" i="0" sz="22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 txBox="1"/>
          <p:nvPr/>
        </p:nvSpPr>
        <p:spPr>
          <a:xfrm>
            <a:off x="152350" y="0"/>
            <a:ext cx="9123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ru-RU" sz="22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Початок підсвічування з метою збільшення тривалості світлового дня </a:t>
            </a:r>
            <a:endParaRPr b="0" i="0" sz="14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9"/>
          <p:cNvSpPr txBox="1"/>
          <p:nvPr/>
        </p:nvSpPr>
        <p:spPr>
          <a:xfrm>
            <a:off x="3322050" y="35499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ru-RU" sz="22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Гніздова активність</a:t>
            </a:r>
            <a:endParaRPr b="0" i="0" sz="22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pernatidruzi.org.ua/pictures/karczerv/rozm2_m.jpg" id="162" name="Google Shape;16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1250" y="4235475"/>
            <a:ext cx="2617775" cy="17993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63" name="Google Shape;16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51247" y="2364241"/>
            <a:ext cx="2617777" cy="166765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rdea purpurea - Monaco Nature Encyclopedia" id="164" name="Google Shape;164;p10"/>
          <p:cNvPicPr preferRelativeResize="0"/>
          <p:nvPr/>
        </p:nvPicPr>
        <p:blipFill rotWithShape="1">
          <a:blip r:embed="rId5">
            <a:alphaModFix/>
          </a:blip>
          <a:srcRect b="0" l="12901" r="22987" t="16952"/>
          <a:stretch/>
        </p:blipFill>
        <p:spPr>
          <a:xfrm>
            <a:off x="192501" y="3951383"/>
            <a:ext cx="2285599" cy="184421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Казарка - Описание казарки - Известные виды - Содержание ..." id="165" name="Google Shape;165;p10"/>
          <p:cNvPicPr preferRelativeResize="0"/>
          <p:nvPr/>
        </p:nvPicPr>
        <p:blipFill rotWithShape="1">
          <a:blip r:embed="rId6">
            <a:alphaModFix/>
          </a:blip>
          <a:srcRect b="12596" l="0" r="0" t="0"/>
          <a:stretch/>
        </p:blipFill>
        <p:spPr>
          <a:xfrm>
            <a:off x="9451248" y="442562"/>
            <a:ext cx="2617777" cy="171811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graphicFrame>
        <p:nvGraphicFramePr>
          <p:cNvPr id="166" name="Google Shape;166;p10"/>
          <p:cNvGraphicFramePr/>
          <p:nvPr/>
        </p:nvGraphicFramePr>
        <p:xfrm>
          <a:off x="2685585" y="366506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{B5B79CDB-1148-410B-B85E-70F14050A092}</a:tableStyleId>
              </a:tblPr>
              <a:tblGrid>
                <a:gridCol w="1629375"/>
                <a:gridCol w="1938200"/>
                <a:gridCol w="2952525"/>
              </a:tblGrid>
              <a:tr h="6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Кількість яєць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Яйцекладка 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Період вилуплення пташенят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37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яйце 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 травня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 червня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37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яйце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травня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 червня (ранок)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37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яйце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 травня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 червня (ранок)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375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яйце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 травня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 червня (вечір)</a:t>
                      </a:r>
                      <a:endParaRPr sz="22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</a:tbl>
          </a:graphicData>
        </a:graphic>
      </p:graphicFrame>
      <p:sp>
        <p:nvSpPr>
          <p:cNvPr id="167" name="Google Shape;167;p10"/>
          <p:cNvSpPr/>
          <p:nvPr/>
        </p:nvSpPr>
        <p:spPr>
          <a:xfrm>
            <a:off x="192500" y="6312725"/>
            <a:ext cx="119145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-RU" sz="21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Насиджування тривало 27 діб. Приблизно 11-13 червня у самки спостерігаємо початок линьки. </a:t>
            </a:r>
            <a:endParaRPr b="1" i="0" sz="21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0"/>
          <p:cNvSpPr/>
          <p:nvPr/>
        </p:nvSpPr>
        <p:spPr>
          <a:xfrm>
            <a:off x="212150" y="504151"/>
            <a:ext cx="9124800" cy="3039300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ru-RU" sz="21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Перші спроби спарювання з’являються на початку травня. Спарювання повторюються щодня, в першій половині дня.  Так як спарювання у казарок червоноволих </a:t>
            </a:r>
            <a:r>
              <a:rPr b="1" i="1" lang="ru-RU" sz="21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(Branta ruficollis)</a:t>
            </a:r>
            <a:r>
              <a:rPr b="1" i="0" lang="ru-RU" sz="21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відбуваються тільки на воді, ми завчасно очистили водойму після зимового періоду та наповнили чистою водою. Спарювання у пари казарок відбувається як справжній ритуал Спарювання триває 2-15 секунд і завжди відбувається лише на воді. Після цього птахи здійснюють своєрідний танок. Самець голосно кричить, а потім пара починає чистити своє оперення. </a:t>
            </a:r>
            <a:endParaRPr b="1" i="0" sz="21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192500" y="-381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ru-RU" sz="22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Спарювання </a:t>
            </a:r>
            <a:endParaRPr b="1" i="1" sz="14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" name="Google Shape;174;p14"/>
          <p:cNvGraphicFramePr/>
          <p:nvPr/>
        </p:nvGraphicFramePr>
        <p:xfrm>
          <a:off x="0" y="-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{B5B79CDB-1148-410B-B85E-70F14050A092}</a:tableStyleId>
              </a:tblPr>
              <a:tblGrid>
                <a:gridCol w="2550850"/>
                <a:gridCol w="2165625"/>
                <a:gridCol w="2602900"/>
                <a:gridCol w="4872625"/>
              </a:tblGrid>
              <a:tr h="38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Етапи дослідження</a:t>
                      </a:r>
                      <a:endParaRPr b="1" sz="18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C00000"/>
                          </a:solidFill>
                        </a:rPr>
                        <a:t>Період </a:t>
                      </a:r>
                      <a:endParaRPr b="1" sz="18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solidFill>
                            <a:srgbClr val="C00000"/>
                          </a:solidFill>
                        </a:rPr>
                        <a:t>Дослідження №1 2024</a:t>
                      </a:r>
                      <a:endParaRPr b="1" sz="17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ru-RU" sz="1700" u="none" cap="none" strike="noStrike">
                          <a:solidFill>
                            <a:srgbClr val="C00000"/>
                          </a:solidFill>
                        </a:rPr>
                        <a:t>Дослідження №2 2025</a:t>
                      </a:r>
                      <a:endParaRPr b="1" sz="17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1001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Підготовка вольєру до гніздового періоду</a:t>
                      </a:r>
                      <a:endParaRPr b="1" sz="1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Лютий </a:t>
                      </a:r>
                      <a:endParaRPr b="1" sz="18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 20-х числах лютого прибираємо вольєр, очищаємо водойму та наповнюємо водою.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 20-х числах лютого прибираємо вольєр, очищаємо водойму та наповнюємо водою.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1001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Збільшення тривалості світлового дня</a:t>
                      </a:r>
                      <a:endParaRPr b="1" sz="1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Січень </a:t>
                      </a:r>
                      <a:endParaRPr b="1" sz="18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 січня почали освітлювати вольєр за допомогою прожектора. Збільшуючи час підсвічування на 2 години щотижня до 24 березня. На цей період вийшли на цілодобовий світловий день.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775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Введення в раціон пророщених злаків</a:t>
                      </a:r>
                      <a:endParaRPr b="1" sz="1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Лютий </a:t>
                      </a:r>
                      <a:endParaRPr b="1" sz="18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 20-х числах лютого додаємо в раціон пророщений овес, кукурудзу, пшеницю.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 20-х числах лютого додаємо в раціон пророщений овес, кукурудзу, пшеницю.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775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Гніздова активність</a:t>
                      </a:r>
                      <a:endParaRPr b="1" sz="1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Березень - квітень</a:t>
                      </a:r>
                      <a:endParaRPr b="1" sz="18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останні дні березня самка почала робити заглибини для гнізда, після 15 квітня вистилає гніздо своїм пухом і сухою травою.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880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Спарювання</a:t>
                      </a:r>
                      <a:endParaRPr b="1" sz="1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Травень </a:t>
                      </a:r>
                      <a:endParaRPr b="1" sz="18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Після 5 травня спостерігаємо спарювання. Спарювання відбувається лише на воді. Триває 2-15 секунд.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549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Яйцекладка</a:t>
                      </a:r>
                      <a:endParaRPr b="1" sz="1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Травень </a:t>
                      </a:r>
                      <a:endParaRPr b="1" sz="18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Яйцекладку фіксуємо 17-24 травня. 17, 20, 22, 24 травня самка знесла яйця.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549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Насиджування </a:t>
                      </a:r>
                      <a:endParaRPr b="1" sz="1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Травень - червень</a:t>
                      </a:r>
                      <a:endParaRPr b="1" sz="18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Насиджування почалося 22 травня, після знесеного третього яйця. Тривало насиджування 27 днів.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549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Поява пташенят</a:t>
                      </a:r>
                      <a:endParaRPr b="1" sz="1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Червень </a:t>
                      </a:r>
                      <a:endParaRPr b="1" sz="18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Перше пташеня з'являється 12 травня, 13 травня вранці вилупилось ще двоє і ввечері четверте пташеня.</a:t>
                      </a:r>
                      <a:endParaRPr b="1" sz="14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  <a:tr h="38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ru-RU" sz="19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Линька</a:t>
                      </a:r>
                      <a:endParaRPr b="1" sz="1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Травень – червень</a:t>
                      </a:r>
                      <a:endParaRPr b="1" sz="18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другій половині травня.</a:t>
                      </a:r>
                      <a:endParaRPr b="1" sz="16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другій половині.</a:t>
                      </a:r>
                      <a:endParaRPr b="1" sz="16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021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E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3984789" y="126872"/>
            <a:ext cx="4032900" cy="434100"/>
          </a:xfrm>
          <a:prstGeom prst="rect">
            <a:avLst/>
          </a:prstGeom>
          <a:solidFill>
            <a:srgbClr val="BBD6EE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Висновки </a:t>
            </a:r>
            <a:endParaRPr b="1" i="0" sz="3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12"/>
          <p:cNvSpPr/>
          <p:nvPr/>
        </p:nvSpPr>
        <p:spPr>
          <a:xfrm>
            <a:off x="176875" y="658250"/>
            <a:ext cx="11475900" cy="5944500"/>
          </a:xfrm>
          <a:prstGeom prst="rect">
            <a:avLst/>
          </a:prstGeom>
          <a:solidFill>
            <a:srgbClr val="D0DE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43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-RU" sz="21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ru-RU" sz="23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Отже, ми досягли мети свого дослідження і з’ясували, що, незважаючи на складність розмноження казарки червоноволої  в присадибних господарствах, можливо отримати позитивний результат. Навіть із належними умовами утримання та повноцінним раціоном складно отримати потомство. Адже важливими аспектами, що впливають на розмноження казарки червоноволої </a:t>
            </a:r>
            <a:r>
              <a:rPr b="1" i="1" lang="ru-RU" sz="23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(Branta ruficollis),</a:t>
            </a:r>
            <a:r>
              <a:rPr b="1" i="0" lang="ru-RU" sz="23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є температурний і світловий режими, характерні для їх природного середовища існування. Освітлення вольєру з метою штучного збільшення тривалості світлового дня дало можливість отримати якісний результат у розмноженні казарки червоноволої і наше присадибне господарство поповнилось чотирма пташенятами казарки червоноволої.</a:t>
            </a:r>
            <a:endParaRPr b="1" i="0" sz="23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143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Новизна роботи полягає в особистому дослідженні розведення птахів полярних широт у присадибному господарстві на прикладі казарки червоноволої </a:t>
            </a:r>
            <a:r>
              <a:rPr b="1" i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(Branta Ruficollis)</a:t>
            </a:r>
            <a:r>
              <a:rPr b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визначенню особливостей розмноження казарки червоноволої </a:t>
            </a:r>
            <a:r>
              <a:rPr b="1" i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(Branta Ruficollis)</a:t>
            </a:r>
            <a:r>
              <a:rPr b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за умов природної та штучно збільшеної тривалості світлового дня.</a:t>
            </a:r>
            <a:endParaRPr b="1" sz="23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143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sz="30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d550eb1d24_0_26"/>
          <p:cNvSpPr/>
          <p:nvPr/>
        </p:nvSpPr>
        <p:spPr>
          <a:xfrm>
            <a:off x="3984789" y="126872"/>
            <a:ext cx="4032900" cy="434100"/>
          </a:xfrm>
          <a:prstGeom prst="rect">
            <a:avLst/>
          </a:prstGeom>
          <a:solidFill>
            <a:srgbClr val="BBD6EE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Висновки </a:t>
            </a:r>
            <a:endParaRPr b="1" i="0" sz="3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g3d550eb1d24_0_26"/>
          <p:cNvSpPr/>
          <p:nvPr/>
        </p:nvSpPr>
        <p:spPr>
          <a:xfrm>
            <a:off x="202200" y="1354200"/>
            <a:ext cx="11787600" cy="4596300"/>
          </a:xfrm>
          <a:prstGeom prst="rect">
            <a:avLst/>
          </a:prstGeom>
          <a:solidFill>
            <a:srgbClr val="D0DE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1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Ця робота присвячена вирішенню критичної проблеми: зникнення казарки червоноволої </a:t>
            </a:r>
            <a:r>
              <a:rPr b="1" i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(Branta ruficollis)</a:t>
            </a:r>
            <a:r>
              <a:rPr b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b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виду, що занесений до Червоної книги України та Міжнародного червоного списку, і чия популяція стрімко скорочується. </a:t>
            </a:r>
            <a:endParaRPr b="1" sz="23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143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ході роботи було експериментально доведено, що головними факторами для розмноження цього виду в помірних широтах є відповідність світлового дня та теплового режиму біоритмам полярних птахів.</a:t>
            </a:r>
            <a:endParaRPr b="1" sz="23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143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3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Нами було апробовано метод імітації полярного дня через штучну фотостимуляцію та проведено порівняльне дослідження двох річних циклів (2024–2025 рр.), самостійно розроблено схему поступового збільшення світлового дня (від 8 годин до цілодобового освітлення) та здійснено моніторинг успішного виведення чотирьох пташенят.</a:t>
            </a:r>
            <a:endParaRPr b="1" sz="23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143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3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d550eb1d24_0_0"/>
          <p:cNvSpPr txBox="1"/>
          <p:nvPr>
            <p:ph type="ctrTitle"/>
          </p:nvPr>
        </p:nvSpPr>
        <p:spPr>
          <a:xfrm>
            <a:off x="247950" y="126125"/>
            <a:ext cx="11696100" cy="851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Список використаних джерел:</a:t>
            </a:r>
            <a:endParaRPr/>
          </a:p>
        </p:txBody>
      </p:sp>
      <p:sp>
        <p:nvSpPr>
          <p:cNvPr id="192" name="Google Shape;192;g3d550eb1d24_0_0"/>
          <p:cNvSpPr txBox="1"/>
          <p:nvPr>
            <p:ph idx="1" type="subTitle"/>
          </p:nvPr>
        </p:nvSpPr>
        <p:spPr>
          <a:xfrm>
            <a:off x="466875" y="1030900"/>
            <a:ext cx="11477100" cy="557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1.</a:t>
            </a: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Марисова І.В., Талпош В.С. Птахи України.: польовий визначник  / І.В. Марисова, В.С. Талпош – Київ: Вища школа, 1984. – 184с.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2.</a:t>
            </a: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С. Шапаренко. Червона книга України: видання 4 доповнене  / С. Шапаренко. Видавництво: Торсінг, 2012. – 480с.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3.</a:t>
            </a: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Frederic Jiguet. Birds of Europe. Princeton University Press, 2017. – 446.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4.</a:t>
            </a: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Jessica Roux. Ornithography. Art Huss, 2024. – 216.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5.</a:t>
            </a: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Ron Toft. National birds of the world. Bloomsbury Natural History, 2014. – 224.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6.</a:t>
            </a: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0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 </a:t>
            </a:r>
            <a:r>
              <a:rPr lang="ru-RU" sz="17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https://redbook-ua.org/item/rufbrenta-rufcollis-pallas/</a:t>
            </a:r>
            <a:endParaRPr sz="1700" u="sng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7.</a:t>
            </a: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0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 </a:t>
            </a:r>
            <a:r>
              <a:rPr lang="ru-RU" sz="17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https://redbook.land.kiev.ua/406.php</a:t>
            </a:r>
            <a:endParaRPr sz="1700" u="sng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8.</a:t>
            </a: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0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 </a:t>
            </a:r>
            <a:r>
              <a:rPr lang="ru-RU" sz="17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https://pernatidruzi.org.ua/kazarka_chervonovola_rufibrenta_ruficollis.html</a:t>
            </a:r>
            <a:endParaRPr sz="1700" u="sng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9.</a:t>
            </a:r>
            <a:r>
              <a:rPr lang="ru-RU" sz="1000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10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9"/>
              </a:rPr>
              <a:t> </a:t>
            </a:r>
            <a:r>
              <a:rPr lang="ru-RU" sz="17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0"/>
              </a:rPr>
              <a:t>https://rsis.ramsar.org/RISapp/files/39571231/documents/BG801_lit190714__Simeonov_2014.pdf</a:t>
            </a:r>
            <a:endParaRPr sz="1700" u="sng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>
                <a:latin typeface="Times New Roman"/>
                <a:ea typeface="Times New Roman"/>
                <a:cs typeface="Times New Roman"/>
                <a:sym typeface="Times New Roman"/>
              </a:rPr>
              <a:t>10.</a:t>
            </a:r>
            <a:r>
              <a:rPr lang="ru-RU" sz="10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11"/>
              </a:rPr>
              <a:t> </a:t>
            </a:r>
            <a:r>
              <a:rPr lang="ru-RU" sz="17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2"/>
              </a:rPr>
              <a:t>https://dspace.onu.edu.ua/items/1a29060d-0d59-4e58-ab4b-57c195aecf60</a:t>
            </a:r>
            <a:endParaRPr sz="1700" u="sng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93" name="Google Shape;193;g3d550eb1d24_0_0"/>
          <p:cNvSpPr/>
          <p:nvPr/>
        </p:nvSpPr>
        <p:spPr>
          <a:xfrm>
            <a:off x="162400" y="977225"/>
            <a:ext cx="11781600" cy="5698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"/>
          <p:cNvSpPr/>
          <p:nvPr/>
        </p:nvSpPr>
        <p:spPr>
          <a:xfrm rot="198">
            <a:off x="2993359" y="115652"/>
            <a:ext cx="5210640" cy="3380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1" i="1" lang="ru-RU" sz="71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Дякую за увагу !</a:t>
            </a:r>
            <a:r>
              <a:rPr b="1" i="1" lang="ru-RU" sz="6600" u="none" cap="none" strike="noStrike">
                <a:solidFill>
                  <a:srgbClr val="38562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1" sz="6600" u="none" cap="none" strike="noStrike">
              <a:solidFill>
                <a:srgbClr val="38562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1108" y="357866"/>
            <a:ext cx="2666196" cy="355492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pernatidruzi.org.ua/pictures/karczerv/ox_m.jpg" id="200" name="Google Shape;20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8843" y="3997143"/>
            <a:ext cx="4387676" cy="240225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pernatidruzi.org.ua/pictures/karczerv/rozm2_m.jpg" id="201" name="Google Shape;20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12744" y="3350543"/>
            <a:ext cx="3619099" cy="27426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2024-01-17T10:13:37Z</dcterms:created>
  <dc:creator>User</dc:creator>
</cp:coreProperties>
</file>