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7" r:id="rId7"/>
    <p:sldId id="265" r:id="rId8"/>
    <p:sldId id="262" r:id="rId9"/>
    <p:sldId id="263" r:id="rId10"/>
    <p:sldId id="264" r:id="rId11"/>
    <p:sldId id="266" r:id="rId12"/>
    <p:sldId id="268" r:id="rId13"/>
    <p:sldId id="260" r:id="rId14"/>
    <p:sldId id="269" r:id="rId15"/>
    <p:sldId id="270" r:id="rId16"/>
  </p:sldIdLst>
  <p:sldSz cx="18288000" cy="10287000"/>
  <p:notesSz cx="6858000" cy="9144000"/>
  <p:embeddedFontLst>
    <p:embeddedFont>
      <p:font typeface="Sugo Display Bold" panose="020B0604020202020204" charset="0"/>
      <p:regular r:id="rId17"/>
    </p:embeddedFont>
    <p:embeddedFont>
      <p:font typeface="Arista Pro Semi-Bold" panose="020B0604020202020204" charset="0"/>
      <p:regular r:id="rId18"/>
    </p:embeddedFont>
    <p:embeddedFont>
      <p:font typeface="Open Sauce" panose="020B0604020202020204" charset="0"/>
      <p:regular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Arista Pro Bold" panose="020B0604020202020204" charset="0"/>
      <p:regular r:id="rId24"/>
    </p:embeddedFont>
    <p:embeddedFont>
      <p:font typeface="Helvetica World" panose="020B0604020202020204" charset="-128"/>
      <p:regular r:id="rId25"/>
    </p:embeddedFont>
    <p:embeddedFont>
      <p:font typeface="Arista Pro Extra-Light" panose="020B0604020202020204" charset="0"/>
      <p:regular r:id="rId26"/>
    </p:embeddedFont>
    <p:embeddedFont>
      <p:font typeface="Arista Pro Light" panose="020B0604020202020204" charset="0"/>
      <p:regular r:id="rId27"/>
    </p:embeddedFont>
    <p:embeddedFont>
      <p:font typeface="Arista Pro" panose="020B0604020202020204" charset="0"/>
      <p:regular r:id="rId28"/>
    </p:embeddedFont>
    <p:embeddedFont>
      <p:font typeface="Sugo Display" panose="020B0604020202020204" charset="0"/>
      <p:regular r:id="rId29"/>
    </p:embeddedFont>
    <p:embeddedFont>
      <p:font typeface="Arista Pro Heavy" panose="020B0604020202020204" charset="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1099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8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3.jpeg"/><Relationship Id="rId4" Type="http://schemas.openxmlformats.org/officeDocument/2006/relationships/image" Target="../media/image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4.jpeg"/><Relationship Id="rId4" Type="http://schemas.openxmlformats.org/officeDocument/2006/relationships/image" Target="../media/image6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4" Type="http://schemas.openxmlformats.org/officeDocument/2006/relationships/image" Target="../media/image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4" Type="http://schemas.openxmlformats.org/officeDocument/2006/relationships/image" Target="../media/image6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4" Type="http://schemas.openxmlformats.org/officeDocument/2006/relationships/image" Target="../media/image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2.png"/><Relationship Id="rId4" Type="http://schemas.openxmlformats.org/officeDocument/2006/relationships/image" Target="../media/image6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image" Target="../media/image27.png"/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12" Type="http://schemas.openxmlformats.org/officeDocument/2006/relationships/image" Target="../media/image2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30.svg"/><Relationship Id="rId5" Type="http://schemas.openxmlformats.org/officeDocument/2006/relationships/image" Target="../media/image5.png"/><Relationship Id="rId15" Type="http://schemas.openxmlformats.org/officeDocument/2006/relationships/image" Target="../media/image34.svg"/><Relationship Id="rId10" Type="http://schemas.openxmlformats.org/officeDocument/2006/relationships/image" Target="../media/image25.png"/><Relationship Id="rId4" Type="http://schemas.openxmlformats.org/officeDocument/2006/relationships/image" Target="../media/image6.svg"/><Relationship Id="rId9" Type="http://schemas.openxmlformats.org/officeDocument/2006/relationships/image" Target="../media/image24.png"/><Relationship Id="rId1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AF0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9014" y="-82327"/>
            <a:ext cx="12213882" cy="10451654"/>
            <a:chOff x="0" y="0"/>
            <a:chExt cx="1892250" cy="161923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92250" cy="1619235"/>
            </a:xfrm>
            <a:custGeom>
              <a:avLst/>
              <a:gdLst/>
              <a:ahLst/>
              <a:cxnLst/>
              <a:rect l="l" t="t" r="r" b="b"/>
              <a:pathLst>
                <a:path w="1892250" h="1619235">
                  <a:moveTo>
                    <a:pt x="0" y="0"/>
                  </a:moveTo>
                  <a:lnTo>
                    <a:pt x="1892250" y="0"/>
                  </a:lnTo>
                  <a:lnTo>
                    <a:pt x="1892250" y="1619235"/>
                  </a:lnTo>
                  <a:lnTo>
                    <a:pt x="0" y="1619235"/>
                  </a:lnTo>
                  <a:close/>
                </a:path>
              </a:pathLst>
            </a:custGeom>
            <a:blipFill>
              <a:blip r:embed="rId2"/>
              <a:stretch>
                <a:fillRect l="-14219" r="-1421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-139014" y="10043726"/>
            <a:ext cx="18427014" cy="313553"/>
            <a:chOff x="0" y="0"/>
            <a:chExt cx="4853205" cy="8258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53205" cy="82582"/>
            </a:xfrm>
            <a:custGeom>
              <a:avLst/>
              <a:gdLst/>
              <a:ahLst/>
              <a:cxnLst/>
              <a:rect l="l" t="t" r="r" b="b"/>
              <a:pathLst>
                <a:path w="4853205" h="82582">
                  <a:moveTo>
                    <a:pt x="0" y="0"/>
                  </a:moveTo>
                  <a:lnTo>
                    <a:pt x="4853205" y="0"/>
                  </a:lnTo>
                  <a:lnTo>
                    <a:pt x="4853205" y="82582"/>
                  </a:lnTo>
                  <a:lnTo>
                    <a:pt x="0" y="82582"/>
                  </a:lnTo>
                  <a:close/>
                </a:path>
              </a:pathLst>
            </a:custGeom>
            <a:solidFill>
              <a:srgbClr val="03045E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853205" cy="1206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307477" y="2314575"/>
            <a:ext cx="11304888" cy="2197958"/>
            <a:chOff x="0" y="0"/>
            <a:chExt cx="2977419" cy="57888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977419" cy="578886"/>
            </a:xfrm>
            <a:custGeom>
              <a:avLst/>
              <a:gdLst/>
              <a:ahLst/>
              <a:cxnLst/>
              <a:rect l="l" t="t" r="r" b="b"/>
              <a:pathLst>
                <a:path w="2977419" h="578886">
                  <a:moveTo>
                    <a:pt x="0" y="0"/>
                  </a:moveTo>
                  <a:lnTo>
                    <a:pt x="2977419" y="0"/>
                  </a:lnTo>
                  <a:lnTo>
                    <a:pt x="2977419" y="578886"/>
                  </a:lnTo>
                  <a:lnTo>
                    <a:pt x="0" y="578886"/>
                  </a:lnTo>
                  <a:close/>
                </a:path>
              </a:pathLst>
            </a:custGeom>
            <a:solidFill>
              <a:srgbClr val="03045E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977419" cy="6169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803275" y="8293864"/>
            <a:ext cx="4484725" cy="47625"/>
            <a:chOff x="0" y="0"/>
            <a:chExt cx="1181162" cy="1254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81162" cy="12543"/>
            </a:xfrm>
            <a:custGeom>
              <a:avLst/>
              <a:gdLst/>
              <a:ahLst/>
              <a:cxnLst/>
              <a:rect l="l" t="t" r="r" b="b"/>
              <a:pathLst>
                <a:path w="1181162" h="12543">
                  <a:moveTo>
                    <a:pt x="0" y="0"/>
                  </a:moveTo>
                  <a:lnTo>
                    <a:pt x="1181162" y="0"/>
                  </a:lnTo>
                  <a:lnTo>
                    <a:pt x="118116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03045E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181162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2284425" y="5641011"/>
            <a:ext cx="595511" cy="597684"/>
          </a:xfrm>
          <a:custGeom>
            <a:avLst/>
            <a:gdLst/>
            <a:ahLst/>
            <a:cxnLst/>
            <a:rect l="l" t="t" r="r" b="b"/>
            <a:pathLst>
              <a:path w="595511" h="597684">
                <a:moveTo>
                  <a:pt x="0" y="0"/>
                </a:moveTo>
                <a:lnTo>
                  <a:pt x="595511" y="0"/>
                </a:lnTo>
                <a:lnTo>
                  <a:pt x="595511" y="597684"/>
                </a:lnTo>
                <a:lnTo>
                  <a:pt x="0" y="59768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7618558" y="2529602"/>
            <a:ext cx="10897029" cy="1642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86"/>
              </a:lnSpc>
              <a:spcBef>
                <a:spcPct val="0"/>
              </a:spcBef>
            </a:pPr>
            <a:r>
              <a:rPr lang="en-US" sz="4704" spc="-282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КЛІМАТИЧНІ ТОЧКИ НЕПОВЕРНЕННЯ: ЧИ ПРОЙШЛИ МИ МЕЖУ?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596954" y="8474809"/>
            <a:ext cx="4691046" cy="1461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30"/>
              </a:lnSpc>
            </a:pPr>
            <a:r>
              <a:rPr lang="en-US" sz="1379" spc="-41" dirty="0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379" spc="-41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Автор</a:t>
            </a:r>
            <a:r>
              <a:rPr lang="en-US" sz="1379" spc="-41" dirty="0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: </a:t>
            </a:r>
            <a:r>
              <a:rPr lang="en-US" sz="1379" spc="-41" dirty="0" err="1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Учениця</a:t>
            </a:r>
            <a:r>
              <a:rPr lang="en-US" sz="1379" spc="-41" dirty="0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379" spc="-41" dirty="0" smtClean="0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10</a:t>
            </a:r>
            <a:r>
              <a:rPr lang="uk-UA" sz="1379" spc="-41" dirty="0" smtClean="0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-А</a:t>
            </a:r>
            <a:r>
              <a:rPr lang="en-US" sz="1379" spc="-41" dirty="0" smtClean="0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379" spc="-41" dirty="0" err="1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класу</a:t>
            </a:r>
            <a:r>
              <a:rPr lang="en-US" sz="1379" spc="-41" dirty="0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379" spc="-41" dirty="0" err="1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Лукаш</a:t>
            </a:r>
            <a:r>
              <a:rPr lang="en-US" sz="1379" spc="-41" dirty="0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379" spc="-41" dirty="0" err="1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Дарина</a:t>
            </a:r>
            <a:r>
              <a:rPr lang="en-US" sz="1379" spc="-41" dirty="0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379" spc="-41" dirty="0" err="1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Констянтинівна</a:t>
            </a:r>
            <a:r>
              <a:rPr lang="en-US" sz="1379" spc="-41" dirty="0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</a:p>
          <a:p>
            <a:pPr algn="l">
              <a:lnSpc>
                <a:spcPts val="1930"/>
              </a:lnSpc>
            </a:pPr>
            <a:r>
              <a:rPr lang="en-US" sz="1379" spc="-41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Заклад</a:t>
            </a:r>
            <a:r>
              <a:rPr lang="en-US" sz="1379" spc="-41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379" spc="-41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освіти</a:t>
            </a:r>
            <a:r>
              <a:rPr lang="en-US" sz="1379" spc="-41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:</a:t>
            </a:r>
            <a:r>
              <a:rPr lang="en-US" sz="1379" spc="-41" dirty="0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379" spc="-41" dirty="0" err="1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Турбівський</a:t>
            </a:r>
            <a:r>
              <a:rPr lang="en-US" sz="1379" spc="-41" dirty="0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379" spc="-41" dirty="0" err="1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ліцей</a:t>
            </a:r>
            <a:r>
              <a:rPr lang="en-US" sz="1379" spc="-41" dirty="0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 №2 </a:t>
            </a:r>
            <a:r>
              <a:rPr lang="en-US" sz="1379" spc="-41" dirty="0" err="1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Турбівської</a:t>
            </a:r>
            <a:r>
              <a:rPr lang="en-US" sz="1379" spc="-41" dirty="0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379" spc="-41" dirty="0" err="1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селищної</a:t>
            </a:r>
            <a:r>
              <a:rPr lang="en-US" sz="1379" spc="-41" dirty="0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379" spc="-41" dirty="0" err="1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ради</a:t>
            </a:r>
            <a:r>
              <a:rPr lang="en-US" sz="1379" spc="-41" dirty="0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379" spc="-41" dirty="0" err="1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Вінницького</a:t>
            </a:r>
            <a:r>
              <a:rPr lang="en-US" sz="1379" spc="-41" dirty="0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379" spc="-41" dirty="0" err="1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райоу</a:t>
            </a:r>
            <a:r>
              <a:rPr lang="en-US" sz="1379" spc="-41" dirty="0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379" spc="-41" dirty="0" err="1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Вінницької</a:t>
            </a:r>
            <a:r>
              <a:rPr lang="en-US" sz="1379" spc="-41" dirty="0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379" spc="-41" dirty="0" err="1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області</a:t>
            </a:r>
            <a:r>
              <a:rPr lang="en-US" sz="1379" spc="-41" dirty="0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</a:p>
          <a:p>
            <a:pPr algn="l">
              <a:lnSpc>
                <a:spcPts val="1930"/>
              </a:lnSpc>
            </a:pPr>
            <a:r>
              <a:rPr lang="en-US" sz="1379" spc="-41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Керівник</a:t>
            </a:r>
            <a:r>
              <a:rPr lang="en-US" sz="1379" spc="-41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: </a:t>
            </a:r>
            <a:r>
              <a:rPr lang="en-US" sz="1379" spc="-41" dirty="0" err="1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Сидоренко</a:t>
            </a:r>
            <a:r>
              <a:rPr lang="en-US" sz="1379" spc="-41" dirty="0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379" spc="-41" dirty="0" err="1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Вікторія</a:t>
            </a:r>
            <a:r>
              <a:rPr lang="en-US" sz="1379" spc="-41" dirty="0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379" spc="-41" dirty="0" err="1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Михайлівна</a:t>
            </a:r>
            <a:r>
              <a:rPr lang="en-US" sz="1379" spc="-41" dirty="0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</a:p>
          <a:p>
            <a:pPr algn="l">
              <a:lnSpc>
                <a:spcPts val="1930"/>
              </a:lnSpc>
            </a:pPr>
            <a:r>
              <a:rPr lang="en-US" sz="1379" spc="-41" dirty="0" err="1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учителька</a:t>
            </a:r>
            <a:r>
              <a:rPr lang="en-US" sz="1379" spc="-41" dirty="0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379" spc="-41" dirty="0" err="1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біології</a:t>
            </a:r>
            <a:r>
              <a:rPr lang="en-US" sz="1379" spc="-41" dirty="0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</a:p>
          <a:p>
            <a:pPr algn="l">
              <a:lnSpc>
                <a:spcPts val="1930"/>
              </a:lnSpc>
              <a:spcBef>
                <a:spcPct val="0"/>
              </a:spcBef>
            </a:pPr>
            <a:endParaRPr lang="en-US" sz="1379" spc="-41" dirty="0">
              <a:solidFill>
                <a:srgbClr val="03045E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3089486" y="5337514"/>
            <a:ext cx="5221603" cy="1764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28"/>
              </a:lnSpc>
            </a:pPr>
            <a:r>
              <a:rPr lang="en-US" sz="3637" spc="-109">
                <a:solidFill>
                  <a:srgbClr val="03045E"/>
                </a:solidFill>
                <a:latin typeface="Open Sauce"/>
                <a:ea typeface="Open Sauce"/>
                <a:cs typeface="Open Sauce"/>
                <a:sym typeface="Open Sauce"/>
              </a:rPr>
              <a:t>Аналіз ризиків та шанси на порятунок екосистеми Землі.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458664" y="8530345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3" y="0"/>
                </a:lnTo>
                <a:lnTo>
                  <a:pt x="48565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8345652">
            <a:off x="-2428262" y="-1525214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4" y="0"/>
                </a:lnTo>
                <a:lnTo>
                  <a:pt x="48565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238912" y="1486183"/>
            <a:ext cx="1020388" cy="905999"/>
          </a:xfrm>
          <a:custGeom>
            <a:avLst/>
            <a:gdLst/>
            <a:ahLst/>
            <a:cxnLst/>
            <a:rect l="l" t="t" r="r" b="b"/>
            <a:pathLst>
              <a:path w="1020388" h="905999">
                <a:moveTo>
                  <a:pt x="0" y="0"/>
                </a:moveTo>
                <a:lnTo>
                  <a:pt x="1020388" y="0"/>
                </a:lnTo>
                <a:lnTo>
                  <a:pt x="1020388" y="905999"/>
                </a:lnTo>
                <a:lnTo>
                  <a:pt x="0" y="9059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6499371" y="1689448"/>
            <a:ext cx="499469" cy="499469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38894" y="2355477"/>
            <a:ext cx="7128502" cy="6341427"/>
            <a:chOff x="0" y="0"/>
            <a:chExt cx="1819366" cy="161848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19366" cy="1618486"/>
            </a:xfrm>
            <a:custGeom>
              <a:avLst/>
              <a:gdLst/>
              <a:ahLst/>
              <a:cxnLst/>
              <a:rect l="l" t="t" r="r" b="b"/>
              <a:pathLst>
                <a:path w="1819366" h="1618486">
                  <a:moveTo>
                    <a:pt x="24979" y="0"/>
                  </a:moveTo>
                  <a:lnTo>
                    <a:pt x="1794387" y="0"/>
                  </a:lnTo>
                  <a:cubicBezTo>
                    <a:pt x="1801012" y="0"/>
                    <a:pt x="1807366" y="2632"/>
                    <a:pt x="1812050" y="7316"/>
                  </a:cubicBezTo>
                  <a:cubicBezTo>
                    <a:pt x="1816735" y="12001"/>
                    <a:pt x="1819366" y="18354"/>
                    <a:pt x="1819366" y="24979"/>
                  </a:cubicBezTo>
                  <a:lnTo>
                    <a:pt x="1819366" y="1593507"/>
                  </a:lnTo>
                  <a:cubicBezTo>
                    <a:pt x="1819366" y="1607302"/>
                    <a:pt x="1808183" y="1618486"/>
                    <a:pt x="1794387" y="1618486"/>
                  </a:cubicBezTo>
                  <a:lnTo>
                    <a:pt x="24979" y="1618486"/>
                  </a:lnTo>
                  <a:cubicBezTo>
                    <a:pt x="11184" y="1618486"/>
                    <a:pt x="0" y="1607302"/>
                    <a:pt x="0" y="1593507"/>
                  </a:cubicBezTo>
                  <a:lnTo>
                    <a:pt x="0" y="24979"/>
                  </a:lnTo>
                  <a:cubicBezTo>
                    <a:pt x="0" y="11184"/>
                    <a:pt x="11184" y="0"/>
                    <a:pt x="24979" y="0"/>
                  </a:cubicBezTo>
                  <a:close/>
                </a:path>
              </a:pathLst>
            </a:custGeom>
            <a:blipFill>
              <a:blip r:embed="rId7"/>
              <a:stretch>
                <a:fillRect l="-29374" r="-28774"/>
              </a:stretch>
            </a:blipFill>
            <a:ln w="114300" cap="rnd">
              <a:solidFill>
                <a:srgbClr val="FFFFFF"/>
              </a:solidFill>
              <a:prstDash val="solid"/>
              <a:round/>
            </a:ln>
          </p:spPr>
        </p:sp>
      </p:grpSp>
      <p:sp>
        <p:nvSpPr>
          <p:cNvPr id="11" name="Freeform 11"/>
          <p:cNvSpPr/>
          <p:nvPr/>
        </p:nvSpPr>
        <p:spPr>
          <a:xfrm>
            <a:off x="518506" y="6623532"/>
            <a:ext cx="1020388" cy="905999"/>
          </a:xfrm>
          <a:custGeom>
            <a:avLst/>
            <a:gdLst/>
            <a:ahLst/>
            <a:cxnLst/>
            <a:rect l="l" t="t" r="r" b="b"/>
            <a:pathLst>
              <a:path w="1020388" h="905999">
                <a:moveTo>
                  <a:pt x="0" y="0"/>
                </a:moveTo>
                <a:lnTo>
                  <a:pt x="1020388" y="0"/>
                </a:lnTo>
                <a:lnTo>
                  <a:pt x="1020388" y="905999"/>
                </a:lnTo>
                <a:lnTo>
                  <a:pt x="0" y="9059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778965" y="6826797"/>
            <a:ext cx="499469" cy="499469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9144000" y="1714783"/>
            <a:ext cx="6248801" cy="2987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99"/>
              </a:lnSpc>
            </a:pPr>
            <a:r>
              <a:rPr lang="en-US" sz="11770">
                <a:solidFill>
                  <a:srgbClr val="FFFFFF"/>
                </a:solidFill>
                <a:latin typeface="Sugo Display"/>
                <a:ea typeface="Sugo Display"/>
                <a:cs typeface="Sugo Display"/>
                <a:sym typeface="Sugo Display"/>
              </a:rPr>
              <a:t>Актуальність</a:t>
            </a:r>
          </a:p>
          <a:p>
            <a:pPr algn="l">
              <a:lnSpc>
                <a:spcPts val="11299"/>
              </a:lnSpc>
            </a:pPr>
            <a:r>
              <a:rPr lang="en-US" sz="11770">
                <a:solidFill>
                  <a:srgbClr val="FFFFFF"/>
                </a:solidFill>
                <a:latin typeface="Sugo Display"/>
                <a:ea typeface="Sugo Display"/>
                <a:cs typeface="Sugo Display"/>
                <a:sym typeface="Sugo Display"/>
              </a:rPr>
              <a:t> теми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4000" y="4981575"/>
            <a:ext cx="8115300" cy="51643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57"/>
              </a:lnSpc>
            </a:pPr>
            <a:r>
              <a:rPr lang="en-US" sz="3034" b="1">
                <a:solidFill>
                  <a:srgbClr val="FFFFFF">
                    <a:alpha val="71765"/>
                  </a:srgbClr>
                </a:solidFill>
                <a:latin typeface="Arista Pro Bold"/>
                <a:ea typeface="Arista Pro Bold"/>
                <a:cs typeface="Arista Pro Bold"/>
                <a:sym typeface="Arista Pro Bold"/>
              </a:rPr>
              <a:t>Зміна клімату є однією з найважливіших глобальних проблем сучасності.</a:t>
            </a:r>
          </a:p>
          <a:p>
            <a:pPr algn="l">
              <a:lnSpc>
                <a:spcPts val="5157"/>
              </a:lnSpc>
            </a:pPr>
            <a:r>
              <a:rPr lang="en-US" sz="3034" b="1">
                <a:solidFill>
                  <a:srgbClr val="FFFFFF">
                    <a:alpha val="71765"/>
                  </a:srgbClr>
                </a:solidFill>
                <a:latin typeface="Arista Pro Bold"/>
                <a:ea typeface="Arista Pro Bold"/>
                <a:cs typeface="Arista Pro Bold"/>
                <a:sym typeface="Arista Pro Bold"/>
              </a:rPr>
              <a:t>Підвищення середньої температури Землі вже призводить до серйозних змін у природі.</a:t>
            </a:r>
          </a:p>
          <a:p>
            <a:pPr algn="l">
              <a:lnSpc>
                <a:spcPts val="5157"/>
              </a:lnSpc>
            </a:pPr>
            <a:r>
              <a:rPr lang="en-US" sz="3034" b="1">
                <a:solidFill>
                  <a:srgbClr val="FFFFFF">
                    <a:alpha val="71765"/>
                  </a:srgbClr>
                </a:solidFill>
                <a:latin typeface="Arista Pro Bold"/>
                <a:ea typeface="Arista Pro Bold"/>
                <a:cs typeface="Arista Pro Bold"/>
                <a:sym typeface="Arista Pro Bold"/>
              </a:rPr>
              <a:t>Особливу небезпеку становлять кліматичні точки неповернення — процеси, які після запуску неможливо зупинити</a:t>
            </a:r>
          </a:p>
          <a:p>
            <a:pPr marL="0" lvl="0" indent="0" algn="l">
              <a:lnSpc>
                <a:spcPts val="5157"/>
              </a:lnSpc>
              <a:spcBef>
                <a:spcPct val="0"/>
              </a:spcBef>
            </a:pPr>
            <a:endParaRPr lang="en-US" sz="3034" b="1">
              <a:solidFill>
                <a:srgbClr val="FFFFFF">
                  <a:alpha val="71765"/>
                </a:srgbClr>
              </a:solidFill>
              <a:latin typeface="Arista Pro Bold"/>
              <a:ea typeface="Arista Pro Bold"/>
              <a:cs typeface="Arista Pro Bold"/>
              <a:sym typeface="Arista Pro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521459" y="1469821"/>
            <a:ext cx="6015120" cy="9195344"/>
            <a:chOff x="0" y="0"/>
            <a:chExt cx="1760301" cy="269098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60301" cy="2690981"/>
            </a:xfrm>
            <a:custGeom>
              <a:avLst/>
              <a:gdLst/>
              <a:ahLst/>
              <a:cxnLst/>
              <a:rect l="l" t="t" r="r" b="b"/>
              <a:pathLst>
                <a:path w="1760301" h="2690981">
                  <a:moveTo>
                    <a:pt x="29603" y="0"/>
                  </a:moveTo>
                  <a:lnTo>
                    <a:pt x="1730698" y="0"/>
                  </a:lnTo>
                  <a:cubicBezTo>
                    <a:pt x="1738549" y="0"/>
                    <a:pt x="1746079" y="3119"/>
                    <a:pt x="1751630" y="8670"/>
                  </a:cubicBezTo>
                  <a:cubicBezTo>
                    <a:pt x="1757182" y="14222"/>
                    <a:pt x="1760301" y="21752"/>
                    <a:pt x="1760301" y="29603"/>
                  </a:cubicBezTo>
                  <a:lnTo>
                    <a:pt x="1760301" y="2661378"/>
                  </a:lnTo>
                  <a:cubicBezTo>
                    <a:pt x="1760301" y="2669229"/>
                    <a:pt x="1757182" y="2676759"/>
                    <a:pt x="1751630" y="2682310"/>
                  </a:cubicBezTo>
                  <a:cubicBezTo>
                    <a:pt x="1746079" y="2687862"/>
                    <a:pt x="1738549" y="2690981"/>
                    <a:pt x="1730698" y="2690981"/>
                  </a:cubicBezTo>
                  <a:lnTo>
                    <a:pt x="29603" y="2690981"/>
                  </a:lnTo>
                  <a:cubicBezTo>
                    <a:pt x="21752" y="2690981"/>
                    <a:pt x="14222" y="2687862"/>
                    <a:pt x="8670" y="2682310"/>
                  </a:cubicBezTo>
                  <a:cubicBezTo>
                    <a:pt x="3119" y="2676759"/>
                    <a:pt x="0" y="2669229"/>
                    <a:pt x="0" y="2661378"/>
                  </a:cubicBezTo>
                  <a:lnTo>
                    <a:pt x="0" y="29603"/>
                  </a:lnTo>
                  <a:cubicBezTo>
                    <a:pt x="0" y="21752"/>
                    <a:pt x="3119" y="14222"/>
                    <a:pt x="8670" y="8670"/>
                  </a:cubicBezTo>
                  <a:cubicBezTo>
                    <a:pt x="14222" y="3119"/>
                    <a:pt x="21752" y="0"/>
                    <a:pt x="29603" y="0"/>
                  </a:cubicBezTo>
                  <a:close/>
                </a:path>
              </a:pathLst>
            </a:custGeom>
            <a:blipFill>
              <a:blip r:embed="rId3"/>
              <a:stretch>
                <a:fillRect l="-936" r="-936"/>
              </a:stretch>
            </a:blipFill>
            <a:ln w="114300" cap="rnd">
              <a:solidFill>
                <a:srgbClr val="FFFFFF"/>
              </a:solidFill>
              <a:prstDash val="solid"/>
              <a:round/>
            </a:ln>
          </p:spPr>
        </p:sp>
      </p:grpSp>
      <p:sp>
        <p:nvSpPr>
          <p:cNvPr id="5" name="Freeform 5"/>
          <p:cNvSpPr/>
          <p:nvPr/>
        </p:nvSpPr>
        <p:spPr>
          <a:xfrm rot="8345652">
            <a:off x="-2428262" y="-1525214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4" y="0"/>
                </a:lnTo>
                <a:lnTo>
                  <a:pt x="48565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8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998841" y="580185"/>
            <a:ext cx="1020388" cy="905999"/>
          </a:xfrm>
          <a:custGeom>
            <a:avLst/>
            <a:gdLst/>
            <a:ahLst/>
            <a:cxnLst/>
            <a:rect l="l" t="t" r="r" b="b"/>
            <a:pathLst>
              <a:path w="1020388" h="905999">
                <a:moveTo>
                  <a:pt x="0" y="0"/>
                </a:moveTo>
                <a:lnTo>
                  <a:pt x="1020388" y="0"/>
                </a:lnTo>
                <a:lnTo>
                  <a:pt x="1020388" y="905998"/>
                </a:lnTo>
                <a:lnTo>
                  <a:pt x="0" y="9059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7259300" y="970352"/>
            <a:ext cx="499469" cy="499469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9767646" y="3683368"/>
            <a:ext cx="1020388" cy="905999"/>
          </a:xfrm>
          <a:custGeom>
            <a:avLst/>
            <a:gdLst/>
            <a:ahLst/>
            <a:cxnLst/>
            <a:rect l="l" t="t" r="r" b="b"/>
            <a:pathLst>
              <a:path w="1020388" h="905999">
                <a:moveTo>
                  <a:pt x="0" y="0"/>
                </a:moveTo>
                <a:lnTo>
                  <a:pt x="1020388" y="0"/>
                </a:lnTo>
                <a:lnTo>
                  <a:pt x="1020388" y="905998"/>
                </a:lnTo>
                <a:lnTo>
                  <a:pt x="0" y="9059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10028105" y="3886632"/>
            <a:ext cx="499469" cy="499469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13946" y="6076497"/>
            <a:ext cx="7037021" cy="3511131"/>
            <a:chOff x="0" y="0"/>
            <a:chExt cx="9382695" cy="4681508"/>
          </a:xfrm>
        </p:grpSpPr>
        <p:grpSp>
          <p:nvGrpSpPr>
            <p:cNvPr id="15" name="Group 15"/>
            <p:cNvGrpSpPr/>
            <p:nvPr/>
          </p:nvGrpSpPr>
          <p:grpSpPr>
            <a:xfrm>
              <a:off x="71939" y="0"/>
              <a:ext cx="8678513" cy="4507722"/>
              <a:chOff x="0" y="0"/>
              <a:chExt cx="1714274" cy="890414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714274" cy="890414"/>
              </a:xfrm>
              <a:custGeom>
                <a:avLst/>
                <a:gdLst/>
                <a:ahLst/>
                <a:cxnLst/>
                <a:rect l="l" t="t" r="r" b="b"/>
                <a:pathLst>
                  <a:path w="1714274" h="890414">
                    <a:moveTo>
                      <a:pt x="36873" y="0"/>
                    </a:moveTo>
                    <a:lnTo>
                      <a:pt x="1677402" y="0"/>
                    </a:lnTo>
                    <a:cubicBezTo>
                      <a:pt x="1697766" y="0"/>
                      <a:pt x="1714274" y="16508"/>
                      <a:pt x="1714274" y="36873"/>
                    </a:cubicBezTo>
                    <a:lnTo>
                      <a:pt x="1714274" y="853542"/>
                    </a:lnTo>
                    <a:cubicBezTo>
                      <a:pt x="1714274" y="873906"/>
                      <a:pt x="1697766" y="890414"/>
                      <a:pt x="1677402" y="890414"/>
                    </a:cubicBezTo>
                    <a:lnTo>
                      <a:pt x="36873" y="890414"/>
                    </a:lnTo>
                    <a:cubicBezTo>
                      <a:pt x="16508" y="890414"/>
                      <a:pt x="0" y="873906"/>
                      <a:pt x="0" y="853542"/>
                    </a:cubicBezTo>
                    <a:lnTo>
                      <a:pt x="0" y="36873"/>
                    </a:lnTo>
                    <a:cubicBezTo>
                      <a:pt x="0" y="16508"/>
                      <a:pt x="16508" y="0"/>
                      <a:pt x="36873" y="0"/>
                    </a:cubicBezTo>
                    <a:close/>
                  </a:path>
                </a:pathLst>
              </a:custGeom>
              <a:solidFill>
                <a:srgbClr val="FFFFFF">
                  <a:alpha val="17647"/>
                </a:srgbClr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57150"/>
                <a:ext cx="1714274" cy="94756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383807" y="-94714"/>
              <a:ext cx="4307541" cy="14025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8741"/>
                </a:lnSpc>
                <a:spcBef>
                  <a:spcPct val="0"/>
                </a:spcBef>
              </a:pPr>
              <a:r>
                <a:rPr lang="en-US" sz="6244" b="1" spc="287">
                  <a:solidFill>
                    <a:srgbClr val="FFFFFF"/>
                  </a:solidFill>
                  <a:latin typeface="Sugo Display Bold"/>
                  <a:ea typeface="Sugo Display Bold"/>
                  <a:cs typeface="Sugo Display Bold"/>
                  <a:sym typeface="Sugo Display Bold"/>
                </a:rPr>
                <a:t>Завдання 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544666"/>
              <a:ext cx="9382695" cy="4136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75"/>
                </a:lnSpc>
              </a:pPr>
              <a:endParaRPr/>
            </a:p>
            <a:p>
              <a:pPr marL="530333" lvl="1" indent="-265167" algn="l">
                <a:lnSpc>
                  <a:spcPts val="4175"/>
                </a:lnSpc>
                <a:buFont typeface="Arial"/>
                <a:buChar char="•"/>
              </a:pPr>
              <a:r>
                <a:rPr lang="en-US" sz="2456" b="1">
                  <a:solidFill>
                    <a:srgbClr val="FFFFFF">
                      <a:alpha val="71765"/>
                    </a:srgbClr>
                  </a:solidFill>
                  <a:latin typeface="Arista Pro Bold"/>
                  <a:ea typeface="Arista Pro Bold"/>
                  <a:cs typeface="Arista Pro Bold"/>
                  <a:sym typeface="Arista Pro Bold"/>
                </a:rPr>
                <a:t>пояснити сутність поняття</a:t>
              </a:r>
            </a:p>
            <a:p>
              <a:pPr marL="530333" lvl="1" indent="-265167" algn="l">
                <a:lnSpc>
                  <a:spcPts val="4175"/>
                </a:lnSpc>
                <a:buFont typeface="Arial"/>
                <a:buChar char="•"/>
              </a:pPr>
              <a:r>
                <a:rPr lang="en-US" sz="2456" b="1">
                  <a:solidFill>
                    <a:srgbClr val="FFFFFF">
                      <a:alpha val="71765"/>
                    </a:srgbClr>
                  </a:solidFill>
                  <a:latin typeface="Arista Pro Bold"/>
                  <a:ea typeface="Arista Pro Bold"/>
                  <a:cs typeface="Arista Pro Bold"/>
                  <a:sym typeface="Arista Pro Bold"/>
                </a:rPr>
                <a:t>визначити основні загрози</a:t>
              </a:r>
            </a:p>
            <a:p>
              <a:pPr marL="530333" lvl="1" indent="-265167" algn="l">
                <a:lnSpc>
                  <a:spcPts val="4175"/>
                </a:lnSpc>
                <a:buFont typeface="Arial"/>
                <a:buChar char="•"/>
              </a:pPr>
              <a:r>
                <a:rPr lang="en-US" sz="2456" b="1">
                  <a:solidFill>
                    <a:srgbClr val="FFFFFF">
                      <a:alpha val="71765"/>
                    </a:srgbClr>
                  </a:solidFill>
                  <a:latin typeface="Arista Pro Bold"/>
                  <a:ea typeface="Arista Pro Bold"/>
                  <a:cs typeface="Arista Pro Bold"/>
                  <a:sym typeface="Arista Pro Bold"/>
                </a:rPr>
                <a:t>проаналізувати сучасний стан клімату</a:t>
              </a:r>
            </a:p>
            <a:p>
              <a:pPr marL="530333" lvl="1" indent="-265167" algn="l">
                <a:lnSpc>
                  <a:spcPts val="4175"/>
                </a:lnSpc>
                <a:buFont typeface="Arial"/>
                <a:buChar char="•"/>
              </a:pPr>
              <a:r>
                <a:rPr lang="en-US" sz="2456" b="1">
                  <a:solidFill>
                    <a:srgbClr val="FFFFFF">
                      <a:alpha val="71765"/>
                    </a:srgbClr>
                  </a:solidFill>
                  <a:latin typeface="Arista Pro Bold"/>
                  <a:ea typeface="Arista Pro Bold"/>
                  <a:cs typeface="Arista Pro Bold"/>
                  <a:sym typeface="Arista Pro Bold"/>
                </a:rPr>
                <a:t>розглянути можливі шляхи вирішення</a:t>
              </a:r>
            </a:p>
            <a:p>
              <a:pPr marL="0" lvl="0" indent="0" algn="l">
                <a:lnSpc>
                  <a:spcPts val="4175"/>
                </a:lnSpc>
                <a:spcBef>
                  <a:spcPct val="0"/>
                </a:spcBef>
              </a:pPr>
              <a:endParaRPr lang="en-US" sz="2456" b="1">
                <a:solidFill>
                  <a:srgbClr val="FFFFFF">
                    <a:alpha val="71765"/>
                  </a:srgbClr>
                </a:solidFill>
                <a:latin typeface="Arista Pro Bold"/>
                <a:ea typeface="Arista Pro Bold"/>
                <a:cs typeface="Arista Pro Bold"/>
                <a:sym typeface="Arista Pro Bold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780682" y="3453104"/>
            <a:ext cx="6508885" cy="3382483"/>
            <a:chOff x="0" y="0"/>
            <a:chExt cx="8678513" cy="4509977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8678513" cy="4509977"/>
              <a:chOff x="0" y="0"/>
              <a:chExt cx="1714274" cy="89086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714274" cy="890860"/>
              </a:xfrm>
              <a:custGeom>
                <a:avLst/>
                <a:gdLst/>
                <a:ahLst/>
                <a:cxnLst/>
                <a:rect l="l" t="t" r="r" b="b"/>
                <a:pathLst>
                  <a:path w="1714274" h="890860">
                    <a:moveTo>
                      <a:pt x="36873" y="0"/>
                    </a:moveTo>
                    <a:lnTo>
                      <a:pt x="1677402" y="0"/>
                    </a:lnTo>
                    <a:cubicBezTo>
                      <a:pt x="1697766" y="0"/>
                      <a:pt x="1714274" y="16508"/>
                      <a:pt x="1714274" y="36873"/>
                    </a:cubicBezTo>
                    <a:lnTo>
                      <a:pt x="1714274" y="853987"/>
                    </a:lnTo>
                    <a:cubicBezTo>
                      <a:pt x="1714274" y="874351"/>
                      <a:pt x="1697766" y="890860"/>
                      <a:pt x="1677402" y="890860"/>
                    </a:cubicBezTo>
                    <a:lnTo>
                      <a:pt x="36873" y="890860"/>
                    </a:lnTo>
                    <a:cubicBezTo>
                      <a:pt x="16508" y="890860"/>
                      <a:pt x="0" y="874351"/>
                      <a:pt x="0" y="853987"/>
                    </a:cubicBezTo>
                    <a:lnTo>
                      <a:pt x="0" y="36873"/>
                    </a:lnTo>
                    <a:cubicBezTo>
                      <a:pt x="0" y="16508"/>
                      <a:pt x="16508" y="0"/>
                      <a:pt x="36873" y="0"/>
                    </a:cubicBezTo>
                    <a:close/>
                  </a:path>
                </a:pathLst>
              </a:custGeom>
              <a:solidFill>
                <a:srgbClr val="014D86">
                  <a:alpha val="85882"/>
                </a:srgbClr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57150"/>
                <a:ext cx="1714274" cy="9480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633021" y="454670"/>
              <a:ext cx="6561988" cy="12457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7719"/>
                </a:lnSpc>
                <a:spcBef>
                  <a:spcPct val="0"/>
                </a:spcBef>
              </a:pPr>
              <a:r>
                <a:rPr lang="en-US" sz="5514" b="1" spc="253">
                  <a:solidFill>
                    <a:srgbClr val="FFFFFF"/>
                  </a:solidFill>
                  <a:latin typeface="Sugo Display Bold"/>
                  <a:ea typeface="Sugo Display Bold"/>
                  <a:cs typeface="Sugo Display Bold"/>
                  <a:sym typeface="Sugo Display Bold"/>
                </a:rPr>
                <a:t>Мета і завдання 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365073" y="1596008"/>
              <a:ext cx="7097883" cy="29139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46"/>
                </a:lnSpc>
              </a:pPr>
              <a:endParaRPr/>
            </a:p>
            <a:p>
              <a:pPr algn="l">
                <a:lnSpc>
                  <a:spcPts val="5154"/>
                </a:lnSpc>
              </a:pPr>
              <a:r>
                <a:rPr lang="en-US" sz="3031" b="1">
                  <a:solidFill>
                    <a:srgbClr val="FFFFFF">
                      <a:alpha val="71765"/>
                    </a:srgbClr>
                  </a:solidFill>
                  <a:latin typeface="Arista Pro Bold"/>
                  <a:ea typeface="Arista Pro Bold"/>
                  <a:cs typeface="Arista Pro Bold"/>
                  <a:sym typeface="Arista Pro Bold"/>
                </a:rPr>
                <a:t>дослідити явище кліматичних точок неповернення.</a:t>
              </a:r>
            </a:p>
            <a:p>
              <a:pPr marL="0" lvl="0" indent="0" algn="l">
                <a:lnSpc>
                  <a:spcPts val="5154"/>
                </a:lnSpc>
                <a:spcBef>
                  <a:spcPct val="0"/>
                </a:spcBef>
              </a:pPr>
              <a:endParaRPr lang="en-US" sz="3031" b="1">
                <a:solidFill>
                  <a:srgbClr val="FFFFFF">
                    <a:alpha val="71765"/>
                  </a:srgbClr>
                </a:solidFill>
                <a:latin typeface="Arista Pro Bold"/>
                <a:ea typeface="Arista Pro Bold"/>
                <a:cs typeface="Arista Pro Bold"/>
                <a:sym typeface="Arista Pro Bold"/>
              </a:endParaRP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028700" y="1201036"/>
            <a:ext cx="8006425" cy="14572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65"/>
              </a:lnSpc>
            </a:pPr>
            <a:r>
              <a:rPr lang="en-US" sz="9466" b="1">
                <a:solidFill>
                  <a:srgbClr val="FFFFFF"/>
                </a:solidFill>
                <a:latin typeface="Sugo Display Bold"/>
                <a:ea typeface="Sugo Display Bold"/>
                <a:cs typeface="Sugo Display Bold"/>
                <a:sym typeface="Sugo Display Bold"/>
              </a:rPr>
              <a:t>Мета та завдання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458664" y="8530345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3" y="0"/>
                </a:lnTo>
                <a:lnTo>
                  <a:pt x="48565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8345652">
            <a:off x="-2428262" y="-1525214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4" y="0"/>
                </a:lnTo>
                <a:lnTo>
                  <a:pt x="48565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238912" y="1486183"/>
            <a:ext cx="1020388" cy="905999"/>
          </a:xfrm>
          <a:custGeom>
            <a:avLst/>
            <a:gdLst/>
            <a:ahLst/>
            <a:cxnLst/>
            <a:rect l="l" t="t" r="r" b="b"/>
            <a:pathLst>
              <a:path w="1020388" h="905999">
                <a:moveTo>
                  <a:pt x="0" y="0"/>
                </a:moveTo>
                <a:lnTo>
                  <a:pt x="1020388" y="0"/>
                </a:lnTo>
                <a:lnTo>
                  <a:pt x="1020388" y="905999"/>
                </a:lnTo>
                <a:lnTo>
                  <a:pt x="0" y="9059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6499371" y="1689448"/>
            <a:ext cx="499469" cy="499469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6839882" y="8533055"/>
            <a:ext cx="1020388" cy="905999"/>
          </a:xfrm>
          <a:custGeom>
            <a:avLst/>
            <a:gdLst/>
            <a:ahLst/>
            <a:cxnLst/>
            <a:rect l="l" t="t" r="r" b="b"/>
            <a:pathLst>
              <a:path w="1020388" h="905999">
                <a:moveTo>
                  <a:pt x="0" y="0"/>
                </a:moveTo>
                <a:lnTo>
                  <a:pt x="1020388" y="0"/>
                </a:lnTo>
                <a:lnTo>
                  <a:pt x="1020388" y="905999"/>
                </a:lnTo>
                <a:lnTo>
                  <a:pt x="0" y="9059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7100342" y="8736320"/>
            <a:ext cx="499469" cy="499469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795327" y="779455"/>
            <a:ext cx="8066566" cy="5639218"/>
            <a:chOff x="0" y="0"/>
            <a:chExt cx="10755421" cy="7518958"/>
          </a:xfrm>
        </p:grpSpPr>
        <p:sp>
          <p:nvSpPr>
            <p:cNvPr id="14" name="AutoShape 14"/>
            <p:cNvSpPr/>
            <p:nvPr/>
          </p:nvSpPr>
          <p:spPr>
            <a:xfrm>
              <a:off x="200" y="32821"/>
              <a:ext cx="10755121" cy="32821"/>
            </a:xfrm>
            <a:prstGeom prst="line">
              <a:avLst/>
            </a:prstGeom>
            <a:ln w="65642" cap="flat">
              <a:solidFill>
                <a:srgbClr val="FFFFFF"/>
              </a:solidFill>
              <a:prstDash val="sysDash"/>
              <a:headEnd type="none" w="sm" len="sm"/>
              <a:tailEnd type="none" w="sm" len="sm"/>
            </a:ln>
          </p:spPr>
        </p:sp>
        <p:sp>
          <p:nvSpPr>
            <p:cNvPr id="15" name="AutoShape 15"/>
            <p:cNvSpPr/>
            <p:nvPr/>
          </p:nvSpPr>
          <p:spPr>
            <a:xfrm>
              <a:off x="100" y="7453316"/>
              <a:ext cx="10755121" cy="32821"/>
            </a:xfrm>
            <a:prstGeom prst="line">
              <a:avLst/>
            </a:prstGeom>
            <a:ln w="65642" cap="flat">
              <a:solidFill>
                <a:srgbClr val="FFFFFF"/>
              </a:solidFill>
              <a:prstDash val="sysDash"/>
              <a:headEnd type="none" w="sm" len="sm"/>
              <a:tailEnd type="none" w="sm" len="sm"/>
            </a:ln>
          </p:spPr>
        </p:sp>
        <p:sp>
          <p:nvSpPr>
            <p:cNvPr id="16" name="AutoShape 16"/>
            <p:cNvSpPr/>
            <p:nvPr/>
          </p:nvSpPr>
          <p:spPr>
            <a:xfrm flipV="1">
              <a:off x="33021" y="32821"/>
              <a:ext cx="0" cy="7347417"/>
            </a:xfrm>
            <a:prstGeom prst="line">
              <a:avLst/>
            </a:prstGeom>
            <a:ln w="65642" cap="flat">
              <a:solidFill>
                <a:srgbClr val="FFFFFF"/>
              </a:solidFill>
              <a:prstDash val="sysDash"/>
              <a:headEnd type="none" w="sm" len="sm"/>
              <a:tailEnd type="none" w="sm" len="sm"/>
            </a:ln>
          </p:spPr>
        </p:sp>
        <p:sp>
          <p:nvSpPr>
            <p:cNvPr id="17" name="AutoShape 17"/>
            <p:cNvSpPr/>
            <p:nvPr/>
          </p:nvSpPr>
          <p:spPr>
            <a:xfrm flipV="1">
              <a:off x="10722400" y="138721"/>
              <a:ext cx="0" cy="7347417"/>
            </a:xfrm>
            <a:prstGeom prst="line">
              <a:avLst/>
            </a:prstGeom>
            <a:ln w="65642" cap="flat">
              <a:solidFill>
                <a:srgbClr val="FFFFFF"/>
              </a:solidFill>
              <a:prstDash val="sysDash"/>
              <a:headEnd type="none" w="sm" len="sm"/>
              <a:tailEnd type="none" w="sm" len="sm"/>
            </a:ln>
          </p:spPr>
        </p:sp>
        <p:grpSp>
          <p:nvGrpSpPr>
            <p:cNvPr id="18" name="Group 18"/>
            <p:cNvGrpSpPr/>
            <p:nvPr/>
          </p:nvGrpSpPr>
          <p:grpSpPr>
            <a:xfrm>
              <a:off x="412063" y="314170"/>
              <a:ext cx="9931296" cy="6890618"/>
              <a:chOff x="0" y="0"/>
              <a:chExt cx="947342" cy="657293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947342" cy="657293"/>
              </a:xfrm>
              <a:custGeom>
                <a:avLst/>
                <a:gdLst/>
                <a:ahLst/>
                <a:cxnLst/>
                <a:rect l="l" t="t" r="r" b="b"/>
                <a:pathLst>
                  <a:path w="947342" h="657293">
                    <a:moveTo>
                      <a:pt x="30891" y="0"/>
                    </a:moveTo>
                    <a:lnTo>
                      <a:pt x="916451" y="0"/>
                    </a:lnTo>
                    <a:cubicBezTo>
                      <a:pt x="933512" y="0"/>
                      <a:pt x="947342" y="13830"/>
                      <a:pt x="947342" y="30891"/>
                    </a:cubicBezTo>
                    <a:lnTo>
                      <a:pt x="947342" y="626402"/>
                    </a:lnTo>
                    <a:cubicBezTo>
                      <a:pt x="947342" y="634595"/>
                      <a:pt x="944087" y="642452"/>
                      <a:pt x="938294" y="648245"/>
                    </a:cubicBezTo>
                    <a:cubicBezTo>
                      <a:pt x="932501" y="654038"/>
                      <a:pt x="924644" y="657293"/>
                      <a:pt x="916451" y="657293"/>
                    </a:cubicBezTo>
                    <a:lnTo>
                      <a:pt x="30891" y="657293"/>
                    </a:lnTo>
                    <a:cubicBezTo>
                      <a:pt x="22698" y="657293"/>
                      <a:pt x="14841" y="654038"/>
                      <a:pt x="9048" y="648245"/>
                    </a:cubicBezTo>
                    <a:cubicBezTo>
                      <a:pt x="3255" y="642452"/>
                      <a:pt x="0" y="634595"/>
                      <a:pt x="0" y="626402"/>
                    </a:cubicBezTo>
                    <a:lnTo>
                      <a:pt x="0" y="30891"/>
                    </a:lnTo>
                    <a:cubicBezTo>
                      <a:pt x="0" y="22698"/>
                      <a:pt x="3255" y="14841"/>
                      <a:pt x="9048" y="9048"/>
                    </a:cubicBezTo>
                    <a:cubicBezTo>
                      <a:pt x="14841" y="3255"/>
                      <a:pt x="22698" y="0"/>
                      <a:pt x="30891" y="0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 l="-2037" r="-2037"/>
                </a:stretch>
              </a:blipFill>
            </p:spPr>
          </p:sp>
        </p:grpSp>
      </p:grpSp>
      <p:sp>
        <p:nvSpPr>
          <p:cNvPr id="20" name="TextBox 20"/>
          <p:cNvSpPr txBox="1"/>
          <p:nvPr/>
        </p:nvSpPr>
        <p:spPr>
          <a:xfrm>
            <a:off x="1015485" y="605837"/>
            <a:ext cx="6584326" cy="1131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38"/>
              </a:lnSpc>
            </a:pPr>
            <a:r>
              <a:rPr lang="en-US" sz="9331" b="1" spc="-18">
                <a:solidFill>
                  <a:srgbClr val="FFFFFF"/>
                </a:solidFill>
                <a:latin typeface="Sugo Display Bold"/>
                <a:ea typeface="Sugo Display Bold"/>
                <a:cs typeface="Sugo Display Bold"/>
                <a:sym typeface="Sugo Display Bold"/>
              </a:rPr>
              <a:t>Маханізм дії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385017" y="6627505"/>
            <a:ext cx="7476876" cy="3659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67"/>
              </a:lnSpc>
            </a:pPr>
            <a:r>
              <a:rPr lang="en-US" sz="2976" b="1">
                <a:solidFill>
                  <a:srgbClr val="FFFFFF"/>
                </a:solidFill>
                <a:latin typeface="Arista Pro Bold"/>
                <a:ea typeface="Arista Pro Bold"/>
                <a:cs typeface="Arista Pro Bold"/>
                <a:sym typeface="Arista Pro Bold"/>
              </a:rPr>
              <a:t>Точка неповернення — це критичний поріг, після якого зміни в природній системі стають незворотними.</a:t>
            </a:r>
          </a:p>
          <a:p>
            <a:pPr algn="l">
              <a:lnSpc>
                <a:spcPts val="4167"/>
              </a:lnSpc>
            </a:pPr>
            <a:r>
              <a:rPr lang="en-US" sz="2976" b="1">
                <a:solidFill>
                  <a:srgbClr val="FFFFFF"/>
                </a:solidFill>
                <a:latin typeface="Arista Pro Bold"/>
                <a:ea typeface="Arista Pro Bold"/>
                <a:cs typeface="Arista Pro Bold"/>
                <a:sym typeface="Arista Pro Bold"/>
              </a:rPr>
              <a:t>Після досягнення цього порогу процеси продовжуються самостійно, навіть без подальшого впливу людини.</a:t>
            </a:r>
          </a:p>
          <a:p>
            <a:pPr algn="l">
              <a:lnSpc>
                <a:spcPts val="4167"/>
              </a:lnSpc>
            </a:pPr>
            <a:endParaRPr lang="en-US" sz="2976" b="1">
              <a:solidFill>
                <a:srgbClr val="FFFFFF"/>
              </a:solidFill>
              <a:latin typeface="Arista Pro Bold"/>
              <a:ea typeface="Arista Pro Bold"/>
              <a:cs typeface="Arista Pro Bold"/>
              <a:sym typeface="Arista Pro Bold"/>
            </a:endParaRPr>
          </a:p>
        </p:txBody>
      </p:sp>
      <p:grpSp>
        <p:nvGrpSpPr>
          <p:cNvPr id="22" name="Group 22"/>
          <p:cNvGrpSpPr/>
          <p:nvPr/>
        </p:nvGrpSpPr>
        <p:grpSpPr>
          <a:xfrm>
            <a:off x="973007" y="4618437"/>
            <a:ext cx="7921360" cy="5244765"/>
            <a:chOff x="0" y="0"/>
            <a:chExt cx="2474258" cy="163821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474258" cy="1638216"/>
            </a:xfrm>
            <a:custGeom>
              <a:avLst/>
              <a:gdLst/>
              <a:ahLst/>
              <a:cxnLst/>
              <a:rect l="l" t="t" r="r" b="b"/>
              <a:pathLst>
                <a:path w="2474258" h="1638216">
                  <a:moveTo>
                    <a:pt x="22479" y="0"/>
                  </a:moveTo>
                  <a:lnTo>
                    <a:pt x="2451779" y="0"/>
                  </a:lnTo>
                  <a:cubicBezTo>
                    <a:pt x="2464194" y="0"/>
                    <a:pt x="2474258" y="10064"/>
                    <a:pt x="2474258" y="22479"/>
                  </a:cubicBezTo>
                  <a:lnTo>
                    <a:pt x="2474258" y="1615738"/>
                  </a:lnTo>
                  <a:cubicBezTo>
                    <a:pt x="2474258" y="1628152"/>
                    <a:pt x="2464194" y="1638216"/>
                    <a:pt x="2451779" y="1638216"/>
                  </a:cubicBezTo>
                  <a:lnTo>
                    <a:pt x="22479" y="1638216"/>
                  </a:lnTo>
                  <a:cubicBezTo>
                    <a:pt x="16517" y="1638216"/>
                    <a:pt x="10800" y="1635848"/>
                    <a:pt x="6584" y="1631633"/>
                  </a:cubicBezTo>
                  <a:cubicBezTo>
                    <a:pt x="2368" y="1627417"/>
                    <a:pt x="0" y="1621699"/>
                    <a:pt x="0" y="1615738"/>
                  </a:cubicBezTo>
                  <a:lnTo>
                    <a:pt x="0" y="22479"/>
                  </a:lnTo>
                  <a:cubicBezTo>
                    <a:pt x="0" y="10064"/>
                    <a:pt x="10064" y="0"/>
                    <a:pt x="22479" y="0"/>
                  </a:cubicBezTo>
                  <a:close/>
                </a:path>
              </a:pathLst>
            </a:custGeom>
            <a:blipFill>
              <a:blip r:embed="rId8"/>
              <a:stretch>
                <a:fillRect t="-344" b="-344"/>
              </a:stretch>
            </a:blipFill>
            <a:ln w="114300" cap="rnd">
              <a:solidFill>
                <a:srgbClr val="FFFFFF"/>
              </a:solidFill>
              <a:prstDash val="solid"/>
              <a:round/>
            </a:ln>
          </p:spPr>
        </p:sp>
      </p:grpSp>
      <p:sp>
        <p:nvSpPr>
          <p:cNvPr id="24" name="TextBox 24"/>
          <p:cNvSpPr txBox="1"/>
          <p:nvPr/>
        </p:nvSpPr>
        <p:spPr>
          <a:xfrm>
            <a:off x="1028700" y="1642063"/>
            <a:ext cx="7211336" cy="2674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37"/>
              </a:lnSpc>
              <a:spcBef>
                <a:spcPct val="0"/>
              </a:spcBef>
            </a:pPr>
            <a:r>
              <a:rPr lang="en-US" sz="3812">
                <a:solidFill>
                  <a:srgbClr val="FFFFFF"/>
                </a:solidFill>
                <a:latin typeface="Arista Pro"/>
                <a:ea typeface="Arista Pro"/>
                <a:cs typeface="Arista Pro"/>
                <a:sym typeface="Arista Pro"/>
              </a:rPr>
              <a:t>підвищення температури → танення льоду → зменшення відбиття сонячного світла → додаткове нагрівання планети.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458664" y="8530345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3" y="0"/>
                </a:lnTo>
                <a:lnTo>
                  <a:pt x="48565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8345652">
            <a:off x="-2428262" y="-1525214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4" y="0"/>
                </a:lnTo>
                <a:lnTo>
                  <a:pt x="48565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238912" y="1486183"/>
            <a:ext cx="1020388" cy="905999"/>
          </a:xfrm>
          <a:custGeom>
            <a:avLst/>
            <a:gdLst/>
            <a:ahLst/>
            <a:cxnLst/>
            <a:rect l="l" t="t" r="r" b="b"/>
            <a:pathLst>
              <a:path w="1020388" h="905999">
                <a:moveTo>
                  <a:pt x="0" y="0"/>
                </a:moveTo>
                <a:lnTo>
                  <a:pt x="1020388" y="0"/>
                </a:lnTo>
                <a:lnTo>
                  <a:pt x="1020388" y="905999"/>
                </a:lnTo>
                <a:lnTo>
                  <a:pt x="0" y="9059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6499371" y="1689448"/>
            <a:ext cx="499469" cy="499469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72191" y="2804521"/>
            <a:ext cx="6851190" cy="4982194"/>
            <a:chOff x="0" y="0"/>
            <a:chExt cx="1760301" cy="128009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760301" cy="1280093"/>
            </a:xfrm>
            <a:custGeom>
              <a:avLst/>
              <a:gdLst/>
              <a:ahLst/>
              <a:cxnLst/>
              <a:rect l="l" t="t" r="r" b="b"/>
              <a:pathLst>
                <a:path w="1760301" h="1280093">
                  <a:moveTo>
                    <a:pt x="25990" y="0"/>
                  </a:moveTo>
                  <a:lnTo>
                    <a:pt x="1734311" y="0"/>
                  </a:lnTo>
                  <a:cubicBezTo>
                    <a:pt x="1741204" y="0"/>
                    <a:pt x="1747814" y="2738"/>
                    <a:pt x="1752689" y="7612"/>
                  </a:cubicBezTo>
                  <a:cubicBezTo>
                    <a:pt x="1757563" y="12486"/>
                    <a:pt x="1760301" y="19097"/>
                    <a:pt x="1760301" y="25990"/>
                  </a:cubicBezTo>
                  <a:lnTo>
                    <a:pt x="1760301" y="1254103"/>
                  </a:lnTo>
                  <a:cubicBezTo>
                    <a:pt x="1760301" y="1260996"/>
                    <a:pt x="1757563" y="1267607"/>
                    <a:pt x="1752689" y="1272481"/>
                  </a:cubicBezTo>
                  <a:cubicBezTo>
                    <a:pt x="1747814" y="1277355"/>
                    <a:pt x="1741204" y="1280093"/>
                    <a:pt x="1734311" y="1280093"/>
                  </a:cubicBezTo>
                  <a:lnTo>
                    <a:pt x="25990" y="1280093"/>
                  </a:lnTo>
                  <a:cubicBezTo>
                    <a:pt x="19097" y="1280093"/>
                    <a:pt x="12486" y="1277355"/>
                    <a:pt x="7612" y="1272481"/>
                  </a:cubicBezTo>
                  <a:cubicBezTo>
                    <a:pt x="2738" y="1267607"/>
                    <a:pt x="0" y="1260996"/>
                    <a:pt x="0" y="1254103"/>
                  </a:cubicBezTo>
                  <a:lnTo>
                    <a:pt x="0" y="25990"/>
                  </a:lnTo>
                  <a:cubicBezTo>
                    <a:pt x="0" y="19097"/>
                    <a:pt x="2738" y="12486"/>
                    <a:pt x="7612" y="7612"/>
                  </a:cubicBezTo>
                  <a:cubicBezTo>
                    <a:pt x="12486" y="2738"/>
                    <a:pt x="19097" y="0"/>
                    <a:pt x="25990" y="0"/>
                  </a:cubicBezTo>
                  <a:close/>
                </a:path>
              </a:pathLst>
            </a:custGeom>
            <a:blipFill>
              <a:blip r:embed="rId7"/>
              <a:stretch>
                <a:fillRect l="-4472" r="-4472"/>
              </a:stretch>
            </a:blipFill>
            <a:ln w="114300" cap="rnd">
              <a:solidFill>
                <a:srgbClr val="FFFFFF"/>
              </a:solidFill>
              <a:prstDash val="solid"/>
              <a:round/>
            </a:ln>
          </p:spPr>
        </p:sp>
      </p:grpSp>
      <p:sp>
        <p:nvSpPr>
          <p:cNvPr id="11" name="Freeform 11"/>
          <p:cNvSpPr/>
          <p:nvPr/>
        </p:nvSpPr>
        <p:spPr>
          <a:xfrm>
            <a:off x="518506" y="4585370"/>
            <a:ext cx="1020388" cy="905999"/>
          </a:xfrm>
          <a:custGeom>
            <a:avLst/>
            <a:gdLst/>
            <a:ahLst/>
            <a:cxnLst/>
            <a:rect l="l" t="t" r="r" b="b"/>
            <a:pathLst>
              <a:path w="1020388" h="905999">
                <a:moveTo>
                  <a:pt x="0" y="0"/>
                </a:moveTo>
                <a:lnTo>
                  <a:pt x="1020388" y="0"/>
                </a:lnTo>
                <a:lnTo>
                  <a:pt x="1020388" y="905999"/>
                </a:lnTo>
                <a:lnTo>
                  <a:pt x="0" y="9059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778965" y="4788635"/>
            <a:ext cx="499469" cy="499469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9196589" y="2273237"/>
            <a:ext cx="8062711" cy="2312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05"/>
              </a:lnSpc>
            </a:pPr>
            <a:r>
              <a:rPr lang="en-US" sz="9067" b="1">
                <a:solidFill>
                  <a:srgbClr val="FFFFFF"/>
                </a:solidFill>
                <a:latin typeface="Sugo Display Bold"/>
                <a:ea typeface="Sugo Display Bold"/>
                <a:cs typeface="Sugo Display Bold"/>
                <a:sym typeface="Sugo Display Bold"/>
              </a:rPr>
              <a:t>Основні глобальні </a:t>
            </a:r>
          </a:p>
          <a:p>
            <a:pPr algn="l">
              <a:lnSpc>
                <a:spcPts val="8705"/>
              </a:lnSpc>
            </a:pPr>
            <a:r>
              <a:rPr lang="en-US" sz="9067" b="1">
                <a:solidFill>
                  <a:srgbClr val="FFFFFF"/>
                </a:solidFill>
                <a:latin typeface="Sugo Display Bold"/>
                <a:ea typeface="Sugo Display Bold"/>
                <a:cs typeface="Sugo Display Bold"/>
                <a:sym typeface="Sugo Display Bold"/>
              </a:rPr>
              <a:t>загрози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4000" y="5067300"/>
            <a:ext cx="7304433" cy="4551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3"/>
              </a:lnSpc>
            </a:pPr>
            <a:r>
              <a:rPr lang="en-US" sz="3209">
                <a:solidFill>
                  <a:srgbClr val="FFFFFF"/>
                </a:solidFill>
                <a:latin typeface="Arista Pro Light"/>
                <a:ea typeface="Arista Pro Light"/>
                <a:cs typeface="Arista Pro Light"/>
                <a:sym typeface="Arista Pro Light"/>
              </a:rPr>
              <a:t>Найбільш небезпечні кліматичні системи:</a:t>
            </a:r>
          </a:p>
          <a:p>
            <a:pPr marL="692953" lvl="1" indent="-346476" algn="l">
              <a:lnSpc>
                <a:spcPts val="4493"/>
              </a:lnSpc>
              <a:buFont typeface="Arial"/>
              <a:buChar char="•"/>
            </a:pPr>
            <a:r>
              <a:rPr lang="en-US" sz="3209">
                <a:solidFill>
                  <a:srgbClr val="FFFFFF"/>
                </a:solidFill>
                <a:latin typeface="Arista Pro Light"/>
                <a:ea typeface="Arista Pro Light"/>
                <a:cs typeface="Arista Pro Light"/>
                <a:sym typeface="Arista Pro Light"/>
              </a:rPr>
              <a:t>льодовики Гренландії</a:t>
            </a:r>
          </a:p>
          <a:p>
            <a:pPr marL="692953" lvl="1" indent="-346476" algn="l">
              <a:lnSpc>
                <a:spcPts val="4493"/>
              </a:lnSpc>
              <a:buFont typeface="Arial"/>
              <a:buChar char="•"/>
            </a:pPr>
            <a:r>
              <a:rPr lang="en-US" sz="3209">
                <a:solidFill>
                  <a:srgbClr val="FFFFFF"/>
                </a:solidFill>
                <a:latin typeface="Arista Pro Light"/>
                <a:ea typeface="Arista Pro Light"/>
                <a:cs typeface="Arista Pro Light"/>
                <a:sym typeface="Arista Pro Light"/>
              </a:rPr>
              <a:t>Антарктида</a:t>
            </a:r>
          </a:p>
          <a:p>
            <a:pPr marL="692953" lvl="1" indent="-346476" algn="l">
              <a:lnSpc>
                <a:spcPts val="4493"/>
              </a:lnSpc>
              <a:buFont typeface="Arial"/>
              <a:buChar char="•"/>
            </a:pPr>
            <a:r>
              <a:rPr lang="en-US" sz="3209">
                <a:solidFill>
                  <a:srgbClr val="FFFFFF"/>
                </a:solidFill>
                <a:latin typeface="Arista Pro Light"/>
                <a:ea typeface="Arista Pro Light"/>
                <a:cs typeface="Arista Pro Light"/>
                <a:sym typeface="Arista Pro Light"/>
              </a:rPr>
              <a:t>тропічні ліси Амазонії</a:t>
            </a:r>
          </a:p>
          <a:p>
            <a:pPr marL="692953" lvl="1" indent="-346476" algn="l">
              <a:lnSpc>
                <a:spcPts val="4493"/>
              </a:lnSpc>
              <a:buFont typeface="Arial"/>
              <a:buChar char="•"/>
            </a:pPr>
            <a:r>
              <a:rPr lang="en-US" sz="3209">
                <a:solidFill>
                  <a:srgbClr val="FFFFFF"/>
                </a:solidFill>
                <a:latin typeface="Arista Pro Light"/>
                <a:ea typeface="Arista Pro Light"/>
                <a:cs typeface="Arista Pro Light"/>
                <a:sym typeface="Arista Pro Light"/>
              </a:rPr>
              <a:t>коралові рифи</a:t>
            </a:r>
          </a:p>
          <a:p>
            <a:pPr algn="l">
              <a:lnSpc>
                <a:spcPts val="4493"/>
              </a:lnSpc>
            </a:pPr>
            <a:r>
              <a:rPr lang="en-US" sz="3209">
                <a:solidFill>
                  <a:srgbClr val="FFFFFF"/>
                </a:solidFill>
                <a:latin typeface="Arista Pro Light"/>
                <a:ea typeface="Arista Pro Light"/>
                <a:cs typeface="Arista Pro Light"/>
                <a:sym typeface="Arista Pro Light"/>
              </a:rPr>
              <a:t>Їх руйнування може спричинити масштабні зміни на планеті.</a:t>
            </a:r>
          </a:p>
          <a:p>
            <a:pPr algn="l">
              <a:lnSpc>
                <a:spcPts val="4493"/>
              </a:lnSpc>
            </a:pPr>
            <a:endParaRPr lang="en-US" sz="3209">
              <a:solidFill>
                <a:srgbClr val="FFFFFF"/>
              </a:solidFill>
              <a:latin typeface="Arista Pro Light"/>
              <a:ea typeface="Arista Pro Light"/>
              <a:cs typeface="Arista Pro Light"/>
              <a:sym typeface="Arista Pro Ligh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048485" y="1791357"/>
            <a:ext cx="7497484" cy="7497484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FFFFFF"/>
              </a:solidFill>
              <a:prstDash val="dash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4458664" y="8530345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3" y="0"/>
                </a:lnTo>
                <a:lnTo>
                  <a:pt x="48565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8345652">
            <a:off x="-2428262" y="-1525214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4" y="0"/>
                </a:lnTo>
                <a:lnTo>
                  <a:pt x="48565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6238912" y="1486183"/>
            <a:ext cx="1020388" cy="905999"/>
          </a:xfrm>
          <a:custGeom>
            <a:avLst/>
            <a:gdLst/>
            <a:ahLst/>
            <a:cxnLst/>
            <a:rect l="l" t="t" r="r" b="b"/>
            <a:pathLst>
              <a:path w="1020388" h="905999">
                <a:moveTo>
                  <a:pt x="0" y="0"/>
                </a:moveTo>
                <a:lnTo>
                  <a:pt x="1020388" y="0"/>
                </a:lnTo>
                <a:lnTo>
                  <a:pt x="1020388" y="905999"/>
                </a:lnTo>
                <a:lnTo>
                  <a:pt x="0" y="9059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6499371" y="1689448"/>
            <a:ext cx="499469" cy="499469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351271" y="2094144"/>
            <a:ext cx="6891910" cy="6891910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t="-25046" b="-25046"/>
              </a:stretch>
            </a:blipFill>
            <a:ln w="142875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id="14" name="TextBox 14"/>
          <p:cNvSpPr txBox="1"/>
          <p:nvPr/>
        </p:nvSpPr>
        <p:spPr>
          <a:xfrm>
            <a:off x="1385240" y="1018794"/>
            <a:ext cx="6917656" cy="107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69"/>
              </a:lnSpc>
            </a:pPr>
            <a:r>
              <a:rPr lang="en-US" sz="8093" b="1">
                <a:solidFill>
                  <a:srgbClr val="FFFFFF"/>
                </a:solidFill>
                <a:latin typeface="Sugo Display Bold"/>
                <a:ea typeface="Sugo Display Bold"/>
                <a:cs typeface="Sugo Display Bold"/>
                <a:sym typeface="Sugo Display Bold"/>
              </a:rPr>
              <a:t>Власний аналіз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85240" y="2017944"/>
            <a:ext cx="6917656" cy="7722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1"/>
              </a:lnSpc>
            </a:pPr>
            <a:r>
              <a:rPr lang="en-US" sz="2743" b="1">
                <a:solidFill>
                  <a:srgbClr val="FFFFFF"/>
                </a:solidFill>
                <a:latin typeface="Arista Pro Bold"/>
                <a:ea typeface="Arista Pro Bold"/>
                <a:cs typeface="Arista Pro Bold"/>
                <a:sym typeface="Arista Pro Bold"/>
              </a:rPr>
              <a:t>У процесі дослідження я зʼясувала, що кліматична система Землі дуже чутлива до будь-яких змін. Навіть незначне підвищення температури може запустити ланцюгові реакції, які важко зупинити — особливо в таких регіонах, як Гренландія та Антарктида.</a:t>
            </a:r>
          </a:p>
          <a:p>
            <a:pPr algn="l">
              <a:lnSpc>
                <a:spcPts val="3841"/>
              </a:lnSpc>
            </a:pPr>
            <a:r>
              <a:rPr lang="en-US" sz="2743" b="1">
                <a:solidFill>
                  <a:srgbClr val="FFFFFF"/>
                </a:solidFill>
                <a:latin typeface="Arista Pro Bold"/>
                <a:ea typeface="Arista Pro Bold"/>
                <a:cs typeface="Arista Pro Bold"/>
                <a:sym typeface="Arista Pro Bold"/>
              </a:rPr>
              <a:t>Різні точки неповернення тісно повʼязані між собою, а це створює реальний ризик «ефекту доміно» і глобальних кліматичних зрушень.</a:t>
            </a:r>
          </a:p>
          <a:p>
            <a:pPr algn="l">
              <a:lnSpc>
                <a:spcPts val="3841"/>
              </a:lnSpc>
            </a:pPr>
            <a:r>
              <a:rPr lang="en-US" sz="2743" b="1">
                <a:solidFill>
                  <a:srgbClr val="FFFFFF"/>
                </a:solidFill>
                <a:latin typeface="Arista Pro Bold"/>
                <a:ea typeface="Arista Pro Bold"/>
                <a:cs typeface="Arista Pro Bold"/>
                <a:sym typeface="Arista Pro Bold"/>
              </a:rPr>
              <a:t>У роботі я проаналізувала сучасні дані, опрацювала різні джерела і сформулювала власні висновки. Думаю, саме такий підхід допомагає краще зрозуміти масштаб проблеми і побачити її з нового боку.​​​​​​​​​​​​​​​​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458664" y="8530345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3" y="0"/>
                </a:lnTo>
                <a:lnTo>
                  <a:pt x="48565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8345652">
            <a:off x="-2428262" y="-1525214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4" y="0"/>
                </a:lnTo>
                <a:lnTo>
                  <a:pt x="48565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499371" y="726513"/>
            <a:ext cx="1020388" cy="905999"/>
          </a:xfrm>
          <a:custGeom>
            <a:avLst/>
            <a:gdLst/>
            <a:ahLst/>
            <a:cxnLst/>
            <a:rect l="l" t="t" r="r" b="b"/>
            <a:pathLst>
              <a:path w="1020388" h="905999">
                <a:moveTo>
                  <a:pt x="0" y="0"/>
                </a:moveTo>
                <a:lnTo>
                  <a:pt x="1020388" y="0"/>
                </a:lnTo>
                <a:lnTo>
                  <a:pt x="1020388" y="905999"/>
                </a:lnTo>
                <a:lnTo>
                  <a:pt x="0" y="9059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6759831" y="929778"/>
            <a:ext cx="499469" cy="499469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812415" y="3677210"/>
            <a:ext cx="12663170" cy="6549810"/>
            <a:chOff x="0" y="0"/>
            <a:chExt cx="1571439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71439" cy="812800"/>
            </a:xfrm>
            <a:custGeom>
              <a:avLst/>
              <a:gdLst/>
              <a:ahLst/>
              <a:cxnLst/>
              <a:rect l="l" t="t" r="r" b="b"/>
              <a:pathLst>
                <a:path w="1571439" h="812800">
                  <a:moveTo>
                    <a:pt x="1411419" y="0"/>
                  </a:moveTo>
                  <a:lnTo>
                    <a:pt x="160020" y="0"/>
                  </a:lnTo>
                  <a:lnTo>
                    <a:pt x="0" y="160020"/>
                  </a:lnTo>
                  <a:lnTo>
                    <a:pt x="0" y="652780"/>
                  </a:lnTo>
                  <a:lnTo>
                    <a:pt x="160020" y="812800"/>
                  </a:lnTo>
                  <a:lnTo>
                    <a:pt x="1411419" y="812800"/>
                  </a:lnTo>
                  <a:lnTo>
                    <a:pt x="1571439" y="652780"/>
                  </a:lnTo>
                  <a:lnTo>
                    <a:pt x="1571439" y="160020"/>
                  </a:lnTo>
                  <a:lnTo>
                    <a:pt x="1411419" y="0"/>
                  </a:lnTo>
                  <a:close/>
                </a:path>
              </a:pathLst>
            </a:custGeom>
            <a:blipFill>
              <a:blip r:embed="rId7"/>
              <a:stretch>
                <a:fillRect t="-2881" b="-2881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2182700" y="675623"/>
            <a:ext cx="14316672" cy="2817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15"/>
              </a:lnSpc>
            </a:pPr>
            <a:r>
              <a:rPr lang="en-US" sz="11057" b="1">
                <a:solidFill>
                  <a:srgbClr val="FFFFFF"/>
                </a:solidFill>
                <a:latin typeface="Sugo Display Bold"/>
                <a:ea typeface="Sugo Display Bold"/>
                <a:cs typeface="Sugo Display Bold"/>
                <a:sym typeface="Sugo Display Bold"/>
              </a:rPr>
              <a:t>Порівняння маси льоду Антарктиди vs Гренландії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458664" y="8530345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3" y="0"/>
                </a:lnTo>
                <a:lnTo>
                  <a:pt x="48565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4" name="Group 4"/>
          <p:cNvGrpSpPr/>
          <p:nvPr/>
        </p:nvGrpSpPr>
        <p:grpSpPr>
          <a:xfrm>
            <a:off x="-2389670" y="2392182"/>
            <a:ext cx="11740941" cy="11740941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FFFFFF"/>
              </a:solidFill>
              <a:prstDash val="dash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2043848" y="2738004"/>
            <a:ext cx="11049297" cy="11049297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5064" t="-26046" r="-21780" b="-797"/>
              </a:stretch>
            </a:blipFill>
            <a:ln w="142875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id="9" name="Freeform 9"/>
          <p:cNvSpPr/>
          <p:nvPr/>
        </p:nvSpPr>
        <p:spPr>
          <a:xfrm rot="8345652">
            <a:off x="-2428262" y="-1525214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4" y="0"/>
                </a:lnTo>
                <a:lnTo>
                  <a:pt x="48565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6421592" y="2392182"/>
            <a:ext cx="1020388" cy="905999"/>
          </a:xfrm>
          <a:custGeom>
            <a:avLst/>
            <a:gdLst/>
            <a:ahLst/>
            <a:cxnLst/>
            <a:rect l="l" t="t" r="r" b="b"/>
            <a:pathLst>
              <a:path w="1020388" h="905999">
                <a:moveTo>
                  <a:pt x="0" y="0"/>
                </a:moveTo>
                <a:lnTo>
                  <a:pt x="1020388" y="0"/>
                </a:lnTo>
                <a:lnTo>
                  <a:pt x="1020388" y="905998"/>
                </a:lnTo>
                <a:lnTo>
                  <a:pt x="0" y="9059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16682052" y="2595446"/>
            <a:ext cx="499469" cy="499469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237872" y="726513"/>
            <a:ext cx="1020388" cy="905999"/>
          </a:xfrm>
          <a:custGeom>
            <a:avLst/>
            <a:gdLst/>
            <a:ahLst/>
            <a:cxnLst/>
            <a:rect l="l" t="t" r="r" b="b"/>
            <a:pathLst>
              <a:path w="1020388" h="905999">
                <a:moveTo>
                  <a:pt x="0" y="0"/>
                </a:moveTo>
                <a:lnTo>
                  <a:pt x="1020388" y="0"/>
                </a:lnTo>
                <a:lnTo>
                  <a:pt x="1020388" y="905999"/>
                </a:lnTo>
                <a:lnTo>
                  <a:pt x="0" y="9059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1498331" y="929778"/>
            <a:ext cx="499469" cy="499469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8460817" y="822532"/>
            <a:ext cx="5997847" cy="1422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30"/>
              </a:lnSpc>
            </a:pPr>
            <a:r>
              <a:rPr lang="en-US" sz="10761" b="1">
                <a:solidFill>
                  <a:srgbClr val="FFFFFF"/>
                </a:solidFill>
                <a:latin typeface="Sugo Display Bold"/>
                <a:ea typeface="Sugo Display Bold"/>
                <a:cs typeface="Sugo Display Bold"/>
                <a:sym typeface="Sugo Display Bold"/>
              </a:rPr>
              <a:t>Антарктида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144000" y="3923360"/>
            <a:ext cx="8115300" cy="3366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endParaRPr/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CAF0F8"/>
                </a:solidFill>
                <a:latin typeface="Arista Pro"/>
                <a:ea typeface="Arista Pro"/>
                <a:cs typeface="Arista Pro"/>
                <a:sym typeface="Arista Pro"/>
              </a:rPr>
              <a:t>Основні процеси:</a:t>
            </a: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CAF0F8"/>
                </a:solidFill>
                <a:latin typeface="Arista Pro"/>
                <a:ea typeface="Arista Pro"/>
                <a:cs typeface="Arista Pro"/>
                <a:sym typeface="Arista Pro"/>
              </a:rPr>
              <a:t>танення льодовиків через підвищення температури</a:t>
            </a: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CAF0F8"/>
                </a:solidFill>
                <a:latin typeface="Arista Pro"/>
                <a:ea typeface="Arista Pro"/>
                <a:cs typeface="Arista Pro"/>
                <a:sym typeface="Arista Pro"/>
              </a:rPr>
              <a:t>руйнування льодових шельфів</a:t>
            </a: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CAF0F8"/>
                </a:solidFill>
                <a:latin typeface="Arista Pro"/>
                <a:ea typeface="Arista Pro"/>
                <a:cs typeface="Arista Pro"/>
                <a:sym typeface="Arista Pro"/>
              </a:rPr>
              <a:t>потрапляння талої води в океан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446078" y="2150262"/>
            <a:ext cx="7975514" cy="2482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14"/>
              </a:lnSpc>
            </a:pPr>
            <a:r>
              <a:rPr lang="en-US" sz="3510">
                <a:solidFill>
                  <a:srgbClr val="FFFFFF"/>
                </a:solidFill>
                <a:latin typeface="Arista Pro Extra-Light"/>
                <a:ea typeface="Arista Pro Extra-Light"/>
                <a:cs typeface="Arista Pro Extra-Light"/>
                <a:sym typeface="Arista Pro Extra-Light"/>
              </a:rPr>
              <a:t>Антарктида містить близько 90% льоду планети і є ключовим регулятором клімату.</a:t>
            </a:r>
          </a:p>
          <a:p>
            <a:pPr algn="l">
              <a:lnSpc>
                <a:spcPts val="4914"/>
              </a:lnSpc>
            </a:pPr>
            <a:endParaRPr lang="en-US" sz="3510">
              <a:solidFill>
                <a:srgbClr val="FFFFFF"/>
              </a:solidFill>
              <a:latin typeface="Arista Pro Extra-Light"/>
              <a:ea typeface="Arista Pro Extra-Light"/>
              <a:cs typeface="Arista Pro Extra-Light"/>
              <a:sym typeface="Arista Pro Extra-Light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0203064" y="7874503"/>
            <a:ext cx="7567074" cy="2665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69"/>
              </a:lnSpc>
            </a:pPr>
            <a:r>
              <a:rPr lang="en-US" sz="3049" b="1">
                <a:solidFill>
                  <a:srgbClr val="223750"/>
                </a:solidFill>
                <a:latin typeface="Arista Pro Bold"/>
                <a:ea typeface="Arista Pro Bold"/>
                <a:cs typeface="Arista Pro Bold"/>
                <a:sym typeface="Arista Pro Bold"/>
              </a:rPr>
              <a:t>Навіть часткове танення може суттєво підвищити рівень Світового океану, а після досягнення критичної межі процес стане самопідтримуваним.</a:t>
            </a:r>
          </a:p>
          <a:p>
            <a:pPr algn="l">
              <a:lnSpc>
                <a:spcPts val="4269"/>
              </a:lnSpc>
            </a:pPr>
            <a:endParaRPr lang="en-US" sz="3049" b="1">
              <a:solidFill>
                <a:srgbClr val="223750"/>
              </a:solidFill>
              <a:latin typeface="Arista Pro Bold"/>
              <a:ea typeface="Arista Pro Bold"/>
              <a:cs typeface="Arista Pro Bold"/>
              <a:sym typeface="Arista Pro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458664" y="8530345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3" y="0"/>
                </a:lnTo>
                <a:lnTo>
                  <a:pt x="48565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4" name="Group 4"/>
          <p:cNvGrpSpPr/>
          <p:nvPr/>
        </p:nvGrpSpPr>
        <p:grpSpPr>
          <a:xfrm>
            <a:off x="-2389670" y="2392182"/>
            <a:ext cx="11740941" cy="11740941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FFFFFF"/>
              </a:solidFill>
              <a:prstDash val="dash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2043848" y="2738004"/>
            <a:ext cx="11049297" cy="11049297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 rot="3396000">
              <a:off x="-45" y="-45"/>
              <a:ext cx="812890" cy="812890"/>
            </a:xfrm>
            <a:custGeom>
              <a:avLst/>
              <a:gdLst/>
              <a:ahLst/>
              <a:cxnLst/>
              <a:rect l="l" t="t" r="r" b="b"/>
              <a:pathLst>
                <a:path w="812890" h="812890">
                  <a:moveTo>
                    <a:pt x="67163" y="182730"/>
                  </a:moveTo>
                  <a:cubicBezTo>
                    <a:pt x="-56392" y="370110"/>
                    <a:pt x="-4651" y="622173"/>
                    <a:pt x="182730" y="745727"/>
                  </a:cubicBezTo>
                  <a:cubicBezTo>
                    <a:pt x="370110" y="869282"/>
                    <a:pt x="622173" y="817541"/>
                    <a:pt x="745727" y="630160"/>
                  </a:cubicBezTo>
                  <a:cubicBezTo>
                    <a:pt x="869282" y="442780"/>
                    <a:pt x="817541" y="190717"/>
                    <a:pt x="630160" y="67163"/>
                  </a:cubicBezTo>
                  <a:cubicBezTo>
                    <a:pt x="442780" y="-56392"/>
                    <a:pt x="190717" y="-4651"/>
                    <a:pt x="67163" y="182730"/>
                  </a:cubicBezTo>
                  <a:close/>
                </a:path>
              </a:pathLst>
            </a:custGeom>
            <a:blipFill>
              <a:blip r:embed="rId5"/>
              <a:stretch>
                <a:fillRect l="-22804" t="-33809" r="-15759" b="-4754"/>
              </a:stretch>
            </a:blipFill>
            <a:ln w="142875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id="9" name="Freeform 9"/>
          <p:cNvSpPr/>
          <p:nvPr/>
        </p:nvSpPr>
        <p:spPr>
          <a:xfrm rot="8345652">
            <a:off x="-2428262" y="-1525214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4" y="0"/>
                </a:lnTo>
                <a:lnTo>
                  <a:pt x="48565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6421592" y="2392182"/>
            <a:ext cx="1020388" cy="905999"/>
          </a:xfrm>
          <a:custGeom>
            <a:avLst/>
            <a:gdLst/>
            <a:ahLst/>
            <a:cxnLst/>
            <a:rect l="l" t="t" r="r" b="b"/>
            <a:pathLst>
              <a:path w="1020388" h="905999">
                <a:moveTo>
                  <a:pt x="0" y="0"/>
                </a:moveTo>
                <a:lnTo>
                  <a:pt x="1020388" y="0"/>
                </a:lnTo>
                <a:lnTo>
                  <a:pt x="1020388" y="905998"/>
                </a:lnTo>
                <a:lnTo>
                  <a:pt x="0" y="9059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16682052" y="2595446"/>
            <a:ext cx="499469" cy="499469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237872" y="726513"/>
            <a:ext cx="1020388" cy="905999"/>
          </a:xfrm>
          <a:custGeom>
            <a:avLst/>
            <a:gdLst/>
            <a:ahLst/>
            <a:cxnLst/>
            <a:rect l="l" t="t" r="r" b="b"/>
            <a:pathLst>
              <a:path w="1020388" h="905999">
                <a:moveTo>
                  <a:pt x="0" y="0"/>
                </a:moveTo>
                <a:lnTo>
                  <a:pt x="1020388" y="0"/>
                </a:lnTo>
                <a:lnTo>
                  <a:pt x="1020388" y="905999"/>
                </a:lnTo>
                <a:lnTo>
                  <a:pt x="0" y="9059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1498331" y="929778"/>
            <a:ext cx="499469" cy="499469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8460817" y="822532"/>
            <a:ext cx="5997847" cy="1422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30"/>
              </a:lnSpc>
            </a:pPr>
            <a:r>
              <a:rPr lang="en-US" sz="10761" b="1">
                <a:solidFill>
                  <a:srgbClr val="FFFFFF"/>
                </a:solidFill>
                <a:latin typeface="Sugo Display Bold"/>
                <a:ea typeface="Sugo Display Bold"/>
                <a:cs typeface="Sugo Display Bold"/>
                <a:sym typeface="Sugo Display Bold"/>
              </a:rPr>
              <a:t>Гренландія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351271" y="3937526"/>
            <a:ext cx="6777526" cy="3928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CAF0F8"/>
                </a:solidFill>
                <a:latin typeface="Arista Pro"/>
                <a:ea typeface="Arista Pro"/>
                <a:cs typeface="Arista Pro"/>
                <a:sym typeface="Arista Pro"/>
              </a:rPr>
              <a:t>Основні причини:</a:t>
            </a: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CAF0F8"/>
                </a:solidFill>
                <a:latin typeface="Arista Pro"/>
                <a:ea typeface="Arista Pro"/>
                <a:cs typeface="Arista Pro"/>
                <a:sym typeface="Arista Pro"/>
              </a:rPr>
              <a:t>підвищення температури повітря</a:t>
            </a: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CAF0F8"/>
                </a:solidFill>
                <a:latin typeface="Arista Pro"/>
                <a:ea typeface="Arista Pro"/>
                <a:cs typeface="Arista Pro"/>
                <a:sym typeface="Arista Pro"/>
              </a:rPr>
              <a:t>потемніння поверхні льоду (зменшення альбедо)</a:t>
            </a: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CAF0F8"/>
                </a:solidFill>
                <a:latin typeface="Arista Pro"/>
                <a:ea typeface="Arista Pro"/>
                <a:cs typeface="Arista Pro"/>
                <a:sym typeface="Arista Pro"/>
              </a:rPr>
              <a:t>танення з поверхні та знизу</a:t>
            </a:r>
          </a:p>
          <a:p>
            <a:pPr algn="l">
              <a:lnSpc>
                <a:spcPts val="4480"/>
              </a:lnSpc>
            </a:pPr>
            <a:endParaRPr lang="en-US" sz="3200">
              <a:solidFill>
                <a:srgbClr val="CAF0F8"/>
              </a:solidFill>
              <a:latin typeface="Arista Pro"/>
              <a:ea typeface="Arista Pro"/>
              <a:cs typeface="Arista Pro"/>
              <a:sym typeface="Arista Pro"/>
            </a:endParaRPr>
          </a:p>
          <a:p>
            <a:pPr algn="l">
              <a:lnSpc>
                <a:spcPts val="4480"/>
              </a:lnSpc>
            </a:pPr>
            <a:endParaRPr lang="en-US" sz="3200">
              <a:solidFill>
                <a:srgbClr val="CAF0F8"/>
              </a:solidFill>
              <a:latin typeface="Arista Pro"/>
              <a:ea typeface="Arista Pro"/>
              <a:cs typeface="Arista Pro"/>
              <a:sym typeface="Arista Pro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8446078" y="2150262"/>
            <a:ext cx="7975514" cy="1863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14"/>
              </a:lnSpc>
            </a:pPr>
            <a:r>
              <a:rPr lang="en-US" sz="3510">
                <a:solidFill>
                  <a:srgbClr val="FFFFFF"/>
                </a:solidFill>
                <a:latin typeface="Arista Pro Extra-Light"/>
                <a:ea typeface="Arista Pro Extra-Light"/>
                <a:cs typeface="Arista Pro Extra-Light"/>
                <a:sym typeface="Arista Pro Extra-Light"/>
              </a:rPr>
              <a:t>Льодовиковий щит Гренландії тане значно швидше, ніж в Антарктиді.</a:t>
            </a:r>
          </a:p>
          <a:p>
            <a:pPr algn="l">
              <a:lnSpc>
                <a:spcPts val="4914"/>
              </a:lnSpc>
            </a:pPr>
            <a:endParaRPr lang="en-US" sz="3510">
              <a:solidFill>
                <a:srgbClr val="FFFFFF"/>
              </a:solidFill>
              <a:latin typeface="Arista Pro Extra-Light"/>
              <a:ea typeface="Arista Pro Extra-Light"/>
              <a:cs typeface="Arista Pro Extra-Light"/>
              <a:sym typeface="Arista Pro Extra-Light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0254148" y="7388610"/>
            <a:ext cx="7567074" cy="31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69"/>
              </a:lnSpc>
            </a:pPr>
            <a:r>
              <a:rPr lang="en-US" sz="3049" b="1">
                <a:solidFill>
                  <a:srgbClr val="223750"/>
                </a:solidFill>
                <a:latin typeface="Arista Pro Bold"/>
                <a:ea typeface="Arista Pro Bold"/>
                <a:cs typeface="Arista Pro Bold"/>
                <a:sym typeface="Arista Pro Bold"/>
              </a:rPr>
              <a:t>У разі повного танення рівень океану може підвищитися приблизно на 6–7 метрів.</a:t>
            </a:r>
          </a:p>
          <a:p>
            <a:pPr algn="l">
              <a:lnSpc>
                <a:spcPts val="4269"/>
              </a:lnSpc>
            </a:pPr>
            <a:endParaRPr lang="en-US" sz="3049" b="1">
              <a:solidFill>
                <a:srgbClr val="223750"/>
              </a:solidFill>
              <a:latin typeface="Arista Pro Bold"/>
              <a:ea typeface="Arista Pro Bold"/>
              <a:cs typeface="Arista Pro Bold"/>
              <a:sym typeface="Arista Pro Bold"/>
            </a:endParaRPr>
          </a:p>
          <a:p>
            <a:pPr algn="l">
              <a:lnSpc>
                <a:spcPts val="4269"/>
              </a:lnSpc>
            </a:pPr>
            <a:r>
              <a:rPr lang="en-US" sz="3049" b="1">
                <a:solidFill>
                  <a:srgbClr val="223750"/>
                </a:solidFill>
                <a:latin typeface="Arista Pro Bold"/>
                <a:ea typeface="Arista Pro Bold"/>
                <a:cs typeface="Arista Pro Bold"/>
                <a:sym typeface="Arista Pro Bold"/>
              </a:rPr>
              <a:t>Цей процес уже наближається до критичної точки.</a:t>
            </a:r>
          </a:p>
          <a:p>
            <a:pPr algn="l">
              <a:lnSpc>
                <a:spcPts val="4269"/>
              </a:lnSpc>
            </a:pPr>
            <a:endParaRPr lang="en-US" sz="3049" b="1">
              <a:solidFill>
                <a:srgbClr val="223750"/>
              </a:solidFill>
              <a:latin typeface="Arista Pro Bold"/>
              <a:ea typeface="Arista Pro Bold"/>
              <a:cs typeface="Arista Pro Bold"/>
              <a:sym typeface="Arista Pro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458664" y="8530345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3" y="0"/>
                </a:lnTo>
                <a:lnTo>
                  <a:pt x="48565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8345652">
            <a:off x="-2428262" y="-1525214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4" y="0"/>
                </a:lnTo>
                <a:lnTo>
                  <a:pt x="48565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499371" y="726513"/>
            <a:ext cx="1020388" cy="905999"/>
          </a:xfrm>
          <a:custGeom>
            <a:avLst/>
            <a:gdLst/>
            <a:ahLst/>
            <a:cxnLst/>
            <a:rect l="l" t="t" r="r" b="b"/>
            <a:pathLst>
              <a:path w="1020388" h="905999">
                <a:moveTo>
                  <a:pt x="0" y="0"/>
                </a:moveTo>
                <a:lnTo>
                  <a:pt x="1020388" y="0"/>
                </a:lnTo>
                <a:lnTo>
                  <a:pt x="1020388" y="905999"/>
                </a:lnTo>
                <a:lnTo>
                  <a:pt x="0" y="9059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6759831" y="929778"/>
            <a:ext cx="499469" cy="499469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32043" y="4078484"/>
            <a:ext cx="8375759" cy="5811692"/>
            <a:chOff x="0" y="0"/>
            <a:chExt cx="11167679" cy="7748922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1692468"/>
              <a:ext cx="11167679" cy="6056455"/>
              <a:chOff x="0" y="0"/>
              <a:chExt cx="1219379" cy="661293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219379" cy="661293"/>
              </a:xfrm>
              <a:custGeom>
                <a:avLst/>
                <a:gdLst/>
                <a:ahLst/>
                <a:cxnLst/>
                <a:rect l="l" t="t" r="r" b="b"/>
                <a:pathLst>
                  <a:path w="1219379" h="661293">
                    <a:moveTo>
                      <a:pt x="21259" y="0"/>
                    </a:moveTo>
                    <a:lnTo>
                      <a:pt x="1198119" y="0"/>
                    </a:lnTo>
                    <a:cubicBezTo>
                      <a:pt x="1209860" y="0"/>
                      <a:pt x="1219379" y="9518"/>
                      <a:pt x="1219379" y="21259"/>
                    </a:cubicBezTo>
                    <a:lnTo>
                      <a:pt x="1219379" y="640034"/>
                    </a:lnTo>
                    <a:cubicBezTo>
                      <a:pt x="1219379" y="651775"/>
                      <a:pt x="1209860" y="661293"/>
                      <a:pt x="1198119" y="661293"/>
                    </a:cubicBezTo>
                    <a:lnTo>
                      <a:pt x="21259" y="661293"/>
                    </a:lnTo>
                    <a:cubicBezTo>
                      <a:pt x="9518" y="661293"/>
                      <a:pt x="0" y="651775"/>
                      <a:pt x="0" y="640034"/>
                    </a:cubicBezTo>
                    <a:lnTo>
                      <a:pt x="0" y="21259"/>
                    </a:lnTo>
                    <a:cubicBezTo>
                      <a:pt x="0" y="9518"/>
                      <a:pt x="9518" y="0"/>
                      <a:pt x="21259" y="0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 t="-289" b="-289"/>
                </a:stretch>
              </a:blipFill>
              <a:ln w="114300" cap="rnd">
                <a:solidFill>
                  <a:srgbClr val="FFFFFF"/>
                </a:solidFill>
                <a:prstDash val="solid"/>
                <a:round/>
              </a:ln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931767" y="-171450"/>
              <a:ext cx="9231549" cy="16073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940"/>
                </a:lnSpc>
              </a:pPr>
              <a:r>
                <a:rPr lang="en-US" sz="7100" b="1">
                  <a:solidFill>
                    <a:srgbClr val="FFFFFF"/>
                  </a:solidFill>
                  <a:latin typeface="Arista Pro Heavy"/>
                  <a:ea typeface="Arista Pro Heavy"/>
                  <a:cs typeface="Arista Pro Heavy"/>
                  <a:sym typeface="Arista Pro Heavy"/>
                </a:rPr>
                <a:t>Антарктида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50503" y="4078484"/>
            <a:ext cx="8375759" cy="5811692"/>
            <a:chOff x="0" y="0"/>
            <a:chExt cx="11167679" cy="7748922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1692468"/>
              <a:ext cx="11167679" cy="6056455"/>
              <a:chOff x="0" y="0"/>
              <a:chExt cx="1219379" cy="661293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219379" cy="661293"/>
              </a:xfrm>
              <a:custGeom>
                <a:avLst/>
                <a:gdLst/>
                <a:ahLst/>
                <a:cxnLst/>
                <a:rect l="l" t="t" r="r" b="b"/>
                <a:pathLst>
                  <a:path w="1219379" h="661293">
                    <a:moveTo>
                      <a:pt x="21259" y="0"/>
                    </a:moveTo>
                    <a:lnTo>
                      <a:pt x="1198119" y="0"/>
                    </a:lnTo>
                    <a:cubicBezTo>
                      <a:pt x="1209860" y="0"/>
                      <a:pt x="1219379" y="9518"/>
                      <a:pt x="1219379" y="21259"/>
                    </a:cubicBezTo>
                    <a:lnTo>
                      <a:pt x="1219379" y="640034"/>
                    </a:lnTo>
                    <a:cubicBezTo>
                      <a:pt x="1219379" y="651775"/>
                      <a:pt x="1209860" y="661293"/>
                      <a:pt x="1198119" y="661293"/>
                    </a:cubicBezTo>
                    <a:lnTo>
                      <a:pt x="21259" y="661293"/>
                    </a:lnTo>
                    <a:cubicBezTo>
                      <a:pt x="9518" y="661293"/>
                      <a:pt x="0" y="651775"/>
                      <a:pt x="0" y="640034"/>
                    </a:cubicBezTo>
                    <a:lnTo>
                      <a:pt x="0" y="21259"/>
                    </a:lnTo>
                    <a:cubicBezTo>
                      <a:pt x="0" y="9518"/>
                      <a:pt x="9518" y="0"/>
                      <a:pt x="21259" y="0"/>
                    </a:cubicBezTo>
                    <a:close/>
                  </a:path>
                </a:pathLst>
              </a:custGeom>
              <a:blipFill>
                <a:blip r:embed="rId8"/>
                <a:stretch>
                  <a:fillRect t="-247" b="-247"/>
                </a:stretch>
              </a:blipFill>
              <a:ln w="114300" cap="rnd">
                <a:solidFill>
                  <a:srgbClr val="FFFFFF"/>
                </a:solidFill>
                <a:prstDash val="solid"/>
                <a:round/>
              </a:ln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1112069" y="-171450"/>
              <a:ext cx="9231549" cy="16073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940"/>
                </a:lnSpc>
              </a:pPr>
              <a:r>
                <a:rPr lang="en-US" sz="7100" b="1">
                  <a:solidFill>
                    <a:srgbClr val="FFFFFF"/>
                  </a:solidFill>
                  <a:latin typeface="Arista Pro Heavy"/>
                  <a:ea typeface="Arista Pro Heavy"/>
                  <a:cs typeface="Arista Pro Heavy"/>
                  <a:sym typeface="Arista Pro Heavy"/>
                </a:rPr>
                <a:t>Гренландія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3442931" y="614907"/>
            <a:ext cx="11625164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uk-UA" sz="4800" b="1" dirty="0" smtClean="0">
                <a:solidFill>
                  <a:srgbClr val="FFFFFF"/>
                </a:solidFill>
                <a:latin typeface="Sugo Display Bold"/>
                <a:ea typeface="Sugo Display Bold"/>
                <a:cs typeface="Sugo Display Bold"/>
                <a:sym typeface="Sugo Display Bold"/>
              </a:rPr>
              <a:t> Я проаналізувала танення льодовиків </a:t>
            </a:r>
            <a:r>
              <a:rPr lang="en-US" sz="4800" b="1" dirty="0" err="1" smtClean="0">
                <a:solidFill>
                  <a:srgbClr val="FFFFFF"/>
                </a:solidFill>
                <a:latin typeface="Sugo Display Bold"/>
                <a:ea typeface="Sugo Display Bold"/>
                <a:cs typeface="Sugo Display Bold"/>
                <a:sym typeface="Sugo Display Bold"/>
              </a:rPr>
              <a:t>Антарктиди</a:t>
            </a:r>
            <a:r>
              <a:rPr lang="en-US" sz="4800" b="1" dirty="0" smtClean="0">
                <a:solidFill>
                  <a:srgbClr val="FFFFFF"/>
                </a:solidFill>
                <a:latin typeface="Sugo Display Bold"/>
                <a:ea typeface="Sugo Display Bold"/>
                <a:cs typeface="Sugo Display Bold"/>
                <a:sym typeface="Sugo Display Bold"/>
              </a:rPr>
              <a:t> </a:t>
            </a:r>
            <a:r>
              <a:rPr lang="en-US" sz="4800" b="1" dirty="0" err="1">
                <a:solidFill>
                  <a:srgbClr val="FFFFFF"/>
                </a:solidFill>
                <a:latin typeface="Sugo Display Bold"/>
                <a:ea typeface="Sugo Display Bold"/>
                <a:cs typeface="Sugo Display Bold"/>
                <a:sym typeface="Sugo Display Bold"/>
              </a:rPr>
              <a:t>та</a:t>
            </a:r>
            <a:r>
              <a:rPr lang="en-US" sz="4800" b="1" dirty="0">
                <a:solidFill>
                  <a:srgbClr val="FFFFFF"/>
                </a:solidFill>
                <a:latin typeface="Sugo Display Bold"/>
                <a:ea typeface="Sugo Display Bold"/>
                <a:cs typeface="Sugo Display Bold"/>
                <a:sym typeface="Sugo Display Bold"/>
              </a:rPr>
              <a:t> </a:t>
            </a:r>
            <a:r>
              <a:rPr lang="en-US" sz="4800" b="1" dirty="0" err="1" smtClean="0">
                <a:solidFill>
                  <a:srgbClr val="FFFFFF"/>
                </a:solidFill>
                <a:latin typeface="Sugo Display Bold"/>
                <a:ea typeface="Sugo Display Bold"/>
                <a:cs typeface="Sugo Display Bold"/>
                <a:sym typeface="Sugo Display Bold"/>
              </a:rPr>
              <a:t>Гренландії</a:t>
            </a:r>
            <a:r>
              <a:rPr lang="uk-UA" sz="4800" b="1" dirty="0" smtClean="0">
                <a:solidFill>
                  <a:srgbClr val="FFFFFF"/>
                </a:solidFill>
                <a:latin typeface="Sugo Display Bold"/>
                <a:ea typeface="Sugo Display Bold"/>
                <a:cs typeface="Sugo Display Bold"/>
                <a:sym typeface="Sugo Display Bold"/>
              </a:rPr>
              <a:t> за останні 3 роки, ситуація покращилася в 2025 році за рахунок снігопаді, проте попередні роки спостерігається швидке і раннє танення снігу.</a:t>
            </a:r>
            <a:endParaRPr lang="en-US" sz="4800" b="1" dirty="0">
              <a:solidFill>
                <a:srgbClr val="FFFFFF"/>
              </a:solidFill>
              <a:latin typeface="Sugo Display Bold"/>
              <a:ea typeface="Sugo Display Bold"/>
              <a:cs typeface="Sugo Display Bold"/>
              <a:sym typeface="Sugo Display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458664" y="8530345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3" y="0"/>
                </a:lnTo>
                <a:lnTo>
                  <a:pt x="48565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8345652">
            <a:off x="-2428262" y="-1525214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4" y="0"/>
                </a:lnTo>
                <a:lnTo>
                  <a:pt x="48565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238912" y="1685537"/>
            <a:ext cx="1020388" cy="905999"/>
          </a:xfrm>
          <a:custGeom>
            <a:avLst/>
            <a:gdLst/>
            <a:ahLst/>
            <a:cxnLst/>
            <a:rect l="l" t="t" r="r" b="b"/>
            <a:pathLst>
              <a:path w="1020388" h="905999">
                <a:moveTo>
                  <a:pt x="0" y="0"/>
                </a:moveTo>
                <a:lnTo>
                  <a:pt x="1020388" y="0"/>
                </a:lnTo>
                <a:lnTo>
                  <a:pt x="1020388" y="905999"/>
                </a:lnTo>
                <a:lnTo>
                  <a:pt x="0" y="9059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6499371" y="1888802"/>
            <a:ext cx="499469" cy="499469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957457" y="3177661"/>
            <a:ext cx="7301843" cy="6080639"/>
            <a:chOff x="0" y="0"/>
            <a:chExt cx="1575179" cy="131173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75179" cy="1311737"/>
            </a:xfrm>
            <a:custGeom>
              <a:avLst/>
              <a:gdLst/>
              <a:ahLst/>
              <a:cxnLst/>
              <a:rect l="l" t="t" r="r" b="b"/>
              <a:pathLst>
                <a:path w="1575179" h="1311737">
                  <a:moveTo>
                    <a:pt x="24386" y="0"/>
                  </a:moveTo>
                  <a:lnTo>
                    <a:pt x="1550793" y="0"/>
                  </a:lnTo>
                  <a:cubicBezTo>
                    <a:pt x="1557260" y="0"/>
                    <a:pt x="1563463" y="2569"/>
                    <a:pt x="1568036" y="7143"/>
                  </a:cubicBezTo>
                  <a:cubicBezTo>
                    <a:pt x="1572610" y="11716"/>
                    <a:pt x="1575179" y="17919"/>
                    <a:pt x="1575179" y="24386"/>
                  </a:cubicBezTo>
                  <a:lnTo>
                    <a:pt x="1575179" y="1287350"/>
                  </a:lnTo>
                  <a:cubicBezTo>
                    <a:pt x="1575179" y="1293818"/>
                    <a:pt x="1572610" y="1300021"/>
                    <a:pt x="1568036" y="1304594"/>
                  </a:cubicBezTo>
                  <a:cubicBezTo>
                    <a:pt x="1563463" y="1309167"/>
                    <a:pt x="1557260" y="1311737"/>
                    <a:pt x="1550793" y="1311737"/>
                  </a:cubicBezTo>
                  <a:lnTo>
                    <a:pt x="24386" y="1311737"/>
                  </a:lnTo>
                  <a:cubicBezTo>
                    <a:pt x="17919" y="1311737"/>
                    <a:pt x="11716" y="1309167"/>
                    <a:pt x="7143" y="1304594"/>
                  </a:cubicBezTo>
                  <a:cubicBezTo>
                    <a:pt x="2569" y="1300021"/>
                    <a:pt x="0" y="1293818"/>
                    <a:pt x="0" y="1287350"/>
                  </a:cubicBezTo>
                  <a:lnTo>
                    <a:pt x="0" y="24386"/>
                  </a:lnTo>
                  <a:cubicBezTo>
                    <a:pt x="0" y="17919"/>
                    <a:pt x="2569" y="11716"/>
                    <a:pt x="7143" y="7143"/>
                  </a:cubicBezTo>
                  <a:cubicBezTo>
                    <a:pt x="11716" y="2569"/>
                    <a:pt x="17919" y="0"/>
                    <a:pt x="24386" y="0"/>
                  </a:cubicBezTo>
                  <a:close/>
                </a:path>
              </a:pathLst>
            </a:custGeom>
            <a:blipFill>
              <a:blip r:embed="rId7"/>
              <a:stretch>
                <a:fillRect l="-546" r="-546"/>
              </a:stretch>
            </a:blipFill>
            <a:ln w="114300" cap="rnd">
              <a:solidFill>
                <a:srgbClr val="FFFFFF"/>
              </a:solidFill>
              <a:prstDash val="solid"/>
              <a:round/>
            </a:ln>
          </p:spPr>
        </p:sp>
      </p:grpSp>
      <p:sp>
        <p:nvSpPr>
          <p:cNvPr id="11" name="TextBox 11"/>
          <p:cNvSpPr txBox="1"/>
          <p:nvPr/>
        </p:nvSpPr>
        <p:spPr>
          <a:xfrm>
            <a:off x="1742827" y="2743936"/>
            <a:ext cx="7842256" cy="2601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31"/>
              </a:lnSpc>
            </a:pPr>
            <a:r>
              <a:rPr lang="en-US" sz="9931" b="1" spc="208">
                <a:solidFill>
                  <a:srgbClr val="FFFFFF"/>
                </a:solidFill>
                <a:latin typeface="Sugo Display Bold"/>
                <a:ea typeface="Sugo Display Bold"/>
                <a:cs typeface="Sugo Display Bold"/>
                <a:sym typeface="Sugo Display Bold"/>
              </a:rPr>
              <a:t>Поточний стан клімату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42827" y="6029283"/>
            <a:ext cx="6980327" cy="3123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59"/>
              </a:lnSpc>
            </a:pPr>
            <a:r>
              <a:rPr lang="en-US" sz="2971" b="1">
                <a:solidFill>
                  <a:srgbClr val="FFFFFF"/>
                </a:solidFill>
                <a:latin typeface="Arista Pro Bold"/>
                <a:ea typeface="Arista Pro Bold"/>
                <a:cs typeface="Arista Pro Bold"/>
                <a:sym typeface="Arista Pro Bold"/>
              </a:rPr>
              <a:t>На сьогодні середня температура Землі вже підвищилась приблизно на 1.1°C.</a:t>
            </a:r>
          </a:p>
          <a:p>
            <a:pPr algn="l">
              <a:lnSpc>
                <a:spcPts val="4159"/>
              </a:lnSpc>
            </a:pPr>
            <a:r>
              <a:rPr lang="en-US" sz="2971" b="1">
                <a:solidFill>
                  <a:srgbClr val="FFFFFF"/>
                </a:solidFill>
                <a:latin typeface="Arista Pro Bold"/>
                <a:ea typeface="Arista Pro Bold"/>
                <a:cs typeface="Arista Pro Bold"/>
                <a:sym typeface="Arista Pro Bold"/>
              </a:rPr>
              <a:t>Критична межа становить 1.5°C.</a:t>
            </a:r>
          </a:p>
          <a:p>
            <a:pPr algn="l">
              <a:lnSpc>
                <a:spcPts val="4159"/>
              </a:lnSpc>
            </a:pPr>
            <a:r>
              <a:rPr lang="en-US" sz="2971" b="1">
                <a:solidFill>
                  <a:srgbClr val="FFFFFF"/>
                </a:solidFill>
                <a:latin typeface="Arista Pro Bold"/>
                <a:ea typeface="Arista Pro Bold"/>
                <a:cs typeface="Arista Pro Bold"/>
                <a:sym typeface="Arista Pro Bold"/>
              </a:rPr>
              <a:t>Її перевищення може запустити незворотні кліматичні процеси.</a:t>
            </a:r>
          </a:p>
          <a:p>
            <a:pPr algn="l">
              <a:lnSpc>
                <a:spcPts val="4159"/>
              </a:lnSpc>
            </a:pPr>
            <a:endParaRPr lang="en-US" sz="2971" b="1">
              <a:solidFill>
                <a:srgbClr val="FFFFFF"/>
              </a:solidFill>
              <a:latin typeface="Arista Pro Bold"/>
              <a:ea typeface="Arista Pro Bold"/>
              <a:cs typeface="Arista Pro Bold"/>
              <a:sym typeface="Arista Pro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458664" y="8530345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3" y="0"/>
                </a:lnTo>
                <a:lnTo>
                  <a:pt x="48565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8345652">
            <a:off x="-2428262" y="-1525214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4" y="0"/>
                </a:lnTo>
                <a:lnTo>
                  <a:pt x="48565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238912" y="1486183"/>
            <a:ext cx="1020388" cy="905999"/>
          </a:xfrm>
          <a:custGeom>
            <a:avLst/>
            <a:gdLst/>
            <a:ahLst/>
            <a:cxnLst/>
            <a:rect l="l" t="t" r="r" b="b"/>
            <a:pathLst>
              <a:path w="1020388" h="905999">
                <a:moveTo>
                  <a:pt x="0" y="0"/>
                </a:moveTo>
                <a:lnTo>
                  <a:pt x="1020388" y="0"/>
                </a:lnTo>
                <a:lnTo>
                  <a:pt x="1020388" y="905999"/>
                </a:lnTo>
                <a:lnTo>
                  <a:pt x="0" y="9059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6499371" y="1689448"/>
            <a:ext cx="499469" cy="499469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18506" y="723126"/>
            <a:ext cx="7577029" cy="5900407"/>
            <a:chOff x="0" y="0"/>
            <a:chExt cx="2078385" cy="161848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078385" cy="1618486"/>
            </a:xfrm>
            <a:custGeom>
              <a:avLst/>
              <a:gdLst/>
              <a:ahLst/>
              <a:cxnLst/>
              <a:rect l="l" t="t" r="r" b="b"/>
              <a:pathLst>
                <a:path w="2078385" h="1618486">
                  <a:moveTo>
                    <a:pt x="23501" y="0"/>
                  </a:moveTo>
                  <a:lnTo>
                    <a:pt x="2054884" y="0"/>
                  </a:lnTo>
                  <a:cubicBezTo>
                    <a:pt x="2061117" y="0"/>
                    <a:pt x="2067095" y="2476"/>
                    <a:pt x="2071502" y="6883"/>
                  </a:cubicBezTo>
                  <a:cubicBezTo>
                    <a:pt x="2075909" y="11290"/>
                    <a:pt x="2078385" y="17268"/>
                    <a:pt x="2078385" y="23501"/>
                  </a:cubicBezTo>
                  <a:lnTo>
                    <a:pt x="2078385" y="1594985"/>
                  </a:lnTo>
                  <a:cubicBezTo>
                    <a:pt x="2078385" y="1607964"/>
                    <a:pt x="2067864" y="1618486"/>
                    <a:pt x="2054884" y="1618486"/>
                  </a:cubicBezTo>
                  <a:lnTo>
                    <a:pt x="23501" y="1618486"/>
                  </a:lnTo>
                  <a:cubicBezTo>
                    <a:pt x="17268" y="1618486"/>
                    <a:pt x="11290" y="1616010"/>
                    <a:pt x="6883" y="1611603"/>
                  </a:cubicBezTo>
                  <a:cubicBezTo>
                    <a:pt x="2476" y="1607196"/>
                    <a:pt x="0" y="1601218"/>
                    <a:pt x="0" y="1594985"/>
                  </a:cubicBezTo>
                  <a:lnTo>
                    <a:pt x="0" y="23501"/>
                  </a:lnTo>
                  <a:cubicBezTo>
                    <a:pt x="0" y="17268"/>
                    <a:pt x="2476" y="11290"/>
                    <a:pt x="6883" y="6883"/>
                  </a:cubicBezTo>
                  <a:cubicBezTo>
                    <a:pt x="11290" y="2476"/>
                    <a:pt x="17268" y="0"/>
                    <a:pt x="23501" y="0"/>
                  </a:cubicBezTo>
                  <a:close/>
                </a:path>
              </a:pathLst>
            </a:custGeom>
            <a:blipFill>
              <a:blip r:embed="rId7"/>
              <a:stretch>
                <a:fillRect l="-1914" r="-1914"/>
              </a:stretch>
            </a:blipFill>
            <a:ln w="114300" cap="rnd">
              <a:solidFill>
                <a:srgbClr val="FFFFFF"/>
              </a:solidFill>
              <a:prstDash val="solid"/>
              <a:round/>
            </a:ln>
          </p:spPr>
        </p:sp>
      </p:grpSp>
      <p:sp>
        <p:nvSpPr>
          <p:cNvPr id="11" name="Freeform 11"/>
          <p:cNvSpPr/>
          <p:nvPr/>
        </p:nvSpPr>
        <p:spPr>
          <a:xfrm>
            <a:off x="518506" y="6623532"/>
            <a:ext cx="1020388" cy="905999"/>
          </a:xfrm>
          <a:custGeom>
            <a:avLst/>
            <a:gdLst/>
            <a:ahLst/>
            <a:cxnLst/>
            <a:rect l="l" t="t" r="r" b="b"/>
            <a:pathLst>
              <a:path w="1020388" h="905999">
                <a:moveTo>
                  <a:pt x="0" y="0"/>
                </a:moveTo>
                <a:lnTo>
                  <a:pt x="1020388" y="0"/>
                </a:lnTo>
                <a:lnTo>
                  <a:pt x="1020388" y="905999"/>
                </a:lnTo>
                <a:lnTo>
                  <a:pt x="0" y="9059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778965" y="6826797"/>
            <a:ext cx="499469" cy="499469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2316480" y="1939183"/>
            <a:ext cx="7128983" cy="10680124"/>
          </a:xfrm>
          <a:custGeom>
            <a:avLst/>
            <a:gdLst/>
            <a:ahLst/>
            <a:cxnLst/>
            <a:rect l="l" t="t" r="r" b="b"/>
            <a:pathLst>
              <a:path w="7128983" h="10680124">
                <a:moveTo>
                  <a:pt x="0" y="0"/>
                </a:moveTo>
                <a:lnTo>
                  <a:pt x="7128983" y="0"/>
                </a:lnTo>
                <a:lnTo>
                  <a:pt x="7128983" y="10680123"/>
                </a:lnTo>
                <a:lnTo>
                  <a:pt x="0" y="1068012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0223049" y="2341317"/>
            <a:ext cx="7036251" cy="107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69"/>
              </a:lnSpc>
            </a:pPr>
            <a:r>
              <a:rPr lang="en-US" sz="8093" b="1">
                <a:solidFill>
                  <a:srgbClr val="FFFFFF"/>
                </a:solidFill>
                <a:latin typeface="Sugo Display Bold"/>
                <a:ea typeface="Sugo Display Bold"/>
                <a:cs typeface="Sugo Display Bold"/>
                <a:sym typeface="Sugo Display Bold"/>
              </a:rPr>
              <a:t>Шляхи вирішення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23253" y="3717317"/>
            <a:ext cx="7036047" cy="6123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18"/>
              </a:lnSpc>
            </a:pPr>
            <a:r>
              <a:rPr lang="en-US" sz="3442" b="1">
                <a:solidFill>
                  <a:srgbClr val="FFFFFF"/>
                </a:solidFill>
                <a:latin typeface="Arista Pro Bold"/>
                <a:ea typeface="Arista Pro Bold"/>
                <a:cs typeface="Arista Pro Bold"/>
                <a:sym typeface="Arista Pro Bold"/>
              </a:rPr>
              <a:t>Для запобігання кліматичній кризі необхідно:</a:t>
            </a:r>
          </a:p>
          <a:p>
            <a:pPr marL="743154" lvl="1" indent="-371577" algn="l">
              <a:lnSpc>
                <a:spcPts val="4818"/>
              </a:lnSpc>
              <a:buFont typeface="Arial"/>
              <a:buChar char="•"/>
            </a:pPr>
            <a:r>
              <a:rPr lang="en-US" sz="3442" b="1">
                <a:solidFill>
                  <a:srgbClr val="FFFFFF"/>
                </a:solidFill>
                <a:latin typeface="Arista Pro Bold"/>
                <a:ea typeface="Arista Pro Bold"/>
                <a:cs typeface="Arista Pro Bold"/>
                <a:sym typeface="Arista Pro Bold"/>
              </a:rPr>
              <a:t>скорочення викидів парникових газів</a:t>
            </a:r>
          </a:p>
          <a:p>
            <a:pPr marL="743154" lvl="1" indent="-371577" algn="l">
              <a:lnSpc>
                <a:spcPts val="4818"/>
              </a:lnSpc>
              <a:buFont typeface="Arial"/>
              <a:buChar char="•"/>
            </a:pPr>
            <a:r>
              <a:rPr lang="en-US" sz="3442" b="1">
                <a:solidFill>
                  <a:srgbClr val="FFFFFF"/>
                </a:solidFill>
                <a:latin typeface="Arista Pro Bold"/>
                <a:ea typeface="Arista Pro Bold"/>
                <a:cs typeface="Arista Pro Bold"/>
                <a:sym typeface="Arista Pro Bold"/>
              </a:rPr>
              <a:t>використання відновлюваних джерел енергії</a:t>
            </a:r>
          </a:p>
          <a:p>
            <a:pPr marL="743154" lvl="1" indent="-371577" algn="l">
              <a:lnSpc>
                <a:spcPts val="4818"/>
              </a:lnSpc>
              <a:buFont typeface="Arial"/>
              <a:buChar char="•"/>
            </a:pPr>
            <a:r>
              <a:rPr lang="en-US" sz="3442" b="1">
                <a:solidFill>
                  <a:srgbClr val="FFFFFF"/>
                </a:solidFill>
                <a:latin typeface="Arista Pro Bold"/>
                <a:ea typeface="Arista Pro Bold"/>
                <a:cs typeface="Arista Pro Bold"/>
                <a:sym typeface="Arista Pro Bold"/>
              </a:rPr>
              <a:t>відновлення лісів</a:t>
            </a:r>
          </a:p>
          <a:p>
            <a:pPr marL="743154" lvl="1" indent="-371577" algn="l">
              <a:lnSpc>
                <a:spcPts val="4818"/>
              </a:lnSpc>
              <a:buFont typeface="Arial"/>
              <a:buChar char="•"/>
            </a:pPr>
            <a:r>
              <a:rPr lang="en-US" sz="3442" b="1">
                <a:solidFill>
                  <a:srgbClr val="FFFFFF"/>
                </a:solidFill>
                <a:latin typeface="Arista Pro Bold"/>
                <a:ea typeface="Arista Pro Bold"/>
                <a:cs typeface="Arista Pro Bold"/>
                <a:sym typeface="Arista Pro Bold"/>
              </a:rPr>
              <a:t>впровадження новітніх екологічних технологій</a:t>
            </a:r>
          </a:p>
          <a:p>
            <a:pPr algn="l">
              <a:lnSpc>
                <a:spcPts val="4818"/>
              </a:lnSpc>
            </a:pPr>
            <a:endParaRPr lang="en-US" sz="3442" b="1">
              <a:solidFill>
                <a:srgbClr val="FFFFFF"/>
              </a:solidFill>
              <a:latin typeface="Arista Pro Bold"/>
              <a:ea typeface="Arista Pro Bold"/>
              <a:cs typeface="Arista Pro Bold"/>
              <a:sym typeface="Arista Pro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458664" y="8530345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3" y="0"/>
                </a:lnTo>
                <a:lnTo>
                  <a:pt x="48565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8345652">
            <a:off x="-2428262" y="-1525214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4" y="0"/>
                </a:lnTo>
                <a:lnTo>
                  <a:pt x="48565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9497751" y="5143500"/>
            <a:ext cx="8249053" cy="5444245"/>
            <a:chOff x="0" y="0"/>
            <a:chExt cx="1760301" cy="116177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60301" cy="1161771"/>
            </a:xfrm>
            <a:custGeom>
              <a:avLst/>
              <a:gdLst/>
              <a:ahLst/>
              <a:cxnLst/>
              <a:rect l="l" t="t" r="r" b="b"/>
              <a:pathLst>
                <a:path w="1760301" h="1161771">
                  <a:moveTo>
                    <a:pt x="21586" y="0"/>
                  </a:moveTo>
                  <a:lnTo>
                    <a:pt x="1738715" y="0"/>
                  </a:lnTo>
                  <a:cubicBezTo>
                    <a:pt x="1744440" y="0"/>
                    <a:pt x="1749930" y="2274"/>
                    <a:pt x="1753978" y="6322"/>
                  </a:cubicBezTo>
                  <a:cubicBezTo>
                    <a:pt x="1758027" y="10371"/>
                    <a:pt x="1760301" y="15861"/>
                    <a:pt x="1760301" y="21586"/>
                  </a:cubicBezTo>
                  <a:lnTo>
                    <a:pt x="1760301" y="1140185"/>
                  </a:lnTo>
                  <a:cubicBezTo>
                    <a:pt x="1760301" y="1152106"/>
                    <a:pt x="1750637" y="1161771"/>
                    <a:pt x="1738715" y="1161771"/>
                  </a:cubicBezTo>
                  <a:lnTo>
                    <a:pt x="21586" y="1161771"/>
                  </a:lnTo>
                  <a:cubicBezTo>
                    <a:pt x="15861" y="1161771"/>
                    <a:pt x="10371" y="1159497"/>
                    <a:pt x="6322" y="1155448"/>
                  </a:cubicBezTo>
                  <a:cubicBezTo>
                    <a:pt x="2274" y="1151400"/>
                    <a:pt x="0" y="1145910"/>
                    <a:pt x="0" y="1140185"/>
                  </a:cubicBezTo>
                  <a:lnTo>
                    <a:pt x="0" y="21586"/>
                  </a:lnTo>
                  <a:cubicBezTo>
                    <a:pt x="0" y="15861"/>
                    <a:pt x="2274" y="10371"/>
                    <a:pt x="6322" y="6322"/>
                  </a:cubicBezTo>
                  <a:cubicBezTo>
                    <a:pt x="10371" y="2274"/>
                    <a:pt x="15861" y="0"/>
                    <a:pt x="21586" y="0"/>
                  </a:cubicBezTo>
                  <a:close/>
                </a:path>
              </a:pathLst>
            </a:custGeom>
            <a:blipFill>
              <a:blip r:embed="rId5"/>
              <a:stretch>
                <a:fillRect t="-474" b="-474"/>
              </a:stretch>
            </a:blipFill>
            <a:ln w="114300" cap="rnd">
              <a:solidFill>
                <a:srgbClr val="FFFFFF"/>
              </a:solidFill>
              <a:prstDash val="solid"/>
              <a:round/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779405" y="2913556"/>
            <a:ext cx="7802254" cy="5149364"/>
            <a:chOff x="0" y="0"/>
            <a:chExt cx="1760301" cy="116177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60301" cy="1161771"/>
            </a:xfrm>
            <a:custGeom>
              <a:avLst/>
              <a:gdLst/>
              <a:ahLst/>
              <a:cxnLst/>
              <a:rect l="l" t="t" r="r" b="b"/>
              <a:pathLst>
                <a:path w="1760301" h="1161771">
                  <a:moveTo>
                    <a:pt x="22822" y="0"/>
                  </a:moveTo>
                  <a:lnTo>
                    <a:pt x="1737479" y="0"/>
                  </a:lnTo>
                  <a:cubicBezTo>
                    <a:pt x="1743532" y="0"/>
                    <a:pt x="1749336" y="2404"/>
                    <a:pt x="1753616" y="6684"/>
                  </a:cubicBezTo>
                  <a:cubicBezTo>
                    <a:pt x="1757896" y="10964"/>
                    <a:pt x="1760301" y="16769"/>
                    <a:pt x="1760301" y="22822"/>
                  </a:cubicBezTo>
                  <a:lnTo>
                    <a:pt x="1760301" y="1138949"/>
                  </a:lnTo>
                  <a:cubicBezTo>
                    <a:pt x="1760301" y="1151553"/>
                    <a:pt x="1750083" y="1161771"/>
                    <a:pt x="1737479" y="1161771"/>
                  </a:cubicBezTo>
                  <a:lnTo>
                    <a:pt x="22822" y="1161771"/>
                  </a:lnTo>
                  <a:cubicBezTo>
                    <a:pt x="16769" y="1161771"/>
                    <a:pt x="10964" y="1159366"/>
                    <a:pt x="6684" y="1155086"/>
                  </a:cubicBezTo>
                  <a:cubicBezTo>
                    <a:pt x="2404" y="1150806"/>
                    <a:pt x="0" y="1145002"/>
                    <a:pt x="0" y="1138949"/>
                  </a:cubicBezTo>
                  <a:lnTo>
                    <a:pt x="0" y="22822"/>
                  </a:lnTo>
                  <a:cubicBezTo>
                    <a:pt x="0" y="10218"/>
                    <a:pt x="10218" y="0"/>
                    <a:pt x="22822" y="0"/>
                  </a:cubicBezTo>
                  <a:close/>
                </a:path>
              </a:pathLst>
            </a:custGeom>
            <a:blipFill>
              <a:blip r:embed="rId6"/>
              <a:stretch>
                <a:fillRect t="-474" b="-474"/>
              </a:stretch>
            </a:blipFill>
            <a:ln w="114300" cap="rnd">
              <a:solidFill>
                <a:srgbClr val="FFFFFF"/>
              </a:solidFill>
              <a:prstDash val="solid"/>
              <a:round/>
            </a:ln>
          </p:spPr>
        </p:sp>
      </p:grpSp>
      <p:sp>
        <p:nvSpPr>
          <p:cNvPr id="9" name="TextBox 9"/>
          <p:cNvSpPr txBox="1"/>
          <p:nvPr/>
        </p:nvSpPr>
        <p:spPr>
          <a:xfrm>
            <a:off x="10673801" y="404264"/>
            <a:ext cx="6870934" cy="205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69"/>
              </a:lnSpc>
            </a:pPr>
            <a:r>
              <a:rPr lang="en-US" sz="8093" b="1">
                <a:solidFill>
                  <a:srgbClr val="FFFFFF"/>
                </a:solidFill>
                <a:latin typeface="Sugo Display Bold"/>
                <a:ea typeface="Sugo Display Bold"/>
                <a:cs typeface="Sugo Display Bold"/>
                <a:sym typeface="Sugo Display Bold"/>
              </a:rPr>
              <a:t>Технології та кліматична криза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952500"/>
            <a:ext cx="7057635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Arista Pro Light"/>
                <a:ea typeface="Arista Pro Light"/>
                <a:cs typeface="Arista Pro Light"/>
                <a:sym typeface="Arista Pro Light"/>
              </a:rPr>
              <a:t>Direct Air Capture (DAC) — технологія прямого вловлювання вуглекислого газу з атмосфери з подальшим зберіганням.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035736" y="2837356"/>
            <a:ext cx="7711068" cy="213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Arista Pro Light"/>
                <a:ea typeface="Arista Pro Light"/>
                <a:cs typeface="Arista Pro Light"/>
                <a:sym typeface="Arista Pro Light"/>
              </a:rPr>
              <a:t>BECCS — біоенергетика з уловлюванням і зберіганням вуглецю.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Arista Pro Light"/>
                <a:ea typeface="Arista Pro Light"/>
                <a:cs typeface="Arista Pro Light"/>
                <a:sym typeface="Arista Pro Light"/>
              </a:rPr>
              <a:t>Передбачає використання рослин, які поглинають CO₂, з подальшим його вилученням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41578" y="8568445"/>
            <a:ext cx="6877909" cy="15719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18"/>
              </a:lnSpc>
            </a:pPr>
            <a:r>
              <a:rPr lang="en-US" sz="3080" b="1">
                <a:solidFill>
                  <a:srgbClr val="FFFFFF"/>
                </a:solidFill>
                <a:latin typeface="Arista Pro Semi-Bold"/>
                <a:ea typeface="Arista Pro Semi-Bold"/>
                <a:cs typeface="Arista Pro Semi-Bold"/>
                <a:sym typeface="Arista Pro Semi-Bold"/>
              </a:rPr>
              <a:t>Нові технології можуть зменшувати парникові гази, але поки що застосовуються обмежено.</a:t>
            </a:r>
          </a:p>
          <a:p>
            <a:pPr algn="l">
              <a:lnSpc>
                <a:spcPts val="3018"/>
              </a:lnSpc>
            </a:pPr>
            <a:endParaRPr lang="en-US" sz="3080" b="1">
              <a:solidFill>
                <a:srgbClr val="FFFFFF"/>
              </a:solidFill>
              <a:latin typeface="Arista Pro Semi-Bold"/>
              <a:ea typeface="Arista Pro Semi-Bold"/>
              <a:cs typeface="Arista Pro Semi-Bold"/>
              <a:sym typeface="Arista Pro Semi-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458664" y="8530345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3" y="0"/>
                </a:lnTo>
                <a:lnTo>
                  <a:pt x="48565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4" name="Group 4"/>
          <p:cNvGrpSpPr/>
          <p:nvPr/>
        </p:nvGrpSpPr>
        <p:grpSpPr>
          <a:xfrm>
            <a:off x="-2389670" y="2392182"/>
            <a:ext cx="11740941" cy="11740941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FFFFFF"/>
              </a:solidFill>
              <a:prstDash val="dash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1905297" y="2866341"/>
            <a:ext cx="10792623" cy="10792623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24906" r="-24906"/>
              </a:stretch>
            </a:blipFill>
            <a:ln w="142875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id="9" name="Freeform 9"/>
          <p:cNvSpPr/>
          <p:nvPr/>
        </p:nvSpPr>
        <p:spPr>
          <a:xfrm rot="8345652">
            <a:off x="-2428262" y="-1525214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4" y="0"/>
                </a:lnTo>
                <a:lnTo>
                  <a:pt x="48565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6421592" y="2392182"/>
            <a:ext cx="1020388" cy="905999"/>
          </a:xfrm>
          <a:custGeom>
            <a:avLst/>
            <a:gdLst/>
            <a:ahLst/>
            <a:cxnLst/>
            <a:rect l="l" t="t" r="r" b="b"/>
            <a:pathLst>
              <a:path w="1020388" h="905999">
                <a:moveTo>
                  <a:pt x="0" y="0"/>
                </a:moveTo>
                <a:lnTo>
                  <a:pt x="1020388" y="0"/>
                </a:lnTo>
                <a:lnTo>
                  <a:pt x="1020388" y="905998"/>
                </a:lnTo>
                <a:lnTo>
                  <a:pt x="0" y="9059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16682052" y="2595446"/>
            <a:ext cx="499469" cy="499469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237872" y="726513"/>
            <a:ext cx="1020388" cy="905999"/>
          </a:xfrm>
          <a:custGeom>
            <a:avLst/>
            <a:gdLst/>
            <a:ahLst/>
            <a:cxnLst/>
            <a:rect l="l" t="t" r="r" b="b"/>
            <a:pathLst>
              <a:path w="1020388" h="905999">
                <a:moveTo>
                  <a:pt x="0" y="0"/>
                </a:moveTo>
                <a:lnTo>
                  <a:pt x="1020388" y="0"/>
                </a:lnTo>
                <a:lnTo>
                  <a:pt x="1020388" y="905999"/>
                </a:lnTo>
                <a:lnTo>
                  <a:pt x="0" y="9059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1498331" y="929778"/>
            <a:ext cx="499469" cy="499469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0303900" y="2162577"/>
            <a:ext cx="5165063" cy="1514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910"/>
              </a:lnSpc>
            </a:pPr>
            <a:r>
              <a:rPr lang="en-US" sz="11365" b="1">
                <a:solidFill>
                  <a:srgbClr val="FFFFFF"/>
                </a:solidFill>
                <a:latin typeface="Sugo Display Bold"/>
                <a:ea typeface="Sugo Display Bold"/>
                <a:cs typeface="Sugo Display Bold"/>
                <a:sym typeface="Sugo Display Bold"/>
              </a:rPr>
              <a:t>Висновки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303900" y="4092798"/>
            <a:ext cx="7337249" cy="5741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25"/>
              </a:lnSpc>
            </a:pPr>
            <a:r>
              <a:rPr lang="en-US" sz="3589" b="1">
                <a:solidFill>
                  <a:srgbClr val="FFFFFF"/>
                </a:solidFill>
                <a:latin typeface="Arista Pro Bold"/>
                <a:ea typeface="Arista Pro Bold"/>
                <a:cs typeface="Arista Pro Bold"/>
                <a:sym typeface="Arista Pro Bold"/>
              </a:rPr>
              <a:t>У своєму дослідженні я дійшла висновку, що точки неповернення — це реальна і серйозна загроза для стабільності клімату. Клімат вже змінюється просто зараз, і якщо нічого не робити, ці зміни можуть стати незворотними. Саме тому діяти потрібно терміново, поки ще не пізно.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458664" y="8530345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3" y="0"/>
                </a:lnTo>
                <a:lnTo>
                  <a:pt x="48565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8345652">
            <a:off x="-2428262" y="-1525214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4" y="0"/>
                </a:lnTo>
                <a:lnTo>
                  <a:pt x="48565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238912" y="1330325"/>
            <a:ext cx="1020388" cy="905999"/>
          </a:xfrm>
          <a:custGeom>
            <a:avLst/>
            <a:gdLst/>
            <a:ahLst/>
            <a:cxnLst/>
            <a:rect l="l" t="t" r="r" b="b"/>
            <a:pathLst>
              <a:path w="1020388" h="905999">
                <a:moveTo>
                  <a:pt x="0" y="0"/>
                </a:moveTo>
                <a:lnTo>
                  <a:pt x="1020388" y="0"/>
                </a:lnTo>
                <a:lnTo>
                  <a:pt x="1020388" y="905999"/>
                </a:lnTo>
                <a:lnTo>
                  <a:pt x="0" y="9059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6499371" y="1533590"/>
            <a:ext cx="499469" cy="499469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653312" y="7265446"/>
            <a:ext cx="1020388" cy="905999"/>
          </a:xfrm>
          <a:custGeom>
            <a:avLst/>
            <a:gdLst/>
            <a:ahLst/>
            <a:cxnLst/>
            <a:rect l="l" t="t" r="r" b="b"/>
            <a:pathLst>
              <a:path w="1020388" h="905999">
                <a:moveTo>
                  <a:pt x="0" y="0"/>
                </a:moveTo>
                <a:lnTo>
                  <a:pt x="1020388" y="0"/>
                </a:lnTo>
                <a:lnTo>
                  <a:pt x="1020388" y="905999"/>
                </a:lnTo>
                <a:lnTo>
                  <a:pt x="0" y="9059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913772" y="7468711"/>
            <a:ext cx="499469" cy="499469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680073" y="4625954"/>
            <a:ext cx="5731272" cy="5304759"/>
          </a:xfrm>
          <a:custGeom>
            <a:avLst/>
            <a:gdLst/>
            <a:ahLst/>
            <a:cxnLst/>
            <a:rect l="l" t="t" r="r" b="b"/>
            <a:pathLst>
              <a:path w="5731272" h="5304759">
                <a:moveTo>
                  <a:pt x="0" y="0"/>
                </a:moveTo>
                <a:lnTo>
                  <a:pt x="5731272" y="0"/>
                </a:lnTo>
                <a:lnTo>
                  <a:pt x="5731272" y="5304759"/>
                </a:lnTo>
                <a:lnTo>
                  <a:pt x="0" y="530475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1450595" y="4154591"/>
            <a:ext cx="4275391" cy="7627178"/>
          </a:xfrm>
          <a:custGeom>
            <a:avLst/>
            <a:gdLst/>
            <a:ahLst/>
            <a:cxnLst/>
            <a:rect l="l" t="t" r="r" b="b"/>
            <a:pathLst>
              <a:path w="4275391" h="7627178">
                <a:moveTo>
                  <a:pt x="0" y="0"/>
                </a:moveTo>
                <a:lnTo>
                  <a:pt x="4275391" y="0"/>
                </a:lnTo>
                <a:lnTo>
                  <a:pt x="4275391" y="7627178"/>
                </a:lnTo>
                <a:lnTo>
                  <a:pt x="0" y="762717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7115434" y="7320728"/>
            <a:ext cx="10076508" cy="5932544"/>
          </a:xfrm>
          <a:custGeom>
            <a:avLst/>
            <a:gdLst/>
            <a:ahLst/>
            <a:cxnLst/>
            <a:rect l="l" t="t" r="r" b="b"/>
            <a:pathLst>
              <a:path w="10076508" h="5932544">
                <a:moveTo>
                  <a:pt x="0" y="0"/>
                </a:moveTo>
                <a:lnTo>
                  <a:pt x="10076509" y="0"/>
                </a:lnTo>
                <a:lnTo>
                  <a:pt x="10076509" y="5932544"/>
                </a:lnTo>
                <a:lnTo>
                  <a:pt x="0" y="59325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4666595" y="7265446"/>
            <a:ext cx="5185410" cy="5103308"/>
          </a:xfrm>
          <a:custGeom>
            <a:avLst/>
            <a:gdLst/>
            <a:ahLst/>
            <a:cxnLst/>
            <a:rect l="l" t="t" r="r" b="b"/>
            <a:pathLst>
              <a:path w="5185410" h="5103308">
                <a:moveTo>
                  <a:pt x="0" y="0"/>
                </a:moveTo>
                <a:lnTo>
                  <a:pt x="5185410" y="0"/>
                </a:lnTo>
                <a:lnTo>
                  <a:pt x="5185410" y="5103308"/>
                </a:lnTo>
                <a:lnTo>
                  <a:pt x="0" y="510330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5892352" y="5584075"/>
            <a:ext cx="2599182" cy="8229600"/>
          </a:xfrm>
          <a:custGeom>
            <a:avLst/>
            <a:gdLst/>
            <a:ahLst/>
            <a:cxnLst/>
            <a:rect l="l" t="t" r="r" b="b"/>
            <a:pathLst>
              <a:path w="2599182" h="8229600">
                <a:moveTo>
                  <a:pt x="0" y="0"/>
                </a:moveTo>
                <a:lnTo>
                  <a:pt x="2599182" y="0"/>
                </a:lnTo>
                <a:lnTo>
                  <a:pt x="259918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7661623" y="6817260"/>
            <a:ext cx="2964754" cy="4882080"/>
          </a:xfrm>
          <a:custGeom>
            <a:avLst/>
            <a:gdLst/>
            <a:ahLst/>
            <a:cxnLst/>
            <a:rect l="l" t="t" r="r" b="b"/>
            <a:pathLst>
              <a:path w="2964754" h="4882080">
                <a:moveTo>
                  <a:pt x="0" y="0"/>
                </a:moveTo>
                <a:lnTo>
                  <a:pt x="2964754" y="0"/>
                </a:lnTo>
                <a:lnTo>
                  <a:pt x="2964754" y="4882080"/>
                </a:lnTo>
                <a:lnTo>
                  <a:pt x="0" y="488208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163506" y="760786"/>
            <a:ext cx="7281901" cy="3931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96"/>
              </a:lnSpc>
            </a:pPr>
            <a:r>
              <a:rPr lang="en-US" sz="14947" b="1" spc="1001">
                <a:solidFill>
                  <a:srgbClr val="FFFFFF"/>
                </a:solidFill>
                <a:latin typeface="Sugo Display Bold"/>
                <a:ea typeface="Sugo Display Bold"/>
                <a:cs typeface="Sugo Display Bold"/>
                <a:sym typeface="Sugo Display Bold"/>
              </a:rPr>
              <a:t>Підсумок</a:t>
            </a:r>
          </a:p>
          <a:p>
            <a:pPr algn="l">
              <a:lnSpc>
                <a:spcPts val="15096"/>
              </a:lnSpc>
            </a:pPr>
            <a:endParaRPr lang="en-US" sz="14947" b="1" spc="1001">
              <a:solidFill>
                <a:srgbClr val="FFFFFF"/>
              </a:solidFill>
              <a:latin typeface="Sugo Display Bold"/>
              <a:ea typeface="Sugo Display Bold"/>
              <a:cs typeface="Sugo Display Bold"/>
              <a:sym typeface="Sugo Display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6019377" y="2507656"/>
            <a:ext cx="12268623" cy="2704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16"/>
              </a:lnSpc>
            </a:pPr>
            <a:r>
              <a:rPr lang="en-US" sz="3868">
                <a:solidFill>
                  <a:srgbClr val="FFFFFF"/>
                </a:solidFill>
                <a:latin typeface="Arista Pro"/>
                <a:ea typeface="Arista Pro"/>
                <a:cs typeface="Arista Pro"/>
                <a:sym typeface="Arista Pro"/>
              </a:rPr>
              <a:t>Кліматична криза — це не щось далеке, це те, що відбувається вже сьогодні. Майбутнє нашої планети залежить від того, що людство робить прямо зараз. І я впевнена — кожна дія, навіть маленька, має значення.​​​​​​​​​​​​​​​​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623</Words>
  <Application>Microsoft Office PowerPoint</Application>
  <PresentationFormat>Довільний</PresentationFormat>
  <Paragraphs>77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8" baseType="lpstr">
      <vt:lpstr>Sugo Display Bold</vt:lpstr>
      <vt:lpstr>Arista Pro Semi-Bold</vt:lpstr>
      <vt:lpstr>Open Sauce</vt:lpstr>
      <vt:lpstr>Calibri</vt:lpstr>
      <vt:lpstr>Arista Pro Bold</vt:lpstr>
      <vt:lpstr>Arial</vt:lpstr>
      <vt:lpstr>Helvetica World</vt:lpstr>
      <vt:lpstr>Arista Pro Extra-Light</vt:lpstr>
      <vt:lpstr>Arista Pro Light</vt:lpstr>
      <vt:lpstr>Arista Pro</vt:lpstr>
      <vt:lpstr>Sugo Display</vt:lpstr>
      <vt:lpstr>Arista Pro Heavy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Кліматичні точки неповернення: чи пройшли ми межу?</dc:title>
  <cp:lastModifiedBy>user</cp:lastModifiedBy>
  <cp:revision>3</cp:revision>
  <dcterms:created xsi:type="dcterms:W3CDTF">2006-08-16T00:00:00Z</dcterms:created>
  <dcterms:modified xsi:type="dcterms:W3CDTF">2026-04-15T06:33:47Z</dcterms:modified>
  <dc:identifier>DAHGrr-0HUg</dc:identifier>
</cp:coreProperties>
</file>