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3" r:id="rId2"/>
    <p:sldId id="274" r:id="rId3"/>
    <p:sldId id="272" r:id="rId4"/>
    <p:sldId id="276" r:id="rId5"/>
    <p:sldId id="277" r:id="rId6"/>
    <p:sldId id="278" r:id="rId7"/>
    <p:sldId id="279" r:id="rId8"/>
    <p:sldId id="256" r:id="rId9"/>
    <p:sldId id="270" r:id="rId10"/>
    <p:sldId id="280" r:id="rId11"/>
    <p:sldId id="281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C131"/>
    <a:srgbClr val="5EB939"/>
    <a:srgbClr val="588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A1A"/>
                </a:solidFill>
                <a:latin typeface="Times New Roman"/>
              </a:defRPr>
            </a:pPr>
            <a:r>
              <a:rPr lang="ru-RU" sz="1200" b="0" i="0" u="none" strike="noStrike">
                <a:solidFill>
                  <a:srgbClr val="1A1A1A"/>
                </a:solidFill>
                <a:latin typeface="Times New Roman"/>
              </a:rPr>
              <a:t>Зміна концентрації CO₂ з часом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CO₂</c:v>
                </c:pt>
              </c:strCache>
            </c:strRef>
          </c:tx>
          <c:spPr>
            <a:ln w="31750" cap="flat">
              <a:solidFill>
                <a:srgbClr val="1A5FA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A5FA0"/>
              </a:solidFill>
              <a:ln w="9525" cap="flat">
                <a:solidFill>
                  <a:srgbClr val="1A5FA0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1A1A"/>
                    </a:solidFill>
                    <a:latin typeface="Times New Roman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0:00</c:v>
                </c:pt>
                <c:pt idx="1">
                  <c:v>5:00</c:v>
                </c:pt>
                <c:pt idx="2">
                  <c:v>6:48</c:v>
                </c:pt>
                <c:pt idx="3">
                  <c:v>7:18</c:v>
                </c:pt>
                <c:pt idx="4">
                  <c:v>8:48</c:v>
                </c:pt>
                <c:pt idx="5">
                  <c:v>9:18</c:v>
                </c:pt>
                <c:pt idx="6">
                  <c:v>9:33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412</c:v>
                </c:pt>
                <c:pt idx="1">
                  <c:v>634</c:v>
                </c:pt>
                <c:pt idx="2">
                  <c:v>803</c:v>
                </c:pt>
                <c:pt idx="3">
                  <c:v>1058</c:v>
                </c:pt>
                <c:pt idx="4">
                  <c:v>1254</c:v>
                </c:pt>
                <c:pt idx="5">
                  <c:v>835</c:v>
                </c:pt>
                <c:pt idx="6">
                  <c:v>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49-4D12-8DF7-7C3E23FC94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uk-UA" b="0" i="0" u="none" strike="noStrike">
                    <a:solidFill>
                      <a:srgbClr val="000000"/>
                    </a:solidFill>
                    <a:latin typeface="Arial"/>
                  </a:rPr>
                  <a:t>Час, хв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333333"/>
                </a:solidFill>
                <a:latin typeface="Times New Roman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400"/>
          <c:min val="0"/>
        </c:scaling>
        <c:delete val="0"/>
        <c:axPos val="l"/>
        <c:majorGridlines>
          <c:spPr>
            <a:ln w="6350" cap="flat">
              <a:solidFill>
                <a:srgbClr val="CCCCCC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b="0" i="0" u="none" strike="noStrike">
                    <a:solidFill>
                      <a:srgbClr val="000000"/>
                    </a:solidFill>
                    <a:latin typeface="Arial"/>
                  </a:rPr>
                  <a:t>CO₂, RAW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333333"/>
                </a:solidFill>
                <a:latin typeface="Times New Roman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>
            <a:alpha val="50000"/>
          </a:srgbClr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FFFFF">
        <a:alpha val="60000"/>
      </a:srgbClr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79336-1D4D-42BB-9904-274F9A8A3929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FD46A-FBE4-43A4-AA14-43515CDEA01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7210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44831-88A4-5031-E9CC-3FA8518D1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49E62F-D0DB-5126-BA50-91BD0BDC3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B1EF27-CD9B-2F31-06FA-3CE547DE2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C5965A-1CDF-A145-889A-E379AA5A19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069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C6A8D-0D6B-BBE1-1282-8A4C21E02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FE9DAD-5B2A-B183-458A-8D244833F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67C55A-33C1-C219-E481-ED1620085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A8A7E2-720F-DFF7-E9FA-EABB8626E2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41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D85A0-E387-6CC5-D360-8A0738935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A76231-3184-BA62-182A-102A19861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4F95F2-E35E-1E27-F731-F9B2E75D3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2A18D-5AE5-4F3E-84E2-5AFE333914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47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C343A-14C4-A0C4-3A83-4D6B43ECC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40D179-AB71-CAA0-CCE7-60F0F8DB8A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B0118-92DF-75D8-35DA-DF04F0322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A68A1-C29B-27F9-FC90-CA2C438448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35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A6C30-3421-70ED-1B3C-6E57A8718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5996E-3A82-6FD6-141B-8CFD11FF81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BD0C9-464A-B3D4-38FE-EE14B0C3B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04724-DFCF-9712-B031-B04ACA99ED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42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A9150-CC71-5A59-154D-85036AF7C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EC5E07-3AE8-E741-8B1D-70D004CB3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387BBC-603C-BBCA-A323-609B25A94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AFACC-AA2B-AA18-BA9A-604BE73AA4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80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F6A9-6942-EC0A-C213-F7CAB84A1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FFE95C-C61B-4EE1-D3DC-0F5881885A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EFA339-D0B7-66D4-5D94-581D02C16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97859-4095-8C7E-B0A9-09AE64589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86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1D580-02E7-A358-1A91-A139C53BA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55174-3B6A-61E6-290C-4C639DFCD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2AB9DD-F468-51BA-060A-A122348D9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904CF-9F92-B3BA-2A7F-5069E37648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18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77EE7-4822-99C6-F384-CF4AE2A53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ACE740-5F63-EFC2-2DA7-27AA06B67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C10702-E128-7630-7646-E7474045E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68D6C-9E14-ECB9-D966-56AB565CA4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53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48508-1B17-BA95-3D65-3158430E6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6608B9-F639-6283-7A4F-299DA6267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23C282-EC82-AB20-065B-AF13D02FB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AE535F-74F4-000D-9BF6-2D3F144A6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EE9630-7F9B-2DD4-AEA9-BFB43B1D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2466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73090B-6C04-FA7D-1AFD-FF90F26BF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6F2F79-5A0A-DBDC-69CD-65587323C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5D2C74-78A9-36B4-0713-2100E6AE2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63B4B7-71FA-E0B0-DA18-780FE73BA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7742FD-0A70-4B39-1A37-DB1B85C0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541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ED5F4-50B4-F7B4-9403-FBF4DCC61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80221B-396A-8E3B-E2FE-23C925C2E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0C89E5-C670-DEEC-86AB-E266DE032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8FB26C-CA23-5C81-FDAC-11FD6DC18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656E15-C17E-4EBA-0114-E7970C044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721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BAB05-9F2F-020C-F7C9-1D9B1D657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188D95-7650-09BC-FB78-B0F8E14D87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4AE159-6DF1-1C90-277C-A520770D9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F97E4E-2948-B583-BB6C-6FCBCCFF6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6BFAD4-7B15-4E21-58EA-E29B8AF52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CACEE7-BBF0-24F2-6441-0D6172A6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464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2DEEF-6313-FA69-E2AF-8C9AEA8BA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4E5DD1-C387-79EC-3A12-7BD995AD1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CB2956-6AF6-E096-369C-A1609FAD1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13BB19-8685-6D08-B4E1-8898DF0C2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435CA5-1E2C-0B0B-4EE2-EF5840604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874770-7CEC-C9B9-A9AF-1C33D519D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74BE6B0-4802-F8D2-6F8A-6808FCD8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9CE0DB-9500-77D2-1779-57198ABD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285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EB1FE7-FD39-0432-6FE7-5D6849A7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B6045F-9BD0-8C4F-BFB0-08AF8E246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4E91B4B-23DC-6EB2-010E-76EFF5A3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B2DC66-C865-FC46-0CD5-992C01639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372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B6CC00E-413B-5F24-1D5B-5B228D2E0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B2A4D39-4A53-05C5-8852-4C6C9158F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E57A1C-3B87-B83C-F947-194531436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836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4020F-2163-54B2-F557-3805FD7B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05DE-7237-E7A6-1623-DDDC120E0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4CE41D-B4EA-E81B-E967-B2FA13D40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954931-880D-ED2F-7AED-5DFDC0CA3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D7291B-A35B-6FC7-8094-52D023053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6D2B43-5DAA-C0E8-EEC6-6AEA7F6BF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206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9398F9-64AE-FF8B-9620-93E7F9BA9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EA63D82-1A41-6FA0-DBEA-0167F21187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4EDDB7-0073-834C-64A4-38A1F1494B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FFA5F5-39D6-52EB-4407-6D5CCEA31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9AB682-1AE3-13E2-7E91-98064DCD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9DB6FC-9821-A12B-ABD9-54E32EB1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3637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48FEF-6986-A4F4-60D9-F6FE3E298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64D6E53-EB40-4F77-8B55-10FF746F6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E712ED-E361-5C00-DBAC-5A9528004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0EA3E6-8119-DFEB-63EA-04FC6CAD6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8383B5-B54A-BB58-E0D5-9B429FAA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017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3B98D01-6BC2-5DC8-F981-62547347E7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0711F2-A4D0-C653-B140-57A0EB89D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1DB0F5-4FDC-750E-41A3-42A2E5EBD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45EF63-31A6-260D-C912-B2E4CCACD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9C64D5-D301-E181-649B-82A1487B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08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accent6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1000">
              <a:schemeClr val="accent6">
                <a:lumMod val="40000"/>
                <a:lumOff val="60000"/>
              </a:schemeClr>
            </a:gs>
            <a:gs pos="81000">
              <a:schemeClr val="bg1">
                <a:lumMod val="9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D21DC-7EFD-9A3E-5E89-B75B25859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953488-B3BB-2C0A-486A-D934F652C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4FB027-9627-53B4-C321-1236F38772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DA7D2-C3FF-4E63-9DDA-03872A5FF2B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675FD3-1628-8B52-8950-C9106837D1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729BA9-6EBE-E002-D726-273F296D8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45BFE-E010-4350-857E-BA55910AED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940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0722F-D1B5-5FEA-C3B7-170CD91E4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595A835-0723-51D7-1657-35D18776CF68}"/>
              </a:ext>
            </a:extLst>
          </p:cNvPr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2EC6363-C129-2DE6-14D0-E2CDD2C32FD4}"/>
              </a:ext>
            </a:extLst>
          </p:cNvPr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04FA8C8-96D8-1340-0D8B-5F414063538E}"/>
              </a:ext>
            </a:extLst>
          </p:cNvPr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9887C50-8151-FFB4-F81E-7AC89444ED29}"/>
              </a:ext>
            </a:extLst>
          </p:cNvPr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9EF512C-7810-13D7-E952-66493D8A3160}"/>
              </a:ext>
            </a:extLst>
          </p:cNvPr>
          <p:cNvSpPr/>
          <p:nvPr/>
        </p:nvSpPr>
        <p:spPr>
          <a:xfrm>
            <a:off x="6685936" y="3976173"/>
            <a:ext cx="5370035" cy="2598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Луговий Олег Сергійович,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9 класу комунального закладу «Харківський ліцей №3 Харківської міської ради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 керівник: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Мірошніченко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Інна Сергіївна,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фізики комунального закладу «Харківський ліцей №3 Харківської міської ради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indent="3420745" algn="just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E2E7E8-639C-4F43-A69A-ECA2C0479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2" r="15915" b="11685"/>
          <a:stretch>
            <a:fillRect/>
          </a:stretch>
        </p:blipFill>
        <p:spPr>
          <a:xfrm>
            <a:off x="237768" y="3084774"/>
            <a:ext cx="4296697" cy="3706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Shape 25">
            <a:extLst>
              <a:ext uri="{FF2B5EF4-FFF2-40B4-BE49-F238E27FC236}">
                <a16:creationId xmlns:a16="http://schemas.microsoft.com/office/drawing/2014/main" id="{E78698F7-1C11-3234-2EAC-3D0ACA5BB52C}"/>
              </a:ext>
            </a:extLst>
          </p:cNvPr>
          <p:cNvSpPr/>
          <p:nvPr/>
        </p:nvSpPr>
        <p:spPr>
          <a:xfrm>
            <a:off x="6425381" y="3692430"/>
            <a:ext cx="5766620" cy="2881828"/>
          </a:xfrm>
          <a:prstGeom prst="rect">
            <a:avLst/>
          </a:prstGeom>
          <a:solidFill>
            <a:srgbClr val="3A7A20">
              <a:alpha val="13000"/>
            </a:srgbClr>
          </a:solidFill>
          <a:ln w="6350">
            <a:solidFill>
              <a:srgbClr val="5A9A30"/>
            </a:solidFill>
            <a:prstDash val="solid"/>
          </a:ln>
        </p:spPr>
      </p:sp>
      <p:sp>
        <p:nvSpPr>
          <p:cNvPr id="10" name="Shape 25">
            <a:extLst>
              <a:ext uri="{FF2B5EF4-FFF2-40B4-BE49-F238E27FC236}">
                <a16:creationId xmlns:a16="http://schemas.microsoft.com/office/drawing/2014/main" id="{CD49FD57-1D99-D53C-E81F-523A79F415F4}"/>
              </a:ext>
            </a:extLst>
          </p:cNvPr>
          <p:cNvSpPr/>
          <p:nvPr/>
        </p:nvSpPr>
        <p:spPr>
          <a:xfrm>
            <a:off x="409551" y="370237"/>
            <a:ext cx="11368843" cy="2572665"/>
          </a:xfrm>
          <a:prstGeom prst="rect">
            <a:avLst/>
          </a:prstGeom>
          <a:solidFill>
            <a:srgbClr val="3A7A20">
              <a:alpha val="13000"/>
            </a:srgbClr>
          </a:solidFill>
          <a:ln w="6350">
            <a:solidFill>
              <a:srgbClr val="5A9A30"/>
            </a:solidFill>
            <a:prstDash val="solid"/>
          </a:ln>
        </p:spPr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2311DABD-C8B4-A598-AA04-99FEF91EAE9A}"/>
              </a:ext>
            </a:extLst>
          </p:cNvPr>
          <p:cNvSpPr/>
          <p:nvPr/>
        </p:nvSpPr>
        <p:spPr>
          <a:xfrm>
            <a:off x="727421" y="669123"/>
            <a:ext cx="10859078" cy="2110119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B54FDF-BC1C-2880-46C2-E07677E3EAD6}"/>
              </a:ext>
            </a:extLst>
          </p:cNvPr>
          <p:cNvSpPr txBox="1"/>
          <p:nvPr/>
        </p:nvSpPr>
        <p:spPr>
          <a:xfrm>
            <a:off x="919316" y="445839"/>
            <a:ext cx="10353368" cy="2435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5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uk-UA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моніторингу повітря місячної бази</a:t>
            </a:r>
            <a:r>
              <a:rPr lang="ru-RU" sz="5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uk-UA" sz="5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79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00D9D-3751-F47E-611A-D5731EAEC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BC12B76-CFB0-1675-B54D-1F3F42982244}"/>
              </a:ext>
            </a:extLst>
          </p:cNvPr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44592E5-1F43-28C6-8AB2-6411713DD086}"/>
              </a:ext>
            </a:extLst>
          </p:cNvPr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A1D9F28-BEB9-4C18-2821-92BCD19084ED}"/>
              </a:ext>
            </a:extLst>
          </p:cNvPr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8365139-2FB9-84BB-75F6-12B4F763FA4E}"/>
              </a:ext>
            </a:extLst>
          </p:cNvPr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14C775F4-CCB9-5E18-E257-3A08A1B0E78F}"/>
              </a:ext>
            </a:extLst>
          </p:cNvPr>
          <p:cNvSpPr/>
          <p:nvPr/>
        </p:nvSpPr>
        <p:spPr>
          <a:xfrm>
            <a:off x="11338560" y="6339840"/>
            <a:ext cx="6096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uk-UA" sz="1733" b="1" dirty="0">
                <a:solidFill>
                  <a:srgbClr val="1A1A1A"/>
                </a:solidFill>
                <a:latin typeface="Times New Roman" pitchFamily="34" charset="0"/>
                <a:cs typeface="Times New Roman" pitchFamily="34" charset="-120"/>
              </a:rPr>
              <a:t>2</a:t>
            </a:r>
            <a:endParaRPr lang="en-US" sz="1733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AD71D67E-D81E-9F49-CD40-50F43C1E9E50}"/>
              </a:ext>
            </a:extLst>
          </p:cNvPr>
          <p:cNvSpPr/>
          <p:nvPr/>
        </p:nvSpPr>
        <p:spPr>
          <a:xfrm>
            <a:off x="5551813" y="1301343"/>
            <a:ext cx="6334434" cy="851474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72B49D-5A1F-6585-0B9E-CE571F55F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2" y="1332057"/>
            <a:ext cx="5076888" cy="27692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944EEAF-64DA-5538-EBD5-59B48EACB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" y="4910891"/>
            <a:ext cx="4839375" cy="1428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Shape 5">
            <a:extLst>
              <a:ext uri="{FF2B5EF4-FFF2-40B4-BE49-F238E27FC236}">
                <a16:creationId xmlns:a16="http://schemas.microsoft.com/office/drawing/2014/main" id="{5C66FA82-663B-494F-7578-29AB1877D011}"/>
              </a:ext>
            </a:extLst>
          </p:cNvPr>
          <p:cNvSpPr/>
          <p:nvPr/>
        </p:nvSpPr>
        <p:spPr>
          <a:xfrm>
            <a:off x="5551813" y="2811866"/>
            <a:ext cx="6334434" cy="851474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E77E93D6-F39A-EF14-466A-CC78330DB0F1}"/>
              </a:ext>
            </a:extLst>
          </p:cNvPr>
          <p:cNvSpPr/>
          <p:nvPr/>
        </p:nvSpPr>
        <p:spPr>
          <a:xfrm>
            <a:off x="5570525" y="4262357"/>
            <a:ext cx="6334434" cy="851474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D1345437-0089-BABF-D5FB-F0A959C55338}"/>
              </a:ext>
            </a:extLst>
          </p:cNvPr>
          <p:cNvSpPr/>
          <p:nvPr/>
        </p:nvSpPr>
        <p:spPr>
          <a:xfrm>
            <a:off x="5551813" y="5753007"/>
            <a:ext cx="6334434" cy="851474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5B1136-6A1D-4A01-FCD2-B1A041D8F2C9}"/>
              </a:ext>
            </a:extLst>
          </p:cNvPr>
          <p:cNvSpPr txBox="1"/>
          <p:nvPr/>
        </p:nvSpPr>
        <p:spPr>
          <a:xfrm>
            <a:off x="5510979" y="1301343"/>
            <a:ext cx="60960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Майбутні місячні бази працюватимуть у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герметичних умовах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CO₂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накопичується та є небезпечним для людини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Людина не відчуває перевищення концентрації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Потрібна автоматична система контролю повітря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B995FD-E947-5AB8-D023-A0BB57C5D186}"/>
              </a:ext>
            </a:extLst>
          </p:cNvPr>
          <p:cNvSpPr txBox="1"/>
          <p:nvPr/>
        </p:nvSpPr>
        <p:spPr>
          <a:xfrm>
            <a:off x="0" y="352867"/>
            <a:ext cx="122529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000" b="1" u="sng" dirty="0">
                <a:solidFill>
                  <a:srgbClr val="1A1A1A"/>
                </a:solidFill>
                <a:uFill>
                  <a:solidFill>
                    <a:srgbClr val="CC2200"/>
                  </a:solidFill>
                </a:u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Актуальність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26736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9EB8F-F0B3-1582-4A35-DF875D42C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5BE446A-99A7-76C0-3169-5F286224DF99}"/>
              </a:ext>
            </a:extLst>
          </p:cNvPr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6CCCB5C-8B44-9619-A2FE-4C572E641321}"/>
              </a:ext>
            </a:extLst>
          </p:cNvPr>
          <p:cNvSpPr/>
          <p:nvPr/>
        </p:nvSpPr>
        <p:spPr>
          <a:xfrm>
            <a:off x="307848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C0FAC8C-1C8F-1843-4D63-F6129AADBD10}"/>
              </a:ext>
            </a:extLst>
          </p:cNvPr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280C84A-4D94-85F0-E0CA-86701FF4F84A}"/>
              </a:ext>
            </a:extLst>
          </p:cNvPr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78654B1-AA70-CDAE-C2DC-09B91C7F8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6" y="229819"/>
            <a:ext cx="867386" cy="86738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6E53F08-4569-9FFE-DBAC-1D9E0E8143D7}"/>
              </a:ext>
            </a:extLst>
          </p:cNvPr>
          <p:cNvSpPr txBox="1"/>
          <p:nvPr/>
        </p:nvSpPr>
        <p:spPr>
          <a:xfrm>
            <a:off x="11169444" y="6379656"/>
            <a:ext cx="87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A1DB0C-EE60-76D6-B33C-B4765CB6B0A4}"/>
              </a:ext>
            </a:extLst>
          </p:cNvPr>
          <p:cNvSpPr txBox="1"/>
          <p:nvPr/>
        </p:nvSpPr>
        <p:spPr>
          <a:xfrm>
            <a:off x="101817" y="1140375"/>
            <a:ext cx="881849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автоматизовану систему контролю якості повітря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базі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ESP32,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яка:</a:t>
            </a:r>
          </a:p>
          <a:p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вимірює рівень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CO₂,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температуру та вологість</a:t>
            </a:r>
          </a:p>
          <a:p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аналізує стан повітря</a:t>
            </a:r>
          </a:p>
          <a:p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автоматично вмикає вентиляцію при перевищенні норм</a:t>
            </a:r>
          </a:p>
        </p:txBody>
      </p:sp>
      <p:sp>
        <p:nvSpPr>
          <p:cNvPr id="39" name="Shape 25">
            <a:extLst>
              <a:ext uri="{FF2B5EF4-FFF2-40B4-BE49-F238E27FC236}">
                <a16:creationId xmlns:a16="http://schemas.microsoft.com/office/drawing/2014/main" id="{D5FAEF27-CE33-CD23-70FF-5DE83D1A00C4}"/>
              </a:ext>
            </a:extLst>
          </p:cNvPr>
          <p:cNvSpPr/>
          <p:nvPr/>
        </p:nvSpPr>
        <p:spPr>
          <a:xfrm>
            <a:off x="61546" y="2237580"/>
            <a:ext cx="9021496" cy="1949783"/>
          </a:xfrm>
          <a:prstGeom prst="rect">
            <a:avLst/>
          </a:prstGeom>
          <a:solidFill>
            <a:srgbClr val="3A7A20">
              <a:alpha val="13000"/>
            </a:srgbClr>
          </a:solidFill>
          <a:ln w="6350">
            <a:solidFill>
              <a:srgbClr val="5A9A30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A5422C5-F5B8-7686-8EA1-B78A20F6F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997" y="4239598"/>
            <a:ext cx="4704638" cy="2566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60B9DDC-A206-A886-793E-0E5AFC67DB47}"/>
              </a:ext>
            </a:extLst>
          </p:cNvPr>
          <p:cNvSpPr txBox="1"/>
          <p:nvPr/>
        </p:nvSpPr>
        <p:spPr>
          <a:xfrm>
            <a:off x="2789904" y="200013"/>
            <a:ext cx="6130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u="sng" dirty="0">
                <a:solidFill>
                  <a:srgbClr val="1A1A1A"/>
                </a:solidFill>
                <a:uFill>
                  <a:solidFill>
                    <a:srgbClr val="CC2200"/>
                  </a:solidFill>
                </a:uFill>
                <a:latin typeface="Times New Roman" pitchFamily="34" charset="0"/>
                <a:cs typeface="Times New Roman" pitchFamily="34" charset="-120"/>
              </a:rPr>
              <a:t>Мета проєкту</a:t>
            </a:r>
            <a:endParaRPr lang="en-US" sz="3600" dirty="0"/>
          </a:p>
        </p:txBody>
      </p:sp>
      <p:sp>
        <p:nvSpPr>
          <p:cNvPr id="42" name="GIcon0">
            <a:extLst>
              <a:ext uri="{FF2B5EF4-FFF2-40B4-BE49-F238E27FC236}">
                <a16:creationId xmlns:a16="http://schemas.microsoft.com/office/drawing/2014/main" id="{3C4B73CF-2B2E-EB6D-B103-15B340B1F892}"/>
              </a:ext>
            </a:extLst>
          </p:cNvPr>
          <p:cNvSpPr txBox="1"/>
          <p:nvPr/>
        </p:nvSpPr>
        <p:spPr>
          <a:xfrm>
            <a:off x="5456957" y="2134452"/>
            <a:ext cx="3626085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uk-UA" sz="3200" dirty="0">
                <a:solidFill>
                  <a:srgbClr val="4FC3F7"/>
                </a:solidFill>
                <a:latin typeface="Calibri"/>
              </a:rPr>
              <a:t>🔋</a:t>
            </a:r>
          </a:p>
        </p:txBody>
      </p:sp>
      <p:sp>
        <p:nvSpPr>
          <p:cNvPr id="43" name="GIcon1">
            <a:extLst>
              <a:ext uri="{FF2B5EF4-FFF2-40B4-BE49-F238E27FC236}">
                <a16:creationId xmlns:a16="http://schemas.microsoft.com/office/drawing/2014/main" id="{8F44D73A-5AB0-2B10-DD8C-EA6951B17676}"/>
              </a:ext>
            </a:extLst>
          </p:cNvPr>
          <p:cNvSpPr txBox="1"/>
          <p:nvPr/>
        </p:nvSpPr>
        <p:spPr>
          <a:xfrm>
            <a:off x="2224302" y="2912808"/>
            <a:ext cx="3708971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uk-UA" sz="3200" dirty="0">
                <a:solidFill>
                  <a:srgbClr val="4FC3F7"/>
                </a:solidFill>
                <a:latin typeface="Calibri"/>
              </a:rPr>
              <a:t>📊</a:t>
            </a:r>
          </a:p>
        </p:txBody>
      </p:sp>
      <p:sp>
        <p:nvSpPr>
          <p:cNvPr id="44" name="GIcon2">
            <a:extLst>
              <a:ext uri="{FF2B5EF4-FFF2-40B4-BE49-F238E27FC236}">
                <a16:creationId xmlns:a16="http://schemas.microsoft.com/office/drawing/2014/main" id="{CDFD8E0E-DAEC-BC76-2515-4DF7064F8272}"/>
              </a:ext>
            </a:extLst>
          </p:cNvPr>
          <p:cNvSpPr txBox="1"/>
          <p:nvPr/>
        </p:nvSpPr>
        <p:spPr>
          <a:xfrm>
            <a:off x="6688318" y="3628705"/>
            <a:ext cx="3428562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uk-UA" sz="3200" dirty="0">
                <a:solidFill>
                  <a:srgbClr val="4FC3F7"/>
                </a:solidFill>
                <a:latin typeface="Calibri"/>
              </a:rPr>
              <a:t>💨</a:t>
            </a:r>
          </a:p>
        </p:txBody>
      </p:sp>
    </p:spTree>
    <p:extLst>
      <p:ext uri="{BB962C8B-B14F-4D97-AF65-F5344CB8AC3E}">
        <p14:creationId xmlns:p14="http://schemas.microsoft.com/office/powerpoint/2010/main" val="2456069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08462-3EFB-3EAB-2C09-E23ACD01B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BB9D8F7-D871-889B-A775-341AC410B746}"/>
              </a:ext>
            </a:extLst>
          </p:cNvPr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C66877C-BD46-F7DB-8A9F-3F91AF5F32A7}"/>
              </a:ext>
            </a:extLst>
          </p:cNvPr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82D8516-08DD-2C6C-C4D5-70850F06779F}"/>
              </a:ext>
            </a:extLst>
          </p:cNvPr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BB61503-3DC5-94E3-D790-DF523AB16A5D}"/>
              </a:ext>
            </a:extLst>
          </p:cNvPr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D5F8118D-9B1A-D504-CD13-742A8E10CFB5}"/>
              </a:ext>
            </a:extLst>
          </p:cNvPr>
          <p:cNvSpPr/>
          <p:nvPr/>
        </p:nvSpPr>
        <p:spPr>
          <a:xfrm>
            <a:off x="341376" y="1036320"/>
            <a:ext cx="4962144" cy="808244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D0E239D-BE55-6F92-FDCC-37BBCDCFA42B}"/>
              </a:ext>
            </a:extLst>
          </p:cNvPr>
          <p:cNvSpPr/>
          <p:nvPr/>
        </p:nvSpPr>
        <p:spPr>
          <a:xfrm>
            <a:off x="341376" y="1036320"/>
            <a:ext cx="73152" cy="829056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716F6AC0-79C5-380F-4439-BD62673971E0}"/>
              </a:ext>
            </a:extLst>
          </p:cNvPr>
          <p:cNvSpPr/>
          <p:nvPr/>
        </p:nvSpPr>
        <p:spPr>
          <a:xfrm>
            <a:off x="487680" y="1255776"/>
            <a:ext cx="365760" cy="365760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469B2EF-5BDC-228D-4CE0-42DD36644706}"/>
              </a:ext>
            </a:extLst>
          </p:cNvPr>
          <p:cNvSpPr/>
          <p:nvPr/>
        </p:nvSpPr>
        <p:spPr>
          <a:xfrm>
            <a:off x="487680" y="125577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EEFF4D5D-70F1-2424-CB8C-2AC426BDF2AB}"/>
              </a:ext>
            </a:extLst>
          </p:cNvPr>
          <p:cNvSpPr/>
          <p:nvPr/>
        </p:nvSpPr>
        <p:spPr>
          <a:xfrm>
            <a:off x="341376" y="2036064"/>
            <a:ext cx="4962144" cy="829056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67E77584-0D51-4E7E-2EE1-AF428B5B7128}"/>
              </a:ext>
            </a:extLst>
          </p:cNvPr>
          <p:cNvSpPr/>
          <p:nvPr/>
        </p:nvSpPr>
        <p:spPr>
          <a:xfrm>
            <a:off x="341376" y="2048256"/>
            <a:ext cx="73152" cy="829056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AB5E8456-D277-B0E3-8E84-7ABF657EDA5E}"/>
              </a:ext>
            </a:extLst>
          </p:cNvPr>
          <p:cNvSpPr/>
          <p:nvPr/>
        </p:nvSpPr>
        <p:spPr>
          <a:xfrm>
            <a:off x="487680" y="2267712"/>
            <a:ext cx="365760" cy="365760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C036252-BCE7-5378-361F-DCB72BE8626C}"/>
              </a:ext>
            </a:extLst>
          </p:cNvPr>
          <p:cNvSpPr/>
          <p:nvPr/>
        </p:nvSpPr>
        <p:spPr>
          <a:xfrm>
            <a:off x="487680" y="226771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536E633-5D5A-D16D-CDDD-BEBE73CF24CC}"/>
              </a:ext>
            </a:extLst>
          </p:cNvPr>
          <p:cNvSpPr/>
          <p:nvPr/>
        </p:nvSpPr>
        <p:spPr>
          <a:xfrm>
            <a:off x="377952" y="3056620"/>
            <a:ext cx="4891156" cy="820436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0AA3D2FB-1452-F828-411E-89074A5FBF39}"/>
              </a:ext>
            </a:extLst>
          </p:cNvPr>
          <p:cNvSpPr/>
          <p:nvPr/>
        </p:nvSpPr>
        <p:spPr>
          <a:xfrm>
            <a:off x="341376" y="3048000"/>
            <a:ext cx="73152" cy="829056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BC6242F7-3184-AC23-390C-C2177C6AFAAB}"/>
              </a:ext>
            </a:extLst>
          </p:cNvPr>
          <p:cNvSpPr/>
          <p:nvPr/>
        </p:nvSpPr>
        <p:spPr>
          <a:xfrm>
            <a:off x="487680" y="3267456"/>
            <a:ext cx="365760" cy="365760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C1999F87-497F-C0BD-F45C-633A6667EE9D}"/>
              </a:ext>
            </a:extLst>
          </p:cNvPr>
          <p:cNvSpPr/>
          <p:nvPr/>
        </p:nvSpPr>
        <p:spPr>
          <a:xfrm>
            <a:off x="487680" y="326745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B335B087-405B-E161-1CCC-8D5B9AA5715B}"/>
              </a:ext>
            </a:extLst>
          </p:cNvPr>
          <p:cNvSpPr/>
          <p:nvPr/>
        </p:nvSpPr>
        <p:spPr>
          <a:xfrm>
            <a:off x="341376" y="4047743"/>
            <a:ext cx="4927732" cy="815079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1AB2BDB8-85CC-573A-D196-958FA657FAD5}"/>
              </a:ext>
            </a:extLst>
          </p:cNvPr>
          <p:cNvSpPr/>
          <p:nvPr/>
        </p:nvSpPr>
        <p:spPr>
          <a:xfrm>
            <a:off x="341376" y="4047744"/>
            <a:ext cx="73152" cy="829056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3CF009BB-AFA9-1BE5-0A1A-8D2D979F65CE}"/>
              </a:ext>
            </a:extLst>
          </p:cNvPr>
          <p:cNvSpPr/>
          <p:nvPr/>
        </p:nvSpPr>
        <p:spPr>
          <a:xfrm>
            <a:off x="487680" y="4267200"/>
            <a:ext cx="365760" cy="365760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7D9E48C1-54B3-F931-E54B-DF3E9B25D6E3}"/>
              </a:ext>
            </a:extLst>
          </p:cNvPr>
          <p:cNvSpPr/>
          <p:nvPr/>
        </p:nvSpPr>
        <p:spPr>
          <a:xfrm>
            <a:off x="487680" y="4267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3055D1BF-E941-41D4-43BB-9362603BBF7B}"/>
              </a:ext>
            </a:extLst>
          </p:cNvPr>
          <p:cNvSpPr/>
          <p:nvPr/>
        </p:nvSpPr>
        <p:spPr>
          <a:xfrm>
            <a:off x="11338560" y="6339840"/>
            <a:ext cx="6096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uk-UA" sz="1733" b="1" dirty="0">
                <a:solidFill>
                  <a:srgbClr val="1A1A1A"/>
                </a:solidFill>
                <a:latin typeface="Times New Roman" pitchFamily="34" charset="0"/>
                <a:cs typeface="Times New Roman" pitchFamily="34" charset="-120"/>
              </a:rPr>
              <a:t>4</a:t>
            </a:r>
            <a:endParaRPr lang="en-US" sz="1733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445AC6-E3BB-F4C1-7C6A-526F56DF7C1A}"/>
              </a:ext>
            </a:extLst>
          </p:cNvPr>
          <p:cNvSpPr txBox="1"/>
          <p:nvPr/>
        </p:nvSpPr>
        <p:spPr>
          <a:xfrm>
            <a:off x="853440" y="1268755"/>
            <a:ext cx="6130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роаналізувати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CO₂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людину</a:t>
            </a:r>
            <a:endParaRPr lang="uk-U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D17BD2-0712-932B-DAA9-B755D9DA33B9}"/>
              </a:ext>
            </a:extLst>
          </p:cNvPr>
          <p:cNvSpPr txBox="1"/>
          <p:nvPr/>
        </p:nvSpPr>
        <p:spPr>
          <a:xfrm>
            <a:off x="879988" y="2227564"/>
            <a:ext cx="6130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озробити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схему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208212-9305-D446-A827-FED842F5CC2F}"/>
              </a:ext>
            </a:extLst>
          </p:cNvPr>
          <p:cNvSpPr txBox="1"/>
          <p:nvPr/>
        </p:nvSpPr>
        <p:spPr>
          <a:xfrm>
            <a:off x="926592" y="3267456"/>
            <a:ext cx="6130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endParaRPr lang="uk-U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779522-367C-5A02-0144-510E64D750A2}"/>
              </a:ext>
            </a:extLst>
          </p:cNvPr>
          <p:cNvSpPr txBox="1"/>
          <p:nvPr/>
        </p:nvSpPr>
        <p:spPr>
          <a:xfrm>
            <a:off x="879988" y="4277606"/>
            <a:ext cx="6130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ібрати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прототип та провести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</a:t>
            </a:r>
            <a:endParaRPr lang="uk-UA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3C782E6-94B6-8349-E970-FC26CC82F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973" y="1210705"/>
            <a:ext cx="6066187" cy="330883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809149D-BC97-61F7-32D3-525CEEE6F191}"/>
              </a:ext>
            </a:extLst>
          </p:cNvPr>
          <p:cNvSpPr txBox="1"/>
          <p:nvPr/>
        </p:nvSpPr>
        <p:spPr>
          <a:xfrm>
            <a:off x="304013" y="4940071"/>
            <a:ext cx="10729747" cy="1704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buNone/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роцес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моніторингу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автоматичного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повітря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замкненому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герметичному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алежність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концентрацією CO₂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замкненому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параметрами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автоматизованої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вентиляції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Shape 25">
            <a:extLst>
              <a:ext uri="{FF2B5EF4-FFF2-40B4-BE49-F238E27FC236}">
                <a16:creationId xmlns:a16="http://schemas.microsoft.com/office/drawing/2014/main" id="{4C443CBE-0B0A-D2E0-1659-3FFF0E977123}"/>
              </a:ext>
            </a:extLst>
          </p:cNvPr>
          <p:cNvSpPr/>
          <p:nvPr/>
        </p:nvSpPr>
        <p:spPr>
          <a:xfrm>
            <a:off x="377952" y="5017321"/>
            <a:ext cx="11368843" cy="1704568"/>
          </a:xfrm>
          <a:prstGeom prst="rect">
            <a:avLst/>
          </a:prstGeom>
          <a:solidFill>
            <a:srgbClr val="3A7A20">
              <a:alpha val="13000"/>
            </a:srgbClr>
          </a:solidFill>
          <a:ln w="6350">
            <a:solidFill>
              <a:srgbClr val="5A9A30"/>
            </a:solidFill>
            <a:prstDash val="solid"/>
          </a:ln>
        </p:spPr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52CEC4-3ADB-F87F-C547-5D4D6D14E01E}"/>
              </a:ext>
            </a:extLst>
          </p:cNvPr>
          <p:cNvSpPr txBox="1"/>
          <p:nvPr/>
        </p:nvSpPr>
        <p:spPr>
          <a:xfrm>
            <a:off x="-844098" y="219301"/>
            <a:ext cx="6130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u="sng" dirty="0">
                <a:solidFill>
                  <a:srgbClr val="1A1A1A"/>
                </a:solidFill>
                <a:uFill>
                  <a:solidFill>
                    <a:srgbClr val="CC2200"/>
                  </a:solidFill>
                </a:uFill>
                <a:latin typeface="Times New Roman" pitchFamily="34" charset="0"/>
                <a:cs typeface="Times New Roman" pitchFamily="34" charset="-120"/>
              </a:rPr>
              <a:t>Завдання проєкту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26886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E2CFC-6075-2C5C-4E02-2FD08D1E9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E100ADE-7178-7ED0-7719-D90D600FA7AD}"/>
              </a:ext>
            </a:extLst>
          </p:cNvPr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18E7CCC-F11A-9E16-9D2D-D20532D27008}"/>
              </a:ext>
            </a:extLst>
          </p:cNvPr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4CA743B-3C91-34EB-1F3B-7BAC385AF788}"/>
              </a:ext>
            </a:extLst>
          </p:cNvPr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C9F9C61-14DD-45A8-C91D-880865FC9D99}"/>
              </a:ext>
            </a:extLst>
          </p:cNvPr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E47720AD-23A2-7570-08E6-C19DA15966DE}"/>
              </a:ext>
            </a:extLst>
          </p:cNvPr>
          <p:cNvSpPr/>
          <p:nvPr/>
        </p:nvSpPr>
        <p:spPr>
          <a:xfrm>
            <a:off x="487680" y="4267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BD27C0-5EB3-EEC5-4953-E29F2261950D}"/>
              </a:ext>
            </a:extLst>
          </p:cNvPr>
          <p:cNvSpPr txBox="1"/>
          <p:nvPr/>
        </p:nvSpPr>
        <p:spPr>
          <a:xfrm>
            <a:off x="4875817" y="5940737"/>
            <a:ext cx="6951406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 1. Електрична схема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моніторингу повітря місячної бази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створена за допомогою програми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Fritzing</a:t>
            </a:r>
            <a:endParaRPr lang="uk-U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A48CE8-5441-7E26-6806-972FB5739046}"/>
              </a:ext>
            </a:extLst>
          </p:cNvPr>
          <p:cNvSpPr txBox="1"/>
          <p:nvPr/>
        </p:nvSpPr>
        <p:spPr>
          <a:xfrm>
            <a:off x="11169444" y="6379656"/>
            <a:ext cx="87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27" name="DeviceSmall">
            <a:extLst>
              <a:ext uri="{FF2B5EF4-FFF2-40B4-BE49-F238E27FC236}">
                <a16:creationId xmlns:a16="http://schemas.microsoft.com/office/drawing/2014/main" id="{881D9926-93BD-CB88-2D2B-68C818D45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" y="1328584"/>
            <a:ext cx="4534309" cy="3400732"/>
          </a:xfrm>
          <a:prstGeom prst="roundRect">
            <a:avLst>
              <a:gd name="adj" fmla="val 20000"/>
            </a:avLst>
          </a:prstGeom>
          <a:ln w="12700">
            <a:solidFill>
              <a:schemeClr val="accent6">
                <a:lumMod val="50000"/>
              </a:schemeClr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4C768C7-9FCF-C99D-A640-D0D291B9CFDB}"/>
              </a:ext>
            </a:extLst>
          </p:cNvPr>
          <p:cNvSpPr txBox="1"/>
          <p:nvPr/>
        </p:nvSpPr>
        <p:spPr>
          <a:xfrm>
            <a:off x="43754" y="4852362"/>
            <a:ext cx="4551514" cy="1088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uk-UA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Компоненти: ESP32 • MQ-135 • DHT22 • OLED-дисплей • SG90 • Реле • Вентилятор • Акумулятор 18650</a:t>
            </a:r>
          </a:p>
        </p:txBody>
      </p:sp>
      <p:pic>
        <p:nvPicPr>
          <p:cNvPr id="31" name="FritzingSchema">
            <a:extLst>
              <a:ext uri="{FF2B5EF4-FFF2-40B4-BE49-F238E27FC236}">
                <a16:creationId xmlns:a16="http://schemas.microsoft.com/office/drawing/2014/main" id="{6F420905-D24E-B26F-92E5-0B1E2A3B9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195" y="818488"/>
            <a:ext cx="7494805" cy="4996537"/>
          </a:xfrm>
          <a:prstGeom prst="roundRect">
            <a:avLst>
              <a:gd name="adj" fmla="val 15000"/>
            </a:avLst>
          </a:prstGeom>
          <a:ln w="12700">
            <a:solidFill>
              <a:schemeClr val="accent6">
                <a:lumMod val="50000"/>
              </a:schemeClr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578D896-38BF-03D6-21FF-BCBD00DFEE4B}"/>
              </a:ext>
            </a:extLst>
          </p:cNvPr>
          <p:cNvSpPr txBox="1"/>
          <p:nvPr/>
        </p:nvSpPr>
        <p:spPr>
          <a:xfrm>
            <a:off x="2517058" y="-16752"/>
            <a:ext cx="7334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u="sng" dirty="0">
                <a:solidFill>
                  <a:srgbClr val="1A1A1A"/>
                </a:solidFill>
                <a:uFill>
                  <a:solidFill>
                    <a:srgbClr val="CC2200"/>
                  </a:solidFill>
                </a:uFill>
                <a:latin typeface="Times New Roman" pitchFamily="34" charset="0"/>
                <a:cs typeface="Times New Roman" pitchFamily="34" charset="-120"/>
              </a:rPr>
              <a:t>Теоретична частина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1538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61E17-46BA-9933-95C5-B22DC977D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BAE4AA6-B084-402B-A706-5DCC2961E888}"/>
              </a:ext>
            </a:extLst>
          </p:cNvPr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89F0EF3-1E38-EDCE-CEDF-7D68FC9EF862}"/>
              </a:ext>
            </a:extLst>
          </p:cNvPr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1E4EA3C-1184-CE32-D994-435659D05E12}"/>
              </a:ext>
            </a:extLst>
          </p:cNvPr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77DC77F-3377-27A1-4C67-0D79823AF78A}"/>
              </a:ext>
            </a:extLst>
          </p:cNvPr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0FA5D86B-CFD6-FFA6-F23F-4EE08E4FEDC7}"/>
              </a:ext>
            </a:extLst>
          </p:cNvPr>
          <p:cNvSpPr/>
          <p:nvPr/>
        </p:nvSpPr>
        <p:spPr>
          <a:xfrm>
            <a:off x="487680" y="4267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8EE8C6-932A-D124-561D-02958C827AD6}"/>
              </a:ext>
            </a:extLst>
          </p:cNvPr>
          <p:cNvSpPr txBox="1"/>
          <p:nvPr/>
        </p:nvSpPr>
        <p:spPr>
          <a:xfrm>
            <a:off x="11169444" y="6379656"/>
            <a:ext cx="87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Card">
            <a:extLst>
              <a:ext uri="{FF2B5EF4-FFF2-40B4-BE49-F238E27FC236}">
                <a16:creationId xmlns:a16="http://schemas.microsoft.com/office/drawing/2014/main" id="{6F16DC4B-E299-E2F0-3184-1C86F83F3FC3}"/>
              </a:ext>
            </a:extLst>
          </p:cNvPr>
          <p:cNvSpPr/>
          <p:nvPr/>
        </p:nvSpPr>
        <p:spPr>
          <a:xfrm>
            <a:off x="116205" y="-38695"/>
            <a:ext cx="11734800" cy="2438400"/>
          </a:xfrm>
          <a:prstGeom prst="roundRect">
            <a:avLst>
              <a:gd name="adj" fmla="val 20000"/>
            </a:avLst>
          </a:prstGeom>
          <a:solidFill>
            <a:schemeClr val="accent6">
              <a:lumMod val="5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 експерименту</a:t>
            </a:r>
          </a:p>
          <a:p>
            <a:pPr algn="ctr"/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5AC58-023E-9FEC-61EC-AFFB211AD8E2}"/>
              </a:ext>
            </a:extLst>
          </p:cNvPr>
          <p:cNvSpPr txBox="1"/>
          <p:nvPr/>
        </p:nvSpPr>
        <p:spPr>
          <a:xfrm>
            <a:off x="455479" y="515845"/>
            <a:ext cx="11402961" cy="176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40000"/>
              </a:lnSpc>
              <a:spcAft>
                <a:spcPts val="400"/>
              </a:spcAft>
              <a:buChar char="▶"/>
            </a:pPr>
            <a:r>
              <a:rPr lang="uk-UA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Замкнений прозорий контейнер </a:t>
            </a:r>
            <a:r>
              <a:rPr lang="uk-UA" sz="1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обʼємом</a:t>
            </a:r>
            <a:r>
              <a:rPr lang="uk-UA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~5 л імітує герметичний відсік</a:t>
            </a:r>
          </a:p>
          <a:p>
            <a:pPr marL="342900" indent="-342900">
              <a:lnSpc>
                <a:spcPct val="140000"/>
              </a:lnSpc>
              <a:spcAft>
                <a:spcPts val="400"/>
              </a:spcAft>
              <a:buChar char="▶"/>
            </a:pPr>
            <a:r>
              <a:rPr lang="uk-UA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Людина нагнітала видихуваний CO₂ через трубку протягом ~9 хвилин</a:t>
            </a:r>
          </a:p>
          <a:p>
            <a:pPr marL="342900" indent="-342900">
              <a:lnSpc>
                <a:spcPct val="140000"/>
              </a:lnSpc>
              <a:spcAft>
                <a:spcPts val="400"/>
              </a:spcAft>
              <a:buChar char="▶"/>
            </a:pPr>
            <a:r>
              <a:rPr lang="uk-UA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 вимірювалися</a:t>
            </a:r>
            <a:r>
              <a:rPr lang="uk-UA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кожні </a:t>
            </a:r>
            <a:r>
              <a:rPr lang="uk-UA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uk-UA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секунд</a:t>
            </a:r>
          </a:p>
          <a:p>
            <a:pPr marL="342900" indent="-342900">
              <a:lnSpc>
                <a:spcPct val="140000"/>
              </a:lnSpc>
              <a:spcAft>
                <a:spcPts val="400"/>
              </a:spcAft>
              <a:buChar char="▶"/>
            </a:pPr>
            <a:r>
              <a:rPr lang="uk-UA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3 однакових досліди для отримання середніх значень</a:t>
            </a:r>
          </a:p>
        </p:txBody>
      </p:sp>
      <p:pic>
        <p:nvPicPr>
          <p:cNvPr id="18" name="IMG_1535.MOV - Медіапрогравач VLC 2026-04-22 09-22-15">
            <a:hlinkClick r:id="" action="ppaction://media"/>
            <a:extLst>
              <a:ext uri="{FF2B5EF4-FFF2-40B4-BE49-F238E27FC236}">
                <a16:creationId xmlns:a16="http://schemas.microsoft.com/office/drawing/2014/main" id="{23A04B88-E1CF-0C27-2744-B172E95C1B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86280" y="2399705"/>
            <a:ext cx="7994650" cy="449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0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0AECF-01DA-38DB-8657-A18645792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1D9DB48-0D7C-65A8-5266-527574D60592}"/>
              </a:ext>
            </a:extLst>
          </p:cNvPr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BA55E88-2BD2-E489-7CC8-1DEF822BE488}"/>
              </a:ext>
            </a:extLst>
          </p:cNvPr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3FE11F5-0CF7-0EA7-9FC0-F5BD6D0AF483}"/>
              </a:ext>
            </a:extLst>
          </p:cNvPr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2818759-008F-06C5-B321-30391D734FFB}"/>
              </a:ext>
            </a:extLst>
          </p:cNvPr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4F033DB0-B1CD-BC0C-8A46-A301D9171DDB}"/>
              </a:ext>
            </a:extLst>
          </p:cNvPr>
          <p:cNvSpPr/>
          <p:nvPr/>
        </p:nvSpPr>
        <p:spPr>
          <a:xfrm>
            <a:off x="487680" y="4267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C83ADE-5279-059C-8B26-4E35BE44BB91}"/>
              </a:ext>
            </a:extLst>
          </p:cNvPr>
          <p:cNvSpPr txBox="1"/>
          <p:nvPr/>
        </p:nvSpPr>
        <p:spPr>
          <a:xfrm>
            <a:off x="11169444" y="6379656"/>
            <a:ext cx="87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1" name="Shape 25">
            <a:extLst>
              <a:ext uri="{FF2B5EF4-FFF2-40B4-BE49-F238E27FC236}">
                <a16:creationId xmlns:a16="http://schemas.microsoft.com/office/drawing/2014/main" id="{19CC3F2D-BD51-A0EA-49CF-695BEF135955}"/>
              </a:ext>
            </a:extLst>
          </p:cNvPr>
          <p:cNvSpPr/>
          <p:nvPr/>
        </p:nvSpPr>
        <p:spPr>
          <a:xfrm>
            <a:off x="972164" y="4204559"/>
            <a:ext cx="10323872" cy="2564263"/>
          </a:xfrm>
          <a:prstGeom prst="rect">
            <a:avLst/>
          </a:prstGeom>
          <a:solidFill>
            <a:srgbClr val="3A7A20">
              <a:alpha val="13000"/>
            </a:srgbClr>
          </a:solidFill>
          <a:ln w="6350">
            <a:solidFill>
              <a:srgbClr val="5A9A30"/>
            </a:solidFill>
            <a:prstDash val="solid"/>
          </a:ln>
        </p:spPr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CB789D30-3325-0904-89AE-1006C5DBE38D}"/>
              </a:ext>
            </a:extLst>
          </p:cNvPr>
          <p:cNvSpPr/>
          <p:nvPr/>
        </p:nvSpPr>
        <p:spPr>
          <a:xfrm>
            <a:off x="60960" y="1146970"/>
            <a:ext cx="5727290" cy="2120882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3FCE92-6D4F-4962-1457-FB2E9A36C8CE}"/>
              </a:ext>
            </a:extLst>
          </p:cNvPr>
          <p:cNvSpPr txBox="1"/>
          <p:nvPr/>
        </p:nvSpPr>
        <p:spPr>
          <a:xfrm>
            <a:off x="-246790" y="1031163"/>
            <a:ext cx="5818731" cy="2763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7051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Коло 1 (керуюча частина):</a:t>
            </a:r>
          </a:p>
          <a:p>
            <a:pPr indent="27051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₁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uk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В </a:t>
            </a: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PowerBank</a:t>
            </a:r>
            <a:r>
              <a:rPr lang="uk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indent="27051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I₁ = 0,22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ESP32 + MQ-135 + SG90 + OLED + DHT22)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P₁ = U₁I₁ = 5 × 0,22 = 1,1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50000"/>
              </a:lnSpc>
              <a:spcAft>
                <a:spcPts val="800"/>
              </a:spcAft>
              <a:buNone/>
            </a:pPr>
            <a:endParaRPr lang="uk-U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F1646AD6-A2DA-8B68-E6BA-7CEF4F1E8666}"/>
              </a:ext>
            </a:extLst>
          </p:cNvPr>
          <p:cNvSpPr/>
          <p:nvPr/>
        </p:nvSpPr>
        <p:spPr>
          <a:xfrm>
            <a:off x="6312309" y="1146970"/>
            <a:ext cx="5510981" cy="2120882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58E41F-266F-4E5F-256C-7B2E3D3B78E0}"/>
              </a:ext>
            </a:extLst>
          </p:cNvPr>
          <p:cNvSpPr txBox="1"/>
          <p:nvPr/>
        </p:nvSpPr>
        <p:spPr>
          <a:xfrm>
            <a:off x="6312309" y="1146970"/>
            <a:ext cx="6508956" cy="2345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Коло 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(вентилятор): 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U₂ = 3,7 В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(акумулятор 18650, 3,7 В)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I₂ = 0,3 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P₂ = U₂I₂ = 3,7 × 0,3 = 1,11 Вт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50000"/>
              </a:lnSpc>
              <a:spcAft>
                <a:spcPts val="800"/>
              </a:spcAft>
              <a:buNone/>
            </a:pPr>
            <a:endParaRPr lang="uk-UA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E54CDC89-FB37-CA30-FDEC-5C0FA5D72EA6}"/>
              </a:ext>
            </a:extLst>
          </p:cNvPr>
          <p:cNvSpPr/>
          <p:nvPr/>
        </p:nvSpPr>
        <p:spPr>
          <a:xfrm>
            <a:off x="932196" y="3337087"/>
            <a:ext cx="10604877" cy="573797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B150D4DB-C151-F323-BDB3-B17A82A2DAE1}"/>
              </a:ext>
            </a:extLst>
          </p:cNvPr>
          <p:cNvSpPr/>
          <p:nvPr/>
        </p:nvSpPr>
        <p:spPr>
          <a:xfrm>
            <a:off x="1091381" y="4302370"/>
            <a:ext cx="10128455" cy="2379478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6D06EA-76F9-B09E-0BDF-EBCA5B8F6912}"/>
              </a:ext>
            </a:extLst>
          </p:cNvPr>
          <p:cNvSpPr txBox="1"/>
          <p:nvPr/>
        </p:nvSpPr>
        <p:spPr>
          <a:xfrm>
            <a:off x="7375" y="3312559"/>
            <a:ext cx="12253451" cy="4613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добу (10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спрацювань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× 2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       t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= 10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спрацювань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× 2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хвилини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20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 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0,33 год</a:t>
            </a:r>
          </a:p>
          <a:p>
            <a:pPr algn="ctr">
              <a:lnSpc>
                <a:spcPct val="150000"/>
              </a:lnSpc>
            </a:pP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 енергії за добу: 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Керуюча частина (безперервно, 24 год):                        Вентилятор (лише при спрацюванні, 0,33 год):</a:t>
            </a:r>
          </a:p>
          <a:p>
            <a:pPr algn="ctr">
              <a:lnSpc>
                <a:spcPct val="150000"/>
              </a:lnSpc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E₁ = P₁ · t₁ = 1,1 × 24 = 26,4 </a:t>
            </a:r>
            <a:r>
              <a:rPr 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Вт·год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E₂ = P₂ · t₂ = 1,11 × 0,33 ≈ 0,37 </a:t>
            </a:r>
            <a:r>
              <a:rPr 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Вт·год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Загальне споживання енергії за добу:</a:t>
            </a:r>
          </a:p>
          <a:p>
            <a:pPr algn="ctr">
              <a:lnSpc>
                <a:spcPct val="150000"/>
              </a:lnSpc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= E₁ + E₂ = 26,4 + 0,37 ≈ 26,8 </a:t>
            </a:r>
            <a:r>
              <a:rPr 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Вт·год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buNone/>
            </a:pP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buNone/>
            </a:pP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60AA8B-6E1E-8C05-A088-DE11D2AD2717}"/>
              </a:ext>
            </a:extLst>
          </p:cNvPr>
          <p:cNvSpPr txBox="1"/>
          <p:nvPr/>
        </p:nvSpPr>
        <p:spPr>
          <a:xfrm>
            <a:off x="2383094" y="91157"/>
            <a:ext cx="7425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u="sng" dirty="0">
                <a:solidFill>
                  <a:srgbClr val="1A1A1A"/>
                </a:solidFill>
                <a:uFill>
                  <a:solidFill>
                    <a:srgbClr val="CC2200"/>
                  </a:solidFill>
                </a:uFill>
                <a:latin typeface="Times New Roman" pitchFamily="34" charset="0"/>
                <a:cs typeface="Times New Roman" pitchFamily="34" charset="-120"/>
              </a:rPr>
              <a:t>Енергетичні характеристики</a:t>
            </a:r>
            <a:endParaRPr lang="en-US" sz="3600" dirty="0"/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0F7DBE7F-0719-F4B1-BAC3-64DB6B243F1F}"/>
              </a:ext>
            </a:extLst>
          </p:cNvPr>
          <p:cNvSpPr/>
          <p:nvPr/>
        </p:nvSpPr>
        <p:spPr>
          <a:xfrm>
            <a:off x="0" y="1146969"/>
            <a:ext cx="60960" cy="2165589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DB56BB36-4BF2-DECD-8F8B-C97EC3D228DA}"/>
              </a:ext>
            </a:extLst>
          </p:cNvPr>
          <p:cNvSpPr/>
          <p:nvPr/>
        </p:nvSpPr>
        <p:spPr>
          <a:xfrm>
            <a:off x="6278142" y="1145750"/>
            <a:ext cx="60960" cy="2165589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34F4CCAD-FCC2-0A84-1D7C-4A93AAA6D9F5}"/>
              </a:ext>
            </a:extLst>
          </p:cNvPr>
          <p:cNvSpPr/>
          <p:nvPr/>
        </p:nvSpPr>
        <p:spPr>
          <a:xfrm>
            <a:off x="900634" y="3337088"/>
            <a:ext cx="45719" cy="573204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59632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1376" y="219456"/>
            <a:ext cx="10972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u="sng" dirty="0">
                <a:solidFill>
                  <a:srgbClr val="1A1A1A"/>
                </a:solidFill>
                <a:uFill>
                  <a:solidFill>
                    <a:srgbClr val="CC2200"/>
                  </a:solidFill>
                </a:u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Результати роботи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341376" y="1036320"/>
            <a:ext cx="341376" cy="341376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1376" y="1036320"/>
            <a:ext cx="341376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467" dirty="0"/>
          </a:p>
        </p:txBody>
      </p:sp>
      <p:sp>
        <p:nvSpPr>
          <p:cNvPr id="9" name="Text 7"/>
          <p:cNvSpPr/>
          <p:nvPr/>
        </p:nvSpPr>
        <p:spPr>
          <a:xfrm>
            <a:off x="755904" y="1036320"/>
            <a:ext cx="4511040" cy="463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Система перейшла у стан </a:t>
            </a:r>
            <a:r>
              <a:rPr lang="en-US" sz="1600" b="1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«УВАГА»</a:t>
            </a:r>
            <a:r>
              <a:rPr lang="en-US" sz="1600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на </a:t>
            </a:r>
            <a:r>
              <a:rPr lang="en-US" sz="1600" b="1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 хв 48 с</a:t>
            </a:r>
            <a:r>
              <a:rPr lang="en-US" sz="1600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— до появи суб'єктивних відчуттів у спостерігача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/>
        </p:nvGraphicFramePr>
        <p:xfrm>
          <a:off x="341376" y="1584960"/>
          <a:ext cx="4998720" cy="341376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Час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7A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CO₂, raw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7A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Статус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7A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Вентилятор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7A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0:00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412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Норма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Вимкн.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5:00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634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Норма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Вимкн.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6:48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803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⚠ Увага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Увімкн.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7:18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1058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⚠ Увага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Увімкн.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8:48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0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1254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0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Небезпека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0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Увімкн.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9:18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835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⚠ Увага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Увімкн.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9:33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0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698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0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✅ Норма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0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Вимкн.</a:t>
                      </a:r>
                      <a:endParaRPr lang="en-US" sz="15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C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Text 8"/>
          <p:cNvSpPr/>
          <p:nvPr/>
        </p:nvSpPr>
        <p:spPr>
          <a:xfrm>
            <a:off x="853440" y="5138928"/>
            <a:ext cx="4998720" cy="268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Таблиця 1. Динаміка накопичення CO₂ (середнє з 3 дослідів)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39594" y="5562600"/>
            <a:ext cx="341376" cy="341376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39594" y="5562600"/>
            <a:ext cx="341376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467" dirty="0"/>
          </a:p>
        </p:txBody>
      </p:sp>
      <p:sp>
        <p:nvSpPr>
          <p:cNvPr id="14" name="Text 11"/>
          <p:cNvSpPr/>
          <p:nvPr/>
        </p:nvSpPr>
        <p:spPr>
          <a:xfrm>
            <a:off x="883920" y="5596128"/>
            <a:ext cx="451104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Норма відновилась через </a:t>
            </a:r>
            <a:r>
              <a:rPr lang="en-US" sz="1600" b="1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хв 45 с</a:t>
            </a:r>
            <a:r>
              <a:rPr lang="en-US" sz="1600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після вмикання вентилятора</a:t>
            </a:r>
            <a:endParaRPr lang="en-US" sz="1600" dirty="0"/>
          </a:p>
        </p:txBody>
      </p:sp>
      <p:graphicFrame>
        <p:nvGraphicFramePr>
          <p:cNvPr id="15" name="Chart 0"/>
          <p:cNvGraphicFramePr/>
          <p:nvPr/>
        </p:nvGraphicFramePr>
        <p:xfrm>
          <a:off x="5608320" y="670560"/>
          <a:ext cx="6217920" cy="573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 12"/>
          <p:cNvSpPr/>
          <p:nvPr/>
        </p:nvSpPr>
        <p:spPr>
          <a:xfrm>
            <a:off x="11338560" y="6339840"/>
            <a:ext cx="6096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1733" b="1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17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1376" y="219456"/>
            <a:ext cx="10972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u="sng" dirty="0">
                <a:solidFill>
                  <a:srgbClr val="1A1A1A"/>
                </a:solidFill>
                <a:uFill>
                  <a:solidFill>
                    <a:srgbClr val="CC2200"/>
                  </a:solidFill>
                </a:u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341376" y="1036320"/>
            <a:ext cx="11509248" cy="829056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41376" y="1036320"/>
            <a:ext cx="73152" cy="829056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7680" y="1255776"/>
            <a:ext cx="365760" cy="365760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7680" y="125577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50976" y="1085088"/>
            <a:ext cx="10850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Розроблено та зібрано </a:t>
            </a:r>
            <a:r>
              <a:rPr lang="en-US" sz="1733" b="1" dirty="0">
                <a:solidFill>
                  <a:srgbClr val="1A5C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діючий прототип</a:t>
            </a:r>
            <a:r>
              <a:rPr lang="en-US" sz="1733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системи моніторингу на базі ESP32, яка виконує повний цикл: вимірювання CO₂ → виявлення небезпеки → вмикання вентиляції → відновлення герметичності</a:t>
            </a:r>
            <a:endParaRPr lang="en-US" sz="1733" dirty="0"/>
          </a:p>
        </p:txBody>
      </p:sp>
      <p:sp>
        <p:nvSpPr>
          <p:cNvPr id="12" name="Shape 10"/>
          <p:cNvSpPr/>
          <p:nvPr/>
        </p:nvSpPr>
        <p:spPr>
          <a:xfrm>
            <a:off x="341376" y="2048256"/>
            <a:ext cx="11509248" cy="829056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1376" y="2048256"/>
            <a:ext cx="73152" cy="829056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7680" y="2267712"/>
            <a:ext cx="365760" cy="365760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7680" y="226771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50976" y="2097024"/>
            <a:ext cx="10850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Підтверджено, що концентрація CO₂ досягає порогового рівня (</a:t>
            </a:r>
            <a:r>
              <a:rPr lang="en-US" sz="1733" b="1" dirty="0">
                <a:solidFill>
                  <a:srgbClr val="1A5C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800 raw</a:t>
            </a:r>
            <a:r>
              <a:rPr lang="en-US" sz="1733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 через </a:t>
            </a:r>
            <a:r>
              <a:rPr lang="en-US" sz="1733" b="1" dirty="0">
                <a:solidFill>
                  <a:srgbClr val="1A5C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6–7 хвилин</a:t>
            </a:r>
            <a:r>
              <a:rPr lang="en-US" sz="1733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при нагнітанні видихуваного повітря; система реагує автоматично — раніше, ніж людина відчуває загрозу</a:t>
            </a:r>
            <a:endParaRPr lang="en-US" sz="1733" dirty="0"/>
          </a:p>
        </p:txBody>
      </p:sp>
      <p:sp>
        <p:nvSpPr>
          <p:cNvPr id="17" name="Shape 15"/>
          <p:cNvSpPr/>
          <p:nvPr/>
        </p:nvSpPr>
        <p:spPr>
          <a:xfrm>
            <a:off x="341376" y="3048000"/>
            <a:ext cx="11509248" cy="829056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1376" y="3048000"/>
            <a:ext cx="73152" cy="829056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7680" y="3267456"/>
            <a:ext cx="365760" cy="365760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7680" y="326745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0976" y="3096768"/>
            <a:ext cx="10850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Встановлено, що концентрація CO₂ у замкненому просторі </a:t>
            </a:r>
            <a:r>
              <a:rPr lang="en-US" sz="1733" b="1" dirty="0">
                <a:solidFill>
                  <a:srgbClr val="1A5C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зростає з часом</a:t>
            </a:r>
            <a:r>
              <a:rPr lang="en-US" sz="1733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 а вмикання вентиляції знижує її до норми за </a:t>
            </a:r>
            <a:r>
              <a:rPr lang="en-US" sz="1733" b="1" dirty="0">
                <a:solidFill>
                  <a:srgbClr val="1A5C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хв 45 с</a:t>
            </a:r>
            <a:endParaRPr lang="en-US" sz="1733" dirty="0"/>
          </a:p>
        </p:txBody>
      </p:sp>
      <p:sp>
        <p:nvSpPr>
          <p:cNvPr id="22" name="Shape 20"/>
          <p:cNvSpPr/>
          <p:nvPr/>
        </p:nvSpPr>
        <p:spPr>
          <a:xfrm>
            <a:off x="341376" y="4047744"/>
            <a:ext cx="11509248" cy="829056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1376" y="4047744"/>
            <a:ext cx="73152" cy="829056"/>
          </a:xfrm>
          <a:prstGeom prst="rect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7680" y="4267200"/>
            <a:ext cx="365760" cy="365760"/>
          </a:xfrm>
          <a:prstGeom prst="ellipse">
            <a:avLst/>
          </a:prstGeom>
          <a:solidFill>
            <a:srgbClr val="3A7A20"/>
          </a:solidFill>
          <a:ln w="12700">
            <a:solidFill>
              <a:srgbClr val="3A7A2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7680" y="4267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50976" y="4096512"/>
            <a:ext cx="10850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Розроблена модель може слугувати </a:t>
            </a:r>
            <a:r>
              <a:rPr lang="en-US" sz="1733" b="1" dirty="0">
                <a:solidFill>
                  <a:srgbClr val="1A5C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прототипом системи моніторингу</a:t>
            </a:r>
            <a:r>
              <a:rPr lang="en-US" sz="1733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для майбутніх космічних місій та інших замкнених просторів</a:t>
            </a:r>
            <a:endParaRPr lang="en-US" sz="1733" dirty="0"/>
          </a:p>
        </p:txBody>
      </p:sp>
      <p:sp>
        <p:nvSpPr>
          <p:cNvPr id="27" name="Shape 25"/>
          <p:cNvSpPr/>
          <p:nvPr/>
        </p:nvSpPr>
        <p:spPr>
          <a:xfrm>
            <a:off x="341376" y="5096256"/>
            <a:ext cx="11509248" cy="1072896"/>
          </a:xfrm>
          <a:prstGeom prst="rect">
            <a:avLst/>
          </a:prstGeom>
          <a:solidFill>
            <a:srgbClr val="3A7A20">
              <a:alpha val="13000"/>
            </a:srgbClr>
          </a:solidFill>
          <a:ln w="6350">
            <a:solidFill>
              <a:srgbClr val="5A9A3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12064" y="5096256"/>
            <a:ext cx="11216640" cy="1072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1A5C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Перспективи: </a:t>
            </a:r>
            <a:r>
              <a:rPr lang="en-US" sz="1600" dirty="0">
                <a:solidFill>
                  <a:srgbClr val="1A4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заміна MQ-135 на датчик SCD40 (точні значення ppm)  ·  передача даних через Wi-Fi на веб-панель  ·  другий сервопривід для вихідного клапана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1338560" y="6339840"/>
            <a:ext cx="6096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1733" b="1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17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93E5D-A044-47AA-189F-4000E2A93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7CBCA36-B681-0FE4-6EBE-DEC2630506E4}"/>
              </a:ext>
            </a:extLst>
          </p:cNvPr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D4D055F-7B4E-F0A2-EDE5-053388E7DB77}"/>
              </a:ext>
            </a:extLst>
          </p:cNvPr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2069695-9167-C910-8867-F866696C46E2}"/>
              </a:ext>
            </a:extLst>
          </p:cNvPr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EFDA889-800B-382F-ADE6-6280BEAF642D}"/>
              </a:ext>
            </a:extLst>
          </p:cNvPr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51981170-9212-CDCB-3DD7-BD76E4D35634}"/>
              </a:ext>
            </a:extLst>
          </p:cNvPr>
          <p:cNvSpPr/>
          <p:nvPr/>
        </p:nvSpPr>
        <p:spPr>
          <a:xfrm>
            <a:off x="487680" y="4267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88F7FD-4FD8-124C-5CBF-14827462E4C4}"/>
              </a:ext>
            </a:extLst>
          </p:cNvPr>
          <p:cNvSpPr txBox="1"/>
          <p:nvPr/>
        </p:nvSpPr>
        <p:spPr>
          <a:xfrm>
            <a:off x="324464" y="255640"/>
            <a:ext cx="11543071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1A9F5B-74C0-9CE4-BD6E-77C48C452776}"/>
              </a:ext>
            </a:extLst>
          </p:cNvPr>
          <p:cNvSpPr txBox="1"/>
          <p:nvPr/>
        </p:nvSpPr>
        <p:spPr>
          <a:xfrm>
            <a:off x="11169444" y="6379656"/>
            <a:ext cx="87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67DC6F-587A-22F0-9C3B-91FAFCA6E6EB}"/>
              </a:ext>
            </a:extLst>
          </p:cNvPr>
          <p:cNvSpPr txBox="1"/>
          <p:nvPr/>
        </p:nvSpPr>
        <p:spPr>
          <a:xfrm>
            <a:off x="0" y="1348302"/>
            <a:ext cx="11543070" cy="2273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NASA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Artemis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Program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— URL: https://www.nasa.gov/artemis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3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Artemis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Accords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Principles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Cooperation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Civil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Exploration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Moon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— NASA, 2020.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3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CO2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Health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Effects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NIOSH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Pocket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Chemical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Hazards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— CDC/NIOSH, 2019.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3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Life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Support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International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Space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Station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NASA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Technical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Report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ISS-ECLSS. — NASA, 2021.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3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ESP32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Technical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Reference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Manual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—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Espressif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2023. — URL: https://www.espressif.com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658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A4C28-CA46-FEA1-DD8C-5D1040607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F4A0E80-53E5-73E7-EEE9-DB89E0CB617F}"/>
              </a:ext>
            </a:extLst>
          </p:cNvPr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7DB85A"/>
          </a:solidFill>
          <a:ln w="12700">
            <a:solidFill>
              <a:srgbClr val="7DB85A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C4C995A-5456-BDEF-EAFF-BBCCF4C36E1A}"/>
              </a:ext>
            </a:extLst>
          </p:cNvPr>
          <p:cNvSpPr/>
          <p:nvPr/>
        </p:nvSpPr>
        <p:spPr>
          <a:xfrm>
            <a:off x="3048000" y="0"/>
            <a:ext cx="3108960" cy="6858000"/>
          </a:xfrm>
          <a:prstGeom prst="rect">
            <a:avLst/>
          </a:prstGeom>
          <a:solidFill>
            <a:srgbClr val="9EC87A"/>
          </a:solidFill>
          <a:ln w="12700">
            <a:solidFill>
              <a:srgbClr val="9EC87A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C70AD62-07D0-ECD7-4510-13C579295554}"/>
              </a:ext>
            </a:extLst>
          </p:cNvPr>
          <p:cNvSpPr/>
          <p:nvPr/>
        </p:nvSpPr>
        <p:spPr>
          <a:xfrm>
            <a:off x="6096000" y="0"/>
            <a:ext cx="3108960" cy="6858000"/>
          </a:xfrm>
          <a:prstGeom prst="rect">
            <a:avLst/>
          </a:prstGeom>
          <a:solidFill>
            <a:srgbClr val="C8DFA8"/>
          </a:solidFill>
          <a:ln w="12700">
            <a:solidFill>
              <a:srgbClr val="C8DFA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E0A0E49-4771-95E4-7F23-1116FF74DF75}"/>
              </a:ext>
            </a:extLst>
          </p:cNvPr>
          <p:cNvSpPr/>
          <p:nvPr/>
        </p:nvSpPr>
        <p:spPr>
          <a:xfrm>
            <a:off x="9144000" y="0"/>
            <a:ext cx="3108960" cy="6858000"/>
          </a:xfrm>
          <a:prstGeom prst="rect">
            <a:avLst/>
          </a:prstGeom>
          <a:solidFill>
            <a:srgbClr val="E8F0D8"/>
          </a:solidFill>
          <a:ln w="12700">
            <a:solidFill>
              <a:srgbClr val="E8F0D8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069625A8-71D1-83C3-B563-304F68D60405}"/>
              </a:ext>
            </a:extLst>
          </p:cNvPr>
          <p:cNvSpPr/>
          <p:nvPr/>
        </p:nvSpPr>
        <p:spPr>
          <a:xfrm>
            <a:off x="487680" y="4267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1509A3-CD67-5F13-CF7A-8835436EB1A0}"/>
              </a:ext>
            </a:extLst>
          </p:cNvPr>
          <p:cNvSpPr txBox="1"/>
          <p:nvPr/>
        </p:nvSpPr>
        <p:spPr>
          <a:xfrm>
            <a:off x="3048000" y="1272297"/>
            <a:ext cx="6096000" cy="99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uk-UA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Дякую за увагу</a:t>
            </a:r>
            <a:endParaRPr lang="uk-U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BB4C6D-9275-7708-2E90-7E9DA2D09A98}"/>
              </a:ext>
            </a:extLst>
          </p:cNvPr>
          <p:cNvSpPr txBox="1"/>
          <p:nvPr/>
        </p:nvSpPr>
        <p:spPr>
          <a:xfrm>
            <a:off x="11169444" y="6379656"/>
            <a:ext cx="87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2468162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805</Words>
  <Application>Microsoft Office PowerPoint</Application>
  <PresentationFormat>Широкоэкранный</PresentationFormat>
  <Paragraphs>141</Paragraphs>
  <Slides>11</Slides>
  <Notes>11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Інна Мірошніченко</dc:creator>
  <cp:lastModifiedBy>Інна Мірошніченко</cp:lastModifiedBy>
  <cp:revision>10</cp:revision>
  <dcterms:created xsi:type="dcterms:W3CDTF">2026-03-29T17:34:35Z</dcterms:created>
  <dcterms:modified xsi:type="dcterms:W3CDTF">2026-04-22T08:20:05Z</dcterms:modified>
</cp:coreProperties>
</file>