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2"/>
  </p:notesMasterIdLst>
  <p:handoutMasterIdLst>
    <p:handoutMasterId r:id="rId23"/>
  </p:handoutMasterIdLst>
  <p:sldIdLst>
    <p:sldId id="256" r:id="rId2"/>
    <p:sldId id="283" r:id="rId3"/>
    <p:sldId id="285" r:id="rId4"/>
    <p:sldId id="287" r:id="rId5"/>
    <p:sldId id="284" r:id="rId6"/>
    <p:sldId id="279" r:id="rId7"/>
    <p:sldId id="289" r:id="rId8"/>
    <p:sldId id="297" r:id="rId9"/>
    <p:sldId id="299" r:id="rId10"/>
    <p:sldId id="288" r:id="rId11"/>
    <p:sldId id="292" r:id="rId12"/>
    <p:sldId id="281" r:id="rId13"/>
    <p:sldId id="291" r:id="rId14"/>
    <p:sldId id="257" r:id="rId15"/>
    <p:sldId id="276" r:id="rId16"/>
    <p:sldId id="286" r:id="rId17"/>
    <p:sldId id="293" r:id="rId18"/>
    <p:sldId id="294" r:id="rId19"/>
    <p:sldId id="296" r:id="rId20"/>
    <p:sldId id="295" r:id="rId21"/>
  </p:sldIdLst>
  <p:sldSz cx="12192000" cy="6858000"/>
  <p:notesSz cx="6858000" cy="9144000"/>
  <p:defaultTextStyle>
    <a:defPPr rtl="0"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Вітаємо" id="{E75E278A-FF0E-49A4-B170-79828D63BBAD}">
          <p14:sldIdLst>
            <p14:sldId id="256"/>
            <p14:sldId id="283"/>
            <p14:sldId id="285"/>
            <p14:sldId id="287"/>
            <p14:sldId id="284"/>
            <p14:sldId id="279"/>
            <p14:sldId id="289"/>
            <p14:sldId id="297"/>
            <p14:sldId id="299"/>
            <p14:sldId id="288"/>
            <p14:sldId id="292"/>
            <p14:sldId id="281"/>
            <p14:sldId id="291"/>
            <p14:sldId id="257"/>
            <p14:sldId id="276"/>
            <p14:sldId id="286"/>
            <p14:sldId id="293"/>
            <p14:sldId id="294"/>
            <p14:sldId id="296"/>
            <p14:sldId id="29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Автор" initials="А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4726"/>
    <a:srgbClr val="404040"/>
    <a:srgbClr val="FF9B45"/>
    <a:srgbClr val="DD462F"/>
    <a:srgbClr val="F8CFB6"/>
    <a:srgbClr val="F8CAB6"/>
    <a:srgbClr val="923922"/>
    <a:srgbClr val="F5F5F5"/>
    <a:srgbClr val="F2F2F2"/>
    <a:srgbClr val="D2B4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241" autoAdjust="0"/>
  </p:normalViewPr>
  <p:slideViewPr>
    <p:cSldViewPr snapToGrid="0">
      <p:cViewPr varScale="1">
        <p:scale>
          <a:sx n="69" d="100"/>
          <a:sy n="69" d="100"/>
        </p:scale>
        <p:origin x="1142" y="2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9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C89D76DE-1BFB-4BBF-BAAB-13105FF15E81}" type="datetime1">
              <a:rPr lang="uk-UA" smtClean="0"/>
              <a:t>09.04.2026</a:t>
            </a:fld>
            <a:endParaRPr lang="uk-UA" dirty="0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C679768-A2FC-4D08-91F6-8DCE6C566B3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302551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uk-UA" noProof="0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F5C74B-9BFF-446B-BA4D-75C07D763D97}" type="datetime1">
              <a:rPr lang="uk-UA" smtClean="0"/>
              <a:pPr/>
              <a:t>09.04.2026</a:t>
            </a:fld>
            <a:endParaRPr lang="uk-UA" dirty="0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uk-UA" noProof="0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uk-UA" noProof="0"/>
              <a:t>Зразки заголовків</a:t>
            </a:r>
          </a:p>
          <a:p>
            <a:pPr lvl="1" rtl="0"/>
            <a:r>
              <a:rPr lang="uk-UA" noProof="0"/>
              <a:t>Другий рівень</a:t>
            </a:r>
          </a:p>
          <a:p>
            <a:pPr lvl="2" rtl="0"/>
            <a:r>
              <a:rPr lang="uk-UA" noProof="0"/>
              <a:t>Третій рівень</a:t>
            </a:r>
          </a:p>
          <a:p>
            <a:pPr lvl="3" rtl="0"/>
            <a:r>
              <a:rPr lang="uk-UA" noProof="0"/>
              <a:t>Четвертий рівень</a:t>
            </a:r>
          </a:p>
          <a:p>
            <a:pPr lvl="4" rtl="0"/>
            <a:r>
              <a:rPr lang="uk-UA" noProof="0"/>
              <a:t>П’ятий рівень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uk-UA" noProof="0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F61EA0F-A667-4B49-8422-0062BC55E249}" type="slidenum">
              <a:rPr lang="uk-UA" noProof="0" smtClean="0"/>
              <a:t>‹№›</a:t>
            </a:fld>
            <a:endParaRPr lang="uk-UA" noProof="0"/>
          </a:p>
        </p:txBody>
      </p:sp>
    </p:spTree>
    <p:extLst>
      <p:ext uri="{BB962C8B-B14F-4D97-AF65-F5344CB8AC3E}">
        <p14:creationId xmlns:p14="http://schemas.microsoft.com/office/powerpoint/2010/main" val="3381910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uk-UA" noProof="0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F61EA0F-A667-4B49-8422-0062BC55E249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11769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noProof="0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uk-UA" smtClean="0"/>
              <a:t>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165782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noProof="0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uk-UA" smtClean="0"/>
              <a:t>12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674050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uk-UA" noProof="0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F61EA0F-A667-4B49-8422-0062BC55E249}" type="slidenum">
              <a:rPr lang="uk-UA" smtClean="0"/>
              <a:t>14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342300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noProof="0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uk-UA" smtClean="0"/>
              <a:t>15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474386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кутник 6"/>
          <p:cNvSpPr/>
          <p:nvPr userDrawn="1"/>
        </p:nvSpPr>
        <p:spPr bwMode="blackWhite">
          <a:xfrm>
            <a:off x="254950" y="262784"/>
            <a:ext cx="11682101" cy="633243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uk-UA" sz="1800" noProof="0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uk-UA" noProof="0"/>
              <a:t>Зразок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71854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кутник 8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uk-UA" sz="1800" noProof="0"/>
          </a:p>
        </p:txBody>
      </p:sp>
      <p:cxnSp>
        <p:nvCxnSpPr>
          <p:cNvPr id="12" name="Пряма сполучна лінія 11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Заголовок 3"/>
          <p:cNvSpPr>
            <a:spLocks noGrp="1"/>
          </p:cNvSpPr>
          <p:nvPr>
            <p:ph type="title" hasCustomPrompt="1"/>
          </p:nvPr>
        </p:nvSpPr>
        <p:spPr>
          <a:xfrm>
            <a:off x="521207" y="448056"/>
            <a:ext cx="6877119" cy="640080"/>
          </a:xfrm>
        </p:spPr>
        <p:txBody>
          <a:bodyPr rtlCol="0" anchor="b" anchorCtr="0">
            <a:normAutofit/>
          </a:bodyPr>
          <a:lstStyle>
            <a:lvl1pPr>
              <a:defRPr sz="28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rtl="0"/>
            <a:r>
              <a:rPr lang="uk-UA" noProof="0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0" hasCustomPrompt="1"/>
          </p:nvPr>
        </p:nvSpPr>
        <p:spPr>
          <a:xfrm>
            <a:off x="539496" y="1435608"/>
            <a:ext cx="44165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uk-UA" noProof="0"/>
              <a:t>Зразки заголовків</a:t>
            </a:r>
          </a:p>
          <a:p>
            <a:pPr marL="0" lvl="1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uk-UA" noProof="0"/>
              <a:t>Другий рівень</a:t>
            </a:r>
          </a:p>
          <a:p>
            <a:pPr marL="0" lvl="2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uk-UA" noProof="0"/>
              <a:t>Третій рівень</a:t>
            </a:r>
          </a:p>
          <a:p>
            <a:pPr marL="0" lvl="3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uk-UA" noProof="0"/>
              <a:t>Четвертий рівень</a:t>
            </a:r>
          </a:p>
          <a:p>
            <a:pPr marL="0" lvl="4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uk-UA" noProof="0"/>
              <a:t>П’ятий рівень</a:t>
            </a:r>
          </a:p>
        </p:txBody>
      </p:sp>
      <p:sp>
        <p:nvSpPr>
          <p:cNvPr id="6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B178C75B-27BA-4E94-9064-5C1D4D309112}" type="datetime1">
              <a:rPr lang="uk-UA" noProof="0" smtClean="0"/>
              <a:t>09.04.2026</a:t>
            </a:fld>
            <a:endParaRPr lang="uk-UA" noProof="0"/>
          </a:p>
        </p:txBody>
      </p:sp>
      <p:sp>
        <p:nvSpPr>
          <p:cNvPr id="7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endParaRPr lang="uk-UA" noProof="0"/>
          </a:p>
        </p:txBody>
      </p:sp>
      <p:sp>
        <p:nvSpPr>
          <p:cNvPr id="8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37192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9860EDB8-5305-433F-BE41-D7A86D811DB3}" type="slidenum">
              <a:rPr lang="uk-UA" noProof="0" smtClean="0"/>
              <a:pPr/>
              <a:t>‹№›</a:t>
            </a:fld>
            <a:endParaRPr lang="uk-UA" noProof="0"/>
          </a:p>
        </p:txBody>
      </p:sp>
    </p:spTree>
    <p:extLst>
      <p:ext uri="{BB962C8B-B14F-4D97-AF65-F5344CB8AC3E}">
        <p14:creationId xmlns:p14="http://schemas.microsoft.com/office/powerpoint/2010/main" val="2185836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кутник 8"/>
          <p:cNvSpPr/>
          <p:nvPr userDrawn="1"/>
        </p:nvSpPr>
        <p:spPr>
          <a:xfrm>
            <a:off x="254951" y="262784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uk-UA" sz="1800" noProof="0"/>
          </a:p>
        </p:txBody>
      </p:sp>
      <p:sp>
        <p:nvSpPr>
          <p:cNvPr id="10" name="Прямокутник 9"/>
          <p:cNvSpPr/>
          <p:nvPr userDrawn="1"/>
        </p:nvSpPr>
        <p:spPr bwMode="blackWhite">
          <a:xfrm>
            <a:off x="254950" y="262784"/>
            <a:ext cx="11682101" cy="207264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uk-UA" sz="1800" noProof="0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521208" y="1536192"/>
            <a:ext cx="6876288" cy="640080"/>
          </a:xfrm>
        </p:spPr>
        <p:txBody>
          <a:bodyPr rtlCol="0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pPr rtl="0"/>
            <a:r>
              <a:rPr lang="uk-UA" noProof="0"/>
              <a:t>Зразок заголовка</a:t>
            </a:r>
          </a:p>
        </p:txBody>
      </p:sp>
      <p:sp>
        <p:nvSpPr>
          <p:cNvPr id="7" name="Місце для вмісту 6"/>
          <p:cNvSpPr>
            <a:spLocks noGrp="1"/>
          </p:cNvSpPr>
          <p:nvPr>
            <p:ph sz="quarter" idx="13" hasCustomPrompt="1"/>
          </p:nvPr>
        </p:nvSpPr>
        <p:spPr>
          <a:xfrm>
            <a:off x="539496" y="2560320"/>
            <a:ext cx="94457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24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uk-UA" noProof="0"/>
              <a:t>Зразки заголовків</a:t>
            </a:r>
          </a:p>
          <a:p>
            <a:pPr marL="0" lvl="1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uk-UA" noProof="0"/>
              <a:t>Другий рівень</a:t>
            </a:r>
          </a:p>
          <a:p>
            <a:pPr marL="0" lvl="2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uk-UA" noProof="0"/>
              <a:t>Третій рівень</a:t>
            </a:r>
          </a:p>
          <a:p>
            <a:pPr marL="0" lvl="3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uk-UA" noProof="0"/>
              <a:t>Четвертий рівень</a:t>
            </a:r>
          </a:p>
          <a:p>
            <a:pPr marL="0" lvl="4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uk-UA" noProof="0"/>
              <a:t>П’ятий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1335655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кутник 6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uk-UA" sz="1800" noProof="0"/>
          </a:p>
        </p:txBody>
      </p:sp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521208" y="448056"/>
            <a:ext cx="6876288" cy="6400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pPr rtl="0"/>
            <a:r>
              <a:rPr lang="uk-UA" noProof="0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539496" y="1435608"/>
            <a:ext cx="4416552" cy="39776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uk-UA" noProof="0"/>
              <a:t>Зразки заголовків</a:t>
            </a:r>
          </a:p>
          <a:p>
            <a:pPr lvl="1" rtl="0"/>
            <a:r>
              <a:rPr lang="uk-UA" noProof="0"/>
              <a:t>Другий рівень</a:t>
            </a:r>
          </a:p>
          <a:p>
            <a:pPr lvl="2" rtl="0"/>
            <a:r>
              <a:rPr lang="uk-UA" noProof="0"/>
              <a:t>Третій рівень</a:t>
            </a:r>
          </a:p>
          <a:p>
            <a:pPr lvl="3" rtl="0"/>
            <a:r>
              <a:rPr lang="uk-UA" noProof="0"/>
              <a:t>Четвертий рівень</a:t>
            </a:r>
          </a:p>
          <a:p>
            <a:pPr lvl="4" rtl="0"/>
            <a:r>
              <a:rPr lang="uk-UA" noProof="0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F643228A-4125-4B85-8A2D-0CD1D3411FD3}" type="datetime1">
              <a:rPr lang="uk-UA" noProof="0" smtClean="0"/>
              <a:t>09.04.2026</a:t>
            </a:fld>
            <a:endParaRPr lang="uk-UA" noProof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endParaRPr lang="uk-UA" noProof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375904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9860EDB8-5305-433F-BE41-D7A86D811DB3}" type="slidenum">
              <a:rPr lang="uk-UA" noProof="0" smtClean="0"/>
              <a:pPr/>
              <a:t>‹№›</a:t>
            </a:fld>
            <a:endParaRPr lang="uk-UA" noProof="0"/>
          </a:p>
        </p:txBody>
      </p:sp>
      <p:cxnSp>
        <p:nvCxnSpPr>
          <p:cNvPr id="8" name="Пряма сполучна лінія 7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675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Tx/>
        <a:buNone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5pPr>
      <a:lvl6pPr marL="20574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514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1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svg"/><Relationship Id="rId5" Type="http://schemas.openxmlformats.org/officeDocument/2006/relationships/image" Target="../media/image17.svg"/><Relationship Id="rId4" Type="http://schemas.openxmlformats.org/officeDocument/2006/relationships/image" Target="../media/image16.sv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example.com/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79576" y="452888"/>
            <a:ext cx="8819075" cy="662680"/>
          </a:xfrm>
        </p:spPr>
        <p:txBody>
          <a:bodyPr rtlCol="0" anchor="ctr" anchorCtr="0">
            <a:noAutofit/>
          </a:bodyPr>
          <a:lstStyle/>
          <a:p>
            <a:r>
              <a:rPr lang="ru-RU" sz="2400" b="1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Всеукраїнський</a:t>
            </a:r>
            <a:r>
              <a:rPr lang="ru-RU" sz="24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інтерактивний</a:t>
            </a:r>
            <a:r>
              <a:rPr lang="ru-RU" sz="24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конкурс «МАН-</a:t>
            </a:r>
            <a:r>
              <a:rPr lang="ru-RU" sz="2400" b="1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Юніор</a:t>
            </a:r>
            <a:r>
              <a:rPr lang="ru-RU" sz="24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Дослідник</a:t>
            </a:r>
            <a:r>
              <a:rPr lang="ru-RU" sz="24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»</a:t>
            </a:r>
            <a:br>
              <a:rPr lang="ru-RU" sz="24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</a:br>
            <a:r>
              <a:rPr lang="ru-RU" sz="24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                         </a:t>
            </a:r>
            <a:r>
              <a:rPr lang="uk-UA" sz="24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Номінація: Еколог-Юніор</a:t>
            </a: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4294967295"/>
          </p:nvPr>
        </p:nvSpPr>
        <p:spPr>
          <a:xfrm>
            <a:off x="1324669" y="4018528"/>
            <a:ext cx="8673982" cy="2048256"/>
          </a:xfrm>
        </p:spPr>
        <p:txBody>
          <a:bodyPr rtlCol="0">
            <a:normAutofit fontScale="25000" lnSpcReduction="20000"/>
          </a:bodyPr>
          <a:lstStyle/>
          <a:p>
            <a:r>
              <a:rPr lang="uk-UA" sz="9600" dirty="0">
                <a:solidFill>
                  <a:schemeClr val="bg1"/>
                </a:solidFill>
                <a:latin typeface="+mj-lt"/>
              </a:rPr>
              <a:t>Роботу виконала </a:t>
            </a:r>
            <a:r>
              <a:rPr lang="uk-UA" sz="9600" dirty="0" err="1">
                <a:solidFill>
                  <a:schemeClr val="bg1"/>
                </a:solidFill>
                <a:latin typeface="+mj-lt"/>
              </a:rPr>
              <a:t>Лопушенко</a:t>
            </a:r>
            <a:r>
              <a:rPr lang="uk-UA" sz="9600" dirty="0">
                <a:solidFill>
                  <a:schemeClr val="bg1"/>
                </a:solidFill>
                <a:latin typeface="+mj-lt"/>
              </a:rPr>
              <a:t> Валерія Сергіївна </a:t>
            </a:r>
          </a:p>
          <a:p>
            <a:r>
              <a:rPr lang="uk-UA" sz="9600" dirty="0">
                <a:solidFill>
                  <a:schemeClr val="bg1"/>
                </a:solidFill>
                <a:latin typeface="+mj-lt"/>
              </a:rPr>
              <a:t>у</a:t>
            </a:r>
            <a:r>
              <a:rPr lang="uk-UA" sz="9600" dirty="0">
                <a:solidFill>
                  <a:schemeClr val="bg1"/>
                </a:solidFill>
              </a:rPr>
              <a:t>чениця 10-Б класу ліцею №3 </a:t>
            </a:r>
            <a:r>
              <a:rPr lang="uk-UA" sz="9600" dirty="0" err="1">
                <a:solidFill>
                  <a:schemeClr val="bg1"/>
                </a:solidFill>
              </a:rPr>
              <a:t>Новокаховської</a:t>
            </a:r>
            <a:r>
              <a:rPr lang="uk-UA" sz="9600" dirty="0">
                <a:solidFill>
                  <a:schemeClr val="bg1"/>
                </a:solidFill>
              </a:rPr>
              <a:t> міської ради</a:t>
            </a:r>
          </a:p>
          <a:p>
            <a:r>
              <a:rPr lang="uk-UA" sz="9600" dirty="0">
                <a:solidFill>
                  <a:schemeClr val="bg1"/>
                </a:solidFill>
                <a:latin typeface="+mj-lt"/>
              </a:rPr>
              <a:t>Керівник: Матвеєва Тетяна Василівна, вчитель ліцею №3 </a:t>
            </a:r>
            <a:r>
              <a:rPr lang="uk-UA" sz="9600" dirty="0" err="1">
                <a:solidFill>
                  <a:schemeClr val="bg1"/>
                </a:solidFill>
                <a:latin typeface="+mj-lt"/>
              </a:rPr>
              <a:t>Новокаховської</a:t>
            </a:r>
            <a:r>
              <a:rPr lang="uk-UA" sz="9600" dirty="0">
                <a:solidFill>
                  <a:schemeClr val="bg1"/>
                </a:solidFill>
                <a:latin typeface="+mj-lt"/>
              </a:rPr>
              <a:t> міської ради</a:t>
            </a:r>
          </a:p>
          <a:p>
            <a:r>
              <a:rPr lang="uk-UA" sz="2400" dirty="0">
                <a:solidFill>
                  <a:schemeClr val="bg1"/>
                </a:solidFill>
                <a:latin typeface="+mj-lt"/>
              </a:rPr>
              <a:t> </a:t>
            </a:r>
          </a:p>
        </p:txBody>
      </p:sp>
      <p:pic>
        <p:nvPicPr>
          <p:cNvPr id="6" name="Image 0" descr="preencoded.png">
            <a:extLst>
              <a:ext uri="{FF2B5EF4-FFF2-40B4-BE49-F238E27FC236}">
                <a16:creationId xmlns:a16="http://schemas.microsoft.com/office/drawing/2014/main" id="{5DB5A1D2-BB21-16CA-5DD1-51954D99BC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0" y="269748"/>
            <a:ext cx="1671733" cy="631850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D0225D8-18BA-1E31-4893-D03493BDAF46}"/>
              </a:ext>
            </a:extLst>
          </p:cNvPr>
          <p:cNvSpPr txBox="1"/>
          <p:nvPr/>
        </p:nvSpPr>
        <p:spPr>
          <a:xfrm>
            <a:off x="1865376" y="1720996"/>
            <a:ext cx="727633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Особливості</a:t>
            </a:r>
            <a:r>
              <a:rPr lang="ru-RU" sz="40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росту і </a:t>
            </a:r>
            <a:r>
              <a:rPr lang="ru-RU" sz="4000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розвитку</a:t>
            </a:r>
            <a:r>
              <a:rPr lang="ru-RU" sz="40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манго, </a:t>
            </a:r>
            <a:r>
              <a:rPr lang="ru-RU" sz="4000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вирощеного</a:t>
            </a:r>
            <a:r>
              <a:rPr lang="ru-RU" sz="40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з </a:t>
            </a:r>
            <a:r>
              <a:rPr lang="ru-RU" sz="4000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кісточки</a:t>
            </a:r>
            <a:r>
              <a:rPr lang="ru-RU" sz="40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в </a:t>
            </a:r>
            <a:r>
              <a:rPr lang="ru-RU" sz="4000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домашніх</a:t>
            </a:r>
            <a:r>
              <a:rPr lang="ru-RU" sz="40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умовах</a:t>
            </a:r>
            <a:endParaRPr lang="uk-UA" sz="40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1807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4036B-53AA-388D-D1E9-15563284B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43400" y="448056"/>
            <a:ext cx="5797296" cy="640080"/>
          </a:xfrm>
        </p:spPr>
        <p:txBody>
          <a:bodyPr>
            <a:noAutofit/>
          </a:bodyPr>
          <a:lstStyle/>
          <a:p>
            <a:r>
              <a:rPr lang="uk-UA" sz="4000" b="1" dirty="0">
                <a:solidFill>
                  <a:schemeClr val="accent2">
                    <a:lumMod val="50000"/>
                  </a:schemeClr>
                </a:solidFill>
              </a:rPr>
              <a:t>Актуальність теми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2A725D-A08F-58A0-D062-8968BF71CE1D}"/>
              </a:ext>
            </a:extLst>
          </p:cNvPr>
          <p:cNvSpPr txBox="1"/>
          <p:nvPr/>
        </p:nvSpPr>
        <p:spPr>
          <a:xfrm>
            <a:off x="2404872" y="2007620"/>
            <a:ext cx="8979408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Манго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—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тропічний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фрукт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,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який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зазвичай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вирощують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у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теплому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кліматі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.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Але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чи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можна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виростити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справжнє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дерево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манго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з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кісточки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прямо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вдома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, в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кімнатних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умовах</a:t>
            </a:r>
            <a:endParaRPr lang="uk-UA" dirty="0">
              <a:solidFill>
                <a:srgbClr val="272525"/>
              </a:solidFill>
              <a:latin typeface="Overpass" pitchFamily="34" charset="0"/>
              <a:ea typeface="Overpass" pitchFamily="34" charset="-122"/>
              <a:cs typeface="Overpass" pitchFamily="34" charset="-120"/>
            </a:endParaRPr>
          </a:p>
          <a:p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Ідея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з'явилась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після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того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,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як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я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з’ї</a:t>
            </a:r>
            <a:r>
              <a:rPr lang="uk-UA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ла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манго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й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виріши</a:t>
            </a:r>
            <a:r>
              <a:rPr lang="uk-UA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ла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не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викидати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кісточку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. </a:t>
            </a:r>
            <a:endParaRPr lang="uk-UA" sz="2000" dirty="0">
              <a:solidFill>
                <a:srgbClr val="272525"/>
              </a:solidFill>
              <a:latin typeface="Overpass" pitchFamily="34" charset="0"/>
              <a:ea typeface="Overpass" pitchFamily="34" charset="-122"/>
              <a:cs typeface="Overpass" pitchFamily="34" charset="-120"/>
            </a:endParaRPr>
          </a:p>
          <a:p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Це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спонукало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мене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запитати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:</a:t>
            </a:r>
            <a:endParaRPr lang="uk-UA" dirty="0">
              <a:solidFill>
                <a:srgbClr val="272525"/>
              </a:solidFill>
              <a:latin typeface="Overpass" pitchFamily="34" charset="0"/>
              <a:ea typeface="Overpass" pitchFamily="34" charset="-122"/>
              <a:cs typeface="Overpass" pitchFamily="34" charset="-120"/>
            </a:endParaRPr>
          </a:p>
          <a:p>
            <a:r>
              <a:rPr lang="en-US" dirty="0" err="1">
                <a:solidFill>
                  <a:schemeClr val="accent2">
                    <a:lumMod val="75000"/>
                  </a:schemeClr>
                </a:solidFill>
                <a:latin typeface="Overpass Bold" pitchFamily="34" charset="0"/>
                <a:ea typeface="Overpass Bold" pitchFamily="34" charset="-122"/>
                <a:cs typeface="Overpass Bold" pitchFamily="34" charset="-120"/>
              </a:rPr>
              <a:t>Чи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Overpass Bold" pitchFamily="34" charset="0"/>
                <a:ea typeface="Overpass Bold" pitchFamily="34" charset="-122"/>
                <a:cs typeface="Overpass Bold" pitchFamily="34" charset="-120"/>
              </a:rPr>
              <a:t> </a:t>
            </a:r>
            <a:r>
              <a:rPr lang="en-US" dirty="0" err="1">
                <a:solidFill>
                  <a:schemeClr val="accent2">
                    <a:lumMod val="75000"/>
                  </a:schemeClr>
                </a:solidFill>
                <a:latin typeface="Overpass Bold" pitchFamily="34" charset="0"/>
                <a:ea typeface="Overpass Bold" pitchFamily="34" charset="-122"/>
                <a:cs typeface="Overpass Bold" pitchFamily="34" charset="-120"/>
              </a:rPr>
              <a:t>здатна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Overpass Bold" pitchFamily="34" charset="0"/>
                <a:ea typeface="Overpass Bold" pitchFamily="34" charset="-122"/>
                <a:cs typeface="Overpass Bold" pitchFamily="34" charset="-120"/>
              </a:rPr>
              <a:t> </a:t>
            </a:r>
            <a:r>
              <a:rPr lang="en-US" dirty="0" err="1">
                <a:solidFill>
                  <a:schemeClr val="accent2">
                    <a:lumMod val="75000"/>
                  </a:schemeClr>
                </a:solidFill>
                <a:latin typeface="Overpass Bold" pitchFamily="34" charset="0"/>
                <a:ea typeface="Overpass Bold" pitchFamily="34" charset="-122"/>
                <a:cs typeface="Overpass Bold" pitchFamily="34" charset="-120"/>
              </a:rPr>
              <a:t>кісточка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Overpass Bold" pitchFamily="34" charset="0"/>
                <a:ea typeface="Overpass Bold" pitchFamily="34" charset="-122"/>
                <a:cs typeface="Overpass Bold" pitchFamily="34" charset="-120"/>
              </a:rPr>
              <a:t> </a:t>
            </a:r>
            <a:r>
              <a:rPr lang="en-US" dirty="0" err="1">
                <a:solidFill>
                  <a:schemeClr val="accent2">
                    <a:lumMod val="75000"/>
                  </a:schemeClr>
                </a:solidFill>
                <a:latin typeface="Overpass Bold" pitchFamily="34" charset="0"/>
                <a:ea typeface="Overpass Bold" pitchFamily="34" charset="-122"/>
                <a:cs typeface="Overpass Bold" pitchFamily="34" charset="-120"/>
              </a:rPr>
              <a:t>манго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Overpass Bold" pitchFamily="34" charset="0"/>
                <a:ea typeface="Overpass Bold" pitchFamily="34" charset="-122"/>
                <a:cs typeface="Overpass Bold" pitchFamily="34" charset="-120"/>
              </a:rPr>
              <a:t> </a:t>
            </a:r>
            <a:r>
              <a:rPr lang="en-US" dirty="0" err="1">
                <a:solidFill>
                  <a:schemeClr val="accent2">
                    <a:lumMod val="75000"/>
                  </a:schemeClr>
                </a:solidFill>
                <a:latin typeface="Overpass Bold" pitchFamily="34" charset="0"/>
                <a:ea typeface="Overpass Bold" pitchFamily="34" charset="-122"/>
                <a:cs typeface="Overpass Bold" pitchFamily="34" charset="-120"/>
              </a:rPr>
              <a:t>проростати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Overpass Bold" pitchFamily="34" charset="0"/>
                <a:ea typeface="Overpass Bold" pitchFamily="34" charset="-122"/>
                <a:cs typeface="Overpass Bold" pitchFamily="34" charset="-120"/>
              </a:rPr>
              <a:t> і </a:t>
            </a:r>
            <a:r>
              <a:rPr lang="en-US" dirty="0" err="1">
                <a:solidFill>
                  <a:schemeClr val="accent2">
                    <a:lumMod val="75000"/>
                  </a:schemeClr>
                </a:solidFill>
                <a:latin typeface="Overpass Bold" pitchFamily="34" charset="0"/>
                <a:ea typeface="Overpass Bold" pitchFamily="34" charset="-122"/>
                <a:cs typeface="Overpass Bold" pitchFamily="34" charset="-120"/>
              </a:rPr>
              <a:t>розвиватися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Overpass Bold" pitchFamily="34" charset="0"/>
                <a:ea typeface="Overpass Bold" pitchFamily="34" charset="-122"/>
                <a:cs typeface="Overpass Bold" pitchFamily="34" charset="-120"/>
              </a:rPr>
              <a:t> в </a:t>
            </a:r>
            <a:r>
              <a:rPr lang="en-US" dirty="0" err="1">
                <a:solidFill>
                  <a:schemeClr val="accent2">
                    <a:lumMod val="75000"/>
                  </a:schemeClr>
                </a:solidFill>
                <a:latin typeface="Overpass Bold" pitchFamily="34" charset="0"/>
                <a:ea typeface="Overpass Bold" pitchFamily="34" charset="-122"/>
                <a:cs typeface="Overpass Bold" pitchFamily="34" charset="-120"/>
              </a:rPr>
              <a:t>домашніх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Overpass Bold" pitchFamily="34" charset="0"/>
                <a:ea typeface="Overpass Bold" pitchFamily="34" charset="-122"/>
                <a:cs typeface="Overpass Bold" pitchFamily="34" charset="-120"/>
              </a:rPr>
              <a:t> </a:t>
            </a:r>
            <a:r>
              <a:rPr lang="en-US" dirty="0" err="1">
                <a:solidFill>
                  <a:schemeClr val="accent2">
                    <a:lumMod val="75000"/>
                  </a:schemeClr>
                </a:solidFill>
                <a:latin typeface="Overpass Bold" pitchFamily="34" charset="0"/>
                <a:ea typeface="Overpass Bold" pitchFamily="34" charset="-122"/>
                <a:cs typeface="Overpass Bold" pitchFamily="34" charset="-120"/>
              </a:rPr>
              <a:t>умовах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Overpass Bold" pitchFamily="34" charset="0"/>
                <a:ea typeface="Overpass Bold" pitchFamily="34" charset="-122"/>
                <a:cs typeface="Overpass Bold" pitchFamily="34" charset="-120"/>
              </a:rPr>
              <a:t>?</a:t>
            </a:r>
            <a:endParaRPr lang="en-US" dirty="0"/>
          </a:p>
          <a:p>
            <a:r>
              <a:rPr lang="en-US" dirty="0" err="1"/>
              <a:t>Вирощування</a:t>
            </a:r>
            <a:r>
              <a:rPr lang="en-US" dirty="0"/>
              <a:t> </a:t>
            </a:r>
            <a:r>
              <a:rPr lang="en-US" dirty="0" err="1"/>
              <a:t>екзотичних</a:t>
            </a:r>
            <a:r>
              <a:rPr lang="en-US" dirty="0"/>
              <a:t> </a:t>
            </a:r>
            <a:r>
              <a:rPr lang="en-US" dirty="0" err="1"/>
              <a:t>рослин</a:t>
            </a:r>
            <a:r>
              <a:rPr lang="en-US" dirty="0"/>
              <a:t> у </a:t>
            </a:r>
            <a:r>
              <a:rPr lang="en-US" dirty="0" err="1"/>
              <a:t>домашніх</a:t>
            </a:r>
            <a:r>
              <a:rPr lang="en-US" dirty="0"/>
              <a:t> </a:t>
            </a:r>
            <a:r>
              <a:rPr lang="en-US" dirty="0" err="1"/>
              <a:t>умовах</a:t>
            </a:r>
            <a:r>
              <a:rPr lang="en-US" dirty="0"/>
              <a:t> є </a:t>
            </a:r>
            <a:r>
              <a:rPr lang="en-US" dirty="0" err="1"/>
              <a:t>актуальним</a:t>
            </a:r>
            <a:r>
              <a:rPr lang="en-US" dirty="0"/>
              <a:t> </a:t>
            </a:r>
            <a:r>
              <a:rPr lang="en-US" dirty="0" err="1"/>
              <a:t>напрямом</a:t>
            </a:r>
            <a:r>
              <a:rPr lang="en-US" dirty="0"/>
              <a:t> </a:t>
            </a:r>
            <a:r>
              <a:rPr lang="en-US" dirty="0" err="1"/>
              <a:t>досліджень</a:t>
            </a:r>
            <a:r>
              <a:rPr lang="en-US" dirty="0"/>
              <a:t>, </a:t>
            </a:r>
            <a:r>
              <a:rPr lang="en-US" dirty="0" err="1"/>
              <a:t>оскільки</a:t>
            </a:r>
            <a:r>
              <a:rPr lang="en-US" dirty="0"/>
              <a:t> </a:t>
            </a:r>
            <a:r>
              <a:rPr lang="en-US" dirty="0" err="1"/>
              <a:t>дозволяє</a:t>
            </a:r>
            <a:r>
              <a:rPr lang="en-US" dirty="0"/>
              <a:t> </a:t>
            </a:r>
            <a:r>
              <a:rPr lang="en-US" dirty="0" err="1"/>
              <a:t>вивчати</a:t>
            </a:r>
            <a:r>
              <a:rPr lang="en-US" dirty="0"/>
              <a:t> </a:t>
            </a:r>
            <a:r>
              <a:rPr lang="en-US" dirty="0" err="1"/>
              <a:t>вплив</a:t>
            </a:r>
            <a:r>
              <a:rPr lang="en-US" dirty="0"/>
              <a:t> </a:t>
            </a:r>
            <a:r>
              <a:rPr lang="en-US" dirty="0" err="1"/>
              <a:t>факторів</a:t>
            </a:r>
            <a:r>
              <a:rPr lang="en-US" dirty="0"/>
              <a:t> </a:t>
            </a:r>
            <a:r>
              <a:rPr lang="en-US" dirty="0" err="1"/>
              <a:t>середовища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ріст</a:t>
            </a:r>
            <a:r>
              <a:rPr lang="en-US" dirty="0"/>
              <a:t> </a:t>
            </a:r>
            <a:r>
              <a:rPr lang="en-US" dirty="0" err="1"/>
              <a:t>рослин</a:t>
            </a:r>
            <a:r>
              <a:rPr lang="en-US" dirty="0"/>
              <a:t>. </a:t>
            </a:r>
            <a:r>
              <a:rPr lang="en-US" dirty="0" err="1"/>
              <a:t>Манго</a:t>
            </a:r>
            <a:r>
              <a:rPr lang="en-US" dirty="0"/>
              <a:t> </a:t>
            </a:r>
            <a:r>
              <a:rPr lang="en-US" dirty="0" err="1"/>
              <a:t>як</a:t>
            </a:r>
            <a:r>
              <a:rPr lang="en-US" dirty="0"/>
              <a:t> </a:t>
            </a:r>
            <a:r>
              <a:rPr lang="en-US" dirty="0" err="1"/>
              <a:t>тропічна</a:t>
            </a:r>
            <a:r>
              <a:rPr lang="en-US" dirty="0"/>
              <a:t> </a:t>
            </a:r>
            <a:r>
              <a:rPr lang="en-US" dirty="0" err="1"/>
              <a:t>культура</a:t>
            </a:r>
            <a:r>
              <a:rPr lang="en-US" dirty="0"/>
              <a:t> </a:t>
            </a:r>
            <a:r>
              <a:rPr lang="en-US" dirty="0" err="1"/>
              <a:t>потребує</a:t>
            </a:r>
            <a:r>
              <a:rPr lang="en-US" dirty="0"/>
              <a:t> </a:t>
            </a:r>
            <a:r>
              <a:rPr lang="en-US" dirty="0" err="1"/>
              <a:t>особливих</a:t>
            </a:r>
            <a:r>
              <a:rPr lang="en-US" dirty="0"/>
              <a:t> </a:t>
            </a:r>
            <a:r>
              <a:rPr lang="en-US" dirty="0" err="1"/>
              <a:t>умов</a:t>
            </a:r>
            <a:r>
              <a:rPr lang="en-US" dirty="0"/>
              <a:t>, </a:t>
            </a:r>
            <a:r>
              <a:rPr lang="en-US" dirty="0" err="1"/>
              <a:t>тому</a:t>
            </a:r>
            <a:r>
              <a:rPr lang="en-US" dirty="0"/>
              <a:t> </a:t>
            </a:r>
            <a:r>
              <a:rPr lang="en-US" dirty="0" err="1"/>
              <a:t>дослідження</a:t>
            </a:r>
            <a:r>
              <a:rPr lang="en-US" dirty="0"/>
              <a:t> </a:t>
            </a:r>
            <a:r>
              <a:rPr lang="en-US" dirty="0" err="1"/>
              <a:t>його</a:t>
            </a:r>
            <a:r>
              <a:rPr lang="en-US" dirty="0"/>
              <a:t> </a:t>
            </a:r>
            <a:r>
              <a:rPr lang="en-US" dirty="0" err="1"/>
              <a:t>розвитку</a:t>
            </a:r>
            <a:r>
              <a:rPr lang="en-US" dirty="0"/>
              <a:t> в </a:t>
            </a:r>
            <a:r>
              <a:rPr lang="en-US" dirty="0" err="1"/>
              <a:t>кімнатному</a:t>
            </a:r>
            <a:r>
              <a:rPr lang="en-US" dirty="0"/>
              <a:t> </a:t>
            </a:r>
            <a:r>
              <a:rPr lang="en-US" dirty="0" err="1"/>
              <a:t>середовищі</a:t>
            </a:r>
            <a:r>
              <a:rPr lang="en-US" dirty="0"/>
              <a:t> є </a:t>
            </a:r>
            <a:r>
              <a:rPr lang="en-US" dirty="0" err="1"/>
              <a:t>важливим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uk-UA" dirty="0"/>
          </a:p>
        </p:txBody>
      </p:sp>
      <p:pic>
        <p:nvPicPr>
          <p:cNvPr id="6" name="Image 0" descr="preencoded.png">
            <a:extLst>
              <a:ext uri="{FF2B5EF4-FFF2-40B4-BE49-F238E27FC236}">
                <a16:creationId xmlns:a16="http://schemas.microsoft.com/office/drawing/2014/main" id="{1D79B1C4-A28F-0D53-8116-7A559940C374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1" y="0"/>
            <a:ext cx="13350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7535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D952CE-99AA-9115-964A-2E3FD5564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6552" y="-170470"/>
            <a:ext cx="5184648" cy="1179576"/>
          </a:xfrm>
        </p:spPr>
        <p:txBody>
          <a:bodyPr>
            <a:noAutofit/>
          </a:bodyPr>
          <a:lstStyle/>
          <a:p>
            <a:r>
              <a:rPr lang="uk-UA" sz="4000" b="1" dirty="0">
                <a:solidFill>
                  <a:schemeClr val="accent2">
                    <a:lumMod val="50000"/>
                  </a:schemeClr>
                </a:solidFill>
              </a:rPr>
              <a:t>Мета роботи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36C51B-F70C-81AA-E4BD-5BD0E688E868}"/>
              </a:ext>
            </a:extLst>
          </p:cNvPr>
          <p:cNvSpPr txBox="1"/>
          <p:nvPr/>
        </p:nvSpPr>
        <p:spPr>
          <a:xfrm>
            <a:off x="2295144" y="1966241"/>
            <a:ext cx="90159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/>
              <a:t>Д</a:t>
            </a:r>
            <a:r>
              <a:rPr lang="en-US" dirty="0" err="1"/>
              <a:t>ослідити</a:t>
            </a:r>
            <a:r>
              <a:rPr lang="en-US" dirty="0"/>
              <a:t> </a:t>
            </a:r>
            <a:r>
              <a:rPr lang="en-US" dirty="0" err="1"/>
              <a:t>особливості</a:t>
            </a:r>
            <a:r>
              <a:rPr lang="en-US" dirty="0"/>
              <a:t> </a:t>
            </a:r>
            <a:r>
              <a:rPr lang="en-US" dirty="0" err="1"/>
              <a:t>росту</a:t>
            </a:r>
            <a:r>
              <a:rPr lang="en-US" dirty="0"/>
              <a:t> і </a:t>
            </a:r>
            <a:r>
              <a:rPr lang="en-US" dirty="0" err="1"/>
              <a:t>розвитку</a:t>
            </a:r>
            <a:r>
              <a:rPr lang="en-US" dirty="0"/>
              <a:t> </a:t>
            </a:r>
            <a:r>
              <a:rPr lang="en-US" dirty="0" err="1"/>
              <a:t>манго</a:t>
            </a:r>
            <a:r>
              <a:rPr lang="en-US" dirty="0"/>
              <a:t>, </a:t>
            </a:r>
            <a:r>
              <a:rPr lang="en-US" dirty="0" err="1"/>
              <a:t>вирощеного</a:t>
            </a:r>
            <a:r>
              <a:rPr lang="en-US" dirty="0"/>
              <a:t> з </a:t>
            </a:r>
            <a:r>
              <a:rPr lang="en-US" dirty="0" err="1"/>
              <a:t>кісточки</a:t>
            </a:r>
            <a:r>
              <a:rPr lang="en-US" dirty="0"/>
              <a:t> в </a:t>
            </a:r>
            <a:r>
              <a:rPr lang="en-US" dirty="0" err="1"/>
              <a:t>домашніх</a:t>
            </a:r>
            <a:r>
              <a:rPr lang="en-US" dirty="0"/>
              <a:t> </a:t>
            </a:r>
            <a:r>
              <a:rPr lang="en-US" dirty="0" err="1"/>
              <a:t>умовах</a:t>
            </a:r>
            <a:r>
              <a:rPr lang="en-US" dirty="0"/>
              <a:t>.</a:t>
            </a:r>
            <a:endParaRPr lang="uk-UA" sz="20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2CF4E9D-CCDA-DB74-2E8E-474262D57090}"/>
              </a:ext>
            </a:extLst>
          </p:cNvPr>
          <p:cNvSpPr txBox="1"/>
          <p:nvPr/>
        </p:nvSpPr>
        <p:spPr>
          <a:xfrm>
            <a:off x="4581144" y="3121651"/>
            <a:ext cx="632764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4000" dirty="0">
                <a:solidFill>
                  <a:schemeClr val="accent2">
                    <a:lumMod val="50000"/>
                  </a:schemeClr>
                </a:solidFill>
              </a:rPr>
              <a:t>Завдання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B29112C-BB04-7D4D-EF75-55285BDFBE7C}"/>
              </a:ext>
            </a:extLst>
          </p:cNvPr>
          <p:cNvSpPr txBox="1"/>
          <p:nvPr/>
        </p:nvSpPr>
        <p:spPr>
          <a:xfrm>
            <a:off x="3648456" y="3916245"/>
            <a:ext cx="5529834" cy="2267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uk-UA" kern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Проаналізувати літературні джерела.</a:t>
            </a:r>
            <a:endParaRPr lang="uk-UA" sz="1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uk-UA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Проростити кісточку. </a:t>
            </a:r>
            <a:endParaRPr lang="uk-UA" sz="1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uk-UA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Здійснювати спостереження за ростом манго. </a:t>
            </a:r>
            <a:endParaRPr lang="uk-UA" sz="1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uk-UA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Вимірювати висоту та кількість листків рослини.</a:t>
            </a:r>
            <a:r>
              <a:rPr lang="uk-UA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1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uk-UA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Узагальнити результати</a:t>
            </a:r>
            <a:endParaRPr lang="uk-UA" sz="1800" kern="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spcAft>
                <a:spcPts val="800"/>
              </a:spcAft>
              <a:tabLst>
                <a:tab pos="457200" algn="l"/>
              </a:tabLst>
            </a:pPr>
            <a:r>
              <a:rPr lang="uk-UA" dirty="0"/>
              <a:t> </a:t>
            </a:r>
            <a:endParaRPr lang="uk-UA" sz="1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8" name="Image 0" descr="preencoded.png">
            <a:extLst>
              <a:ext uri="{FF2B5EF4-FFF2-40B4-BE49-F238E27FC236}">
                <a16:creationId xmlns:a16="http://schemas.microsoft.com/office/drawing/2014/main" id="{EB4D110B-C6F4-7D88-FB28-C635E1A6EBF0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1" y="0"/>
            <a:ext cx="13350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3402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1E1C7A-C7A2-9FB0-4660-57B748F58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238" y="740664"/>
            <a:ext cx="7093458" cy="201168"/>
          </a:xfrm>
        </p:spPr>
        <p:txBody>
          <a:bodyPr>
            <a:noAutofit/>
          </a:bodyPr>
          <a:lstStyle/>
          <a:p>
            <a:r>
              <a:rPr lang="uk-UA" sz="4000" b="1" dirty="0">
                <a:solidFill>
                  <a:schemeClr val="accent2">
                    <a:lumMod val="50000"/>
                  </a:schemeClr>
                </a:solidFill>
              </a:rPr>
              <a:t>Об’єкт і предмет дослідження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AC01B85-A5A6-BF09-07CC-080EA1766DC3}"/>
              </a:ext>
            </a:extLst>
          </p:cNvPr>
          <p:cNvSpPr txBox="1"/>
          <p:nvPr/>
        </p:nvSpPr>
        <p:spPr>
          <a:xfrm>
            <a:off x="3294126" y="1795557"/>
            <a:ext cx="6094476" cy="23493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uk-UA" sz="2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Об’єкт:</a:t>
            </a:r>
            <a:r>
              <a:rPr lang="uk-UA" sz="20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рослина манго </a:t>
            </a:r>
            <a:endParaRPr lang="uk-UA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uk-UA" sz="2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Предмет:</a:t>
            </a:r>
            <a:r>
              <a:rPr lang="uk-UA" sz="20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процес росту і розвитку рослини в домашніх умовах </a:t>
            </a:r>
          </a:p>
          <a:p>
            <a:pPr marL="34290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uk-UA" sz="2000" kern="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uk-UA" sz="2000" kern="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uk-UA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0B32842-FDC6-74E1-00EE-CAD1EDC30BC8}"/>
              </a:ext>
            </a:extLst>
          </p:cNvPr>
          <p:cNvSpPr txBox="1"/>
          <p:nvPr/>
        </p:nvSpPr>
        <p:spPr>
          <a:xfrm>
            <a:off x="3047238" y="4596307"/>
            <a:ext cx="60944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endParaRPr lang="uk-UA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95A0F8F-355D-AD9C-1D15-B3B230690924}"/>
              </a:ext>
            </a:extLst>
          </p:cNvPr>
          <p:cNvSpPr txBox="1"/>
          <p:nvPr/>
        </p:nvSpPr>
        <p:spPr>
          <a:xfrm>
            <a:off x="3575304" y="3601171"/>
            <a:ext cx="6307074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dirty="0" err="1">
                <a:solidFill>
                  <a:schemeClr val="accent2">
                    <a:lumMod val="50000"/>
                  </a:schemeClr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Методи</a:t>
            </a:r>
            <a:r>
              <a:rPr lang="ru-RU" sz="4000" dirty="0">
                <a:solidFill>
                  <a:schemeClr val="accent2">
                    <a:lumMod val="50000"/>
                  </a:schemeClr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chemeClr val="accent2">
                    <a:lumMod val="50000"/>
                  </a:schemeClr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дослідження</a:t>
            </a:r>
            <a:r>
              <a:rPr lang="ru-RU" sz="4000" dirty="0">
                <a:solidFill>
                  <a:schemeClr val="accent2">
                    <a:lumMod val="50000"/>
                  </a:schemeClr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endParaRPr lang="ru-RU" sz="4000" dirty="0">
              <a:solidFill>
                <a:schemeClr val="accent2">
                  <a:lumMod val="50000"/>
                </a:schemeClr>
              </a:solidFill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endParaRPr lang="ru-RU" sz="18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r>
              <a:rPr lang="ru-RU" dirty="0" err="1"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Теоретичний</a:t>
            </a:r>
            <a:r>
              <a:rPr lang="ru-RU" dirty="0"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аналіз</a:t>
            </a:r>
            <a:r>
              <a:rPr lang="ru-RU" dirty="0"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експеримент</a:t>
            </a:r>
            <a:r>
              <a:rPr lang="ru-RU" dirty="0"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с</a:t>
            </a:r>
            <a:r>
              <a:rPr lang="ru-RU" sz="1800" dirty="0" err="1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постереження</a:t>
            </a:r>
            <a:r>
              <a:rPr lang="ru-RU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вимірювання</a:t>
            </a:r>
            <a:r>
              <a:rPr lang="ru-RU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аналіз</a:t>
            </a:r>
            <a:r>
              <a:rPr lang="ru-RU" dirty="0"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результатів</a:t>
            </a:r>
            <a:r>
              <a:rPr lang="ru-RU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.</a:t>
            </a:r>
            <a:endParaRPr lang="uk-UA" dirty="0"/>
          </a:p>
        </p:txBody>
      </p:sp>
      <p:pic>
        <p:nvPicPr>
          <p:cNvPr id="12" name="Image 0" descr="preencoded.png">
            <a:extLst>
              <a:ext uri="{FF2B5EF4-FFF2-40B4-BE49-F238E27FC236}">
                <a16:creationId xmlns:a16="http://schemas.microsoft.com/office/drawing/2014/main" id="{4AB6B8D3-3DAE-A1CD-E3E8-DB16905CCBAC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1" y="0"/>
            <a:ext cx="13350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3286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BA40A8-63D4-F23D-E6BD-7D531B2C1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5424" y="448056"/>
            <a:ext cx="4974336" cy="640080"/>
          </a:xfrm>
        </p:spPr>
        <p:txBody>
          <a:bodyPr>
            <a:noAutofit/>
          </a:bodyPr>
          <a:lstStyle/>
          <a:p>
            <a:r>
              <a:rPr lang="uk-UA" sz="4000" b="1" dirty="0">
                <a:solidFill>
                  <a:schemeClr val="accent2">
                    <a:lumMod val="50000"/>
                  </a:schemeClr>
                </a:solidFill>
              </a:rPr>
              <a:t>Біологія манго</a:t>
            </a:r>
          </a:p>
        </p:txBody>
      </p:sp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id="{69584A62-0F37-AB57-7581-A4BEE18D89E6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0" y="1225296"/>
            <a:ext cx="6574536" cy="5632704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C38F2AC-6701-0EC7-7B70-D9A462751102}"/>
              </a:ext>
            </a:extLst>
          </p:cNvPr>
          <p:cNvSpPr txBox="1"/>
          <p:nvPr/>
        </p:nvSpPr>
        <p:spPr>
          <a:xfrm>
            <a:off x="7155180" y="1324088"/>
            <a:ext cx="4361688" cy="5529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/>
              <a:t>Манго — тропічна рослина, яка потребує:</a:t>
            </a:r>
          </a:p>
          <a:p>
            <a:pPr lvl="0"/>
            <a:r>
              <a:rPr lang="uk-UA" dirty="0"/>
              <a:t>тепла </a:t>
            </a:r>
          </a:p>
          <a:p>
            <a:pPr lvl="0"/>
            <a:r>
              <a:rPr lang="uk-UA" dirty="0"/>
              <a:t>достатнього освітлення </a:t>
            </a:r>
          </a:p>
          <a:p>
            <a:pPr lvl="0"/>
            <a:r>
              <a:rPr lang="uk-UA" dirty="0"/>
              <a:t>помірного поливу </a:t>
            </a:r>
          </a:p>
          <a:p>
            <a:r>
              <a:rPr lang="uk-UA" dirty="0"/>
              <a:t>Ріст рослини залежить від умов навколишнього середовища.</a:t>
            </a:r>
          </a:p>
          <a:p>
            <a:pPr marL="0" indent="0" algn="l">
              <a:lnSpc>
                <a:spcPts val="1950"/>
              </a:lnSpc>
              <a:buNone/>
            </a:pPr>
            <a:endParaRPr lang="uk-UA" dirty="0">
              <a:solidFill>
                <a:srgbClr val="272525"/>
              </a:solidFill>
              <a:latin typeface="Overpass" pitchFamily="34" charset="0"/>
              <a:ea typeface="Overpass" pitchFamily="34" charset="-122"/>
              <a:cs typeface="Overpass" pitchFamily="34" charset="-120"/>
            </a:endParaRPr>
          </a:p>
          <a:p>
            <a:pPr marL="0" indent="0" algn="just">
              <a:buNone/>
            </a:pP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За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даними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ботанічних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досліджень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,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дерева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манго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,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вирощені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з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насіння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,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можуть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досягати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значних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розмірів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,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однак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в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домашніх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умовах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їхній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ріст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обмежений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об'ємом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горщика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та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рівнем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освітлення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. </a:t>
            </a:r>
            <a:endParaRPr lang="uk-UA" dirty="0">
              <a:solidFill>
                <a:srgbClr val="272525"/>
              </a:solidFill>
              <a:latin typeface="Overpass" pitchFamily="34" charset="0"/>
              <a:ea typeface="Overpass" pitchFamily="34" charset="-122"/>
              <a:cs typeface="Overpass" pitchFamily="34" charset="-120"/>
            </a:endParaRPr>
          </a:p>
          <a:p>
            <a:pPr marL="0" indent="0" algn="l">
              <a:lnSpc>
                <a:spcPts val="1950"/>
              </a:lnSpc>
              <a:buNone/>
            </a:pPr>
            <a:endParaRPr lang="uk-UA" dirty="0">
              <a:solidFill>
                <a:schemeClr val="accent2">
                  <a:lumMod val="75000"/>
                </a:schemeClr>
              </a:solidFill>
              <a:latin typeface="Overpass" pitchFamily="34" charset="0"/>
              <a:ea typeface="Overpass" pitchFamily="34" charset="-122"/>
              <a:cs typeface="Overpass" pitchFamily="34" charset="-120"/>
            </a:endParaRPr>
          </a:p>
          <a:p>
            <a:pPr marL="0" indent="0" algn="l">
              <a:buNone/>
            </a:pPr>
            <a:r>
              <a:rPr lang="en-US" dirty="0" err="1">
                <a:solidFill>
                  <a:schemeClr val="accent2">
                    <a:lumMod val="75000"/>
                  </a:schemeClr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Перші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chemeClr val="accent2">
                    <a:lumMod val="75000"/>
                  </a:schemeClr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паростки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chemeClr val="accent2">
                    <a:lumMod val="75000"/>
                  </a:schemeClr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з'являються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chemeClr val="accent2">
                    <a:lumMod val="75000"/>
                  </a:schemeClr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зазвичай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chemeClr val="accent2">
                    <a:lumMod val="75000"/>
                  </a:schemeClr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через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2–4 </a:t>
            </a:r>
            <a:r>
              <a:rPr lang="en-US" dirty="0" err="1">
                <a:solidFill>
                  <a:schemeClr val="accent2">
                    <a:lumMod val="75000"/>
                  </a:schemeClr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тижні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chemeClr val="accent2">
                    <a:lumMod val="75000"/>
                  </a:schemeClr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після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chemeClr val="accent2">
                    <a:lumMod val="75000"/>
                  </a:schemeClr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посадки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.</a:t>
            </a:r>
            <a:endParaRPr lang="uk-UA" dirty="0">
              <a:solidFill>
                <a:schemeClr val="accent2">
                  <a:lumMod val="75000"/>
                </a:schemeClr>
              </a:solidFill>
              <a:latin typeface="Overpass" pitchFamily="34" charset="0"/>
              <a:ea typeface="Overpass" pitchFamily="34" charset="-122"/>
              <a:cs typeface="Overpass" pitchFamily="34" charset="-120"/>
            </a:endParaRPr>
          </a:p>
          <a:p>
            <a:endParaRPr lang="uk-UA" dirty="0"/>
          </a:p>
          <a:p>
            <a:r>
              <a:rPr lang="uk-UA" dirty="0"/>
              <a:t> </a:t>
            </a:r>
          </a:p>
          <a:p>
            <a:pPr marL="0" indent="0" algn="l">
              <a:lnSpc>
                <a:spcPts val="1950"/>
              </a:lnSpc>
              <a:buNone/>
            </a:pP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45075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913632" y="448056"/>
            <a:ext cx="6309360" cy="640080"/>
          </a:xfrm>
        </p:spPr>
        <p:txBody>
          <a:bodyPr rtlCol="0">
            <a:noAutofit/>
          </a:bodyPr>
          <a:lstStyle/>
          <a:p>
            <a:pPr rtl="0"/>
            <a:r>
              <a:rPr lang="uk-UA" sz="4000" b="1" dirty="0">
                <a:solidFill>
                  <a:schemeClr val="accent2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Моя гіпотеза</a:t>
            </a:r>
          </a:p>
        </p:txBody>
      </p:sp>
      <p:sp>
        <p:nvSpPr>
          <p:cNvPr id="25" name="Місце для вмісту 17"/>
          <p:cNvSpPr txBox="1">
            <a:spLocks/>
          </p:cNvSpPr>
          <p:nvPr/>
        </p:nvSpPr>
        <p:spPr>
          <a:xfrm>
            <a:off x="531553" y="1455491"/>
            <a:ext cx="5120218" cy="58823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endParaRPr lang="uk-UA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8" name="Група 17" descr="Мале коло з номером 1 усередині на позначення кроку 1"/>
          <p:cNvGrpSpPr/>
          <p:nvPr/>
        </p:nvGrpSpPr>
        <p:grpSpPr bwMode="blackWhite">
          <a:xfrm>
            <a:off x="498334" y="1536384"/>
            <a:ext cx="558179" cy="409838"/>
            <a:chOff x="6953426" y="711274"/>
            <a:chExt cx="558179" cy="409838"/>
          </a:xfrm>
        </p:grpSpPr>
        <p:sp>
          <p:nvSpPr>
            <p:cNvPr id="19" name="Овал 18" descr="Мале коло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uk-UA"/>
            </a:p>
          </p:txBody>
        </p:sp>
        <p:sp>
          <p:nvSpPr>
            <p:cNvPr id="20" name="Текстове поле 19" descr="Номер 1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uk-UA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1</a:t>
              </a:r>
            </a:p>
          </p:txBody>
        </p:sp>
      </p:grpSp>
      <p:sp>
        <p:nvSpPr>
          <p:cNvPr id="21" name="Місце для вмісту 17"/>
          <p:cNvSpPr txBox="1">
            <a:spLocks/>
          </p:cNvSpPr>
          <p:nvPr/>
        </p:nvSpPr>
        <p:spPr>
          <a:xfrm>
            <a:off x="1056513" y="1958189"/>
            <a:ext cx="4585731" cy="596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600"/>
              </a:spcAft>
              <a:buNone/>
              <a:defRPr/>
            </a:pPr>
            <a:r>
              <a:rPr lang="uk-UA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uk-UA" dirty="0">
              <a:solidFill>
                <a:prstClr val="black">
                  <a:lumMod val="75000"/>
                  <a:lumOff val="25000"/>
                </a:prstClr>
              </a:solidFill>
              <a:cs typeface="Segoe UI"/>
            </a:endParaRPr>
          </a:p>
        </p:txBody>
      </p:sp>
      <p:grpSp>
        <p:nvGrpSpPr>
          <p:cNvPr id="33" name="Група 32" descr="Мале коло з номером 2 усередині на позначення кроку 2"/>
          <p:cNvGrpSpPr/>
          <p:nvPr/>
        </p:nvGrpSpPr>
        <p:grpSpPr bwMode="blackWhite">
          <a:xfrm>
            <a:off x="531552" y="2804257"/>
            <a:ext cx="558179" cy="409838"/>
            <a:chOff x="6953426" y="711274"/>
            <a:chExt cx="558179" cy="409838"/>
          </a:xfrm>
        </p:grpSpPr>
        <p:sp>
          <p:nvSpPr>
            <p:cNvPr id="34" name="Овал 33" descr="Мале коло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uk-UA"/>
            </a:p>
          </p:txBody>
        </p:sp>
        <p:sp>
          <p:nvSpPr>
            <p:cNvPr id="35" name="Текстове поле 34" descr="Номер 2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uk-UA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2</a:t>
              </a:r>
            </a:p>
          </p:txBody>
        </p:sp>
      </p:grpSp>
      <p:sp>
        <p:nvSpPr>
          <p:cNvPr id="36" name="Місце для вмісту 17"/>
          <p:cNvSpPr txBox="1">
            <a:spLocks/>
          </p:cNvSpPr>
          <p:nvPr/>
        </p:nvSpPr>
        <p:spPr>
          <a:xfrm>
            <a:off x="1161374" y="2590923"/>
            <a:ext cx="7847885" cy="14344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2000"/>
              </a:spcAft>
              <a:buNone/>
              <a:defRPr/>
            </a:pPr>
            <a:r>
              <a:rPr lang="uk-UA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uk-UA" sz="2000" b="1" dirty="0">
                <a:solidFill>
                  <a:schemeClr val="accent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Залежні зміни</a:t>
            </a:r>
            <a:br>
              <a:rPr lang="uk-UA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br>
              <a:rPr lang="uk-UA" sz="2000" dirty="0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</a:br>
            <a:r>
              <a:rPr lang="en-US" sz="1800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Кількісні</a:t>
            </a:r>
            <a:r>
              <a:rPr lang="en-US" sz="1800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sz="1800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показники</a:t>
            </a:r>
            <a:r>
              <a:rPr lang="en-US" sz="1800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: </a:t>
            </a:r>
            <a:r>
              <a:rPr lang="en-US" sz="1800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строки</a:t>
            </a:r>
            <a:r>
              <a:rPr lang="en-US" sz="1800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sz="1800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появи</a:t>
            </a:r>
            <a:r>
              <a:rPr lang="en-US" sz="1800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sz="1800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першого</a:t>
            </a:r>
            <a:r>
              <a:rPr lang="en-US" sz="1800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sz="1800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паростка</a:t>
            </a:r>
            <a:r>
              <a:rPr lang="en-US" sz="1800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, </a:t>
            </a:r>
            <a:r>
              <a:rPr lang="en-US" sz="1800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висота</a:t>
            </a:r>
            <a:r>
              <a:rPr lang="en-US" sz="1800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sz="1800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рослини</a:t>
            </a:r>
            <a:r>
              <a:rPr lang="en-US" sz="1800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, </a:t>
            </a:r>
            <a:r>
              <a:rPr lang="en-US" sz="1800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кількість</a:t>
            </a:r>
            <a:r>
              <a:rPr lang="en-US" sz="1800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sz="1800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листків</a:t>
            </a:r>
            <a:r>
              <a:rPr lang="en-US" sz="1800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sz="1800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та</a:t>
            </a:r>
            <a:r>
              <a:rPr lang="en-US" sz="1800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sz="1800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їх</a:t>
            </a:r>
            <a:r>
              <a:rPr lang="en-US" sz="1800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sz="1800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розмір</a:t>
            </a:r>
            <a:r>
              <a:rPr lang="en-US" sz="1800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— </a:t>
            </a:r>
            <a:r>
              <a:rPr lang="en-US" sz="1800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протягом</a:t>
            </a:r>
            <a:r>
              <a:rPr lang="en-US" sz="1800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uk-UA" sz="1800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6</a:t>
            </a:r>
            <a:r>
              <a:rPr lang="en-US" sz="1800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sz="1800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тижнів</a:t>
            </a:r>
            <a:r>
              <a:rPr lang="en-US" sz="1800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sz="1800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спостережень</a:t>
            </a:r>
            <a:r>
              <a:rPr lang="en-US" sz="2000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.</a:t>
            </a:r>
            <a:endParaRPr lang="en-US" sz="2000" dirty="0"/>
          </a:p>
          <a:p>
            <a:pPr marL="0" lvl="0" indent="0" rtl="0">
              <a:spcAft>
                <a:spcPts val="2000"/>
              </a:spcAft>
              <a:buNone/>
              <a:defRPr/>
            </a:pPr>
            <a:endParaRPr lang="uk-UA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22" name="Група 21" descr="Мале коло з номером 3 усередині на позначення кроку 3"/>
          <p:cNvGrpSpPr/>
          <p:nvPr/>
        </p:nvGrpSpPr>
        <p:grpSpPr bwMode="blackWhite">
          <a:xfrm>
            <a:off x="569977" y="4241603"/>
            <a:ext cx="558179" cy="409838"/>
            <a:chOff x="6953426" y="711274"/>
            <a:chExt cx="558179" cy="409838"/>
          </a:xfrm>
        </p:grpSpPr>
        <p:sp>
          <p:nvSpPr>
            <p:cNvPr id="24" name="Овал 23" descr="Мале коло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uk-UA"/>
            </a:p>
          </p:txBody>
        </p:sp>
        <p:sp>
          <p:nvSpPr>
            <p:cNvPr id="30" name="Текстове поле 29" descr="Номер 3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uk-UA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3</a:t>
              </a:r>
            </a:p>
          </p:txBody>
        </p:sp>
      </p:grpSp>
      <p:sp>
        <p:nvSpPr>
          <p:cNvPr id="32" name="Місце для вмісту 17"/>
          <p:cNvSpPr txBox="1">
            <a:spLocks/>
          </p:cNvSpPr>
          <p:nvPr/>
        </p:nvSpPr>
        <p:spPr>
          <a:xfrm>
            <a:off x="1123102" y="4123944"/>
            <a:ext cx="6754160" cy="64404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600"/>
              </a:spcAft>
              <a:buNone/>
              <a:defRPr/>
            </a:pPr>
            <a:r>
              <a:rPr lang="uk-UA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uk-UA" sz="8000" b="1" dirty="0">
                <a:solidFill>
                  <a:schemeClr val="accent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Неконтрольовані зміни</a:t>
            </a:r>
          </a:p>
          <a:p>
            <a:pPr marL="0" indent="0">
              <a:spcAft>
                <a:spcPts val="600"/>
              </a:spcAft>
              <a:buNone/>
              <a:defRPr/>
            </a:pPr>
            <a:r>
              <a:rPr lang="en-US" sz="7200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Спосіб</a:t>
            </a:r>
            <a:r>
              <a:rPr lang="en-US" sz="7200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sz="7200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підготовки</a:t>
            </a:r>
            <a:r>
              <a:rPr lang="en-US" sz="7200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sz="7200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кісточки</a:t>
            </a:r>
            <a:r>
              <a:rPr lang="en-US" sz="7200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sz="7200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до</a:t>
            </a:r>
            <a:r>
              <a:rPr lang="en-US" sz="7200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sz="7200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посадки</a:t>
            </a:r>
            <a:r>
              <a:rPr lang="en-US" sz="7200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(</a:t>
            </a:r>
            <a:r>
              <a:rPr lang="uk-UA" sz="7200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без оболонки</a:t>
            </a:r>
            <a:r>
              <a:rPr lang="en-US" sz="8000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)</a:t>
            </a:r>
            <a:endParaRPr lang="en-US" sz="8000" dirty="0"/>
          </a:p>
          <a:p>
            <a:pPr marL="0" indent="0">
              <a:spcAft>
                <a:spcPts val="600"/>
              </a:spcAft>
              <a:buNone/>
              <a:defRPr/>
            </a:pPr>
            <a:endParaRPr lang="uk-UA" sz="7200" dirty="0">
              <a:solidFill>
                <a:srgbClr val="272525"/>
              </a:solidFill>
              <a:latin typeface="Overpass" pitchFamily="34" charset="0"/>
              <a:ea typeface="Overpass" pitchFamily="34" charset="-122"/>
              <a:cs typeface="Overpass" pitchFamily="34" charset="-120"/>
            </a:endParaRPr>
          </a:p>
          <a:p>
            <a:pPr marL="0" indent="0">
              <a:spcAft>
                <a:spcPts val="600"/>
              </a:spcAft>
              <a:buNone/>
              <a:defRPr/>
            </a:pPr>
            <a:r>
              <a:rPr lang="uk-UA" sz="7200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endParaRPr lang="en-US" sz="7200" dirty="0"/>
          </a:p>
          <a:p>
            <a:pPr marL="0" lvl="0" indent="0" rtl="0">
              <a:spcAft>
                <a:spcPts val="600"/>
              </a:spcAft>
              <a:buNone/>
              <a:defRPr/>
            </a:pPr>
            <a:endParaRPr lang="uk-UA" dirty="0">
              <a:solidFill>
                <a:prstClr val="black">
                  <a:lumMod val="75000"/>
                  <a:lumOff val="25000"/>
                </a:prstClr>
              </a:solidFill>
              <a:cs typeface="Segoe UI"/>
            </a:endParaRPr>
          </a:p>
        </p:txBody>
      </p:sp>
      <p:grpSp>
        <p:nvGrpSpPr>
          <p:cNvPr id="37" name="Група 36" descr="Мале коло з номером 4 усередині на позначення кроку 4"/>
          <p:cNvGrpSpPr/>
          <p:nvPr/>
        </p:nvGrpSpPr>
        <p:grpSpPr bwMode="blackWhite">
          <a:xfrm>
            <a:off x="531552" y="5671023"/>
            <a:ext cx="558179" cy="409838"/>
            <a:chOff x="6953426" y="711274"/>
            <a:chExt cx="558179" cy="409838"/>
          </a:xfrm>
        </p:grpSpPr>
        <p:sp>
          <p:nvSpPr>
            <p:cNvPr id="38" name="Овал 37" descr="Мале коло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uk-UA"/>
            </a:p>
          </p:txBody>
        </p:sp>
        <p:sp>
          <p:nvSpPr>
            <p:cNvPr id="39" name="Текстове поле 38" descr="Номер 4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uk-UA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4</a:t>
              </a:r>
            </a:p>
          </p:txBody>
        </p:sp>
      </p:grpSp>
      <p:sp>
        <p:nvSpPr>
          <p:cNvPr id="40" name="Місце для вмісту 17"/>
          <p:cNvSpPr txBox="1">
            <a:spLocks/>
          </p:cNvSpPr>
          <p:nvPr/>
        </p:nvSpPr>
        <p:spPr>
          <a:xfrm>
            <a:off x="1161374" y="5271517"/>
            <a:ext cx="7057739" cy="131673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2000"/>
              </a:spcAft>
              <a:buNone/>
              <a:defRPr/>
            </a:pPr>
            <a:r>
              <a:rPr lang="uk-UA" sz="8000" b="1" dirty="0">
                <a:solidFill>
                  <a:schemeClr val="accent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Контрольовані зміни</a:t>
            </a:r>
          </a:p>
          <a:p>
            <a:pPr marL="0" lvl="0" indent="0">
              <a:lnSpc>
                <a:spcPct val="120000"/>
              </a:lnSpc>
              <a:spcAft>
                <a:spcPts val="2000"/>
              </a:spcAft>
              <a:buNone/>
              <a:defRPr/>
            </a:pPr>
            <a:r>
              <a:rPr lang="uk-UA" sz="7200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С</a:t>
            </a:r>
            <a:r>
              <a:rPr lang="en-US" sz="7200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клад</a:t>
            </a:r>
            <a:r>
              <a:rPr lang="en-US" sz="7200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sz="7200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ґрунту</a:t>
            </a:r>
            <a:r>
              <a:rPr lang="en-US" sz="7200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, </a:t>
            </a:r>
            <a:r>
              <a:rPr lang="en-US" sz="7200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об'єм</a:t>
            </a:r>
            <a:r>
              <a:rPr lang="en-US" sz="7200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sz="7200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горщик</a:t>
            </a:r>
            <a:r>
              <a:rPr lang="uk-UA" sz="7200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а</a:t>
            </a:r>
            <a:r>
              <a:rPr lang="en-US" sz="7200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, </a:t>
            </a:r>
            <a:r>
              <a:rPr lang="en-US" sz="7200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режим</a:t>
            </a:r>
            <a:r>
              <a:rPr lang="en-US" sz="7200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sz="7200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поливу</a:t>
            </a:r>
            <a:r>
              <a:rPr lang="en-US" sz="7200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sz="7200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та</a:t>
            </a:r>
            <a:r>
              <a:rPr lang="en-US" sz="7200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sz="7200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температура</a:t>
            </a:r>
            <a:r>
              <a:rPr lang="en-US" sz="7200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sz="7200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приміщення</a:t>
            </a:r>
            <a:r>
              <a:rPr lang="en-US" sz="7200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(22–25°C</a:t>
            </a:r>
            <a:r>
              <a:rPr lang="en-US" sz="8000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).</a:t>
            </a:r>
            <a:endParaRPr lang="uk-UA" sz="8000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lvl="0" indent="0" rtl="0">
              <a:spcAft>
                <a:spcPts val="2000"/>
              </a:spcAft>
              <a:buNone/>
              <a:defRPr/>
            </a:pPr>
            <a:endParaRPr lang="uk-UA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74DC845-C5B2-E0BF-C637-A4A0F68FCDEE}"/>
              </a:ext>
            </a:extLst>
          </p:cNvPr>
          <p:cNvSpPr txBox="1"/>
          <p:nvPr/>
        </p:nvSpPr>
        <p:spPr>
          <a:xfrm>
            <a:off x="1084676" y="1158284"/>
            <a:ext cx="7650826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buNone/>
            </a:pP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Кісточка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манго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,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посаджена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в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домашніх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умовах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при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належному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зволоженні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,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освітленні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та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температурному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режимі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успішно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проросте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та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сформує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здоровий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паросток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протягом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першого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місяця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спостережень</a:t>
            </a:r>
            <a:r>
              <a:rPr lang="en-US" sz="2000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.</a:t>
            </a:r>
            <a:endParaRPr lang="en-US" sz="2000" dirty="0"/>
          </a:p>
        </p:txBody>
      </p:sp>
      <p:pic>
        <p:nvPicPr>
          <p:cNvPr id="6" name="Image 0" descr="preencoded.png">
            <a:extLst>
              <a:ext uri="{FF2B5EF4-FFF2-40B4-BE49-F238E27FC236}">
                <a16:creationId xmlns:a16="http://schemas.microsoft.com/office/drawing/2014/main" id="{A6403C84-8A91-3E5E-A35C-7952F20F88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6768" y="0"/>
            <a:ext cx="14752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001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1B61EF-3AC8-EF4F-297B-3888EA2AE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76" y="1380744"/>
            <a:ext cx="10972800" cy="530352"/>
          </a:xfrm>
        </p:spPr>
        <p:txBody>
          <a:bodyPr>
            <a:normAutofit fontScale="90000"/>
          </a:bodyPr>
          <a:lstStyle/>
          <a:p>
            <a:r>
              <a:rPr lang="uk-UA" dirty="0">
                <a:solidFill>
                  <a:schemeClr val="accent2">
                    <a:lumMod val="50000"/>
                  </a:schemeClr>
                </a:solidFill>
              </a:rPr>
              <a:t>          </a:t>
            </a:r>
            <a:r>
              <a:rPr lang="uk-UA" b="1" dirty="0">
                <a:solidFill>
                  <a:schemeClr val="accent2">
                    <a:lumMod val="50000"/>
                  </a:schemeClr>
                </a:solidFill>
              </a:rPr>
              <a:t> Матеріали                                                   Методика дослідження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2B763B27-4400-FE0C-620C-F135DDDECC8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 flipH="1">
            <a:off x="6254496" y="2075688"/>
            <a:ext cx="5861304" cy="3401568"/>
          </a:xfrm>
        </p:spPr>
        <p:txBody>
          <a:bodyPr>
            <a:normAutofit fontScale="25000" lnSpcReduction="20000"/>
          </a:bodyPr>
          <a:lstStyle/>
          <a:p>
            <a:pPr marL="342900" indent="-342900">
              <a:lnSpc>
                <a:spcPts val="2100"/>
              </a:lnSpc>
              <a:buSzPct val="100000"/>
              <a:buFont typeface="+mj-lt"/>
              <a:buAutoNum type="arabicPeriod"/>
            </a:pPr>
            <a:r>
              <a:rPr lang="en-US" sz="7200" dirty="0" err="1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Витягти</a:t>
            </a:r>
            <a:r>
              <a:rPr lang="en-US" sz="7200" dirty="0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sz="7200" dirty="0" err="1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кісточку</a:t>
            </a:r>
            <a:r>
              <a:rPr lang="en-US" sz="7200" dirty="0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з </a:t>
            </a:r>
            <a:r>
              <a:rPr lang="en-US" sz="7200" dirty="0" err="1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плоду</a:t>
            </a:r>
            <a:r>
              <a:rPr lang="en-US" sz="7200" dirty="0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sz="7200" dirty="0" err="1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та</a:t>
            </a:r>
            <a:r>
              <a:rPr lang="en-US" sz="7200" dirty="0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sz="7200" dirty="0" err="1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промити</a:t>
            </a:r>
            <a:r>
              <a:rPr lang="en-US" sz="7200" dirty="0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sz="7200" dirty="0" err="1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під</a:t>
            </a:r>
            <a:r>
              <a:rPr lang="en-US" sz="7200" dirty="0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sz="7200" dirty="0" err="1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водою</a:t>
            </a:r>
            <a:endParaRPr lang="uk-UA" sz="7200" dirty="0"/>
          </a:p>
          <a:p>
            <a:pPr marL="342900" indent="-342900">
              <a:lnSpc>
                <a:spcPts val="2100"/>
              </a:lnSpc>
              <a:buSzPct val="100000"/>
              <a:buFont typeface="+mj-lt"/>
              <a:buAutoNum type="arabicPeriod"/>
            </a:pPr>
            <a:r>
              <a:rPr lang="en-US" sz="7200" dirty="0" err="1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Підготувати</a:t>
            </a:r>
            <a:r>
              <a:rPr lang="uk-UA" sz="7200" dirty="0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кісточку</a:t>
            </a:r>
            <a:r>
              <a:rPr lang="en-US" sz="7200" dirty="0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: </a:t>
            </a:r>
            <a:r>
              <a:rPr lang="en-US" sz="7200" dirty="0" err="1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ціл</a:t>
            </a:r>
            <a:r>
              <a:rPr lang="uk-UA" sz="7200" dirty="0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у</a:t>
            </a:r>
            <a:r>
              <a:rPr lang="en-US" sz="7200" dirty="0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, </a:t>
            </a:r>
            <a:r>
              <a:rPr lang="en-US" sz="7200" dirty="0" err="1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без</a:t>
            </a:r>
            <a:r>
              <a:rPr lang="en-US" sz="7200" dirty="0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sz="7200" dirty="0" err="1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оболонк</a:t>
            </a:r>
            <a:r>
              <a:rPr lang="uk-UA" sz="7200" dirty="0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и</a:t>
            </a:r>
            <a:endParaRPr lang="en-US" sz="7200" dirty="0"/>
          </a:p>
          <a:p>
            <a:pPr marL="342900" indent="-342900">
              <a:lnSpc>
                <a:spcPts val="2100"/>
              </a:lnSpc>
              <a:buSzPct val="100000"/>
              <a:buFont typeface="+mj-lt"/>
              <a:buAutoNum type="arabicPeriod" startAt="3"/>
            </a:pPr>
            <a:r>
              <a:rPr lang="en-US" sz="7200" dirty="0" err="1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Помістити</a:t>
            </a:r>
            <a:r>
              <a:rPr lang="en-US" sz="7200" dirty="0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 у </a:t>
            </a:r>
            <a:r>
              <a:rPr lang="uk-UA" sz="7200" dirty="0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вологу серветку</a:t>
            </a:r>
            <a:r>
              <a:rPr lang="en-US" sz="7200" dirty="0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endParaRPr lang="en-US" sz="7200" dirty="0"/>
          </a:p>
          <a:p>
            <a:pPr marL="342900" indent="-342900">
              <a:lnSpc>
                <a:spcPts val="2100"/>
              </a:lnSpc>
              <a:buSzPct val="100000"/>
              <a:buFont typeface="+mj-lt"/>
              <a:buAutoNum type="arabicPeriod" startAt="4"/>
            </a:pPr>
            <a:r>
              <a:rPr lang="en-US" sz="7200" dirty="0" err="1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Посадити</a:t>
            </a:r>
            <a:r>
              <a:rPr lang="en-US" sz="7200" dirty="0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 у </a:t>
            </a:r>
            <a:r>
              <a:rPr lang="en-US" sz="7200" dirty="0" err="1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горщик</a:t>
            </a:r>
            <a:r>
              <a:rPr lang="en-US" sz="7200" dirty="0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з </a:t>
            </a:r>
            <a:r>
              <a:rPr lang="en-US" sz="7200" dirty="0" err="1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ґрунтом</a:t>
            </a:r>
            <a:r>
              <a:rPr lang="en-US" sz="7200" dirty="0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sz="7200" dirty="0" err="1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на</a:t>
            </a:r>
            <a:r>
              <a:rPr lang="en-US" sz="7200" dirty="0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sz="7200" dirty="0" err="1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глибину</a:t>
            </a:r>
            <a:r>
              <a:rPr lang="en-US" sz="7200" dirty="0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2–3 </a:t>
            </a:r>
            <a:r>
              <a:rPr lang="en-US" sz="7200" dirty="0" err="1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см</a:t>
            </a:r>
            <a:endParaRPr lang="en-US" sz="7200" dirty="0"/>
          </a:p>
          <a:p>
            <a:pPr marL="342900" indent="-342900">
              <a:lnSpc>
                <a:spcPts val="2100"/>
              </a:lnSpc>
              <a:buSzPct val="100000"/>
              <a:buFont typeface="+mj-lt"/>
              <a:buAutoNum type="arabicPeriod" startAt="5"/>
            </a:pPr>
            <a:r>
              <a:rPr lang="en-US" sz="7200" dirty="0" err="1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Поливати</a:t>
            </a:r>
            <a:r>
              <a:rPr lang="en-US" sz="7200" dirty="0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 — </a:t>
            </a:r>
            <a:r>
              <a:rPr lang="uk-UA" sz="7200" dirty="0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5</a:t>
            </a:r>
            <a:r>
              <a:rPr lang="en-US" sz="7200" dirty="0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0 </a:t>
            </a:r>
            <a:r>
              <a:rPr lang="en-US" sz="7200" dirty="0" err="1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мл</a:t>
            </a:r>
            <a:r>
              <a:rPr lang="en-US" sz="7200" dirty="0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sz="7200" dirty="0" err="1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через</a:t>
            </a:r>
            <a:r>
              <a:rPr lang="en-US" sz="7200" dirty="0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uk-UA" sz="7200" dirty="0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2-3 дні</a:t>
            </a:r>
            <a:endParaRPr lang="en-US" sz="7200" dirty="0"/>
          </a:p>
          <a:p>
            <a:pPr marL="342900" indent="-342900">
              <a:lnSpc>
                <a:spcPts val="2100"/>
              </a:lnSpc>
              <a:buSzPct val="100000"/>
              <a:buFont typeface="+mj-lt"/>
              <a:buAutoNum type="arabicPeriod" startAt="6"/>
            </a:pPr>
            <a:r>
              <a:rPr lang="en-US" sz="7200" dirty="0" err="1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Розмістити</a:t>
            </a:r>
            <a:r>
              <a:rPr lang="en-US" sz="7200" dirty="0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sz="7200" dirty="0" err="1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на</a:t>
            </a:r>
            <a:r>
              <a:rPr lang="en-US" sz="7200" dirty="0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sz="7200" dirty="0" err="1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підвіконні</a:t>
            </a:r>
            <a:r>
              <a:rPr lang="en-US" sz="7200" dirty="0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endParaRPr lang="en-US" sz="7200" dirty="0"/>
          </a:p>
          <a:p>
            <a:pPr marL="342900" indent="-342900">
              <a:lnSpc>
                <a:spcPts val="2100"/>
              </a:lnSpc>
              <a:buSzPct val="100000"/>
              <a:buFont typeface="+mj-lt"/>
              <a:buAutoNum type="arabicPeriod" startAt="7"/>
            </a:pPr>
            <a:r>
              <a:rPr lang="en-US" sz="7200" dirty="0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Щотижня </a:t>
            </a:r>
            <a:r>
              <a:rPr lang="en-US" sz="7200" dirty="0" err="1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вимірювати</a:t>
            </a:r>
            <a:r>
              <a:rPr lang="en-US" sz="7200" dirty="0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sz="7200" dirty="0" err="1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висоту</a:t>
            </a:r>
            <a:r>
              <a:rPr lang="en-US" sz="7200" dirty="0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sz="7200" dirty="0" err="1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та</a:t>
            </a:r>
            <a:r>
              <a:rPr lang="en-US" sz="7200" dirty="0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sz="7200" dirty="0" err="1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рахувати</a:t>
            </a:r>
            <a:r>
              <a:rPr lang="en-US" sz="7200" dirty="0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sz="7200" dirty="0" err="1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листки</a:t>
            </a:r>
            <a:endParaRPr lang="en-US" sz="7200" dirty="0"/>
          </a:p>
          <a:p>
            <a:pPr marL="342900" indent="-342900">
              <a:lnSpc>
                <a:spcPts val="2100"/>
              </a:lnSpc>
              <a:buSzPct val="100000"/>
              <a:buFont typeface="+mj-lt"/>
              <a:buAutoNum type="arabicPeriod" startAt="8"/>
            </a:pPr>
            <a:r>
              <a:rPr lang="en-US" sz="7200" dirty="0" err="1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Фотографувати</a:t>
            </a:r>
            <a:r>
              <a:rPr lang="en-US" sz="7200" dirty="0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sz="7200" dirty="0" err="1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та</a:t>
            </a:r>
            <a:r>
              <a:rPr lang="en-US" sz="7200" dirty="0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sz="7200" dirty="0" err="1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записувати</a:t>
            </a:r>
            <a:r>
              <a:rPr lang="en-US" sz="7200" dirty="0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sz="7200" dirty="0" err="1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спостереження</a:t>
            </a:r>
            <a:r>
              <a:rPr lang="en-US" sz="7200" dirty="0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endParaRPr lang="en-US" sz="7200" dirty="0"/>
          </a:p>
          <a:p>
            <a:endParaRPr lang="uk-U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7B6326-DCAE-8E2B-03D8-30C1BE5343FB}"/>
              </a:ext>
            </a:extLst>
          </p:cNvPr>
          <p:cNvSpPr txBox="1"/>
          <p:nvPr/>
        </p:nvSpPr>
        <p:spPr>
          <a:xfrm>
            <a:off x="182880" y="2075688"/>
            <a:ext cx="5102352" cy="35932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ts val="2100"/>
              </a:lnSpc>
              <a:buSzPct val="100000"/>
              <a:buChar char="•"/>
            </a:pPr>
            <a:r>
              <a:rPr lang="uk-UA" dirty="0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С</a:t>
            </a:r>
            <a:r>
              <a:rPr lang="en-US" dirty="0" err="1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тигл</a:t>
            </a:r>
            <a:r>
              <a:rPr lang="uk-UA" dirty="0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а</a:t>
            </a:r>
            <a:r>
              <a:rPr lang="en-US" dirty="0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кісточк</a:t>
            </a:r>
            <a:r>
              <a:rPr lang="uk-UA" dirty="0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а</a:t>
            </a:r>
            <a:r>
              <a:rPr lang="en-US" dirty="0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манго</a:t>
            </a:r>
            <a:r>
              <a:rPr lang="en-US" dirty="0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endParaRPr lang="en-US" dirty="0"/>
          </a:p>
          <a:p>
            <a:pPr marL="342900" indent="-342900">
              <a:lnSpc>
                <a:spcPts val="2100"/>
              </a:lnSpc>
              <a:buSzPct val="100000"/>
              <a:buChar char="•"/>
            </a:pPr>
            <a:endParaRPr lang="uk-UA" dirty="0">
              <a:solidFill>
                <a:srgbClr val="000000"/>
              </a:solidFill>
              <a:latin typeface="Overpass" pitchFamily="34" charset="0"/>
              <a:ea typeface="Overpass" pitchFamily="34" charset="-122"/>
              <a:cs typeface="Overpass" pitchFamily="34" charset="-120"/>
            </a:endParaRPr>
          </a:p>
          <a:p>
            <a:pPr marL="342900" indent="-342900">
              <a:lnSpc>
                <a:spcPts val="2100"/>
              </a:lnSpc>
              <a:buSzPct val="100000"/>
              <a:buChar char="•"/>
            </a:pPr>
            <a:r>
              <a:rPr lang="uk-UA" dirty="0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Г</a:t>
            </a:r>
            <a:r>
              <a:rPr lang="en-US" dirty="0" err="1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орщик</a:t>
            </a:r>
            <a:r>
              <a:rPr lang="en-US" dirty="0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з </a:t>
            </a:r>
            <a:r>
              <a:rPr lang="en-US" dirty="0" err="1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дренажним</a:t>
            </a:r>
            <a:r>
              <a:rPr lang="en-US" dirty="0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отвор</a:t>
            </a:r>
            <a:r>
              <a:rPr lang="uk-UA" dirty="0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о</a:t>
            </a:r>
            <a:r>
              <a:rPr lang="en-US" dirty="0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м</a:t>
            </a:r>
            <a:endParaRPr lang="en-US" dirty="0"/>
          </a:p>
          <a:p>
            <a:pPr marL="342900" indent="-342900">
              <a:lnSpc>
                <a:spcPts val="2100"/>
              </a:lnSpc>
              <a:buSzPct val="100000"/>
              <a:buChar char="•"/>
            </a:pPr>
            <a:endParaRPr lang="uk-UA" dirty="0">
              <a:solidFill>
                <a:srgbClr val="000000"/>
              </a:solidFill>
              <a:latin typeface="Overpass" pitchFamily="34" charset="0"/>
              <a:ea typeface="Overpass" pitchFamily="34" charset="-122"/>
              <a:cs typeface="Overpass" pitchFamily="34" charset="-120"/>
            </a:endParaRPr>
          </a:p>
          <a:p>
            <a:pPr marL="342900" indent="-342900">
              <a:lnSpc>
                <a:spcPts val="2100"/>
              </a:lnSpc>
              <a:buSzPct val="100000"/>
              <a:buChar char="•"/>
            </a:pPr>
            <a:r>
              <a:rPr lang="en-US" dirty="0" err="1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Універсальний</a:t>
            </a:r>
            <a:r>
              <a:rPr lang="en-US" dirty="0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ґрунт</a:t>
            </a:r>
            <a:r>
              <a:rPr lang="en-US" dirty="0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для</a:t>
            </a:r>
            <a:r>
              <a:rPr lang="en-US" dirty="0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кімнатних</a:t>
            </a:r>
            <a:r>
              <a:rPr lang="en-US" dirty="0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рослин</a:t>
            </a:r>
            <a:endParaRPr lang="en-US" dirty="0"/>
          </a:p>
          <a:p>
            <a:pPr marL="342900" indent="-342900">
              <a:lnSpc>
                <a:spcPts val="2100"/>
              </a:lnSpc>
              <a:buSzPct val="100000"/>
              <a:buChar char="•"/>
            </a:pPr>
            <a:endParaRPr lang="uk-UA" dirty="0">
              <a:solidFill>
                <a:srgbClr val="000000"/>
              </a:solidFill>
              <a:latin typeface="Overpass" pitchFamily="34" charset="0"/>
              <a:ea typeface="Overpass" pitchFamily="34" charset="-122"/>
              <a:cs typeface="Overpass" pitchFamily="34" charset="-120"/>
            </a:endParaRPr>
          </a:p>
          <a:p>
            <a:pPr marL="342900" indent="-342900">
              <a:lnSpc>
                <a:spcPts val="2100"/>
              </a:lnSpc>
              <a:buSzPct val="100000"/>
              <a:buChar char="•"/>
            </a:pPr>
            <a:r>
              <a:rPr lang="en-US" dirty="0" err="1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Дренажний</a:t>
            </a:r>
            <a:r>
              <a:rPr lang="en-US" dirty="0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шар</a:t>
            </a:r>
            <a:r>
              <a:rPr lang="en-US" dirty="0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(</a:t>
            </a:r>
            <a:r>
              <a:rPr lang="en-US" dirty="0" err="1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керамзит</a:t>
            </a:r>
            <a:r>
              <a:rPr lang="en-US" dirty="0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)</a:t>
            </a:r>
            <a:endParaRPr lang="en-US" dirty="0"/>
          </a:p>
          <a:p>
            <a:pPr marL="342900" indent="-342900">
              <a:lnSpc>
                <a:spcPts val="2100"/>
              </a:lnSpc>
              <a:buSzPct val="100000"/>
              <a:buChar char="•"/>
            </a:pPr>
            <a:endParaRPr lang="uk-UA" dirty="0">
              <a:solidFill>
                <a:srgbClr val="000000"/>
              </a:solidFill>
              <a:latin typeface="Overpass" pitchFamily="34" charset="0"/>
              <a:ea typeface="Overpass" pitchFamily="34" charset="-122"/>
              <a:cs typeface="Overpass" pitchFamily="34" charset="-120"/>
            </a:endParaRPr>
          </a:p>
          <a:p>
            <a:pPr marL="342900" indent="-342900">
              <a:lnSpc>
                <a:spcPts val="2100"/>
              </a:lnSpc>
              <a:buSzPct val="100000"/>
              <a:buChar char="•"/>
            </a:pPr>
            <a:r>
              <a:rPr lang="en-US" dirty="0" err="1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Лінійка</a:t>
            </a:r>
            <a:r>
              <a:rPr lang="en-US" dirty="0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endParaRPr lang="en-US" dirty="0"/>
          </a:p>
          <a:p>
            <a:pPr marL="342900" indent="-342900">
              <a:lnSpc>
                <a:spcPts val="2100"/>
              </a:lnSpc>
              <a:buSzPct val="100000"/>
              <a:buChar char="•"/>
            </a:pPr>
            <a:endParaRPr lang="uk-UA" dirty="0">
              <a:solidFill>
                <a:srgbClr val="000000"/>
              </a:solidFill>
              <a:latin typeface="Overpass" pitchFamily="34" charset="0"/>
              <a:ea typeface="Overpass" pitchFamily="34" charset="-122"/>
              <a:cs typeface="Overpass" pitchFamily="34" charset="-120"/>
            </a:endParaRPr>
          </a:p>
          <a:p>
            <a:pPr marL="342900" indent="-342900">
              <a:lnSpc>
                <a:spcPts val="2100"/>
              </a:lnSpc>
              <a:buSzPct val="100000"/>
              <a:buChar char="•"/>
            </a:pPr>
            <a:r>
              <a:rPr lang="en-US" dirty="0" err="1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Цифровий</a:t>
            </a:r>
            <a:r>
              <a:rPr lang="en-US" dirty="0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термометр</a:t>
            </a:r>
            <a:endParaRPr lang="en-US" dirty="0"/>
          </a:p>
          <a:p>
            <a:pPr marL="342900" indent="-342900">
              <a:lnSpc>
                <a:spcPts val="2100"/>
              </a:lnSpc>
              <a:buSzPct val="100000"/>
              <a:buChar char="•"/>
            </a:pPr>
            <a:endParaRPr lang="uk-UA" dirty="0">
              <a:solidFill>
                <a:srgbClr val="000000"/>
              </a:solidFill>
              <a:latin typeface="Overpass" pitchFamily="34" charset="0"/>
              <a:ea typeface="Overpass" pitchFamily="34" charset="-122"/>
              <a:cs typeface="Overpass" pitchFamily="34" charset="-120"/>
            </a:endParaRPr>
          </a:p>
          <a:p>
            <a:pPr marL="342900" indent="-342900">
              <a:lnSpc>
                <a:spcPts val="2100"/>
              </a:lnSpc>
              <a:buSzPct val="100000"/>
              <a:buChar char="•"/>
            </a:pPr>
            <a:r>
              <a:rPr lang="en-US" dirty="0" err="1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Фотоапарат</a:t>
            </a:r>
            <a:r>
              <a:rPr lang="en-US" dirty="0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для</a:t>
            </a:r>
            <a:r>
              <a:rPr lang="en-US" dirty="0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документування</a:t>
            </a:r>
            <a:r>
              <a:rPr lang="uk-UA" sz="1800" dirty="0">
                <a:solidFill>
                  <a:srgbClr val="000000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endParaRPr lang="en-US" sz="1800" dirty="0"/>
          </a:p>
        </p:txBody>
      </p:sp>
      <p:pic>
        <p:nvPicPr>
          <p:cNvPr id="6" name="Image 0" descr="preencoded.png">
            <a:extLst>
              <a:ext uri="{FF2B5EF4-FFF2-40B4-BE49-F238E27FC236}">
                <a16:creationId xmlns:a16="http://schemas.microsoft.com/office/drawing/2014/main" id="{1FC9C60C-CF5F-8227-3E84-4D0147791C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87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4631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1BAD08-7E40-EEC9-9FB5-C18A062FF1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7FC7F3-E8E0-1BA8-E7AC-23A7B4FA3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8848" y="457200"/>
            <a:ext cx="5980176" cy="640080"/>
          </a:xfrm>
        </p:spPr>
        <p:txBody>
          <a:bodyPr>
            <a:noAutofit/>
          </a:bodyPr>
          <a:lstStyle/>
          <a:p>
            <a:r>
              <a:rPr lang="uk-UA" sz="4000" b="1" dirty="0"/>
              <a:t>Хід дослідження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BD133A-BC0F-2C48-2052-34FC111D0C7C}"/>
              </a:ext>
            </a:extLst>
          </p:cNvPr>
          <p:cNvSpPr txBox="1"/>
          <p:nvPr/>
        </p:nvSpPr>
        <p:spPr>
          <a:xfrm>
            <a:off x="4389120" y="1389888"/>
            <a:ext cx="6934200" cy="34060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buNone/>
            </a:pPr>
            <a:r>
              <a:rPr lang="uk-UA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Манго було вирощене з кісточки в домашніх умовах.</a:t>
            </a:r>
            <a:endParaRPr lang="uk-UA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  <a:buNone/>
            </a:pPr>
            <a:r>
              <a:rPr lang="uk-UA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Умови вирощування:</a:t>
            </a:r>
            <a:endParaRPr lang="uk-UA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uk-UA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кімнатна температура </a:t>
            </a:r>
            <a:endParaRPr lang="uk-UA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uk-UA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природне освітлення </a:t>
            </a:r>
            <a:endParaRPr lang="uk-UA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uk-UA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регулярний полив </a:t>
            </a:r>
            <a:endParaRPr lang="uk-UA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  <a:buNone/>
            </a:pPr>
            <a:r>
              <a:rPr lang="uk-UA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Протягом дослідження проводилися:</a:t>
            </a:r>
            <a:endParaRPr lang="uk-UA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uk-UA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спостереження за ростом </a:t>
            </a:r>
            <a:endParaRPr lang="uk-UA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uk-UA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вимірювання висоти рослини </a:t>
            </a:r>
            <a:endParaRPr lang="uk-UA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uk-UA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підрахунок листків </a:t>
            </a:r>
            <a:endParaRPr lang="uk-UA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 0" descr="preencoded.png">
            <a:extLst>
              <a:ext uri="{FF2B5EF4-FFF2-40B4-BE49-F238E27FC236}">
                <a16:creationId xmlns:a16="http://schemas.microsoft.com/office/drawing/2014/main" id="{98B775F5-C315-FDB3-C9F0-15E876C6E807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1" y="0"/>
            <a:ext cx="1335023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2F68A0C-4798-E2F9-EE96-056A0A900F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0414" y="4533576"/>
            <a:ext cx="4191585" cy="2324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0369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2D812C-B440-3FFD-9031-9F9A99F67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 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514D71EA-5AB3-FF40-6DAB-0ADCBDA0DAE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9495" y="1232886"/>
            <a:ext cx="2816352" cy="397764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uk-UA" sz="1800" dirty="0"/>
              <a:t>Кісточку манго спочатку  розрізала </a:t>
            </a:r>
            <a:r>
              <a:rPr lang="uk-UA" sz="1800" dirty="0" err="1"/>
              <a:t>ножем</a:t>
            </a:r>
            <a:r>
              <a:rPr lang="uk-UA" sz="1800" dirty="0"/>
              <a:t> наче раковину молюска, а потім витягнула насінину. Якщо одразу не виходить розрізати </a:t>
            </a:r>
            <a:r>
              <a:rPr lang="uk-UA" sz="1800" dirty="0" err="1"/>
              <a:t>ножем</a:t>
            </a:r>
            <a:r>
              <a:rPr lang="uk-UA" sz="1800" dirty="0"/>
              <a:t>, її потрібно замочити у воді на кілька днів. Воду необхідно міняти кожен день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7F1445A-4186-4FD4-9174-5C4064D7E673}"/>
              </a:ext>
            </a:extLst>
          </p:cNvPr>
          <p:cNvSpPr txBox="1"/>
          <p:nvPr/>
        </p:nvSpPr>
        <p:spPr>
          <a:xfrm>
            <a:off x="8988551" y="1187827"/>
            <a:ext cx="2743200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err="1"/>
              <a:t>Пророщену</a:t>
            </a:r>
            <a:r>
              <a:rPr lang="ru-RU" dirty="0"/>
              <a:t> </a:t>
            </a:r>
            <a:r>
              <a:rPr lang="ru-RU" dirty="0" err="1"/>
              <a:t>насінину</a:t>
            </a:r>
            <a:r>
              <a:rPr lang="ru-RU" dirty="0"/>
              <a:t> </a:t>
            </a:r>
            <a:r>
              <a:rPr lang="ru-RU" dirty="0" err="1"/>
              <a:t>поклала</a:t>
            </a:r>
            <a:r>
              <a:rPr lang="ru-RU" dirty="0"/>
              <a:t> у </a:t>
            </a:r>
            <a:r>
              <a:rPr lang="ru-RU" dirty="0" err="1"/>
              <a:t>горщик</a:t>
            </a:r>
            <a:r>
              <a:rPr lang="ru-RU" dirty="0"/>
              <a:t> з субстратом.  </a:t>
            </a:r>
            <a:r>
              <a:rPr lang="ru-RU" dirty="0" err="1"/>
              <a:t>Саджала</a:t>
            </a:r>
            <a:r>
              <a:rPr lang="ru-RU" dirty="0"/>
              <a:t> не </a:t>
            </a:r>
            <a:r>
              <a:rPr lang="ru-RU" dirty="0" err="1"/>
              <a:t>дуже</a:t>
            </a:r>
            <a:r>
              <a:rPr lang="ru-RU" dirty="0"/>
              <a:t> </a:t>
            </a:r>
            <a:r>
              <a:rPr lang="ru-RU" dirty="0" err="1"/>
              <a:t>глибоко</a:t>
            </a:r>
            <a:r>
              <a:rPr lang="ru-RU" dirty="0"/>
              <a:t>. </a:t>
            </a:r>
            <a:r>
              <a:rPr lang="ru-RU" dirty="0" err="1"/>
              <a:t>Важливу</a:t>
            </a:r>
            <a:r>
              <a:rPr lang="ru-RU" dirty="0"/>
              <a:t> роль </a:t>
            </a:r>
            <a:r>
              <a:rPr lang="ru-RU" dirty="0" err="1"/>
              <a:t>має</a:t>
            </a:r>
            <a:r>
              <a:rPr lang="ru-RU" dirty="0"/>
              <a:t> дренаж і отвори на </a:t>
            </a:r>
            <a:r>
              <a:rPr lang="ru-RU" dirty="0" err="1"/>
              <a:t>дні</a:t>
            </a:r>
            <a:r>
              <a:rPr lang="ru-RU" dirty="0"/>
              <a:t> </a:t>
            </a:r>
            <a:r>
              <a:rPr lang="ru-RU" dirty="0" err="1"/>
              <a:t>горщика</a:t>
            </a:r>
            <a:r>
              <a:rPr lang="ru-RU" dirty="0"/>
              <a:t>. Вони </a:t>
            </a:r>
            <a:r>
              <a:rPr lang="ru-RU" dirty="0" err="1"/>
              <a:t>дають</a:t>
            </a:r>
            <a:r>
              <a:rPr lang="ru-RU" dirty="0"/>
              <a:t> </a:t>
            </a:r>
            <a:r>
              <a:rPr lang="ru-RU" dirty="0" err="1"/>
              <a:t>можливість</a:t>
            </a:r>
            <a:r>
              <a:rPr lang="ru-RU" dirty="0"/>
              <a:t> </a:t>
            </a:r>
            <a:r>
              <a:rPr lang="ru-RU" dirty="0" err="1"/>
              <a:t>зайвій</a:t>
            </a:r>
            <a:r>
              <a:rPr lang="ru-RU" dirty="0"/>
              <a:t> </a:t>
            </a:r>
            <a:r>
              <a:rPr lang="ru-RU" dirty="0" err="1"/>
              <a:t>волозі</a:t>
            </a:r>
            <a:r>
              <a:rPr lang="ru-RU" dirty="0"/>
              <a:t> </a:t>
            </a:r>
            <a:r>
              <a:rPr lang="ru-RU" dirty="0" err="1"/>
              <a:t>виходити</a:t>
            </a:r>
            <a:r>
              <a:rPr lang="ru-RU" dirty="0"/>
              <a:t>, а </a:t>
            </a:r>
            <a:r>
              <a:rPr lang="ru-RU" dirty="0" err="1"/>
              <a:t>корінню</a:t>
            </a:r>
            <a:r>
              <a:rPr lang="ru-RU" dirty="0"/>
              <a:t> </a:t>
            </a:r>
            <a:r>
              <a:rPr lang="ru-RU" dirty="0" err="1"/>
              <a:t>рослини</a:t>
            </a:r>
            <a:r>
              <a:rPr lang="ru-RU" dirty="0"/>
              <a:t> – </a:t>
            </a:r>
            <a:r>
              <a:rPr lang="ru-RU" dirty="0" err="1"/>
              <a:t>дихати</a:t>
            </a:r>
            <a:r>
              <a:rPr lang="ru-RU" dirty="0"/>
              <a:t>.  </a:t>
            </a:r>
            <a:endParaRPr lang="uk-UA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37D4476-A4B6-6A39-02D8-AA2ACC61EB01}"/>
              </a:ext>
            </a:extLst>
          </p:cNvPr>
          <p:cNvSpPr txBox="1"/>
          <p:nvPr/>
        </p:nvSpPr>
        <p:spPr>
          <a:xfrm>
            <a:off x="3959766" y="1280159"/>
            <a:ext cx="516407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/>
              <a:t>Очищену насінину обгорнула серветкою змоченою </a:t>
            </a:r>
            <a:r>
              <a:rPr lang="uk-UA" dirty="0" err="1"/>
              <a:t>водой</a:t>
            </a:r>
            <a:r>
              <a:rPr lang="uk-UA" dirty="0"/>
              <a:t>, поклала у пакет у тепле місце. Змочувала серветку раз на 2-3 дні і знімала плівку на 10-15 хвилин, щоб провітрити і уникнути загнивання   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F225209-C776-85BE-BDD8-0221335EE5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9045" y="2912936"/>
            <a:ext cx="3071364" cy="394506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A567B5B-933B-8FD8-E10B-45A3303E8069}"/>
              </a:ext>
            </a:extLst>
          </p:cNvPr>
          <p:cNvSpPr txBox="1"/>
          <p:nvPr/>
        </p:nvSpPr>
        <p:spPr>
          <a:xfrm>
            <a:off x="4087368" y="303306"/>
            <a:ext cx="844905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4000" dirty="0">
                <a:solidFill>
                  <a:schemeClr val="accent2">
                    <a:lumMod val="50000"/>
                  </a:schemeClr>
                </a:solidFill>
              </a:rPr>
              <a:t>Хід дослідження</a:t>
            </a:r>
            <a:endParaRPr lang="uk-UA" sz="4000" dirty="0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CF3396E-653E-446C-8CA7-1EC5B2FC52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4013" y="4298458"/>
            <a:ext cx="3232275" cy="2558766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E03DA0F-76D2-79F5-FAD6-5B9DD4F802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235" y="4494562"/>
            <a:ext cx="3234873" cy="2363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9163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F4BA780-BBC0-200A-3D0F-4BAA8D36781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50507" y="1203649"/>
            <a:ext cx="10935478" cy="3610947"/>
          </a:xfrm>
        </p:spPr>
        <p:txBody>
          <a:bodyPr>
            <a:normAutofit/>
          </a:bodyPr>
          <a:lstStyle/>
          <a:p>
            <a:pPr marL="342900" indent="-342900">
              <a:lnSpc>
                <a:spcPts val="2100"/>
              </a:lnSpc>
              <a:buSzPct val="100000"/>
              <a:buChar char="•"/>
            </a:pPr>
            <a:r>
              <a:rPr lang="uk-UA" sz="2100" dirty="0"/>
              <a:t>Поливала рослину так, щоб земля була вологою , а не мокрою. </a:t>
            </a:r>
          </a:p>
          <a:p>
            <a:pPr marL="342900" indent="-342900">
              <a:lnSpc>
                <a:spcPts val="2100"/>
              </a:lnSpc>
              <a:buSzPct val="100000"/>
              <a:buChar char="•"/>
            </a:pPr>
            <a:r>
              <a:rPr lang="uk-UA" sz="2100" dirty="0"/>
              <a:t>Слідкувала щоб температура в кімнаті не опускалась нижче </a:t>
            </a:r>
            <a:r>
              <a:rPr lang="en-US" sz="1800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22–25°C</a:t>
            </a:r>
            <a:r>
              <a:rPr lang="uk-UA" sz="1800" dirty="0"/>
              <a:t> </a:t>
            </a:r>
            <a:r>
              <a:rPr lang="uk-UA" sz="2100" dirty="0"/>
              <a:t>. Спостерігала за ростом і розвитком манго. </a:t>
            </a:r>
          </a:p>
          <a:p>
            <a:pPr marL="342900" indent="-342900">
              <a:lnSpc>
                <a:spcPts val="2100"/>
              </a:lnSpc>
              <a:buSzPct val="100000"/>
              <a:buChar char="•"/>
            </a:pPr>
            <a:endParaRPr lang="uk-U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CF5A4C-06D8-2076-509A-59179DDB589B}"/>
              </a:ext>
            </a:extLst>
          </p:cNvPr>
          <p:cNvSpPr txBox="1"/>
          <p:nvPr/>
        </p:nvSpPr>
        <p:spPr>
          <a:xfrm>
            <a:off x="4254759" y="169938"/>
            <a:ext cx="1021142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4000">
                <a:solidFill>
                  <a:schemeClr val="accent2">
                    <a:lumMod val="50000"/>
                  </a:schemeClr>
                </a:solidFill>
              </a:rPr>
              <a:t>Хід дослідження</a:t>
            </a:r>
            <a:endParaRPr lang="uk-UA" sz="40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8B3E129-7272-84D8-416E-A29C14854D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84073"/>
            <a:ext cx="3384681" cy="4473927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783DAA2-A18B-B499-2A1B-0660ACD707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7852" y="2416906"/>
            <a:ext cx="3276450" cy="444983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0D6617A5-1CFD-C6F7-805B-51F7AF819D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5507" y="2391256"/>
            <a:ext cx="3207179" cy="4458008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C0369E58-83F5-2A75-702B-89A8110D09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3891" y="2425642"/>
            <a:ext cx="3228109" cy="4432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3463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E47B78-0634-74B0-0290-BDF847B1F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9352" y="676656"/>
            <a:ext cx="6858830" cy="640080"/>
          </a:xfrm>
        </p:spPr>
        <p:txBody>
          <a:bodyPr>
            <a:normAutofit fontScale="90000"/>
          </a:bodyPr>
          <a:lstStyle/>
          <a:p>
            <a:r>
              <a:rPr lang="uk-UA" sz="4400" kern="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Результати досліджень </a:t>
            </a:r>
            <a:br>
              <a:rPr lang="uk-UA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uk-UA" dirty="0"/>
          </a:p>
        </p:txBody>
      </p:sp>
      <p:graphicFrame>
        <p:nvGraphicFramePr>
          <p:cNvPr id="5" name="Таблиця 4">
            <a:extLst>
              <a:ext uri="{FF2B5EF4-FFF2-40B4-BE49-F238E27FC236}">
                <a16:creationId xmlns:a16="http://schemas.microsoft.com/office/drawing/2014/main" id="{800A2E9E-C034-71BE-2910-19097FA342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9910906"/>
              </p:ext>
            </p:extLst>
          </p:nvPr>
        </p:nvGraphicFramePr>
        <p:xfrm>
          <a:off x="1938528" y="1463040"/>
          <a:ext cx="8513064" cy="422598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87346">
                  <a:extLst>
                    <a:ext uri="{9D8B030D-6E8A-4147-A177-3AD203B41FA5}">
                      <a16:colId xmlns:a16="http://schemas.microsoft.com/office/drawing/2014/main" val="1354672410"/>
                    </a:ext>
                  </a:extLst>
                </a:gridCol>
                <a:gridCol w="1420363">
                  <a:extLst>
                    <a:ext uri="{9D8B030D-6E8A-4147-A177-3AD203B41FA5}">
                      <a16:colId xmlns:a16="http://schemas.microsoft.com/office/drawing/2014/main" val="3040848277"/>
                    </a:ext>
                  </a:extLst>
                </a:gridCol>
                <a:gridCol w="1781995">
                  <a:extLst>
                    <a:ext uri="{9D8B030D-6E8A-4147-A177-3AD203B41FA5}">
                      <a16:colId xmlns:a16="http://schemas.microsoft.com/office/drawing/2014/main" val="2036143718"/>
                    </a:ext>
                  </a:extLst>
                </a:gridCol>
                <a:gridCol w="4023360">
                  <a:extLst>
                    <a:ext uri="{9D8B030D-6E8A-4147-A177-3AD203B41FA5}">
                      <a16:colId xmlns:a16="http://schemas.microsoft.com/office/drawing/2014/main" val="3743701802"/>
                    </a:ext>
                  </a:extLst>
                </a:gridCol>
              </a:tblGrid>
              <a:tr h="983202"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uk-UA" sz="1800" kern="0" dirty="0">
                          <a:effectLst/>
                        </a:rPr>
                        <a:t>Тиждень</a:t>
                      </a:r>
                      <a:endParaRPr lang="uk-UA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46" marR="5104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uk-UA" sz="1800" kern="0" dirty="0">
                          <a:effectLst/>
                        </a:rPr>
                        <a:t>Висота (см)</a:t>
                      </a:r>
                      <a:endParaRPr lang="uk-UA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46" marR="5104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uk-UA" sz="1800" kern="0" dirty="0">
                          <a:effectLst/>
                        </a:rPr>
                        <a:t>  Кількість    листочків</a:t>
                      </a:r>
                      <a:endParaRPr lang="uk-UA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46" marR="5104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uk-UA" sz="900" kern="0" dirty="0">
                          <a:effectLst/>
                        </a:rPr>
                        <a:t>                       </a:t>
                      </a:r>
                      <a:r>
                        <a:rPr lang="uk-UA" sz="1800" kern="0" dirty="0">
                          <a:effectLst/>
                        </a:rPr>
                        <a:t>Особливості</a:t>
                      </a:r>
                      <a:endParaRPr lang="uk-UA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46" marR="51046" marT="0" marB="0"/>
                </a:tc>
                <a:extLst>
                  <a:ext uri="{0D108BD9-81ED-4DB2-BD59-A6C34878D82A}">
                    <a16:rowId xmlns:a16="http://schemas.microsoft.com/office/drawing/2014/main" val="1712714537"/>
                  </a:ext>
                </a:extLst>
              </a:tr>
              <a:tr h="525558"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uk-UA" sz="900" kern="0" dirty="0">
                          <a:effectLst/>
                        </a:rPr>
                        <a:t>       </a:t>
                      </a:r>
                      <a:r>
                        <a:rPr lang="uk-UA" sz="1800" kern="0" dirty="0">
                          <a:effectLst/>
                        </a:rPr>
                        <a:t> 1</a:t>
                      </a:r>
                      <a:endParaRPr lang="uk-UA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46" marR="5104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uk-UA" sz="900" kern="0" dirty="0">
                          <a:effectLst/>
                        </a:rPr>
                        <a:t>                   </a:t>
                      </a:r>
                      <a:r>
                        <a:rPr lang="uk-UA" sz="1800" b="1" kern="0" dirty="0">
                          <a:effectLst/>
                        </a:rPr>
                        <a:t>5</a:t>
                      </a:r>
                      <a:endParaRPr lang="uk-UA" sz="18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46" marR="5104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uk-UA" sz="1800" b="1" kern="0" dirty="0">
                          <a:effectLst/>
                        </a:rPr>
                        <a:t>           2</a:t>
                      </a:r>
                      <a:endParaRPr lang="uk-UA" sz="18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46" marR="51046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uk-UA" dirty="0"/>
                        <a:t>Початок росту, поява паростку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61204895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uk-UA" sz="900" kern="0" dirty="0">
                          <a:effectLst/>
                        </a:rPr>
                        <a:t>       </a:t>
                      </a:r>
                      <a:r>
                        <a:rPr lang="uk-UA" sz="1800" kern="0" dirty="0">
                          <a:effectLst/>
                        </a:rPr>
                        <a:t> 2</a:t>
                      </a:r>
                      <a:endParaRPr lang="uk-UA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46" marR="5104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uk-UA" sz="900" kern="0" dirty="0">
                          <a:effectLst/>
                        </a:rPr>
                        <a:t>                   </a:t>
                      </a:r>
                      <a:r>
                        <a:rPr lang="uk-UA" sz="1800" b="1" kern="0" dirty="0">
                          <a:effectLst/>
                        </a:rPr>
                        <a:t>7</a:t>
                      </a:r>
                      <a:endParaRPr lang="uk-UA" sz="18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46" marR="5104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uk-UA" sz="900" kern="0" dirty="0">
                          <a:effectLst/>
                        </a:rPr>
                        <a:t>                      </a:t>
                      </a:r>
                      <a:r>
                        <a:rPr lang="uk-UA" sz="1800" b="1" kern="0" dirty="0">
                          <a:effectLst/>
                        </a:rPr>
                        <a:t>3</a:t>
                      </a:r>
                      <a:endParaRPr lang="uk-UA" sz="18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46" marR="5104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uk-UA" sz="900" kern="0" dirty="0">
                          <a:effectLst/>
                        </a:rPr>
                        <a:t> </a:t>
                      </a:r>
                      <a:r>
                        <a:rPr lang="uk-UA" sz="1800" kern="0" dirty="0">
                          <a:effectLst/>
                        </a:rPr>
                        <a:t>Активний ріст. Формуються перші листочки</a:t>
                      </a:r>
                      <a:endParaRPr lang="uk-UA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46" marR="51046" marT="0" marB="0"/>
                </a:tc>
                <a:extLst>
                  <a:ext uri="{0D108BD9-81ED-4DB2-BD59-A6C34878D82A}">
                    <a16:rowId xmlns:a16="http://schemas.microsoft.com/office/drawing/2014/main" val="449943674"/>
                  </a:ext>
                </a:extLst>
              </a:tr>
              <a:tr h="576072"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uk-UA" sz="900" kern="0" dirty="0">
                          <a:effectLst/>
                        </a:rPr>
                        <a:t>       </a:t>
                      </a:r>
                      <a:r>
                        <a:rPr lang="uk-UA" sz="1800" kern="0" dirty="0">
                          <a:effectLst/>
                        </a:rPr>
                        <a:t> 3</a:t>
                      </a:r>
                      <a:endParaRPr lang="uk-UA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46" marR="5104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uk-UA" sz="900" kern="0" dirty="0">
                          <a:effectLst/>
                        </a:rPr>
                        <a:t>                </a:t>
                      </a:r>
                      <a:r>
                        <a:rPr lang="uk-UA" sz="1800" b="1" kern="0" dirty="0">
                          <a:effectLst/>
                        </a:rPr>
                        <a:t>10</a:t>
                      </a:r>
                      <a:endParaRPr lang="uk-UA" sz="18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46" marR="5104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uk-UA" sz="1800" b="1" kern="0" dirty="0">
                          <a:effectLst/>
                        </a:rPr>
                        <a:t>           4</a:t>
                      </a:r>
                      <a:endParaRPr lang="uk-UA" sz="18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46" marR="5104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uk-UA" sz="900" kern="0" dirty="0">
                          <a:effectLst/>
                        </a:rPr>
                        <a:t> </a:t>
                      </a:r>
                      <a:r>
                        <a:rPr lang="uk-UA" sz="1800" kern="0" dirty="0">
                          <a:effectLst/>
                        </a:rPr>
                        <a:t>Збільшення висоти, листочки більшають</a:t>
                      </a:r>
                      <a:endParaRPr lang="uk-UA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46" marR="51046" marT="0" marB="0"/>
                </a:tc>
                <a:extLst>
                  <a:ext uri="{0D108BD9-81ED-4DB2-BD59-A6C34878D82A}">
                    <a16:rowId xmlns:a16="http://schemas.microsoft.com/office/drawing/2014/main" val="458374114"/>
                  </a:ext>
                </a:extLst>
              </a:tr>
              <a:tr h="495229"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uk-UA" sz="1800" kern="0" dirty="0">
                          <a:effectLst/>
                        </a:rPr>
                        <a:t>     4</a:t>
                      </a:r>
                      <a:endParaRPr lang="uk-UA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46" marR="5104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uk-UA" sz="1800" kern="0" dirty="0">
                          <a:effectLst/>
                        </a:rPr>
                        <a:t>        </a:t>
                      </a:r>
                      <a:r>
                        <a:rPr lang="uk-UA" sz="1800" b="1" kern="0" dirty="0">
                          <a:effectLst/>
                        </a:rPr>
                        <a:t>13</a:t>
                      </a:r>
                      <a:endParaRPr lang="uk-UA" sz="18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46" marR="5104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uk-UA" sz="1800" b="1" kern="0" dirty="0">
                          <a:effectLst/>
                        </a:rPr>
                        <a:t>           5</a:t>
                      </a:r>
                      <a:endParaRPr lang="uk-UA" sz="18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46" marR="5104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uk-UA" sz="900" kern="0" dirty="0">
                          <a:effectLst/>
                        </a:rPr>
                        <a:t> </a:t>
                      </a:r>
                      <a:r>
                        <a:rPr lang="uk-UA" sz="1800" kern="0" dirty="0">
                          <a:effectLst/>
                        </a:rPr>
                        <a:t>Стабільний ріст, листочки більшають</a:t>
                      </a:r>
                      <a:endParaRPr lang="uk-UA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46" marR="51046" marT="0" marB="0"/>
                </a:tc>
                <a:extLst>
                  <a:ext uri="{0D108BD9-81ED-4DB2-BD59-A6C34878D82A}">
                    <a16:rowId xmlns:a16="http://schemas.microsoft.com/office/drawing/2014/main" val="3627765294"/>
                  </a:ext>
                </a:extLst>
              </a:tr>
              <a:tr h="501467"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uk-UA" sz="1800" kern="0" dirty="0">
                          <a:effectLst/>
                        </a:rPr>
                        <a:t>     5</a:t>
                      </a:r>
                      <a:endParaRPr lang="uk-UA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46" marR="5104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uk-UA" sz="1800" kern="0" dirty="0">
                          <a:effectLst/>
                        </a:rPr>
                        <a:t>        </a:t>
                      </a:r>
                      <a:r>
                        <a:rPr lang="uk-UA" sz="1800" b="1" kern="0" dirty="0">
                          <a:effectLst/>
                        </a:rPr>
                        <a:t>15</a:t>
                      </a:r>
                      <a:endParaRPr lang="uk-UA" sz="18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46" marR="5104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uk-UA" sz="900" kern="0" dirty="0">
                          <a:effectLst/>
                        </a:rPr>
                        <a:t>                      </a:t>
                      </a:r>
                      <a:r>
                        <a:rPr lang="uk-UA" sz="1800" b="1" kern="0" dirty="0">
                          <a:effectLst/>
                        </a:rPr>
                        <a:t>5</a:t>
                      </a:r>
                      <a:endParaRPr lang="uk-UA" sz="18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46" marR="5104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uk-UA" sz="900" kern="0" dirty="0">
                          <a:effectLst/>
                        </a:rPr>
                        <a:t> </a:t>
                      </a:r>
                      <a:r>
                        <a:rPr lang="uk-UA" sz="1800" kern="0" dirty="0">
                          <a:effectLst/>
                        </a:rPr>
                        <a:t>Ріст сповільнюється, зміцнюється стебло</a:t>
                      </a:r>
                      <a:endParaRPr lang="uk-UA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46" marR="51046" marT="0" marB="0"/>
                </a:tc>
                <a:extLst>
                  <a:ext uri="{0D108BD9-81ED-4DB2-BD59-A6C34878D82A}">
                    <a16:rowId xmlns:a16="http://schemas.microsoft.com/office/drawing/2014/main" val="2748178164"/>
                  </a:ext>
                </a:extLst>
              </a:tr>
              <a:tr h="460937"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uk-UA" sz="1800" kern="0" dirty="0">
                          <a:effectLst/>
                        </a:rPr>
                        <a:t>     6  </a:t>
                      </a:r>
                      <a:endParaRPr lang="uk-UA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46" marR="5104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uk-UA" sz="1800" b="1" kern="0" dirty="0">
                          <a:effectLst/>
                        </a:rPr>
                        <a:t>        18</a:t>
                      </a:r>
                      <a:endParaRPr lang="uk-UA" sz="18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46" marR="5104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uk-UA" sz="900" kern="0" dirty="0">
                          <a:effectLst/>
                        </a:rPr>
                        <a:t>                      </a:t>
                      </a:r>
                      <a:r>
                        <a:rPr lang="uk-UA" sz="1800" b="1" kern="0" dirty="0">
                          <a:effectLst/>
                        </a:rPr>
                        <a:t>6</a:t>
                      </a:r>
                      <a:endParaRPr lang="uk-UA" sz="18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46" marR="5104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uk-UA" sz="900" kern="0" dirty="0">
                          <a:effectLst/>
                        </a:rPr>
                        <a:t> </a:t>
                      </a:r>
                      <a:r>
                        <a:rPr lang="uk-UA" sz="1800" kern="0" dirty="0">
                          <a:effectLst/>
                        </a:rPr>
                        <a:t>Добре сформована рослина, більше листків</a:t>
                      </a:r>
                      <a:endParaRPr lang="uk-UA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46" marR="51046" marT="0" marB="0"/>
                </a:tc>
                <a:extLst>
                  <a:ext uri="{0D108BD9-81ED-4DB2-BD59-A6C34878D82A}">
                    <a16:rowId xmlns:a16="http://schemas.microsoft.com/office/drawing/2014/main" val="34165803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41153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12647" y="389216"/>
            <a:ext cx="11384281" cy="640080"/>
          </a:xfrm>
        </p:spPr>
        <p:txBody>
          <a:bodyPr rtlCol="0">
            <a:normAutofit fontScale="90000"/>
          </a:bodyPr>
          <a:lstStyle/>
          <a:p>
            <a:r>
              <a:rPr lang="uk-UA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uk-UA" sz="4000" b="1" dirty="0">
                <a:solidFill>
                  <a:schemeClr val="accent2">
                    <a:lumMod val="50000"/>
                  </a:schemeClr>
                </a:solidFill>
              </a:rPr>
              <a:t>Динаміка росту та розвитку манго в домашніх умовах</a:t>
            </a:r>
            <a:endParaRPr lang="uk-UA" sz="4000" dirty="0">
              <a:solidFill>
                <a:schemeClr val="accent2">
                  <a:lumMod val="50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E61598D-3D60-70AE-8730-72E1BFA07F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5366" y="1261872"/>
            <a:ext cx="8576370" cy="5596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036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1ADF67-A225-0079-142D-88758E9F4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3088" y="225927"/>
            <a:ext cx="5998464" cy="1056705"/>
          </a:xfrm>
        </p:spPr>
        <p:txBody>
          <a:bodyPr>
            <a:normAutofit fontScale="90000"/>
          </a:bodyPr>
          <a:lstStyle/>
          <a:p>
            <a:r>
              <a:rPr lang="en-US" sz="4000" dirty="0" err="1">
                <a:solidFill>
                  <a:srgbClr val="000000"/>
                </a:solidFill>
                <a:latin typeface="Overpass Bold" pitchFamily="34" charset="0"/>
                <a:ea typeface="Overpass Bold" pitchFamily="34" charset="-122"/>
                <a:cs typeface="Overpass Bold" pitchFamily="34" charset="-120"/>
              </a:rPr>
              <a:t>Труднощі</a:t>
            </a:r>
            <a:r>
              <a:rPr lang="en-US" sz="4000" dirty="0">
                <a:solidFill>
                  <a:srgbClr val="000000"/>
                </a:solidFill>
                <a:latin typeface="Overpass Bold" pitchFamily="34" charset="0"/>
                <a:ea typeface="Overpass Bold" pitchFamily="34" charset="-122"/>
                <a:cs typeface="Overpass Bold" pitchFamily="34" charset="-12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Overpass Bold" pitchFamily="34" charset="0"/>
                <a:ea typeface="Overpass Bold" pitchFamily="34" charset="-122"/>
                <a:cs typeface="Overpass Bold" pitchFamily="34" charset="-120"/>
              </a:rPr>
              <a:t>та</a:t>
            </a:r>
            <a:r>
              <a:rPr lang="en-US" sz="4000" dirty="0">
                <a:solidFill>
                  <a:srgbClr val="000000"/>
                </a:solidFill>
                <a:latin typeface="Overpass Bold" pitchFamily="34" charset="0"/>
                <a:ea typeface="Overpass Bold" pitchFamily="34" charset="-122"/>
                <a:cs typeface="Overpass Bold" pitchFamily="34" charset="-12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Overpass Bold" pitchFamily="34" charset="0"/>
                <a:ea typeface="Overpass Bold" pitchFamily="34" charset="-122"/>
                <a:cs typeface="Overpass Bold" pitchFamily="34" charset="-120"/>
              </a:rPr>
              <a:t>адаптації</a:t>
            </a:r>
            <a:br>
              <a:rPr lang="en-US" dirty="0"/>
            </a:br>
            <a:endParaRPr lang="uk-U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D50580-1EDD-DC46-647A-96D6009562BF}"/>
              </a:ext>
            </a:extLst>
          </p:cNvPr>
          <p:cNvSpPr txBox="1"/>
          <p:nvPr/>
        </p:nvSpPr>
        <p:spPr>
          <a:xfrm>
            <a:off x="245446" y="1215475"/>
            <a:ext cx="3300165" cy="2308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>
              <a:lnSpc>
                <a:spcPts val="2500"/>
              </a:lnSpc>
              <a:buNone/>
            </a:pPr>
            <a:r>
              <a:rPr lang="uk-UA" sz="1800" b="1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Пліснява на кісточці.</a:t>
            </a:r>
            <a:r>
              <a:rPr lang="uk-UA" sz="1800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endParaRPr lang="uk-UA" dirty="0">
              <a:solidFill>
                <a:srgbClr val="272525"/>
              </a:solidFill>
              <a:latin typeface="Overpass" pitchFamily="34" charset="0"/>
              <a:ea typeface="Overpass" pitchFamily="34" charset="-122"/>
              <a:cs typeface="Overpass" pitchFamily="34" charset="-120"/>
            </a:endParaRPr>
          </a:p>
          <a:p>
            <a:pPr marL="0" indent="0">
              <a:lnSpc>
                <a:spcPts val="2500"/>
              </a:lnSpc>
              <a:buNone/>
            </a:pPr>
            <a:r>
              <a:rPr lang="uk-UA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Ч</a:t>
            </a:r>
            <a:r>
              <a:rPr lang="en-US" sz="1800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ерез</a:t>
            </a:r>
            <a:r>
              <a:rPr lang="en-US" sz="1800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sz="1800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надмірну</a:t>
            </a:r>
            <a:r>
              <a:rPr lang="en-US" sz="1800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sz="1800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вологість</a:t>
            </a:r>
            <a:r>
              <a:rPr lang="uk-UA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з’явилась пліснява</a:t>
            </a:r>
            <a:r>
              <a:rPr lang="en-US" sz="1800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sz="1800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Проблему</a:t>
            </a:r>
            <a:r>
              <a:rPr lang="en-US" sz="1800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sz="1800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виріши</a:t>
            </a:r>
            <a:r>
              <a:rPr lang="uk-UA" sz="1800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ла</a:t>
            </a:r>
            <a:r>
              <a:rPr lang="en-US" sz="1800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, </a:t>
            </a:r>
            <a:r>
              <a:rPr lang="en-US" sz="1800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додавши</a:t>
            </a:r>
            <a:r>
              <a:rPr lang="en-US" sz="1800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у </a:t>
            </a:r>
            <a:r>
              <a:rPr lang="en-US" sz="1800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воду</a:t>
            </a:r>
            <a:r>
              <a:rPr lang="en-US" sz="1800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uk-UA" sz="1800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sz="1800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кілька</a:t>
            </a:r>
            <a:r>
              <a:rPr lang="en-US" sz="1800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sz="1800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крапель</a:t>
            </a:r>
            <a:r>
              <a:rPr lang="en-US" sz="1800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sz="1800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перекису</a:t>
            </a:r>
            <a:r>
              <a:rPr lang="en-US" sz="1800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sz="1800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водню</a:t>
            </a:r>
            <a:r>
              <a:rPr lang="en-US" sz="1800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sz="1800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та</a:t>
            </a:r>
            <a:r>
              <a:rPr lang="en-US" sz="1800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sz="1800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покращивши</a:t>
            </a:r>
            <a:r>
              <a:rPr lang="en-US" sz="1800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sz="1800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вентиляцію</a:t>
            </a:r>
            <a:r>
              <a:rPr lang="en-US" sz="1800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.</a:t>
            </a:r>
            <a:endParaRPr lang="en-US" sz="1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B95F2ED-282C-1C3A-3F43-B5B37E342FD3}"/>
              </a:ext>
            </a:extLst>
          </p:cNvPr>
          <p:cNvSpPr txBox="1"/>
          <p:nvPr/>
        </p:nvSpPr>
        <p:spPr>
          <a:xfrm>
            <a:off x="4474074" y="4700279"/>
            <a:ext cx="3977640" cy="1988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ts val="2500"/>
              </a:lnSpc>
              <a:buNone/>
            </a:pPr>
            <a:r>
              <a:rPr lang="uk-UA" sz="1800" b="1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Нестача освітлення</a:t>
            </a:r>
          </a:p>
          <a:p>
            <a:pPr>
              <a:lnSpc>
                <a:spcPts val="2500"/>
              </a:lnSpc>
            </a:pPr>
            <a:r>
              <a:rPr lang="uk-UA" sz="1800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П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риродного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освітлення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виявилось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недостатньо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.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Дода</a:t>
            </a:r>
            <a:r>
              <a:rPr lang="uk-UA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ла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лампу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з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таймером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по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6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годин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на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добу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,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що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значно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покращило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розвиток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рослин</a:t>
            </a:r>
            <a:r>
              <a:rPr lang="uk-UA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и</a:t>
            </a:r>
            <a:endParaRPr lang="en-US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886EBC2-055D-26E3-3365-6065DCA18259}"/>
              </a:ext>
            </a:extLst>
          </p:cNvPr>
          <p:cNvSpPr txBox="1"/>
          <p:nvPr/>
        </p:nvSpPr>
        <p:spPr>
          <a:xfrm>
            <a:off x="8627067" y="1246972"/>
            <a:ext cx="2986944" cy="2308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ts val="2500"/>
              </a:lnSpc>
              <a:buNone/>
            </a:pPr>
            <a:r>
              <a:rPr lang="uk-UA" sz="1800" b="1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Нерівномірний полив</a:t>
            </a:r>
          </a:p>
          <a:p>
            <a:pPr marL="0" indent="0" algn="l">
              <a:lnSpc>
                <a:spcPts val="2500"/>
              </a:lnSpc>
              <a:buNone/>
            </a:pPr>
            <a:r>
              <a:rPr lang="en-US" sz="1800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Спочатку</a:t>
            </a:r>
            <a:r>
              <a:rPr lang="en-US" sz="1800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sz="1800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важко</a:t>
            </a:r>
            <a:r>
              <a:rPr lang="en-US" sz="1800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sz="1800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було</a:t>
            </a:r>
            <a:r>
              <a:rPr lang="en-US" sz="1800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sz="1800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дотримуватись</a:t>
            </a:r>
            <a:r>
              <a:rPr lang="en-US" sz="1800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sz="1800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однакового</a:t>
            </a:r>
            <a:r>
              <a:rPr lang="en-US" sz="1800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sz="1800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режиму</a:t>
            </a:r>
            <a:r>
              <a:rPr lang="en-US" sz="1800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sz="1800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поливу</a:t>
            </a:r>
            <a:r>
              <a:rPr lang="en-US" sz="1800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. </a:t>
            </a:r>
            <a:r>
              <a:rPr lang="en-US" sz="1800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Виріши</a:t>
            </a:r>
            <a:r>
              <a:rPr lang="uk-UA" sz="1800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ла</a:t>
            </a:r>
            <a:r>
              <a:rPr lang="en-US" sz="1800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sz="1800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задачу</a:t>
            </a:r>
            <a:r>
              <a:rPr lang="en-US" sz="1800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, </a:t>
            </a:r>
            <a:r>
              <a:rPr lang="en-US" sz="1800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використавши</a:t>
            </a:r>
            <a:r>
              <a:rPr lang="en-US" sz="1800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sz="1800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мірний</a:t>
            </a:r>
            <a:r>
              <a:rPr lang="en-US" sz="1800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uk-UA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стакан</a:t>
            </a:r>
            <a:r>
              <a:rPr lang="en-US" sz="1800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.</a:t>
            </a:r>
            <a:endParaRPr lang="en-US" sz="1800" dirty="0"/>
          </a:p>
        </p:txBody>
      </p:sp>
      <p:pic>
        <p:nvPicPr>
          <p:cNvPr id="10" name="Image 4" descr="preencoded.png">
            <a:extLst>
              <a:ext uri="{FF2B5EF4-FFF2-40B4-BE49-F238E27FC236}">
                <a16:creationId xmlns:a16="http://schemas.microsoft.com/office/drawing/2014/main" id="{BDE64C7F-09C9-3202-6C5A-818B45D07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597545">
            <a:off x="5244825" y="544670"/>
            <a:ext cx="3075823" cy="3383633"/>
          </a:xfrm>
          <a:prstGeom prst="rect">
            <a:avLst/>
          </a:prstGeom>
        </p:spPr>
      </p:pic>
      <p:pic>
        <p:nvPicPr>
          <p:cNvPr id="11" name="Image 4" descr="preencoded.png">
            <a:extLst>
              <a:ext uri="{FF2B5EF4-FFF2-40B4-BE49-F238E27FC236}">
                <a16:creationId xmlns:a16="http://schemas.microsoft.com/office/drawing/2014/main" id="{ECCA5C25-2A83-4937-1726-5E67CE3C74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83271">
            <a:off x="4432456" y="1264089"/>
            <a:ext cx="3327088" cy="3401219"/>
          </a:xfrm>
          <a:prstGeom prst="rect">
            <a:avLst/>
          </a:prstGeom>
        </p:spPr>
      </p:pic>
      <p:pic>
        <p:nvPicPr>
          <p:cNvPr id="12" name="Image 0" descr="preencoded.png">
            <a:extLst>
              <a:ext uri="{FF2B5EF4-FFF2-40B4-BE49-F238E27FC236}">
                <a16:creationId xmlns:a16="http://schemas.microsoft.com/office/drawing/2014/main" id="{63F130A5-BB75-488B-26EA-D7A0AC9E7E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8144" y="841536"/>
            <a:ext cx="3426508" cy="3264120"/>
          </a:xfrm>
          <a:prstGeom prst="rect">
            <a:avLst/>
          </a:prstGeom>
        </p:spPr>
      </p:pic>
      <p:pic>
        <p:nvPicPr>
          <p:cNvPr id="13" name="Image 1" descr="preencoded.png">
            <a:extLst>
              <a:ext uri="{FF2B5EF4-FFF2-40B4-BE49-F238E27FC236}">
                <a16:creationId xmlns:a16="http://schemas.microsoft.com/office/drawing/2014/main" id="{00D49A99-6709-B357-37FC-A0A61DA6BA8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51562" y="2303677"/>
            <a:ext cx="318968" cy="318968"/>
          </a:xfrm>
          <a:prstGeom prst="rect">
            <a:avLst/>
          </a:prstGeom>
        </p:spPr>
      </p:pic>
      <p:pic>
        <p:nvPicPr>
          <p:cNvPr id="14" name="Image 3" descr="preencoded.png">
            <a:extLst>
              <a:ext uri="{FF2B5EF4-FFF2-40B4-BE49-F238E27FC236}">
                <a16:creationId xmlns:a16="http://schemas.microsoft.com/office/drawing/2014/main" id="{E801CA8D-C9DA-D8E1-3550-745332236A7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22449" y="2236486"/>
            <a:ext cx="318968" cy="318968"/>
          </a:xfrm>
          <a:prstGeom prst="rect">
            <a:avLst/>
          </a:prstGeom>
        </p:spPr>
      </p:pic>
      <p:pic>
        <p:nvPicPr>
          <p:cNvPr id="15" name="Image 5" descr="preencoded.png">
            <a:extLst>
              <a:ext uri="{FF2B5EF4-FFF2-40B4-BE49-F238E27FC236}">
                <a16:creationId xmlns:a16="http://schemas.microsoft.com/office/drawing/2014/main" id="{E998D89F-B1CB-A494-F7B6-2598B02573A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36516" y="3878042"/>
            <a:ext cx="318968" cy="318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7221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52344" y="315719"/>
            <a:ext cx="8439912" cy="605769"/>
          </a:xfrm>
        </p:spPr>
        <p:txBody>
          <a:bodyPr rtlCol="0">
            <a:noAutofit/>
          </a:bodyPr>
          <a:lstStyle/>
          <a:p>
            <a:pPr lvl="0" rtl="0"/>
            <a:r>
              <a:rPr lang="uk-UA" sz="4000" b="1" dirty="0">
                <a:solidFill>
                  <a:schemeClr val="accent2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Аналіз результатів дослідження</a:t>
            </a:r>
          </a:p>
        </p:txBody>
      </p:sp>
      <p:sp>
        <p:nvSpPr>
          <p:cNvPr id="5" name="Місце для вмісту 4"/>
          <p:cNvSpPr>
            <a:spLocks noGrp="1"/>
          </p:cNvSpPr>
          <p:nvPr>
            <p:ph sz="half" idx="4294967295"/>
          </p:nvPr>
        </p:nvSpPr>
        <p:spPr>
          <a:xfrm>
            <a:off x="541611" y="1879858"/>
            <a:ext cx="3050297" cy="466242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uk-UA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br>
              <a:rPr lang="uk-UA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br>
              <a:rPr lang="uk-UA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uk-UA" dirty="0"/>
              <a:t> </a:t>
            </a:r>
            <a:endParaRPr lang="uk-UA" sz="1800" dirty="0"/>
          </a:p>
          <a:p>
            <a:endParaRPr lang="uk-UA" dirty="0"/>
          </a:p>
          <a:p>
            <a:pPr marL="0" indent="0" rtl="0">
              <a:lnSpc>
                <a:spcPts val="1800"/>
              </a:lnSpc>
              <a:spcBef>
                <a:spcPts val="1000"/>
              </a:spcBef>
              <a:spcAft>
                <a:spcPts val="2000"/>
              </a:spcAft>
              <a:buNone/>
            </a:pPr>
            <a:endParaRPr lang="uk-UA" sz="1200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33" name="Група 32" descr="Мале коло з номером 1 усередині на позначення кроку 1"/>
          <p:cNvGrpSpPr/>
          <p:nvPr/>
        </p:nvGrpSpPr>
        <p:grpSpPr bwMode="blackWhite">
          <a:xfrm>
            <a:off x="1775185" y="1307539"/>
            <a:ext cx="558179" cy="409838"/>
            <a:chOff x="6953426" y="711274"/>
            <a:chExt cx="558179" cy="409838"/>
          </a:xfrm>
        </p:grpSpPr>
        <p:sp>
          <p:nvSpPr>
            <p:cNvPr id="34" name="Овал 33" descr="Мале коло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uk-UA"/>
            </a:p>
          </p:txBody>
        </p:sp>
        <p:sp>
          <p:nvSpPr>
            <p:cNvPr id="35" name="Текстове поле 34" descr="Номер 1"/>
            <p:cNvSpPr txBox="1"/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uk-UA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1</a:t>
              </a:r>
            </a:p>
          </p:txBody>
        </p:sp>
      </p:grpSp>
      <p:sp>
        <p:nvSpPr>
          <p:cNvPr id="42" name="Місце для вмісту 17"/>
          <p:cNvSpPr txBox="1">
            <a:spLocks/>
          </p:cNvSpPr>
          <p:nvPr/>
        </p:nvSpPr>
        <p:spPr>
          <a:xfrm>
            <a:off x="1066039" y="4571824"/>
            <a:ext cx="2696774" cy="16498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uk-UA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</p:txBody>
      </p:sp>
      <p:grpSp>
        <p:nvGrpSpPr>
          <p:cNvPr id="36" name="Група 35" descr="Мале коло з номером 2 усередині на позначення кроку 2"/>
          <p:cNvGrpSpPr/>
          <p:nvPr/>
        </p:nvGrpSpPr>
        <p:grpSpPr bwMode="blackWhite">
          <a:xfrm>
            <a:off x="5537821" y="1323829"/>
            <a:ext cx="558179" cy="409838"/>
            <a:chOff x="6953426" y="711274"/>
            <a:chExt cx="558179" cy="409838"/>
          </a:xfrm>
        </p:grpSpPr>
        <p:sp>
          <p:nvSpPr>
            <p:cNvPr id="37" name="Овал 36" descr="Мале коло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uk-UA"/>
            </a:p>
          </p:txBody>
        </p:sp>
        <p:sp>
          <p:nvSpPr>
            <p:cNvPr id="38" name="Текстове поле 37" descr="Номер 2"/>
            <p:cNvSpPr txBox="1"/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uk-UA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2</a:t>
              </a:r>
            </a:p>
          </p:txBody>
        </p:sp>
      </p:grpSp>
      <p:sp>
        <p:nvSpPr>
          <p:cNvPr id="43" name="Місце для вмісту 17"/>
          <p:cNvSpPr txBox="1">
            <a:spLocks/>
          </p:cNvSpPr>
          <p:nvPr/>
        </p:nvSpPr>
        <p:spPr>
          <a:xfrm>
            <a:off x="4747855" y="4571824"/>
            <a:ext cx="3106367" cy="13240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uk-UA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</p:txBody>
      </p:sp>
      <p:grpSp>
        <p:nvGrpSpPr>
          <p:cNvPr id="39" name="Група 38" descr="Мале коло з номером 3 усередині на позначення кроку 3"/>
          <p:cNvGrpSpPr/>
          <p:nvPr/>
        </p:nvGrpSpPr>
        <p:grpSpPr bwMode="blackWhite">
          <a:xfrm>
            <a:off x="9622762" y="1283323"/>
            <a:ext cx="558179" cy="409838"/>
            <a:chOff x="6953426" y="711274"/>
            <a:chExt cx="558179" cy="409838"/>
          </a:xfrm>
        </p:grpSpPr>
        <p:sp>
          <p:nvSpPr>
            <p:cNvPr id="40" name="Овал 39" descr="Мале коло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uk-UA"/>
            </a:p>
          </p:txBody>
        </p:sp>
        <p:sp>
          <p:nvSpPr>
            <p:cNvPr id="41" name="Текстове поле 40" descr="Номер 3"/>
            <p:cNvSpPr txBox="1"/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uk-UA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3</a:t>
              </a:r>
            </a:p>
          </p:txBody>
        </p:sp>
      </p:grpSp>
      <p:sp>
        <p:nvSpPr>
          <p:cNvPr id="44" name="Місце для вмісту 17"/>
          <p:cNvSpPr txBox="1">
            <a:spLocks/>
          </p:cNvSpPr>
          <p:nvPr/>
        </p:nvSpPr>
        <p:spPr>
          <a:xfrm>
            <a:off x="8429668" y="4571824"/>
            <a:ext cx="2658635" cy="697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uk-UA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C72B9B-A4E4-4484-7FEB-8E9ACC044B7F}"/>
              </a:ext>
            </a:extLst>
          </p:cNvPr>
          <p:cNvSpPr txBox="1"/>
          <p:nvPr/>
        </p:nvSpPr>
        <p:spPr>
          <a:xfrm>
            <a:off x="4520977" y="1823040"/>
            <a:ext cx="3331274" cy="30982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buNone/>
            </a:pPr>
            <a:r>
              <a:rPr lang="uk-UA" sz="2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Формування листків</a:t>
            </a:r>
            <a:endParaRPr lang="uk-UA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  <a:buNone/>
            </a:pPr>
            <a:r>
              <a:rPr lang="uk-UA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Кількість листків збільшувалася поступово. Молоді листки спочатку мали світліший відтінок і були м’якими, згодом темніли та ставали більш пружними.</a:t>
            </a:r>
            <a:endParaRPr lang="uk-UA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  <a:buNone/>
            </a:pPr>
            <a:r>
              <a:rPr lang="uk-UA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 пояснюється накопиченням хлорофілу та зміцненням тканин рослини.</a:t>
            </a:r>
            <a:endParaRPr lang="uk-UA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BF3358C-0699-23DF-B882-7F297D3102A7}"/>
              </a:ext>
            </a:extLst>
          </p:cNvPr>
          <p:cNvSpPr txBox="1"/>
          <p:nvPr/>
        </p:nvSpPr>
        <p:spPr>
          <a:xfrm>
            <a:off x="8632059" y="1823040"/>
            <a:ext cx="2861949" cy="47192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buNone/>
            </a:pPr>
            <a:r>
              <a:rPr lang="uk-UA" sz="2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Вплив освітлення</a:t>
            </a:r>
            <a:endParaRPr lang="uk-UA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  <a:buNone/>
            </a:pPr>
            <a:r>
              <a:rPr lang="uk-UA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Було встановлено, що при достатньому освітленні:</a:t>
            </a:r>
            <a:endParaRPr lang="uk-UA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uk-UA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рослина росла швидше </a:t>
            </a:r>
            <a:endParaRPr lang="uk-UA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uk-UA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листки були більш насиченого зеленого кольору </a:t>
            </a:r>
            <a:endParaRPr lang="uk-UA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  <a:buNone/>
            </a:pPr>
            <a:r>
              <a:rPr lang="uk-UA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недостатньому освітленні:</a:t>
            </a:r>
            <a:endParaRPr lang="uk-UA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uk-UA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ріст сповільнювався </a:t>
            </a:r>
            <a:endParaRPr lang="uk-UA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uk-UA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стебло витягувалося </a:t>
            </a:r>
            <a:endParaRPr lang="uk-UA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  <a:buNone/>
            </a:pPr>
            <a:r>
              <a:rPr lang="uk-UA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 свідчить про важливу роль світла у процесі фотосинтезу.</a:t>
            </a:r>
            <a:endParaRPr lang="uk-UA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5A25500-4035-483D-EB9C-ACC60A5E562F}"/>
              </a:ext>
            </a:extLst>
          </p:cNvPr>
          <p:cNvSpPr txBox="1"/>
          <p:nvPr/>
        </p:nvSpPr>
        <p:spPr>
          <a:xfrm>
            <a:off x="541611" y="1823040"/>
            <a:ext cx="3599238" cy="39292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buNone/>
            </a:pPr>
            <a:r>
              <a:rPr lang="uk-UA" sz="2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Динаміка росту рослини</a:t>
            </a:r>
            <a:endParaRPr lang="uk-UA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  <a:buNone/>
            </a:pPr>
            <a:r>
              <a:rPr lang="uk-UA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початковому етапі ріст манго відбувався повільно. Це можна пояснити тим, що рослина формувала кореневу систему, яка забезпечує подальше живлення.</a:t>
            </a:r>
            <a:endParaRPr lang="uk-UA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  <a:buNone/>
            </a:pPr>
            <a:r>
              <a:rPr lang="uk-UA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 часом спостерігалося поступове збільшення висоти рослини. Найбільш інтенсивний ріст відбувався після появи перших справжніх листків, що свідчить про активізацію процесу фотосинтезу.</a:t>
            </a:r>
            <a:endParaRPr lang="uk-UA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676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2688335" y="466470"/>
            <a:ext cx="8715157" cy="640080"/>
          </a:xfrm>
        </p:spPr>
        <p:txBody>
          <a:bodyPr rtlCol="0">
            <a:noAutofit/>
          </a:bodyPr>
          <a:lstStyle/>
          <a:p>
            <a:r>
              <a:rPr lang="uk-UA" sz="4000" b="1" dirty="0">
                <a:solidFill>
                  <a:schemeClr val="accent2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Аналіз результатів дослідження</a:t>
            </a:r>
          </a:p>
        </p:txBody>
      </p:sp>
      <p:sp>
        <p:nvSpPr>
          <p:cNvPr id="16" name="Місце для вмісту 17"/>
          <p:cNvSpPr txBox="1">
            <a:spLocks/>
          </p:cNvSpPr>
          <p:nvPr/>
        </p:nvSpPr>
        <p:spPr>
          <a:xfrm>
            <a:off x="777240" y="1296101"/>
            <a:ext cx="8479525" cy="194372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uk-UA" dirty="0">
                <a:latin typeface="Segoe UI" panose="020B0502040204020203" pitchFamily="34" charset="0"/>
                <a:cs typeface="Segoe UI" panose="020B0502040204020203" pitchFamily="34" charset="0"/>
              </a:rPr>
              <a:t> .</a:t>
            </a:r>
            <a:br>
              <a:rPr lang="uk-UA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uk-UA" dirty="0">
                <a:latin typeface="Segoe UI" panose="020B0502040204020203" pitchFamily="34" charset="0"/>
                <a:cs typeface="Segoe UI" panose="020B0502040204020203" pitchFamily="34" charset="0"/>
              </a:rPr>
              <a:t>:</a:t>
            </a:r>
          </a:p>
        </p:txBody>
      </p:sp>
      <p:grpSp>
        <p:nvGrpSpPr>
          <p:cNvPr id="33" name="Група 32" descr="Мале коло з номером 1 усередині на позначення кроку 1"/>
          <p:cNvGrpSpPr/>
          <p:nvPr/>
        </p:nvGrpSpPr>
        <p:grpSpPr bwMode="blackWhite">
          <a:xfrm>
            <a:off x="1478409" y="1380063"/>
            <a:ext cx="558179" cy="409838"/>
            <a:chOff x="6953426" y="711274"/>
            <a:chExt cx="558179" cy="409838"/>
          </a:xfrm>
        </p:grpSpPr>
        <p:sp>
          <p:nvSpPr>
            <p:cNvPr id="34" name="Овал 33" descr="Мале коло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uk-UA"/>
            </a:p>
          </p:txBody>
        </p:sp>
        <p:sp>
          <p:nvSpPr>
            <p:cNvPr id="35" name="Текстове поле 34" descr="Номер 1"/>
            <p:cNvSpPr txBox="1"/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uk-UA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4</a:t>
              </a:r>
            </a:p>
          </p:txBody>
        </p:sp>
      </p:grpSp>
      <p:sp>
        <p:nvSpPr>
          <p:cNvPr id="42" name="Місце для вмісту 17"/>
          <p:cNvSpPr txBox="1">
            <a:spLocks/>
          </p:cNvSpPr>
          <p:nvPr/>
        </p:nvSpPr>
        <p:spPr>
          <a:xfrm>
            <a:off x="1066038" y="5273573"/>
            <a:ext cx="2919669" cy="12983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uk-UA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uk-UA" sz="1800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36" name="Група 35" descr="Мале коло з номером 2 усередині на позначення кроку 2"/>
          <p:cNvGrpSpPr/>
          <p:nvPr/>
        </p:nvGrpSpPr>
        <p:grpSpPr bwMode="blackWhite">
          <a:xfrm>
            <a:off x="5396738" y="1399896"/>
            <a:ext cx="558179" cy="409838"/>
            <a:chOff x="6953426" y="711274"/>
            <a:chExt cx="558179" cy="409838"/>
          </a:xfrm>
        </p:grpSpPr>
        <p:sp>
          <p:nvSpPr>
            <p:cNvPr id="37" name="Овал 36" descr="Мале коло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uk-UA"/>
            </a:p>
          </p:txBody>
        </p:sp>
        <p:sp>
          <p:nvSpPr>
            <p:cNvPr id="38" name="Текстове поле 37" descr="Номер 2"/>
            <p:cNvSpPr txBox="1"/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uk-UA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5</a:t>
              </a:r>
            </a:p>
          </p:txBody>
        </p:sp>
      </p:grpSp>
      <p:sp>
        <p:nvSpPr>
          <p:cNvPr id="43" name="Місце для вмісту 17"/>
          <p:cNvSpPr txBox="1">
            <a:spLocks/>
          </p:cNvSpPr>
          <p:nvPr/>
        </p:nvSpPr>
        <p:spPr>
          <a:xfrm>
            <a:off x="4747855" y="5273573"/>
            <a:ext cx="3106367" cy="13240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lnSpc>
                <a:spcPct val="100000"/>
              </a:lnSpc>
              <a:spcAft>
                <a:spcPts val="2000"/>
              </a:spcAft>
              <a:buNone/>
            </a:pPr>
            <a:r>
              <a:rPr lang="uk-UA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uk-UA" dirty="0">
              <a:solidFill>
                <a:srgbClr val="D24726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39" name="Група 38" descr="Мале коло з номером 3 усередині на позначення кроку 3"/>
          <p:cNvGrpSpPr/>
          <p:nvPr/>
        </p:nvGrpSpPr>
        <p:grpSpPr bwMode="blackWhite">
          <a:xfrm>
            <a:off x="9944890" y="1365963"/>
            <a:ext cx="558179" cy="409838"/>
            <a:chOff x="6953426" y="711274"/>
            <a:chExt cx="558179" cy="409838"/>
          </a:xfrm>
        </p:grpSpPr>
        <p:sp>
          <p:nvSpPr>
            <p:cNvPr id="40" name="Овал 39" descr="Мале коло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uk-UA"/>
            </a:p>
          </p:txBody>
        </p:sp>
        <p:sp>
          <p:nvSpPr>
            <p:cNvPr id="41" name="Текстове поле 40" descr="Номер 3"/>
            <p:cNvSpPr txBox="1"/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uk-UA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6</a:t>
              </a:r>
            </a:p>
          </p:txBody>
        </p:sp>
      </p:grpSp>
      <p:sp>
        <p:nvSpPr>
          <p:cNvPr id="44" name="Місце для вмісту 17"/>
          <p:cNvSpPr txBox="1">
            <a:spLocks/>
          </p:cNvSpPr>
          <p:nvPr/>
        </p:nvSpPr>
        <p:spPr>
          <a:xfrm>
            <a:off x="8429668" y="5273573"/>
            <a:ext cx="3107336" cy="13418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2000"/>
              </a:spcAft>
              <a:buNone/>
            </a:pPr>
            <a:r>
              <a:rPr lang="uk-UA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  <a:p>
            <a:pPr marL="0" indent="0" rtl="0">
              <a:spcAft>
                <a:spcPts val="2000"/>
              </a:spcAft>
              <a:buNone/>
            </a:pPr>
            <a:endParaRPr lang="uk-UA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F9ED1AB-CF1B-734D-BF65-11FB49CCAEB8}"/>
              </a:ext>
            </a:extLst>
          </p:cNvPr>
          <p:cNvSpPr txBox="1"/>
          <p:nvPr/>
        </p:nvSpPr>
        <p:spPr>
          <a:xfrm>
            <a:off x="490592" y="1810627"/>
            <a:ext cx="3131093" cy="48218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buNone/>
            </a:pPr>
            <a:r>
              <a:rPr lang="uk-UA" sz="2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Вплив поливу</a:t>
            </a:r>
            <a:endParaRPr lang="uk-UA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  <a:buNone/>
            </a:pPr>
            <a:r>
              <a:rPr lang="uk-UA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Регулярний помірний полив сприяв нормальному розвитку рослини.</a:t>
            </a:r>
            <a:endParaRPr lang="uk-UA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  <a:buNone/>
            </a:pPr>
            <a:r>
              <a:rPr lang="uk-UA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надмірному поливі спостерігалося:</a:t>
            </a:r>
            <a:endParaRPr lang="uk-UA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uk-UA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зниження пружності листків </a:t>
            </a:r>
            <a:endParaRPr lang="uk-UA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uk-UA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пожовтіння </a:t>
            </a:r>
            <a:endParaRPr lang="uk-UA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  <a:buNone/>
            </a:pPr>
            <a:r>
              <a:rPr lang="uk-UA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недостатньому поливі:</a:t>
            </a:r>
            <a:endParaRPr lang="uk-UA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uk-UA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листки втрачали тургор </a:t>
            </a:r>
            <a:endParaRPr lang="uk-UA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uk-UA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ріст уповільнювався </a:t>
            </a:r>
            <a:endParaRPr lang="uk-UA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  <a:buNone/>
            </a:pPr>
            <a:r>
              <a:rPr lang="uk-UA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Отже, для манго важливим є баланс вологи.</a:t>
            </a:r>
            <a:endParaRPr lang="uk-U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EA2B0F-9F66-D83B-94AE-67FFE983DF6D}"/>
              </a:ext>
            </a:extLst>
          </p:cNvPr>
          <p:cNvSpPr txBox="1"/>
          <p:nvPr/>
        </p:nvSpPr>
        <p:spPr>
          <a:xfrm>
            <a:off x="4403563" y="1890153"/>
            <a:ext cx="3383281" cy="25442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buNone/>
            </a:pPr>
            <a:r>
              <a:rPr lang="uk-UA" sz="2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Вплив температури</a:t>
            </a:r>
            <a:endParaRPr lang="uk-UA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  <a:buNone/>
            </a:pPr>
            <a:r>
              <a:rPr lang="uk-UA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Рослина добре розвивалася при стабільній кімнатній температурі. Різкі перепади температур негативно впливали на її стан.</a:t>
            </a:r>
            <a:endParaRPr lang="uk-UA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  <a:buNone/>
            </a:pPr>
            <a:r>
              <a:rPr lang="uk-UA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 пояснюється тим, що манго є теплолюбною рослиною.</a:t>
            </a:r>
            <a:endParaRPr lang="uk-UA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3C8895-9B5D-33D0-B0B6-02C8CAFA197D}"/>
              </a:ext>
            </a:extLst>
          </p:cNvPr>
          <p:cNvSpPr txBox="1"/>
          <p:nvPr/>
        </p:nvSpPr>
        <p:spPr>
          <a:xfrm>
            <a:off x="8757087" y="1810627"/>
            <a:ext cx="2944321" cy="4360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buNone/>
            </a:pPr>
            <a:r>
              <a:rPr lang="uk-UA" sz="2400" b="1" kern="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Загальний аналіз</a:t>
            </a:r>
            <a:endParaRPr lang="uk-UA" sz="2400" kern="1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  <a:buNone/>
            </a:pPr>
            <a:r>
              <a:rPr lang="uk-UA" sz="2000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Усі спостереження підтверджують, що ріст і розвиток манго залежить від комплексу факторів:</a:t>
            </a:r>
            <a:endParaRPr lang="uk-UA" sz="2400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uk-UA" sz="2000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освітлення </a:t>
            </a:r>
            <a:endParaRPr lang="uk-UA" sz="2400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uk-UA" sz="2000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поливу </a:t>
            </a:r>
            <a:endParaRPr lang="uk-UA" sz="2400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uk-UA" sz="2000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температури </a:t>
            </a:r>
            <a:endParaRPr lang="uk-UA" sz="2400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  <a:buNone/>
            </a:pPr>
            <a:r>
              <a:rPr lang="uk-UA" sz="2000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Найкращі результати спостерігалися при оптимальному поєднанні цих умов.</a:t>
            </a:r>
            <a:endParaRPr lang="uk-UA" sz="2400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9326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1FF34F0-88D1-6820-CDB5-7FD37E66D1D1}"/>
              </a:ext>
            </a:extLst>
          </p:cNvPr>
          <p:cNvSpPr txBox="1"/>
          <p:nvPr/>
        </p:nvSpPr>
        <p:spPr>
          <a:xfrm>
            <a:off x="3026664" y="338328"/>
            <a:ext cx="7205472" cy="3159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buNone/>
            </a:pPr>
            <a:r>
              <a:rPr lang="uk-UA" sz="40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uk-UA" sz="4000" kern="0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Обмеження   дослідження</a:t>
            </a:r>
            <a:endParaRPr lang="uk-UA" sz="4000" kern="100" dirty="0">
              <a:solidFill>
                <a:schemeClr val="accent2">
                  <a:lumMod val="50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  <a:buNone/>
            </a:pPr>
            <a:endParaRPr lang="uk-UA" sz="1800" kern="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  <a:buNone/>
            </a:pPr>
            <a:endParaRPr lang="uk-UA" kern="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  <a:buNone/>
            </a:pPr>
            <a:endParaRPr lang="uk-UA" sz="1800" kern="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  <a:buNone/>
            </a:pPr>
            <a:endParaRPr lang="uk-UA" kern="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  <a:buNone/>
            </a:pPr>
            <a:r>
              <a:rPr lang="uk-UA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Дослідження проводилося на одній рослині, тому результати можуть мати індивідуальний характер. Для більш точних висновків доцільно проводити дослідження на більшій кількості рослин.</a:t>
            </a:r>
            <a:endParaRPr lang="uk-UA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Image 0" descr="preencoded.png">
            <a:extLst>
              <a:ext uri="{FF2B5EF4-FFF2-40B4-BE49-F238E27FC236}">
                <a16:creationId xmlns:a16="http://schemas.microsoft.com/office/drawing/2014/main" id="{9CB8FF89-D31E-2BF1-2A26-640FE3CA97C2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1" y="0"/>
            <a:ext cx="13350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2043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3A2808-64A5-3388-1A38-6369FFEA21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0912" y="172818"/>
            <a:ext cx="6336792" cy="850392"/>
          </a:xfrm>
        </p:spPr>
        <p:txBody>
          <a:bodyPr>
            <a:normAutofit/>
          </a:bodyPr>
          <a:lstStyle/>
          <a:p>
            <a:r>
              <a:rPr lang="uk-UA" sz="4000" b="1" dirty="0">
                <a:solidFill>
                  <a:schemeClr val="accent2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Висновки</a:t>
            </a:r>
            <a:endParaRPr lang="uk-UA" sz="4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A91DC30-F668-3F08-81CA-E01871D25BCC}"/>
              </a:ext>
            </a:extLst>
          </p:cNvPr>
          <p:cNvSpPr txBox="1"/>
          <p:nvPr/>
        </p:nvSpPr>
        <p:spPr>
          <a:xfrm>
            <a:off x="413004" y="1713716"/>
            <a:ext cx="11554968" cy="8104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uk-UA" sz="2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/>
          </a:p>
          <a:p>
            <a:pPr>
              <a:spcAft>
                <a:spcPts val="800"/>
              </a:spcAft>
              <a:buNone/>
            </a:pPr>
            <a:endParaRPr lang="uk-UA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1B01911-3D36-7D60-D487-E31BACC30DC0}"/>
              </a:ext>
            </a:extLst>
          </p:cNvPr>
          <p:cNvSpPr txBox="1"/>
          <p:nvPr/>
        </p:nvSpPr>
        <p:spPr>
          <a:xfrm>
            <a:off x="2733359" y="2126767"/>
            <a:ext cx="11690604" cy="30572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uk-UA" kern="0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Times New Roman" panose="02020603050405020304" pitchFamily="18" charset="0"/>
              </a:rPr>
              <a:t>М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анго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uk-UA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успішно проростає в домашніх умовах. </a:t>
            </a:r>
          </a:p>
          <a:p>
            <a:pPr>
              <a:spcAft>
                <a:spcPts val="800"/>
              </a:spcAft>
            </a:pP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Ключ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до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успіху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—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правильна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підготовка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кісточки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,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достатнє</a:t>
            </a:r>
            <a:r>
              <a:rPr lang="uk-UA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освітлення</a:t>
            </a:r>
            <a:r>
              <a:rPr lang="uk-UA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, </a:t>
            </a:r>
          </a:p>
          <a:p>
            <a:pPr>
              <a:spcAft>
                <a:spcPts val="800"/>
              </a:spcAft>
            </a:pPr>
            <a:r>
              <a:rPr lang="uk-UA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помірний полив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та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стабільний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температурний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режим</a:t>
            </a:r>
            <a:r>
              <a:rPr lang="en-US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. </a:t>
            </a:r>
            <a:endParaRPr lang="uk-UA" dirty="0">
              <a:solidFill>
                <a:srgbClr val="272525"/>
              </a:solidFill>
              <a:latin typeface="Overpass" pitchFamily="34" charset="0"/>
              <a:ea typeface="Overpass" pitchFamily="34" charset="-122"/>
              <a:cs typeface="Overpass" pitchFamily="34" charset="-120"/>
            </a:endParaRPr>
          </a:p>
          <a:p>
            <a:pPr>
              <a:spcAft>
                <a:spcPts val="800"/>
              </a:spcAft>
            </a:pPr>
            <a:r>
              <a:rPr lang="uk-UA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Ріст рослини є нерівномірний і залежить від умов середовища. </a:t>
            </a:r>
          </a:p>
          <a:p>
            <a:pPr>
              <a:spcAft>
                <a:spcPts val="800"/>
              </a:spcAft>
            </a:pPr>
            <a:r>
              <a:rPr lang="uk-UA" dirty="0"/>
              <a:t>Проведене дослідження сприяє формуванню екологічної свідомості </a:t>
            </a:r>
          </a:p>
          <a:p>
            <a:pPr>
              <a:spcAft>
                <a:spcPts val="800"/>
              </a:spcAft>
            </a:pPr>
            <a:r>
              <a:rPr lang="uk-UA" dirty="0"/>
              <a:t>та підвищенню рівня практичних навичок учнів.</a:t>
            </a:r>
            <a:endParaRPr lang="uk-UA" dirty="0">
              <a:solidFill>
                <a:srgbClr val="272525"/>
              </a:solidFill>
              <a:latin typeface="Overpass" pitchFamily="34" charset="0"/>
              <a:ea typeface="Overpass" pitchFamily="34" charset="-122"/>
              <a:cs typeface="Overpass" pitchFamily="34" charset="-120"/>
            </a:endParaRPr>
          </a:p>
          <a:p>
            <a:pPr>
              <a:spcAft>
                <a:spcPts val="800"/>
              </a:spcAft>
            </a:pPr>
            <a:r>
              <a:rPr lang="ru-RU" dirty="0"/>
              <a:t> </a:t>
            </a:r>
            <a:endParaRPr lang="en-US" dirty="0"/>
          </a:p>
          <a:p>
            <a:pPr>
              <a:spcAft>
                <a:spcPts val="800"/>
              </a:spcAft>
              <a:buNone/>
            </a:pPr>
            <a:endParaRPr lang="uk-UA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6CE921D-5104-64A5-059D-7F6F2B264CF8}"/>
              </a:ext>
            </a:extLst>
          </p:cNvPr>
          <p:cNvSpPr txBox="1"/>
          <p:nvPr/>
        </p:nvSpPr>
        <p:spPr>
          <a:xfrm>
            <a:off x="8854440" y="1926712"/>
            <a:ext cx="28498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buNone/>
            </a:pPr>
            <a:r>
              <a:rPr lang="uk-UA" sz="2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Image 0" descr="preencoded.png">
            <a:extLst>
              <a:ext uri="{FF2B5EF4-FFF2-40B4-BE49-F238E27FC236}">
                <a16:creationId xmlns:a16="http://schemas.microsoft.com/office/drawing/2014/main" id="{3C8445B4-CA0A-A228-4933-E232BC1179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180603"/>
            <a:ext cx="3493615" cy="1677397"/>
          </a:xfrm>
          <a:prstGeom prst="rect">
            <a:avLst/>
          </a:prstGeom>
        </p:spPr>
      </p:pic>
      <p:pic>
        <p:nvPicPr>
          <p:cNvPr id="11" name="Image 1" descr="preencoded.png">
            <a:extLst>
              <a:ext uri="{FF2B5EF4-FFF2-40B4-BE49-F238E27FC236}">
                <a16:creationId xmlns:a16="http://schemas.microsoft.com/office/drawing/2014/main" id="{7330AD14-0D99-9E06-9B9F-7A4F9B3703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1710" y="5180602"/>
            <a:ext cx="3245871" cy="1677398"/>
          </a:xfrm>
          <a:prstGeom prst="rect">
            <a:avLst/>
          </a:prstGeom>
        </p:spPr>
      </p:pic>
      <p:pic>
        <p:nvPicPr>
          <p:cNvPr id="12" name="Image 2" descr="preencoded.png">
            <a:extLst>
              <a:ext uri="{FF2B5EF4-FFF2-40B4-BE49-F238E27FC236}">
                <a16:creationId xmlns:a16="http://schemas.microsoft.com/office/drawing/2014/main" id="{61FA36A2-F793-B1C6-D816-6BD6C1C01A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41788" y="5201439"/>
            <a:ext cx="3450216" cy="165656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5A9AF66-56F9-3014-D954-236D4DFD810E}"/>
              </a:ext>
            </a:extLst>
          </p:cNvPr>
          <p:cNvSpPr txBox="1"/>
          <p:nvPr/>
        </p:nvSpPr>
        <p:spPr>
          <a:xfrm>
            <a:off x="2946654" y="3927000"/>
            <a:ext cx="60944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018035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6F6C5D-7374-0457-679B-902B3A375E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4755" y="374904"/>
            <a:ext cx="9631424" cy="640080"/>
          </a:xfrm>
        </p:spPr>
        <p:txBody>
          <a:bodyPr>
            <a:noAutofit/>
          </a:bodyPr>
          <a:lstStyle/>
          <a:p>
            <a:r>
              <a:rPr lang="uk-UA" sz="4000" b="1" dirty="0">
                <a:solidFill>
                  <a:schemeClr val="accent2">
                    <a:lumMod val="50000"/>
                  </a:schemeClr>
                </a:solidFill>
              </a:rPr>
              <a:t>Практичне значення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925F7F-D588-F447-D917-B1D1E1881704}"/>
              </a:ext>
            </a:extLst>
          </p:cNvPr>
          <p:cNvSpPr txBox="1"/>
          <p:nvPr/>
        </p:nvSpPr>
        <p:spPr>
          <a:xfrm>
            <a:off x="3337560" y="4434840"/>
            <a:ext cx="72895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800" dirty="0">
                <a:solidFill>
                  <a:srgbClr val="272525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 </a:t>
            </a:r>
            <a:endParaRPr lang="uk-UA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58BE757-730E-5572-531E-CE02EFC0447B}"/>
              </a:ext>
            </a:extLst>
          </p:cNvPr>
          <p:cNvSpPr txBox="1"/>
          <p:nvPr/>
        </p:nvSpPr>
        <p:spPr>
          <a:xfrm>
            <a:off x="3239262" y="1566391"/>
            <a:ext cx="730326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 err="1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Отримані</a:t>
            </a:r>
            <a:r>
              <a:rPr lang="ru-RU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результати</a:t>
            </a:r>
            <a:r>
              <a:rPr lang="ru-RU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можуть</a:t>
            </a:r>
            <a:r>
              <a:rPr lang="ru-RU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бути </a:t>
            </a:r>
            <a:r>
              <a:rPr lang="ru-RU" sz="1800" dirty="0" err="1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використані</a:t>
            </a:r>
            <a:r>
              <a:rPr lang="ru-RU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для </a:t>
            </a:r>
            <a:r>
              <a:rPr lang="ru-RU" sz="1800" dirty="0" err="1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вирощування</a:t>
            </a:r>
            <a:r>
              <a:rPr lang="ru-RU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манго в </a:t>
            </a:r>
            <a:r>
              <a:rPr lang="ru-RU" sz="1800" dirty="0" err="1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домашніх</a:t>
            </a:r>
            <a:r>
              <a:rPr lang="ru-RU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умовах</a:t>
            </a:r>
            <a:r>
              <a:rPr lang="ru-RU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та в </a:t>
            </a:r>
            <a:r>
              <a:rPr lang="ru-RU" sz="1800" dirty="0" err="1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навчально-дослідницькій</a:t>
            </a:r>
            <a:r>
              <a:rPr lang="ru-RU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діяльності</a:t>
            </a:r>
            <a:r>
              <a:rPr lang="ru-RU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учнів</a:t>
            </a:r>
            <a:r>
              <a:rPr lang="ru-RU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.</a:t>
            </a:r>
            <a:endParaRPr lang="uk-UA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AD4F47A-A6CA-6B02-DAA2-714C0D64D3F1}"/>
              </a:ext>
            </a:extLst>
          </p:cNvPr>
          <p:cNvSpPr txBox="1"/>
          <p:nvPr/>
        </p:nvSpPr>
        <p:spPr>
          <a:xfrm>
            <a:off x="2414017" y="3275734"/>
            <a:ext cx="96314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4000" dirty="0">
                <a:solidFill>
                  <a:schemeClr val="accent2">
                    <a:lumMod val="50000"/>
                  </a:schemeClr>
                </a:solidFill>
              </a:rPr>
              <a:t>Перспективи подальших досліджень</a:t>
            </a:r>
          </a:p>
        </p:txBody>
      </p:sp>
      <p:pic>
        <p:nvPicPr>
          <p:cNvPr id="12" name="Image 0" descr="preencoded.png">
            <a:extLst>
              <a:ext uri="{FF2B5EF4-FFF2-40B4-BE49-F238E27FC236}">
                <a16:creationId xmlns:a16="http://schemas.microsoft.com/office/drawing/2014/main" id="{C0FCDF94-E849-130E-AC8D-ECF87FAABE7C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1" y="0"/>
            <a:ext cx="1335023" cy="68580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30BDBC0-1822-164E-77C4-D431C31E7847}"/>
              </a:ext>
            </a:extLst>
          </p:cNvPr>
          <p:cNvSpPr txBox="1"/>
          <p:nvPr/>
        </p:nvSpPr>
        <p:spPr>
          <a:xfrm>
            <a:off x="3239262" y="4235672"/>
            <a:ext cx="680770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err="1"/>
              <a:t>Перспективи</a:t>
            </a:r>
            <a:r>
              <a:rPr lang="ru-RU" dirty="0"/>
              <a:t> </a:t>
            </a:r>
            <a:r>
              <a:rPr lang="ru-RU" dirty="0" err="1"/>
              <a:t>дослідження</a:t>
            </a:r>
            <a:r>
              <a:rPr lang="ru-RU" dirty="0"/>
              <a:t> </a:t>
            </a:r>
            <a:r>
              <a:rPr lang="ru-RU" dirty="0" err="1"/>
              <a:t>полягають</a:t>
            </a:r>
            <a:r>
              <a:rPr lang="ru-RU" dirty="0"/>
              <a:t> у </a:t>
            </a:r>
            <a:r>
              <a:rPr lang="ru-RU" dirty="0" err="1"/>
              <a:t>вивченні</a:t>
            </a:r>
            <a:r>
              <a:rPr lang="ru-RU" dirty="0"/>
              <a:t> </a:t>
            </a:r>
            <a:r>
              <a:rPr lang="ru-RU" dirty="0" err="1"/>
              <a:t>впливу</a:t>
            </a:r>
            <a:r>
              <a:rPr lang="ru-RU" dirty="0"/>
              <a:t> умов </a:t>
            </a:r>
            <a:r>
              <a:rPr lang="ru-RU" dirty="0" err="1"/>
              <a:t>середовища</a:t>
            </a:r>
            <a:r>
              <a:rPr lang="ru-RU" dirty="0"/>
              <a:t> (</a:t>
            </a:r>
            <a:r>
              <a:rPr lang="ru-RU" dirty="0" err="1"/>
              <a:t>освітлення</a:t>
            </a:r>
            <a:r>
              <a:rPr lang="ru-RU" dirty="0"/>
              <a:t>, </a:t>
            </a:r>
            <a:r>
              <a:rPr lang="ru-RU" dirty="0" err="1"/>
              <a:t>температури</a:t>
            </a:r>
            <a:r>
              <a:rPr lang="ru-RU" dirty="0"/>
              <a:t>, поливу, </a:t>
            </a:r>
            <a:r>
              <a:rPr lang="ru-RU" dirty="0" err="1"/>
              <a:t>ґрунту</a:t>
            </a:r>
            <a:r>
              <a:rPr lang="ru-RU" dirty="0"/>
              <a:t>) на </a:t>
            </a:r>
            <a:r>
              <a:rPr lang="ru-RU" dirty="0" err="1"/>
              <a:t>ріст</a:t>
            </a:r>
            <a:r>
              <a:rPr lang="ru-RU" dirty="0"/>
              <a:t> манго, а також у </a:t>
            </a:r>
            <a:r>
              <a:rPr lang="ru-RU" dirty="0" err="1"/>
              <a:t>проведенні</a:t>
            </a:r>
            <a:r>
              <a:rPr lang="ru-RU" dirty="0"/>
              <a:t> </a:t>
            </a:r>
            <a:r>
              <a:rPr lang="ru-RU" dirty="0" err="1"/>
              <a:t>довготривалих</a:t>
            </a:r>
            <a:r>
              <a:rPr lang="ru-RU" dirty="0"/>
              <a:t> </a:t>
            </a:r>
            <a:r>
              <a:rPr lang="ru-RU" dirty="0" err="1"/>
              <a:t>спостережень</a:t>
            </a:r>
            <a:r>
              <a:rPr lang="ru-RU" dirty="0"/>
              <a:t> і </a:t>
            </a:r>
            <a:r>
              <a:rPr lang="ru-RU" dirty="0" err="1"/>
              <a:t>дослідженні</a:t>
            </a:r>
            <a:r>
              <a:rPr lang="ru-RU" dirty="0"/>
              <a:t> </a:t>
            </a:r>
            <a:r>
              <a:rPr lang="ru-RU" dirty="0" err="1"/>
              <a:t>можливості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плодоношення</a:t>
            </a:r>
            <a:r>
              <a:rPr lang="ru-RU" dirty="0"/>
              <a:t> в </a:t>
            </a:r>
            <a:r>
              <a:rPr lang="ru-RU" dirty="0" err="1"/>
              <a:t>домашніх</a:t>
            </a:r>
            <a:r>
              <a:rPr lang="ru-RU" dirty="0"/>
              <a:t> </a:t>
            </a:r>
            <a:r>
              <a:rPr lang="ru-RU" dirty="0" err="1"/>
              <a:t>умовах</a:t>
            </a:r>
            <a:r>
              <a:rPr lang="ru-RU" dirty="0"/>
              <a:t>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676529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42C879-BAA0-8BAA-6819-811AF463B5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7440" y="457200"/>
            <a:ext cx="6877119" cy="640080"/>
          </a:xfrm>
        </p:spPr>
        <p:txBody>
          <a:bodyPr>
            <a:noAutofit/>
          </a:bodyPr>
          <a:lstStyle/>
          <a:p>
            <a:r>
              <a:rPr lang="uk-UA" sz="4000" b="1" dirty="0">
                <a:solidFill>
                  <a:schemeClr val="accent2">
                    <a:lumMod val="50000"/>
                  </a:schemeClr>
                </a:solidFill>
              </a:rPr>
              <a:t>Список використаних джерел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E33F64FC-ACEE-F0B5-E64D-D159DB7A1F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1469" y="442148"/>
            <a:ext cx="9583627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uk-UA" altLang="uk-UA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uk-UA" altLang="uk-UA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1. Рубцова О. Л. Кімнатні рослини : довідник. Київ : Урожай, 2018. 320 с.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2. Кузнецов В. В. Фізіологія рослин. Київ : Либідь, 2019. 400 с.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3. Жученко А. А. Основи рослинництва. Харків : Основа, 2017. 256 с.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8371AA3A-37C4-AC68-86CB-508D59059BBC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1471469" y="2959256"/>
            <a:ext cx="10835640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4. Як виростити манго з кісточки в домашніх умовах [Електронний ресурс]. Режим доступу: 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2"/>
              </a:rPr>
              <a:t>https://example.com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(дата звернення: 04.02.2026).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5. Догляд за манго в домашніх умовах [Електронний ресурс]. Режим доступу: 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2"/>
              </a:rPr>
              <a:t>https://example.com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(дата звернення: 05.03.2026).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6. Власні спостереження автора, 2025–2026 </a:t>
            </a:r>
            <a:r>
              <a:rPr kumimoji="0" lang="uk-UA" altLang="uk-UA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рр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</p:txBody>
      </p:sp>
      <p:pic>
        <p:nvPicPr>
          <p:cNvPr id="7" name="Image 0" descr="preencoded.png">
            <a:extLst>
              <a:ext uri="{FF2B5EF4-FFF2-40B4-BE49-F238E27FC236}">
                <a16:creationId xmlns:a16="http://schemas.microsoft.com/office/drawing/2014/main" id="{9A87E7E2-E1B8-ED57-8873-8BAE314F8414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3"/>
          <a:stretch>
            <a:fillRect/>
          </a:stretch>
        </p:blipFill>
        <p:spPr>
          <a:xfrm>
            <a:off x="1" y="0"/>
            <a:ext cx="13350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9212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998629-91DF-E130-5B0B-C88D9223F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7792" y="2587875"/>
            <a:ext cx="6848856" cy="1088538"/>
          </a:xfrm>
        </p:spPr>
        <p:txBody>
          <a:bodyPr>
            <a:noAutofit/>
          </a:bodyPr>
          <a:lstStyle/>
          <a:p>
            <a:r>
              <a:rPr lang="uk-UA" sz="7200" b="1" dirty="0">
                <a:solidFill>
                  <a:schemeClr val="accent2">
                    <a:lumMod val="50000"/>
                  </a:schemeClr>
                </a:solidFill>
              </a:rPr>
              <a:t>Дякую за увагу!</a:t>
            </a:r>
          </a:p>
        </p:txBody>
      </p:sp>
      <p:pic>
        <p:nvPicPr>
          <p:cNvPr id="4" name="Image 0" descr="preencoded.png">
            <a:extLst>
              <a:ext uri="{FF2B5EF4-FFF2-40B4-BE49-F238E27FC236}">
                <a16:creationId xmlns:a16="http://schemas.microsoft.com/office/drawing/2014/main" id="{B2429B77-44A7-874A-2E12-A6F3A6AEEF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180603"/>
            <a:ext cx="3493615" cy="1677397"/>
          </a:xfrm>
          <a:prstGeom prst="rect">
            <a:avLst/>
          </a:prstGeom>
        </p:spPr>
      </p:pic>
      <p:pic>
        <p:nvPicPr>
          <p:cNvPr id="5" name="Image 1" descr="preencoded.png">
            <a:extLst>
              <a:ext uri="{FF2B5EF4-FFF2-40B4-BE49-F238E27FC236}">
                <a16:creationId xmlns:a16="http://schemas.microsoft.com/office/drawing/2014/main" id="{94953F56-9F21-2CB1-136F-8236B1997E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1710" y="5180602"/>
            <a:ext cx="3245871" cy="1677398"/>
          </a:xfrm>
          <a:prstGeom prst="rect">
            <a:avLst/>
          </a:prstGeom>
        </p:spPr>
      </p:pic>
      <p:pic>
        <p:nvPicPr>
          <p:cNvPr id="6" name="Image 2" descr="preencoded.png">
            <a:extLst>
              <a:ext uri="{FF2B5EF4-FFF2-40B4-BE49-F238E27FC236}">
                <a16:creationId xmlns:a16="http://schemas.microsoft.com/office/drawing/2014/main" id="{CD569147-0A49-0684-526A-74B5A4F92B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41788" y="5201439"/>
            <a:ext cx="3450216" cy="1656560"/>
          </a:xfrm>
          <a:prstGeom prst="rect">
            <a:avLst/>
          </a:prstGeom>
        </p:spPr>
      </p:pic>
      <p:pic>
        <p:nvPicPr>
          <p:cNvPr id="8" name="Image 0" descr="preencoded.png">
            <a:extLst>
              <a:ext uri="{FF2B5EF4-FFF2-40B4-BE49-F238E27FC236}">
                <a16:creationId xmlns:a16="http://schemas.microsoft.com/office/drawing/2014/main" id="{E4ACBB8C-05AE-C8A4-61E6-D1F75FAEEC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87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247256"/>
      </p:ext>
    </p:extLst>
  </p:cSld>
  <p:clrMapOvr>
    <a:masterClrMapping/>
  </p:clrMapOvr>
</p:sld>
</file>

<file path=ppt/theme/theme1.xml><?xml version="1.0" encoding="utf-8"?>
<a:theme xmlns:a="http://schemas.openxmlformats.org/drawingml/2006/main" name="WelcomeDoc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7338_TF10001108_Win32" id="{A6C82332-7310-498C-B6D2-964A150B4743}" vid="{61805DAE-6AD7-4FF3-A685-B4503C9B8E3C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{8FA038AA-4DC6-482D-BEBE-E29258DDFE82}TF2989475c-5427-4edb-9ec1-00f4ce72165b0cf5bebf_win32-3336a5ed0693</Template>
  <TotalTime>7644</TotalTime>
  <Words>1327</Words>
  <Application>Microsoft Office PowerPoint</Application>
  <PresentationFormat>Широкий екран</PresentationFormat>
  <Paragraphs>222</Paragraphs>
  <Slides>20</Slides>
  <Notes>5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20</vt:i4>
      </vt:variant>
    </vt:vector>
  </HeadingPairs>
  <TitlesOfParts>
    <vt:vector size="31" baseType="lpstr">
      <vt:lpstr>Arial</vt:lpstr>
      <vt:lpstr>Calibri</vt:lpstr>
      <vt:lpstr>Cambria</vt:lpstr>
      <vt:lpstr>Overpass</vt:lpstr>
      <vt:lpstr>Overpass Bold</vt:lpstr>
      <vt:lpstr>Segoe UI</vt:lpstr>
      <vt:lpstr>Segoe UI Light</vt:lpstr>
      <vt:lpstr>Segoe UI Semibold</vt:lpstr>
      <vt:lpstr>Symbol</vt:lpstr>
      <vt:lpstr>Times New Roman</vt:lpstr>
      <vt:lpstr>WelcomeDoc</vt:lpstr>
      <vt:lpstr>Всеукраїнський інтерактивний конкурс «МАН-Юніор Дослідник»                           Номінація: Еколог-Юніор</vt:lpstr>
      <vt:lpstr>Актуальність теми</vt:lpstr>
      <vt:lpstr>Мета роботи</vt:lpstr>
      <vt:lpstr>Об’єкт і предмет дослідження</vt:lpstr>
      <vt:lpstr>Біологія манго</vt:lpstr>
      <vt:lpstr>Моя гіпотеза</vt:lpstr>
      <vt:lpstr>           Матеріали                                                   Методика дослідження</vt:lpstr>
      <vt:lpstr>Хід дослідження</vt:lpstr>
      <vt:lpstr> </vt:lpstr>
      <vt:lpstr>Презентація PowerPoint</vt:lpstr>
      <vt:lpstr>Результати досліджень  </vt:lpstr>
      <vt:lpstr> Динаміка росту та розвитку манго в домашніх умовах</vt:lpstr>
      <vt:lpstr>Труднощі та адаптації </vt:lpstr>
      <vt:lpstr>Аналіз результатів дослідження</vt:lpstr>
      <vt:lpstr>Аналіз результатів дослідження</vt:lpstr>
      <vt:lpstr>Презентація PowerPoint</vt:lpstr>
      <vt:lpstr>Висновки</vt:lpstr>
      <vt:lpstr>Практичне значення</vt:lpstr>
      <vt:lpstr>Список використаних джерел</vt:lpstr>
      <vt:lpstr>Дякую за увагу!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Татьяна</dc:creator>
  <cp:keywords/>
  <cp:lastModifiedBy>Екатерина Бондарь</cp:lastModifiedBy>
  <cp:revision>43</cp:revision>
  <dcterms:created xsi:type="dcterms:W3CDTF">2026-04-03T05:10:08Z</dcterms:created>
  <dcterms:modified xsi:type="dcterms:W3CDTF">2026-04-09T14:35:19Z</dcterms:modified>
  <cp:version/>
</cp:coreProperties>
</file>