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ave Age" charset="-52"/>
      <p:regular r:id="rId17"/>
    </p:embeddedFont>
    <p:embeddedFont>
      <p:font typeface="Arimo" charset="0"/>
      <p:regular r:id="rId18"/>
    </p:embeddedFont>
    <p:embeddedFont>
      <p:font typeface="PT Serif Bold" charset="-52"/>
      <p:regular r:id="rId19"/>
    </p:embeddedFont>
    <p:embeddedFont>
      <p:font typeface="PT Serif" charset="-52"/>
      <p:regular r:id="rId20"/>
    </p:embeddedFont>
    <p:embeddedFont>
      <p:font typeface="League Spartan" charset="0"/>
      <p:regular r:id="rId21"/>
    </p:embeddedFont>
    <p:embeddedFont>
      <p:font typeface="Albertus Nova" charset="0"/>
      <p:regular r:id="rId22"/>
    </p:embeddedFont>
    <p:embeddedFont>
      <p:font typeface="Albertus Nova Bold" charset="0"/>
      <p:regular r:id="rId23"/>
    </p:embeddedFont>
    <p:embeddedFont>
      <p:font typeface="Didact Gothic" charset="0"/>
      <p:regular r:id="rId24"/>
    </p:embeddedFont>
    <p:embeddedFont>
      <p:font typeface="Lobster" charset="-52"/>
      <p:regular r:id="rId25"/>
    </p:embeddedFont>
    <p:embeddedFont>
      <p:font typeface="Open Sans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-6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zhovtivody.dp.ua/blog/travel/tradytsiyi-i-zvychayi-gruziyi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facebook.com/reel/1420965172597938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yrhorodportal.com.ua/shop/literaturno-memorialnyj-muzej-davyda-guramishvili/" TargetMode="External"/><Relationship Id="rId5" Type="http://schemas.openxmlformats.org/officeDocument/2006/relationships/hyperlink" Target="https://myrhorodportal.com.ua/istoriya-gromady/" TargetMode="External"/><Relationship Id="rId10" Type="http://schemas.openxmlformats.org/officeDocument/2006/relationships/hyperlink" Target="https://www.facebook.com/photo?fbid=1273140758172747&amp;amp;set=pb.100064305055285.-2207520000&amp;amp;locale=uk_UA" TargetMode="External"/><Relationship Id="rId4" Type="http://schemas.openxmlformats.org/officeDocument/2006/relationships/image" Target="../media/image7.svg"/><Relationship Id="rId9" Type="http://schemas.openxmlformats.org/officeDocument/2006/relationships/hyperlink" Target="https://www.facebook.com/photo/?fbid=2688410227856075&amp;amp;set=a.2688409181189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729605" y="-566997"/>
            <a:ext cx="5510479" cy="551047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-16752" r="-16752"/>
              </a:stretch>
            </a:blipFill>
            <a:ln w="85725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11795542" y="3485769"/>
            <a:ext cx="7432662" cy="743266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l="-24563" r="-24563"/>
              </a:stretch>
            </a:blipFill>
            <a:ln w="952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8729605" cy="3608395"/>
            <a:chOff x="0" y="0"/>
            <a:chExt cx="9538278" cy="39426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538278" cy="3942662"/>
            </a:xfrm>
            <a:custGeom>
              <a:avLst/>
              <a:gdLst/>
              <a:ahLst/>
              <a:cxnLst/>
              <a:rect l="l" t="t" r="r" b="b"/>
              <a:pathLst>
                <a:path w="9538278" h="3942662">
                  <a:moveTo>
                    <a:pt x="53211" y="0"/>
                  </a:moveTo>
                  <a:lnTo>
                    <a:pt x="9485067" y="0"/>
                  </a:lnTo>
                  <a:cubicBezTo>
                    <a:pt x="9499179" y="0"/>
                    <a:pt x="9512714" y="5606"/>
                    <a:pt x="9522693" y="15585"/>
                  </a:cubicBezTo>
                  <a:cubicBezTo>
                    <a:pt x="9532672" y="25564"/>
                    <a:pt x="9538278" y="39099"/>
                    <a:pt x="9538278" y="53211"/>
                  </a:cubicBezTo>
                  <a:lnTo>
                    <a:pt x="9538278" y="3889450"/>
                  </a:lnTo>
                  <a:cubicBezTo>
                    <a:pt x="9538278" y="3918838"/>
                    <a:pt x="9514455" y="3942662"/>
                    <a:pt x="9485067" y="3942662"/>
                  </a:cubicBezTo>
                  <a:lnTo>
                    <a:pt x="53211" y="3942662"/>
                  </a:lnTo>
                  <a:cubicBezTo>
                    <a:pt x="23824" y="3942662"/>
                    <a:pt x="0" y="3918838"/>
                    <a:pt x="0" y="3889450"/>
                  </a:cubicBezTo>
                  <a:lnTo>
                    <a:pt x="0" y="53211"/>
                  </a:lnTo>
                  <a:cubicBezTo>
                    <a:pt x="0" y="23824"/>
                    <a:pt x="23824" y="0"/>
                    <a:pt x="5321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538278" cy="39807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701218" y="6316697"/>
            <a:ext cx="6067723" cy="4037794"/>
          </a:xfrm>
          <a:custGeom>
            <a:avLst/>
            <a:gdLst/>
            <a:ahLst/>
            <a:cxnLst/>
            <a:rect l="l" t="t" r="r" b="b"/>
            <a:pathLst>
              <a:path w="6067723" h="4037794">
                <a:moveTo>
                  <a:pt x="0" y="0"/>
                </a:moveTo>
                <a:lnTo>
                  <a:pt x="6067723" y="0"/>
                </a:lnTo>
                <a:lnTo>
                  <a:pt x="6067723" y="4037793"/>
                </a:lnTo>
                <a:lnTo>
                  <a:pt x="0" y="403779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7710" y="3893056"/>
            <a:ext cx="11207135" cy="36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2"/>
              </a:lnSpc>
            </a:pPr>
            <a:r>
              <a:rPr lang="en-US" sz="6200">
                <a:solidFill>
                  <a:srgbClr val="FAE2B0"/>
                </a:solidFill>
                <a:latin typeface="Cave Age"/>
                <a:ea typeface="Cave Age"/>
                <a:cs typeface="Cave Age"/>
                <a:sym typeface="Cave Age"/>
              </a:rPr>
              <a:t>МИРГОРОД </a:t>
            </a:r>
          </a:p>
          <a:p>
            <a:pPr algn="ctr">
              <a:lnSpc>
                <a:spcPts val="7192"/>
              </a:lnSpc>
            </a:pPr>
            <a:r>
              <a:rPr lang="en-US" sz="6200">
                <a:solidFill>
                  <a:srgbClr val="FAE2B0"/>
                </a:solidFill>
                <a:latin typeface="Cave Age"/>
                <a:ea typeface="Cave Age"/>
                <a:cs typeface="Cave Age"/>
                <a:sym typeface="Cave Age"/>
              </a:rPr>
              <a:t>ІЗ ГРУЗИНСЬКИМ АКЦЕНТОМ: ІСТОРІЯ СПІЛЬНОГО ЖИТТЯ ТА ТРАДИЦІЙ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7710" y="314663"/>
            <a:ext cx="8083225" cy="314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33"/>
              </a:lnSpc>
            </a:pPr>
            <a:r>
              <a:rPr lang="en-US" sz="2430" b="1" spc="-116">
                <a:solidFill>
                  <a:srgbClr val="FFF0C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Роботу виконала</a:t>
            </a:r>
            <a:r>
              <a:rPr lang="en-US" sz="2430" spc="-11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: Литвишко Анна, учениця 8 класу              ОЗО "Миргородський ліцей ім. І. А. Зубковського Миргородської міської ради Полтавської області", вихованка гуртка Миргородської філії КЗ “Полтавська обласна Мала академія наук учнівської молоді”</a:t>
            </a:r>
          </a:p>
          <a:p>
            <a:pPr algn="just">
              <a:lnSpc>
                <a:spcPts val="2649"/>
              </a:lnSpc>
            </a:pPr>
            <a:r>
              <a:rPr lang="en-US" sz="2430" b="1" spc="-116">
                <a:solidFill>
                  <a:srgbClr val="FFF0C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Науковий керівник:</a:t>
            </a:r>
            <a:r>
              <a:rPr lang="en-US" sz="2430" spc="-116">
                <a:solidFill>
                  <a:srgbClr val="FFF0CF"/>
                </a:solidFill>
                <a:latin typeface="HK Grotesk"/>
                <a:ea typeface="HK Grotesk"/>
                <a:cs typeface="HK Grotesk"/>
                <a:sym typeface="HK Grotesk"/>
              </a:rPr>
              <a:t> Багатиренко Олена, вчителька історії ОЗО “Миргородський ліцей імені І. А. Зубковського Миргородської міської ради Полтавської області”, керівник гуртка Миргородської філії КЗ “Полтавська обласна Мала академія наук учнівської молоді”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68941" y="9514294"/>
            <a:ext cx="4982521" cy="22354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Фото</a:t>
            </a:r>
            <a:r>
              <a:rPr lang="en-US" sz="20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з </a:t>
            </a:r>
            <a:r>
              <a:rPr lang="en-US" sz="20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вільного</a:t>
            </a:r>
            <a:r>
              <a:rPr lang="en-US" sz="20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доступу</a:t>
            </a:r>
            <a:r>
              <a:rPr lang="en-US" sz="20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мережі</a:t>
            </a:r>
            <a:r>
              <a:rPr lang="en-US" sz="20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Інтернет</a:t>
            </a:r>
            <a:r>
              <a:rPr lang="en-US" sz="20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637564" y="-969323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05328" y="921259"/>
            <a:ext cx="8038672" cy="175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56"/>
              </a:lnSpc>
            </a:pPr>
            <a:r>
              <a:rPr lang="en-US" sz="10048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МЕТА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88366" y="-122581"/>
            <a:ext cx="10478490" cy="1047849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 cstate="print"/>
              <a:stretch>
                <a:fillRect l="-29522" r="-29522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id="10" name="AutoShape 10"/>
          <p:cNvSpPr/>
          <p:nvPr/>
        </p:nvSpPr>
        <p:spPr>
          <a:xfrm>
            <a:off x="1028700" y="3542721"/>
            <a:ext cx="8270117" cy="0"/>
          </a:xfrm>
          <a:prstGeom prst="line">
            <a:avLst/>
          </a:prstGeom>
          <a:ln w="19050" cap="flat">
            <a:solidFill>
              <a:srgbClr val="FAE2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630958" y="3583311"/>
            <a:ext cx="9757408" cy="2500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6"/>
              </a:lnSpc>
            </a:pPr>
            <a:r>
              <a:rPr lang="en-US" sz="3547" spc="-170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Вивчити причини появи грузинів у Миргороді, особливості їх традицій та культури, напрямки взаємодії миргородців та представників грузинської громади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82400" y="8191500"/>
            <a:ext cx="6242402" cy="515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9"/>
              </a:lnSpc>
            </a:pPr>
            <a:r>
              <a:rPr lang="en-US" sz="2000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Стародавній</a:t>
            </a:r>
            <a:r>
              <a:rPr lang="en-US" sz="20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Миргород</a:t>
            </a:r>
            <a:r>
              <a:rPr lang="en-US" sz="20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приблизно</a:t>
            </a:r>
            <a:r>
              <a:rPr lang="en-US" sz="20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в </a:t>
            </a:r>
            <a:r>
              <a:rPr lang="en-US" sz="2000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першій</a:t>
            </a:r>
            <a:r>
              <a:rPr lang="en-US" sz="20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половині</a:t>
            </a:r>
            <a:r>
              <a:rPr lang="en-US" sz="20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20 </a:t>
            </a:r>
            <a:r>
              <a:rPr lang="en-US" sz="2000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століття</a:t>
            </a:r>
            <a:endParaRPr lang="en-US" sz="2000" b="1" dirty="0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3190" y="380161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650029" y="7854734"/>
            <a:ext cx="9031308" cy="1403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57"/>
              </a:lnSpc>
            </a:pPr>
            <a:r>
              <a:rPr lang="en-US" sz="7980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Актуальність теми</a:t>
            </a:r>
          </a:p>
        </p:txBody>
      </p:sp>
      <p:sp>
        <p:nvSpPr>
          <p:cNvPr id="8" name="AutoShape 8"/>
          <p:cNvSpPr/>
          <p:nvPr/>
        </p:nvSpPr>
        <p:spPr>
          <a:xfrm>
            <a:off x="8989183" y="9258300"/>
            <a:ext cx="8270117" cy="0"/>
          </a:xfrm>
          <a:prstGeom prst="line">
            <a:avLst/>
          </a:prstGeom>
          <a:ln w="19050" cap="flat">
            <a:solidFill>
              <a:srgbClr val="FAE2B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0" y="0"/>
            <a:ext cx="7810074" cy="781007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 cstate="print"/>
              <a:stretch>
                <a:fillRect l="-10882" r="-10882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8199590" y="1281046"/>
            <a:ext cx="8836175" cy="2316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2"/>
              </a:lnSpc>
            </a:pPr>
            <a:r>
              <a:rPr lang="en-US" sz="2982" spc="-143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У Миргороді поєднуються культури, традиції та звичаї різних національностей, які впливають одна на одну. Це робить життя міста більш різноманітним і цікавим. Вивчення цієї теми допомагає краще розуміти інших людей, поважати їхню культуру та зберігати спільні цінності.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99590" y="4287273"/>
            <a:ext cx="9278628" cy="1935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2"/>
              </a:lnSpc>
            </a:pPr>
            <a:r>
              <a:rPr lang="en-US" sz="2982" b="1" spc="-143">
                <a:solidFill>
                  <a:srgbClr val="FFF0C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Практичне значення:</a:t>
            </a:r>
            <a:r>
              <a:rPr lang="en-US" sz="2982" spc="-143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 результати даної роботи можна використовувати для створення нових екскурсійних маршрутів або  організації культурних заходів (наприклад, «Грузинські стежки Миргорода»), що сприятиме популяризації міста та зміцненню міжнародних зв'язків.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8800" y="7962900"/>
            <a:ext cx="4321020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</a:pPr>
            <a:r>
              <a:rPr lang="en-US" sz="1898" dirty="0" err="1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rPr>
              <a:t>Територія</a:t>
            </a:r>
            <a:r>
              <a:rPr lang="en-US" sz="1898" dirty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1898" dirty="0" err="1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rPr>
              <a:t>курорту</a:t>
            </a:r>
            <a:r>
              <a:rPr lang="en-US" sz="1898" dirty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rPr>
              <a:t> у  </a:t>
            </a:r>
            <a:r>
              <a:rPr lang="en-US" sz="1898" dirty="0" err="1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rPr>
              <a:t>Миргороді</a:t>
            </a:r>
            <a:endParaRPr lang="en-US" sz="1898" dirty="0">
              <a:solidFill>
                <a:srgbClr val="FFFFFF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7916" y="406997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152639"/>
            <a:ext cx="6503762" cy="2096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Завдання дослідження:</a:t>
            </a:r>
          </a:p>
        </p:txBody>
      </p:sp>
      <p:sp>
        <p:nvSpPr>
          <p:cNvPr id="7" name="AutoShape 7"/>
          <p:cNvSpPr/>
          <p:nvPr/>
        </p:nvSpPr>
        <p:spPr>
          <a:xfrm>
            <a:off x="1028700" y="9248775"/>
            <a:ext cx="7175911" cy="0"/>
          </a:xfrm>
          <a:prstGeom prst="line">
            <a:avLst/>
          </a:prstGeom>
          <a:ln w="19050" cap="flat">
            <a:solidFill>
              <a:srgbClr val="FAE2B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1028700" y="254732"/>
            <a:ext cx="6596625" cy="65966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-16666" r="-16666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417916" y="3697303"/>
            <a:ext cx="3445811" cy="344581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t="-11633" b="-11633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7861663" y="536964"/>
            <a:ext cx="10008421" cy="828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1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1.Дізнатися про появу та особливості проживання грузинів у місті Миргород.</a:t>
            </a:r>
          </a:p>
          <a:p>
            <a:pPr algn="l">
              <a:lnSpc>
                <a:spcPts val="4391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2.Вивчити основні традиції, звичаї представників грузинської спільноти, які стали відомими та популярними серед мешканців Миргорода.</a:t>
            </a:r>
          </a:p>
          <a:p>
            <a:pPr algn="l">
              <a:lnSpc>
                <a:spcPts val="4391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3.   Дослідити особливості взаємного впливу культур різних національностей, які проживають у місті Миргород.</a:t>
            </a:r>
          </a:p>
          <a:p>
            <a:pPr algn="l">
              <a:lnSpc>
                <a:spcPts val="4391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4.   Провести інтерв’ю з директоркою Миргородський літературно-меморіальний музей Давида Гурамішвілі та опитування місцевих жителів щодо їхнього сприйняття грузинського впливу.</a:t>
            </a:r>
          </a:p>
          <a:p>
            <a:pPr algn="l">
              <a:lnSpc>
                <a:spcPts val="4391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5.Підтвердити тезу про необхідність і важливість поваги до культурного різноманіття.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1808" y="6531026"/>
            <a:ext cx="4475991" cy="64120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87"/>
              </a:lnSpc>
              <a:spcBef>
                <a:spcPct val="0"/>
              </a:spcBef>
            </a:pPr>
            <a:r>
              <a:rPr lang="en-US" sz="1777" b="1" dirty="0" err="1">
                <a:latin typeface="League Spartan"/>
                <a:ea typeface="League Spartan"/>
                <a:cs typeface="League Spartan"/>
                <a:sym typeface="League Spartan"/>
              </a:rPr>
              <a:t>Миргородський</a:t>
            </a:r>
            <a:r>
              <a:rPr lang="en-US" sz="1777" b="1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b="1" dirty="0" err="1">
                <a:latin typeface="League Spartan"/>
                <a:ea typeface="League Spartan"/>
                <a:cs typeface="League Spartan"/>
                <a:sym typeface="League Spartan"/>
              </a:rPr>
              <a:t>літературно-меморіальний</a:t>
            </a:r>
            <a:r>
              <a:rPr lang="en-US" sz="1777" b="1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b="1" dirty="0" err="1">
                <a:latin typeface="League Spartan"/>
                <a:ea typeface="League Spartan"/>
                <a:cs typeface="League Spartan"/>
                <a:sym typeface="League Spartan"/>
              </a:rPr>
              <a:t>музей</a:t>
            </a:r>
            <a:r>
              <a:rPr lang="en-US" sz="1777" b="1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b="1" dirty="0" err="1">
                <a:latin typeface="League Spartan"/>
                <a:ea typeface="League Spartan"/>
                <a:cs typeface="League Spartan"/>
                <a:sym typeface="League Spartan"/>
              </a:rPr>
              <a:t>Давида</a:t>
            </a:r>
            <a:r>
              <a:rPr lang="en-US" sz="1777" b="1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b="1" dirty="0" err="1">
                <a:latin typeface="League Spartan"/>
                <a:ea typeface="League Spartan"/>
                <a:cs typeface="League Spartan"/>
                <a:sym typeface="League Spartan"/>
              </a:rPr>
              <a:t>Гурамішвілі</a:t>
            </a:r>
            <a:endParaRPr lang="en-US" sz="1777" b="1" dirty="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3190" y="380161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81824" y="5026309"/>
            <a:ext cx="8651574" cy="3776002"/>
            <a:chOff x="0" y="0"/>
            <a:chExt cx="1128791" cy="4926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8791" cy="492664"/>
            </a:xfrm>
            <a:custGeom>
              <a:avLst/>
              <a:gdLst/>
              <a:ahLst/>
              <a:cxnLst/>
              <a:rect l="l" t="t" r="r" b="b"/>
              <a:pathLst>
                <a:path w="1128791" h="492664">
                  <a:moveTo>
                    <a:pt x="89486" y="0"/>
                  </a:moveTo>
                  <a:lnTo>
                    <a:pt x="1039305" y="0"/>
                  </a:lnTo>
                  <a:cubicBezTo>
                    <a:pt x="1088727" y="0"/>
                    <a:pt x="1128791" y="40064"/>
                    <a:pt x="1128791" y="89486"/>
                  </a:cubicBezTo>
                  <a:lnTo>
                    <a:pt x="1128791" y="403178"/>
                  </a:lnTo>
                  <a:cubicBezTo>
                    <a:pt x="1128791" y="452600"/>
                    <a:pt x="1088727" y="492664"/>
                    <a:pt x="1039305" y="492664"/>
                  </a:cubicBezTo>
                  <a:lnTo>
                    <a:pt x="89486" y="492664"/>
                  </a:lnTo>
                  <a:cubicBezTo>
                    <a:pt x="40064" y="492664"/>
                    <a:pt x="0" y="452600"/>
                    <a:pt x="0" y="403178"/>
                  </a:cubicBezTo>
                  <a:lnTo>
                    <a:pt x="0" y="89486"/>
                  </a:lnTo>
                  <a:cubicBezTo>
                    <a:pt x="0" y="40064"/>
                    <a:pt x="40064" y="0"/>
                    <a:pt x="89486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 t="-36586" b="-36586"/>
              </a:stretch>
            </a:blip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8875912" y="600880"/>
            <a:ext cx="8651574" cy="3776002"/>
            <a:chOff x="0" y="0"/>
            <a:chExt cx="1128791" cy="4926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91" cy="492664"/>
            </a:xfrm>
            <a:custGeom>
              <a:avLst/>
              <a:gdLst/>
              <a:ahLst/>
              <a:cxnLst/>
              <a:rect l="l" t="t" r="r" b="b"/>
              <a:pathLst>
                <a:path w="1128791" h="492664">
                  <a:moveTo>
                    <a:pt x="89486" y="0"/>
                  </a:moveTo>
                  <a:lnTo>
                    <a:pt x="1039305" y="0"/>
                  </a:lnTo>
                  <a:cubicBezTo>
                    <a:pt x="1088727" y="0"/>
                    <a:pt x="1128791" y="40064"/>
                    <a:pt x="1128791" y="89486"/>
                  </a:cubicBezTo>
                  <a:lnTo>
                    <a:pt x="1128791" y="403178"/>
                  </a:lnTo>
                  <a:cubicBezTo>
                    <a:pt x="1128791" y="452600"/>
                    <a:pt x="1088727" y="492664"/>
                    <a:pt x="1039305" y="492664"/>
                  </a:cubicBezTo>
                  <a:lnTo>
                    <a:pt x="89486" y="492664"/>
                  </a:lnTo>
                  <a:cubicBezTo>
                    <a:pt x="40064" y="492664"/>
                    <a:pt x="0" y="452600"/>
                    <a:pt x="0" y="403178"/>
                  </a:cubicBezTo>
                  <a:lnTo>
                    <a:pt x="0" y="89486"/>
                  </a:lnTo>
                  <a:cubicBezTo>
                    <a:pt x="0" y="40064"/>
                    <a:pt x="40064" y="0"/>
                    <a:pt x="89486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t="-36349" b="-36349"/>
              </a:stretch>
            </a:blip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9677751" y="4502272"/>
            <a:ext cx="8147607" cy="113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1"/>
              </a:lnSpc>
            </a:pPr>
            <a:r>
              <a:rPr lang="en-US" sz="6432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Об’єкт дослідження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1824" y="2249036"/>
            <a:ext cx="7620879" cy="1735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 spc="-158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Культурне середовище міста Миргород та національні громади, що в ньому проживають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83590" y="5841878"/>
            <a:ext cx="7843896" cy="2702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148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Особливості розвитку грузинської культури в місті Миргород, зокрема діяльність музею Давида Гурамішвілі, а також взаємодія грузинської та української культур і їхній вплив на формування культурної спадщини міста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3737" y="387472"/>
            <a:ext cx="8362176" cy="113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1"/>
              </a:lnSpc>
            </a:pPr>
            <a:r>
              <a:rPr lang="en-US" sz="6432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Предмет дослідження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8058203"/>
            <a:ext cx="7124700" cy="32060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87"/>
              </a:lnSpc>
              <a:spcBef>
                <a:spcPct val="0"/>
              </a:spcBef>
            </a:pPr>
            <a:r>
              <a:rPr lang="en-US" sz="1777" dirty="0" err="1">
                <a:latin typeface="League Spartan"/>
                <a:ea typeface="League Spartan"/>
                <a:cs typeface="League Spartan"/>
                <a:sym typeface="League Spartan"/>
              </a:rPr>
              <a:t>Миргородський</a:t>
            </a:r>
            <a:r>
              <a:rPr lang="en-US" sz="1777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dirty="0" err="1">
                <a:latin typeface="League Spartan"/>
                <a:ea typeface="League Spartan"/>
                <a:cs typeface="League Spartan"/>
                <a:sym typeface="League Spartan"/>
              </a:rPr>
              <a:t>літературно-меморіальний</a:t>
            </a:r>
            <a:r>
              <a:rPr lang="en-US" sz="1777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dirty="0" err="1">
                <a:latin typeface="League Spartan"/>
                <a:ea typeface="League Spartan"/>
                <a:cs typeface="League Spartan"/>
                <a:sym typeface="League Spartan"/>
              </a:rPr>
              <a:t>музей</a:t>
            </a:r>
            <a:r>
              <a:rPr lang="en-US" sz="1777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dirty="0" err="1">
                <a:latin typeface="League Spartan"/>
                <a:ea typeface="League Spartan"/>
                <a:cs typeface="League Spartan"/>
                <a:sym typeface="League Spartan"/>
              </a:rPr>
              <a:t>Давида</a:t>
            </a:r>
            <a:r>
              <a:rPr lang="en-US" sz="1777" dirty="0"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777" dirty="0" err="1">
                <a:latin typeface="League Spartan"/>
                <a:ea typeface="League Spartan"/>
                <a:cs typeface="League Spartan"/>
                <a:sym typeface="League Spartan"/>
              </a:rPr>
              <a:t>Гурамішвілі</a:t>
            </a:r>
            <a:endParaRPr lang="en-US" sz="1777" dirty="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030200" y="3936867"/>
            <a:ext cx="3826503" cy="3391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7"/>
              </a:lnSpc>
            </a:pPr>
            <a:r>
              <a:rPr lang="en-US" sz="2062" dirty="0" err="1">
                <a:latin typeface="Arimo"/>
                <a:ea typeface="Arimo"/>
                <a:cs typeface="Arimo"/>
                <a:sym typeface="Arimo"/>
              </a:rPr>
              <a:t>Фото</a:t>
            </a:r>
            <a:r>
              <a:rPr lang="en-US" sz="2062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62" dirty="0">
                <a:latin typeface="Arimo"/>
                <a:ea typeface="Arimo"/>
                <a:cs typeface="Arimo"/>
                <a:sym typeface="Arimo"/>
              </a:rPr>
              <a:t>з </a:t>
            </a:r>
            <a:r>
              <a:rPr lang="en-US" sz="2062" dirty="0" err="1">
                <a:latin typeface="Arimo"/>
                <a:ea typeface="Arimo"/>
                <a:cs typeface="Arimo"/>
                <a:sym typeface="Arimo"/>
              </a:rPr>
              <a:t>архіву</a:t>
            </a:r>
            <a:r>
              <a:rPr lang="en-US" sz="2062" dirty="0"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62" dirty="0" err="1">
                <a:latin typeface="Arimo"/>
                <a:ea typeface="Arimo"/>
                <a:cs typeface="Arimo"/>
                <a:sym typeface="Arimo"/>
              </a:rPr>
              <a:t>автора</a:t>
            </a:r>
            <a:endParaRPr lang="en-US" sz="2062" dirty="0"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3190" y="-214707"/>
            <a:ext cx="17452168" cy="5214109"/>
            <a:chOff x="0" y="0"/>
            <a:chExt cx="4596456" cy="13732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1373263"/>
            </a:xfrm>
            <a:custGeom>
              <a:avLst/>
              <a:gdLst/>
              <a:ahLst/>
              <a:cxnLst/>
              <a:rect l="l" t="t" r="r" b="b"/>
              <a:pathLst>
                <a:path w="4596456" h="1373263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1346647"/>
                  </a:lnTo>
                  <a:cubicBezTo>
                    <a:pt x="4596456" y="1353706"/>
                    <a:pt x="4593652" y="1360476"/>
                    <a:pt x="4588660" y="1365468"/>
                  </a:cubicBezTo>
                  <a:cubicBezTo>
                    <a:pt x="4583669" y="1370459"/>
                    <a:pt x="4576899" y="1373263"/>
                    <a:pt x="4569839" y="1373263"/>
                  </a:cubicBezTo>
                  <a:lnTo>
                    <a:pt x="26616" y="1373263"/>
                  </a:lnTo>
                  <a:cubicBezTo>
                    <a:pt x="19557" y="1373263"/>
                    <a:pt x="12787" y="1370459"/>
                    <a:pt x="7796" y="1365468"/>
                  </a:cubicBezTo>
                  <a:cubicBezTo>
                    <a:pt x="2804" y="1360476"/>
                    <a:pt x="0" y="1353706"/>
                    <a:pt x="0" y="1346647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1411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1028700" y="4989877"/>
            <a:ext cx="9866540" cy="0"/>
          </a:xfrm>
          <a:prstGeom prst="line">
            <a:avLst/>
          </a:prstGeom>
          <a:ln w="19050" cap="flat">
            <a:solidFill>
              <a:srgbClr val="FAE2B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5255137" y="286055"/>
            <a:ext cx="13433646" cy="3726811"/>
            <a:chOff x="0" y="0"/>
            <a:chExt cx="1775854" cy="4926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75854" cy="492664"/>
            </a:xfrm>
            <a:custGeom>
              <a:avLst/>
              <a:gdLst/>
              <a:ahLst/>
              <a:cxnLst/>
              <a:rect l="l" t="t" r="r" b="b"/>
              <a:pathLst>
                <a:path w="1775854" h="492664">
                  <a:moveTo>
                    <a:pt x="57631" y="0"/>
                  </a:moveTo>
                  <a:lnTo>
                    <a:pt x="1718223" y="0"/>
                  </a:lnTo>
                  <a:cubicBezTo>
                    <a:pt x="1750052" y="0"/>
                    <a:pt x="1775854" y="25802"/>
                    <a:pt x="1775854" y="57631"/>
                  </a:cubicBezTo>
                  <a:lnTo>
                    <a:pt x="1775854" y="435033"/>
                  </a:lnTo>
                  <a:cubicBezTo>
                    <a:pt x="1775854" y="466862"/>
                    <a:pt x="1750052" y="492664"/>
                    <a:pt x="1718223" y="492664"/>
                  </a:cubicBezTo>
                  <a:lnTo>
                    <a:pt x="57631" y="492664"/>
                  </a:lnTo>
                  <a:cubicBezTo>
                    <a:pt x="25802" y="492664"/>
                    <a:pt x="0" y="466862"/>
                    <a:pt x="0" y="435033"/>
                  </a:cubicBezTo>
                  <a:lnTo>
                    <a:pt x="0" y="57631"/>
                  </a:lnTo>
                  <a:cubicBezTo>
                    <a:pt x="0" y="25802"/>
                    <a:pt x="25802" y="0"/>
                    <a:pt x="57631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 t="-85848" b="-85848"/>
              </a:stretch>
            </a:blip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373190" y="-291513"/>
            <a:ext cx="4881948" cy="488194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t="-16334" b="-16334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527829" y="5558790"/>
            <a:ext cx="17297529" cy="4300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3099" b="1" spc="-148">
                <a:solidFill>
                  <a:srgbClr val="FFF0C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Через політичну нестабільність у власній країні  грузини шукали прихистку закордоном. Так багато з них опинились на сучасних українських землях, зокрема і на територіях Полтавського, Миргородського, Лубенського і Прилуцького полків. Серед емігрантів було мало  жінок і через певний час грузинські родини стали змішаними, і поступово почався процес асиміляції. Грузини, які опинились на українських землях, були вихідцями з давніх і відомих родів.  У XVIII ст. в Росії та Україні зосереджувалась значна група грузинської творчої інтелігенції, яка займалася науковою та літературною працею. Серед них була такіа відома постать,  як Давтд Гурамішвілі з його унікальною збіркою «Давитіані» , що її випадково випустив з рук царевич Міріан. Останній прямо від автора отримав її в ставці фельдмаршала Потьомкіна в Кременчуці, де перебував з дипломатичною місією.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3688" y="4396378"/>
            <a:ext cx="16225811" cy="76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34"/>
              </a:lnSpc>
            </a:pPr>
            <a:r>
              <a:rPr lang="en-US" sz="5201">
                <a:solidFill>
                  <a:srgbClr val="FAE2B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Поява та проживання грузинів  у місті Миргород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7828" y="3669052"/>
            <a:ext cx="3282171" cy="3718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7"/>
              </a:lnSpc>
            </a:pPr>
            <a:r>
              <a:rPr lang="en-US" sz="2062">
                <a:latin typeface="Arimo"/>
                <a:ea typeface="Arimo"/>
                <a:cs typeface="Arimo"/>
                <a:sym typeface="Arimo"/>
              </a:rPr>
              <a:t>Фото з архіву автора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09550" y="3649742"/>
            <a:ext cx="3162792" cy="35907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1987" dirty="0" err="1">
                <a:latin typeface="Arimo"/>
                <a:ea typeface="Arimo"/>
                <a:cs typeface="Arimo"/>
                <a:sym typeface="Arimo"/>
              </a:rPr>
              <a:t>Фото</a:t>
            </a:r>
            <a:r>
              <a:rPr lang="en-US" sz="1987" dirty="0">
                <a:latin typeface="Arimo"/>
                <a:ea typeface="Arimo"/>
                <a:cs typeface="Arimo"/>
                <a:sym typeface="Arimo"/>
              </a:rPr>
              <a:t> з </a:t>
            </a:r>
            <a:r>
              <a:rPr lang="en-US" sz="1987" dirty="0" err="1">
                <a:latin typeface="Arimo"/>
                <a:ea typeface="Arimo"/>
                <a:cs typeface="Arimo"/>
                <a:sym typeface="Arimo"/>
              </a:rPr>
              <a:t>архіву</a:t>
            </a:r>
            <a:r>
              <a:rPr lang="en-US" sz="1987" dirty="0"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987" dirty="0" err="1">
                <a:latin typeface="Arimo"/>
                <a:ea typeface="Arimo"/>
                <a:cs typeface="Arimo"/>
                <a:sym typeface="Arimo"/>
              </a:rPr>
              <a:t>автора</a:t>
            </a:r>
            <a:endParaRPr lang="en-US" sz="1987" dirty="0"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3190" y="380161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73190" y="1385884"/>
            <a:ext cx="17452168" cy="8291828"/>
          </a:xfrm>
          <a:custGeom>
            <a:avLst/>
            <a:gdLst/>
            <a:ahLst/>
            <a:cxnLst/>
            <a:rect l="l" t="t" r="r" b="b"/>
            <a:pathLst>
              <a:path w="17452168" h="8291828">
                <a:moveTo>
                  <a:pt x="0" y="0"/>
                </a:moveTo>
                <a:lnTo>
                  <a:pt x="17452168" y="0"/>
                </a:lnTo>
                <a:lnTo>
                  <a:pt x="17452168" y="8291828"/>
                </a:lnTo>
                <a:lnTo>
                  <a:pt x="0" y="8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69000"/>
              <a:lum bright="-40000"/>
            </a:blip>
            <a:stretch>
              <a:fillRect t="-4854" b="-4854"/>
            </a:stretch>
          </a:blipFill>
          <a:effectLst>
            <a:softEdge rad="317500"/>
          </a:effectLst>
        </p:spPr>
      </p:sp>
      <p:sp>
        <p:nvSpPr>
          <p:cNvPr id="8" name="Freeform 8"/>
          <p:cNvSpPr/>
          <p:nvPr/>
        </p:nvSpPr>
        <p:spPr>
          <a:xfrm>
            <a:off x="13267882" y="1385884"/>
            <a:ext cx="4809421" cy="3210289"/>
          </a:xfrm>
          <a:custGeom>
            <a:avLst/>
            <a:gdLst/>
            <a:ahLst/>
            <a:cxnLst/>
            <a:rect l="l" t="t" r="r" b="b"/>
            <a:pathLst>
              <a:path w="4809421" h="3210289">
                <a:moveTo>
                  <a:pt x="0" y="0"/>
                </a:moveTo>
                <a:lnTo>
                  <a:pt x="4809421" y="0"/>
                </a:lnTo>
                <a:lnTo>
                  <a:pt x="4809421" y="3210289"/>
                </a:lnTo>
                <a:lnTo>
                  <a:pt x="0" y="321028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133350" cap="rnd">
            <a:solidFill>
              <a:srgbClr val="F1D18F"/>
            </a:solidFill>
            <a:prstDash val="solid"/>
            <a:round/>
          </a:ln>
        </p:spPr>
      </p:sp>
      <p:sp>
        <p:nvSpPr>
          <p:cNvPr id="9" name="TextBox 9"/>
          <p:cNvSpPr txBox="1"/>
          <p:nvPr/>
        </p:nvSpPr>
        <p:spPr>
          <a:xfrm>
            <a:off x="64495" y="277381"/>
            <a:ext cx="18069557" cy="110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1"/>
              </a:lnSpc>
            </a:pPr>
            <a:r>
              <a:rPr lang="en-US" sz="7349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Звичаї та традиції грузинів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7200" y="1358694"/>
            <a:ext cx="12544248" cy="8463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16"/>
              </a:lnSpc>
            </a:pP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1.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Гостинність</a:t>
            </a:r>
            <a:endParaRPr lang="en-US" sz="3279" b="1" dirty="0">
              <a:solidFill>
                <a:srgbClr val="FFFF00"/>
              </a:solidFill>
              <a:latin typeface="Times New Roman" pitchFamily="18" charset="0"/>
              <a:ea typeface="HK Grotesk Bold"/>
              <a:cs typeface="Times New Roman" pitchFamily="18" charset="0"/>
              <a:sym typeface="HK Grotesk Bold"/>
            </a:endParaRPr>
          </a:p>
          <a:p>
            <a:pPr algn="just">
              <a:lnSpc>
                <a:spcPts val="3016"/>
              </a:lnSpc>
            </a:pP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У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Грузії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гостинність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—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одна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з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найдавніших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і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найважливіших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традицій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Гість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вважається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даром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від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Бога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отож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грузини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які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живуть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у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Миргороді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відомі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своєю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гостинністю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вони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завжди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радо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вітають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гостей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у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своєму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домі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</a:t>
            </a:r>
          </a:p>
          <a:p>
            <a:pPr algn="just">
              <a:lnSpc>
                <a:spcPts val="3016"/>
              </a:lnSpc>
            </a:pP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2.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Виноробство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культ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вина</a:t>
            </a:r>
            <a:endParaRPr lang="en-US" sz="3279" b="1" dirty="0">
              <a:solidFill>
                <a:srgbClr val="FFFF00"/>
              </a:solidFill>
              <a:latin typeface="Times New Roman" pitchFamily="18" charset="0"/>
              <a:ea typeface="HK Grotesk Bold"/>
              <a:cs typeface="Times New Roman" pitchFamily="18" charset="0"/>
              <a:sym typeface="HK Grotesk Bold"/>
            </a:endParaRPr>
          </a:p>
          <a:p>
            <a:pPr algn="just">
              <a:lnSpc>
                <a:spcPts val="3016"/>
              </a:lnSpc>
            </a:pP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Виноробство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—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багатовікова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традиція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яка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відображена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в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мистецтві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обрядах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і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навіть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святкуваннях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Грузини-підприємці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продають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досить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популярну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серед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миргородців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і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госте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міста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продукцію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-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вина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власного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виробництва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</a:t>
            </a:r>
          </a:p>
          <a:p>
            <a:pPr algn="just">
              <a:lnSpc>
                <a:spcPts val="3016"/>
              </a:lnSpc>
            </a:pP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3.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Супра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(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традиційний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банкет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)</a:t>
            </a:r>
          </a:p>
          <a:p>
            <a:pPr algn="just">
              <a:lnSpc>
                <a:spcPts val="3016"/>
              </a:lnSpc>
            </a:pP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Це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велике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застілля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з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тостами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піснями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національними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стравами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яке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об’єднує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родину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й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друзів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 У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місті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велика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кількість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ресторанів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кафе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пропонує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страви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традиційної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грузинської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кухні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(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хінкалі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шашлик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хачапурі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),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які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користуються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попитом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серед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містян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</a:t>
            </a:r>
          </a:p>
          <a:p>
            <a:pPr algn="just">
              <a:lnSpc>
                <a:spcPts val="3016"/>
              </a:lnSpc>
            </a:pP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4.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Народні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танці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музика</a:t>
            </a:r>
            <a:endParaRPr lang="en-US" sz="3279" b="1" dirty="0">
              <a:solidFill>
                <a:srgbClr val="FFFF00"/>
              </a:solidFill>
              <a:latin typeface="Times New Roman" pitchFamily="18" charset="0"/>
              <a:ea typeface="HK Grotesk Bold"/>
              <a:cs typeface="Times New Roman" pitchFamily="18" charset="0"/>
              <a:sym typeface="HK Grotesk Bold"/>
            </a:endParaRPr>
          </a:p>
          <a:p>
            <a:pPr algn="just">
              <a:lnSpc>
                <a:spcPts val="3016"/>
              </a:lnSpc>
            </a:pP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Традиційні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танці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символізують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силу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витривалість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і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грацію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а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музика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створює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святкову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атмосферу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 У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місті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часто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відбуваються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фестивалі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ярмарки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де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представники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грузинської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спільноти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є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активними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учасниками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вони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представляють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пісні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,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танці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та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традиційні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 </a:t>
            </a:r>
            <a:r>
              <a:rPr lang="en-US" sz="3279" b="1" dirty="0" err="1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обряди</a:t>
            </a:r>
            <a:r>
              <a:rPr lang="en-US" sz="3279" b="1" dirty="0">
                <a:solidFill>
                  <a:srgbClr val="FFFF00"/>
                </a:solidFill>
                <a:latin typeface="Times New Roman" pitchFamily="18" charset="0"/>
                <a:ea typeface="HK Grotesk Bold"/>
                <a:cs typeface="Times New Roman" pitchFamily="18" charset="0"/>
                <a:sym typeface="HK Grotesk Bold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25695" y="5638915"/>
            <a:ext cx="2801365" cy="3735153"/>
          </a:xfrm>
          <a:custGeom>
            <a:avLst/>
            <a:gdLst/>
            <a:ahLst/>
            <a:cxnLst/>
            <a:rect l="l" t="t" r="r" b="b"/>
            <a:pathLst>
              <a:path w="2801365" h="3735153">
                <a:moveTo>
                  <a:pt x="0" y="0"/>
                </a:moveTo>
                <a:lnTo>
                  <a:pt x="2801365" y="0"/>
                </a:lnTo>
                <a:lnTo>
                  <a:pt x="2801365" y="3735153"/>
                </a:lnTo>
                <a:lnTo>
                  <a:pt x="0" y="373515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583871" y="4813488"/>
            <a:ext cx="3758419" cy="56825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Фестиваль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національних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меншин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м.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Моргород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23.09.2019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267882" y="8763551"/>
            <a:ext cx="4716992" cy="113975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Візит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директорки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Музею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Д.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Гурамішвілі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в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Тбілісі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для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підписанням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Меморандуму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співпрацю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культурні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творчі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шляхи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Грузії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627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України</a:t>
            </a:r>
            <a:r>
              <a:rPr lang="en-US" sz="1627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7916" y="440092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01242" y="1488729"/>
            <a:ext cx="11965715" cy="2365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Музей було відкрито 12 травня 1969 р. під час проведення декади грузинської літератури і мистецтва в Україні.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У створенні музею допомагали працівники Київського державного музею імені         Т. Г. Шевченка, Київського державного музею українського мистецтва, Полтавського краєзнавчого музею, музею Грузії імені С. Н. Джанашіа, Тбіліської академії мистецтв, кіностудії “Грузія-фільм”.</a:t>
            </a:r>
          </a:p>
        </p:txBody>
      </p:sp>
      <p:sp>
        <p:nvSpPr>
          <p:cNvPr id="8" name="Freeform 8"/>
          <p:cNvSpPr/>
          <p:nvPr/>
        </p:nvSpPr>
        <p:spPr>
          <a:xfrm>
            <a:off x="14921044" y="66724"/>
            <a:ext cx="3366956" cy="4466940"/>
          </a:xfrm>
          <a:custGeom>
            <a:avLst/>
            <a:gdLst/>
            <a:ahLst/>
            <a:cxnLst/>
            <a:rect l="l" t="t" r="r" b="b"/>
            <a:pathLst>
              <a:path w="3366956" h="4466940">
                <a:moveTo>
                  <a:pt x="0" y="0"/>
                </a:moveTo>
                <a:lnTo>
                  <a:pt x="3366956" y="0"/>
                </a:lnTo>
                <a:lnTo>
                  <a:pt x="3366956" y="4466940"/>
                </a:lnTo>
                <a:lnTo>
                  <a:pt x="0" y="446694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434727" y="1109091"/>
            <a:ext cx="3325748" cy="332574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 cstate="print"/>
              <a:stretch>
                <a:fillRect t="-16334" b="-16334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301242" y="4278451"/>
            <a:ext cx="16303280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Після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створення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Давида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Гурамішвілі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остаточно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оформились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основні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</a:p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напрямки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українсько-грузинських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300" b="1" spc="170" dirty="0" err="1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контактів</a:t>
            </a:r>
            <a:r>
              <a:rPr lang="en-US" sz="2300" b="1" spc="170" dirty="0">
                <a:solidFill>
                  <a:schemeClr val="bg1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: </a:t>
            </a:r>
          </a:p>
          <a:p>
            <a:pPr marL="496571" lvl="1" indent="-248285" algn="l">
              <a:lnSpc>
                <a:spcPts val="2484"/>
              </a:lnSpc>
              <a:spcBef>
                <a:spcPct val="0"/>
              </a:spcBef>
              <a:buFont typeface="Arial"/>
              <a:buChar char="•"/>
            </a:pP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допомога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грузинських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друзів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у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формуванні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та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поповненні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експозиції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і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фондів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музею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;</a:t>
            </a:r>
          </a:p>
          <a:p>
            <a:pPr marL="496571" lvl="1" indent="-248285" algn="l">
              <a:lnSpc>
                <a:spcPts val="2484"/>
              </a:lnSpc>
              <a:spcBef>
                <a:spcPct val="0"/>
              </a:spcBef>
              <a:buFont typeface="Arial"/>
              <a:buChar char="•"/>
            </a:pP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зв'язки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літературно-меморіального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музею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з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різними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музеями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Грузії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;</a:t>
            </a:r>
          </a:p>
          <a:p>
            <a:pPr marL="496571" lvl="1" indent="-248285" algn="l">
              <a:lnSpc>
                <a:spcPts val="2484"/>
              </a:lnSpc>
              <a:spcBef>
                <a:spcPct val="0"/>
              </a:spcBef>
              <a:buFont typeface="Arial"/>
              <a:buChar char="•"/>
            </a:pP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численні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спільні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масові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заходи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приїзди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грузинських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гостей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до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музею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та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поїздки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працівників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музею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у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Грузію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;</a:t>
            </a:r>
          </a:p>
          <a:p>
            <a:pPr marL="496571" lvl="1" indent="-248285" algn="l">
              <a:lnSpc>
                <a:spcPts val="2484"/>
              </a:lnSpc>
              <a:spcBef>
                <a:spcPct val="0"/>
              </a:spcBef>
              <a:buFont typeface="Arial"/>
              <a:buChar char="•"/>
            </a:pP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зв'язки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музею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з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нащадками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Давида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Гурамішвілі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та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з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тими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грузинськими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родинами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що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проживають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на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Миргородщині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з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екіпажем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танкера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«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Давид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2300" spc="170" dirty="0" err="1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Гурамішвілі</a:t>
            </a:r>
            <a:r>
              <a:rPr lang="en-US" sz="2300" spc="170" dirty="0">
                <a:solidFill>
                  <a:schemeClr val="bg1"/>
                </a:solidFill>
                <a:latin typeface="Didact Gothic"/>
                <a:ea typeface="Didact Gothic"/>
                <a:cs typeface="Didact Gothic"/>
                <a:sym typeface="Didact Gothic"/>
              </a:rPr>
              <a:t>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578490" y="4032062"/>
            <a:ext cx="3099909" cy="3206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2"/>
              </a:lnSpc>
            </a:pPr>
            <a:r>
              <a:rPr lang="en-US" sz="1787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Фото</a:t>
            </a:r>
            <a:r>
              <a:rPr lang="en-US" sz="1787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з </a:t>
            </a:r>
            <a:r>
              <a:rPr lang="en-US" sz="1787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архіву</a:t>
            </a:r>
            <a:r>
              <a:rPr lang="en-US" sz="1787" dirty="0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787" dirty="0" err="1">
                <a:solidFill>
                  <a:srgbClr val="000000"/>
                </a:solidFill>
                <a:latin typeface="Albertus Nova"/>
                <a:ea typeface="Albertus Nova"/>
                <a:cs typeface="Albertus Nova"/>
                <a:sym typeface="Albertus Nova"/>
              </a:rPr>
              <a:t>автора</a:t>
            </a:r>
            <a:endParaRPr lang="en-US" sz="1787" dirty="0">
              <a:solidFill>
                <a:srgbClr val="000000"/>
              </a:solidFill>
              <a:latin typeface="Albertus Nova"/>
              <a:ea typeface="Albertus Nova"/>
              <a:cs typeface="Albertus Nova"/>
              <a:sym typeface="Albertus Nova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640137" y="397725"/>
            <a:ext cx="13636262" cy="920945"/>
            <a:chOff x="0" y="0"/>
            <a:chExt cx="18181683" cy="12279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81682" cy="1227926"/>
            </a:xfrm>
            <a:custGeom>
              <a:avLst/>
              <a:gdLst/>
              <a:ahLst/>
              <a:cxnLst/>
              <a:rect l="l" t="t" r="r" b="b"/>
              <a:pathLst>
                <a:path w="18181682" h="1227926">
                  <a:moveTo>
                    <a:pt x="0" y="0"/>
                  </a:moveTo>
                  <a:lnTo>
                    <a:pt x="18181682" y="0"/>
                  </a:lnTo>
                  <a:lnTo>
                    <a:pt x="18181682" y="1227926"/>
                  </a:lnTo>
                  <a:lnTo>
                    <a:pt x="0" y="1227926"/>
                  </a:lnTo>
                  <a:close/>
                </a:path>
              </a:pathLst>
            </a:custGeom>
          </p:spPr>
        </p:sp>
        <p:sp>
          <p:nvSpPr>
            <p:cNvPr id="15" name="TextBox 15"/>
            <p:cNvSpPr txBox="1"/>
            <p:nvPr/>
          </p:nvSpPr>
          <p:spPr>
            <a:xfrm>
              <a:off x="0" y="38100"/>
              <a:ext cx="18181683" cy="118982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303"/>
                </a:lnSpc>
              </a:pPr>
              <a:r>
                <a:rPr lang="en-US" sz="3985" spc="173">
                  <a:solidFill>
                    <a:srgbClr val="FAE2B0"/>
                  </a:solidFill>
                  <a:latin typeface="Lobster"/>
                  <a:ea typeface="Lobster"/>
                  <a:cs typeface="Lobster"/>
                  <a:sym typeface="Lobster"/>
                </a:rPr>
                <a:t>Літературно-меморіальний музей Давида Гурамішвілі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28880" y="7197204"/>
            <a:ext cx="17230240" cy="276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Масові заходи музею Давида Гурамішвілі були найрізноманітнішими. Це і зустрічі з творчими людьми: письменниками та поетами, артистами, ходижніми колективами. Наприклад, в музей неодноразово приїздив грузинський письменник Нодар Хундадзе. Також зустрічі з народними артистами ГРСР, з викладачами та студентами різних вищих навчальних закладів Грузії, зустрічі з вчителями та учнями грузинських шкіл. Неабиякий слід в історії музею залишила зустріч з нащадком Давида Гурамішвілі - Ельзою Шалвівною Гурамішвілі.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Сьогодні музей пропонує цікаві екскурсії, майстер класи для дітей та дорослих, на його базі працює артцентр"Гамарджоба", де постійно проводять різноманітні освітні та творчі заходи.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7916" y="406997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2421704" y="782020"/>
            <a:ext cx="5448380" cy="3434123"/>
          </a:xfrm>
          <a:custGeom>
            <a:avLst/>
            <a:gdLst/>
            <a:ahLst/>
            <a:cxnLst/>
            <a:rect l="l" t="t" r="r" b="b"/>
            <a:pathLst>
              <a:path w="5448380" h="3434123">
                <a:moveTo>
                  <a:pt x="0" y="0"/>
                </a:moveTo>
                <a:lnTo>
                  <a:pt x="5448380" y="0"/>
                </a:lnTo>
                <a:lnTo>
                  <a:pt x="5448380" y="3434123"/>
                </a:lnTo>
                <a:lnTo>
                  <a:pt x="0" y="343412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54671" r="-11075" b="-288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4863" y="699818"/>
            <a:ext cx="4799657" cy="3322839"/>
          </a:xfrm>
          <a:custGeom>
            <a:avLst/>
            <a:gdLst/>
            <a:ahLst/>
            <a:cxnLst/>
            <a:rect l="l" t="t" r="r" b="b"/>
            <a:pathLst>
              <a:path w="4799657" h="3322839">
                <a:moveTo>
                  <a:pt x="0" y="0"/>
                </a:moveTo>
                <a:lnTo>
                  <a:pt x="4799657" y="0"/>
                </a:lnTo>
                <a:lnTo>
                  <a:pt x="4799657" y="3322840"/>
                </a:lnTo>
                <a:lnTo>
                  <a:pt x="0" y="33228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5148" t="-3828" r="-2829" b="-1880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629483" y="588534"/>
            <a:ext cx="5256640" cy="3604779"/>
          </a:xfrm>
          <a:custGeom>
            <a:avLst/>
            <a:gdLst/>
            <a:ahLst/>
            <a:cxnLst/>
            <a:rect l="l" t="t" r="r" b="b"/>
            <a:pathLst>
              <a:path w="5256640" h="3604779">
                <a:moveTo>
                  <a:pt x="0" y="0"/>
                </a:moveTo>
                <a:lnTo>
                  <a:pt x="5256640" y="0"/>
                </a:lnTo>
                <a:lnTo>
                  <a:pt x="5256640" y="3604779"/>
                </a:lnTo>
                <a:lnTo>
                  <a:pt x="0" y="360477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5110" b="-1227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1380" y="4165015"/>
            <a:ext cx="4426285" cy="881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  <a:spcBef>
                <a:spcPct val="0"/>
              </a:spcBef>
            </a:pP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Грузинська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делегація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біля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пам’ятника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Д.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Гурамішвілі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під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час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святкування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275-річчя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від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дня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народження</a:t>
            </a:r>
            <a:r>
              <a:rPr lang="en-US" sz="1599" spc="118" dirty="0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 Д. </a:t>
            </a:r>
            <a:r>
              <a:rPr lang="en-US" sz="1599" spc="118" dirty="0" err="1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Гурамішвілі</a:t>
            </a:r>
            <a:endParaRPr lang="en-US" sz="1599" spc="118" dirty="0">
              <a:solidFill>
                <a:schemeClr val="bg1"/>
              </a:solidFill>
              <a:latin typeface="Albertus Nova"/>
              <a:ea typeface="Albertus Nova"/>
              <a:cs typeface="Albertus Nova"/>
              <a:sym typeface="Albertus Nov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546888" y="4330454"/>
            <a:ext cx="3198013" cy="44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6"/>
              </a:lnSpc>
              <a:spcBef>
                <a:spcPct val="0"/>
              </a:spcBef>
            </a:pPr>
            <a:r>
              <a:rPr lang="en-US" sz="1598" spc="118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Зустріч грузинських гостей у 1969 р.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29711" y="4318939"/>
            <a:ext cx="5456183" cy="662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  <a:spcBef>
                <a:spcPct val="0"/>
              </a:spcBef>
            </a:pPr>
            <a:r>
              <a:rPr lang="en-US" sz="1599" spc="118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Студенти грузини на вечорі інтернаціональнох дружби, присвяченому 60-річчю утворення СРСР в музеї Д. Гурамішвілі</a:t>
            </a:r>
          </a:p>
        </p:txBody>
      </p:sp>
      <p:sp>
        <p:nvSpPr>
          <p:cNvPr id="12" name="Freeform 12"/>
          <p:cNvSpPr/>
          <p:nvPr/>
        </p:nvSpPr>
        <p:spPr>
          <a:xfrm>
            <a:off x="805856" y="5143500"/>
            <a:ext cx="4678663" cy="3508998"/>
          </a:xfrm>
          <a:custGeom>
            <a:avLst/>
            <a:gdLst/>
            <a:ahLst/>
            <a:cxnLst/>
            <a:rect l="l" t="t" r="r" b="b"/>
            <a:pathLst>
              <a:path w="4678663" h="3508998">
                <a:moveTo>
                  <a:pt x="0" y="0"/>
                </a:moveTo>
                <a:lnTo>
                  <a:pt x="4678664" y="0"/>
                </a:lnTo>
                <a:lnTo>
                  <a:pt x="4678664" y="3508998"/>
                </a:lnTo>
                <a:lnTo>
                  <a:pt x="0" y="350899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12239" t="-7131" r="-12641" b="-1837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421704" y="5015764"/>
            <a:ext cx="5217462" cy="3742962"/>
          </a:xfrm>
          <a:custGeom>
            <a:avLst/>
            <a:gdLst/>
            <a:ahLst/>
            <a:cxnLst/>
            <a:rect l="l" t="t" r="r" b="b"/>
            <a:pathLst>
              <a:path w="5217462" h="3742962">
                <a:moveTo>
                  <a:pt x="0" y="0"/>
                </a:moveTo>
                <a:lnTo>
                  <a:pt x="5217463" y="0"/>
                </a:lnTo>
                <a:lnTo>
                  <a:pt x="5217463" y="3742962"/>
                </a:lnTo>
                <a:lnTo>
                  <a:pt x="0" y="374296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8898" t="-6485" r="-11031" b="-19523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381250" y="5215259"/>
            <a:ext cx="5604645" cy="3209111"/>
          </a:xfrm>
          <a:custGeom>
            <a:avLst/>
            <a:gdLst/>
            <a:ahLst/>
            <a:cxnLst/>
            <a:rect l="l" t="t" r="r" b="b"/>
            <a:pathLst>
              <a:path w="5604645" h="3209111">
                <a:moveTo>
                  <a:pt x="0" y="0"/>
                </a:moveTo>
                <a:lnTo>
                  <a:pt x="5604645" y="0"/>
                </a:lnTo>
                <a:lnTo>
                  <a:pt x="5604645" y="3209111"/>
                </a:lnTo>
                <a:lnTo>
                  <a:pt x="0" y="320911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5808" t="-19296" r="-8236" b="-30834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41380" y="8885517"/>
            <a:ext cx="4286623" cy="662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  <a:spcBef>
                <a:spcPct val="0"/>
              </a:spcBef>
            </a:pPr>
            <a:r>
              <a:rPr lang="en-US" sz="1599" spc="118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Ельза Гурамішвілі у музеї Д. Гурамішвілі під час зустрічі з відпочиваючими курорту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529711" y="8777776"/>
            <a:ext cx="5456183" cy="662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spc="118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Зустріч посла Грузії в Україні Григола Катамадзе біля музею Д. Гурамішвілі. </a:t>
            </a:r>
          </a:p>
          <a:p>
            <a:pPr algn="ctr">
              <a:lnSpc>
                <a:spcPts val="1727"/>
              </a:lnSpc>
              <a:spcBef>
                <a:spcPct val="0"/>
              </a:spcBef>
            </a:pPr>
            <a:r>
              <a:rPr lang="en-US" sz="1599" spc="118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1 серпня 2001 р.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078954" y="8995054"/>
            <a:ext cx="4180346" cy="44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  <a:spcBef>
                <a:spcPct val="0"/>
              </a:spcBef>
            </a:pPr>
            <a:r>
              <a:rPr lang="en-US" sz="1599" spc="118">
                <a:solidFill>
                  <a:schemeClr val="bg1"/>
                </a:solidFill>
                <a:latin typeface="Albertus Nova"/>
                <a:ea typeface="Albertus Nova"/>
                <a:cs typeface="Albertus Nova"/>
                <a:sym typeface="Albertus Nova"/>
              </a:rPr>
              <a:t>Педагогічний колектив середньої школи с. Сагурамо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7916" y="406997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885130" y="8524870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0" y="1055373"/>
                </a:moveTo>
                <a:lnTo>
                  <a:pt x="1055373" y="1055373"/>
                </a:lnTo>
                <a:lnTo>
                  <a:pt x="1055373" y="0"/>
                </a:lnTo>
                <a:lnTo>
                  <a:pt x="0" y="0"/>
                </a:lnTo>
                <a:lnTo>
                  <a:pt x="0" y="1055373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110241" y="883867"/>
            <a:ext cx="10067517" cy="1029704"/>
            <a:chOff x="0" y="0"/>
            <a:chExt cx="7946829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46829" cy="812800"/>
            </a:xfrm>
            <a:custGeom>
              <a:avLst/>
              <a:gdLst/>
              <a:ahLst/>
              <a:cxnLst/>
              <a:rect l="l" t="t" r="r" b="b"/>
              <a:pathLst>
                <a:path w="7946829" h="812800">
                  <a:moveTo>
                    <a:pt x="46140" y="0"/>
                  </a:moveTo>
                  <a:lnTo>
                    <a:pt x="7900689" y="0"/>
                  </a:lnTo>
                  <a:cubicBezTo>
                    <a:pt x="7912926" y="0"/>
                    <a:pt x="7924662" y="4861"/>
                    <a:pt x="7933315" y="13514"/>
                  </a:cubicBezTo>
                  <a:cubicBezTo>
                    <a:pt x="7941968" y="22167"/>
                    <a:pt x="7946829" y="33903"/>
                    <a:pt x="7946829" y="46140"/>
                  </a:cubicBezTo>
                  <a:lnTo>
                    <a:pt x="7946829" y="766660"/>
                  </a:lnTo>
                  <a:cubicBezTo>
                    <a:pt x="7946829" y="778897"/>
                    <a:pt x="7941968" y="790633"/>
                    <a:pt x="7933315" y="799286"/>
                  </a:cubicBezTo>
                  <a:cubicBezTo>
                    <a:pt x="7924662" y="807939"/>
                    <a:pt x="7912926" y="812800"/>
                    <a:pt x="7900689" y="812800"/>
                  </a:cubicBezTo>
                  <a:lnTo>
                    <a:pt x="46140" y="812800"/>
                  </a:lnTo>
                  <a:cubicBezTo>
                    <a:pt x="33903" y="812800"/>
                    <a:pt x="22167" y="807939"/>
                    <a:pt x="13514" y="799286"/>
                  </a:cubicBezTo>
                  <a:cubicBezTo>
                    <a:pt x="4861" y="790633"/>
                    <a:pt x="0" y="778897"/>
                    <a:pt x="0" y="766660"/>
                  </a:cubicBezTo>
                  <a:lnTo>
                    <a:pt x="0" y="46140"/>
                  </a:lnTo>
                  <a:cubicBezTo>
                    <a:pt x="0" y="33903"/>
                    <a:pt x="4861" y="22167"/>
                    <a:pt x="13514" y="13514"/>
                  </a:cubicBezTo>
                  <a:cubicBezTo>
                    <a:pt x="22167" y="4861"/>
                    <a:pt x="33903" y="0"/>
                    <a:pt x="4614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94682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385299" y="1009397"/>
            <a:ext cx="9792459" cy="71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3"/>
              </a:lnSpc>
            </a:pPr>
            <a:r>
              <a:rPr lang="en-US" sz="4152" spc="-199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вИСНОВКИ І РЕЗУЛЬТАТИ ДОСЛІДЖЕНЬ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9200" y="2171700"/>
            <a:ext cx="16046858" cy="7157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85"/>
              </a:lnSpc>
            </a:pP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    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Отже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ході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дослідження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проаналізували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матеріали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появу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проживання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їхні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звичаї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і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традиції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а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також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діяльність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Давида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Гурамішвілі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Встановлено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що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переселення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територію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Миргородщини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було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зумовлене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історичними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обставинами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результаті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цього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сформувалася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громада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зберігається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й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розвивається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сьогодні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є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важливою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частиною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культурного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життя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регіону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</a:t>
            </a:r>
          </a:p>
          <a:p>
            <a:pPr algn="just">
              <a:lnSpc>
                <a:spcPts val="3585"/>
              </a:lnSpc>
            </a:pP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     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з’ясували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що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проживають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дбайливо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зберігають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свою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національну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ідентичність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активно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проявляється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під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час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проведення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різних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культурних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заходів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місті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повсякденному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житті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миргородців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</a:t>
            </a:r>
          </a:p>
          <a:p>
            <a:pPr algn="just">
              <a:lnSpc>
                <a:spcPts val="3585"/>
              </a:lnSpc>
            </a:pP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Можемо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зробити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висновки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щодо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важливої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ролі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музею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Давида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Гурамішвілі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який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нині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є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осередком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українсько-грузинських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культурних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зв’язків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місцем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проведення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творчих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зустрічей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освітніх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заходів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і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міжнародної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співпраці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Його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діяльність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сприяє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збереженню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історичної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пам’яті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популяризації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грузинської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культури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в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Україні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</a:t>
            </a:r>
          </a:p>
          <a:p>
            <a:pPr algn="just">
              <a:lnSpc>
                <a:spcPts val="3585"/>
              </a:lnSpc>
            </a:pP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Таким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чином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на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основі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проаналізованих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матеріалів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можна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зробити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висновок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що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грузинська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громада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відіграє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важливу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роль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у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розвитку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Миргорода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,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зберігши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свою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культурну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самобутність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і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водночас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збагативши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місцеве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культурне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 </a:t>
            </a:r>
            <a:r>
              <a:rPr lang="en-US" sz="2891" b="1" dirty="0" err="1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середовище</a:t>
            </a:r>
            <a:r>
              <a:rPr lang="en-US" sz="2891" b="1" dirty="0">
                <a:solidFill>
                  <a:srgbClr val="FFF0CF"/>
                </a:solidFill>
                <a:latin typeface="Albertus Nova Bold"/>
                <a:ea typeface="Albertus Nova Bold"/>
                <a:cs typeface="Albertus Nova Bold"/>
                <a:sym typeface="Albertus Nova Bold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7916" y="406997"/>
            <a:ext cx="17452168" cy="9473007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1391" y="144926"/>
            <a:ext cx="7338724" cy="1029704"/>
            <a:chOff x="0" y="0"/>
            <a:chExt cx="5792846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92846" cy="812800"/>
            </a:xfrm>
            <a:custGeom>
              <a:avLst/>
              <a:gdLst/>
              <a:ahLst/>
              <a:cxnLst/>
              <a:rect l="l" t="t" r="r" b="b"/>
              <a:pathLst>
                <a:path w="5792846" h="812800">
                  <a:moveTo>
                    <a:pt x="63296" y="0"/>
                  </a:moveTo>
                  <a:lnTo>
                    <a:pt x="5729550" y="0"/>
                  </a:lnTo>
                  <a:cubicBezTo>
                    <a:pt x="5746337" y="0"/>
                    <a:pt x="5762437" y="6669"/>
                    <a:pt x="5774307" y="18539"/>
                  </a:cubicBezTo>
                  <a:cubicBezTo>
                    <a:pt x="5786178" y="30409"/>
                    <a:pt x="5792846" y="46509"/>
                    <a:pt x="5792846" y="63296"/>
                  </a:cubicBezTo>
                  <a:lnTo>
                    <a:pt x="5792846" y="749504"/>
                  </a:lnTo>
                  <a:cubicBezTo>
                    <a:pt x="5792846" y="766291"/>
                    <a:pt x="5786178" y="782391"/>
                    <a:pt x="5774307" y="794261"/>
                  </a:cubicBezTo>
                  <a:cubicBezTo>
                    <a:pt x="5762437" y="806131"/>
                    <a:pt x="5746337" y="812800"/>
                    <a:pt x="5729550" y="812800"/>
                  </a:cubicBezTo>
                  <a:lnTo>
                    <a:pt x="63296" y="812800"/>
                  </a:lnTo>
                  <a:cubicBezTo>
                    <a:pt x="46509" y="812800"/>
                    <a:pt x="30409" y="806131"/>
                    <a:pt x="18539" y="794261"/>
                  </a:cubicBezTo>
                  <a:cubicBezTo>
                    <a:pt x="6669" y="782391"/>
                    <a:pt x="0" y="766291"/>
                    <a:pt x="0" y="749504"/>
                  </a:cubicBezTo>
                  <a:lnTo>
                    <a:pt x="0" y="63296"/>
                  </a:lnTo>
                  <a:cubicBezTo>
                    <a:pt x="0" y="46509"/>
                    <a:pt x="6669" y="30409"/>
                    <a:pt x="18539" y="18539"/>
                  </a:cubicBezTo>
                  <a:cubicBezTo>
                    <a:pt x="30409" y="6669"/>
                    <a:pt x="46509" y="0"/>
                    <a:pt x="6329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792846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66449" y="456041"/>
            <a:ext cx="6788608" cy="71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3"/>
              </a:lnSpc>
            </a:pPr>
            <a:r>
              <a:rPr lang="en-US" sz="4152" spc="-199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Список використаних джерел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1117479"/>
            <a:ext cx="18132167" cy="8456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Звичаї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грузії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tieg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-travel.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Звичаї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Грузії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Tieg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-travel. URL: https://tieg-travel.com/traditions-georgia/ (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звернення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: 14.04.2026).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Історія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громади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цікаві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факти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URL: </a:t>
            </a:r>
            <a:r>
              <a:rPr lang="en-US" sz="2400" u="sng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  <a:hlinkClick r:id="rId5" tooltip="https://myrhorodportal.com.ua/istoriya-gromady/"/>
              </a:rPr>
              <a:t>https://myrhorodportal.com.ua/istoriya-gromady/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звернення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: 11.04.2026).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Літературно-меморіальний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музей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Давида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Гурамішвілі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URL: </a:t>
            </a:r>
            <a:r>
              <a:rPr lang="en-US" sz="2400" u="sng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  <a:hlinkClick r:id="rId6" tooltip="https://myrhorodportal.com.ua/shop/literaturno-memorialnyj-muzej-davyda-guramishvili/"/>
              </a:rPr>
              <a:t>https://myrhorodportal.com.ua/shop/literaturno-memorialnyj-muzej-davyda-guramishvili/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звернення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: 11.04.2026).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Міська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телестудія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"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". У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музеї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Давида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Гурамішвілі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школярів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організували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інтерактивну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екскурсію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URL: </a:t>
            </a:r>
            <a:r>
              <a:rPr lang="en-US" sz="2400" u="sng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  <a:hlinkClick r:id="rId7" tooltip="https://www.facebook.com/reel/1420965172597938"/>
              </a:rPr>
              <a:t>https://www.facebook.com/reel/1420965172597938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звернення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: 03.04.2026).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Розсоха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Л.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Грузини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україні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шляхами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давида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гурамішвілі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: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Моногр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дослідж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В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двох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кн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: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Миргород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, 2005. 488 с.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Традиції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звичаї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Грузії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Жовті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Води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- 1895. URL: </a:t>
            </a:r>
            <a:r>
              <a:rPr lang="en-US" sz="2400" u="sng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  <a:hlinkClick r:id="rId8" tooltip="https://zhovtivody.dp.ua/blog/travel/tradytsiyi-i-zvychayi-gruziyi/"/>
              </a:rPr>
              <a:t>https://zhovtivody.dp.ua/blog/travel/tradytsiyi-i-zvychayi-gruziyi/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звернення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: 10.04.2026).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Kudryashova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N.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Facebook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URL: </a:t>
            </a:r>
            <a:r>
              <a:rPr lang="en-US" sz="2400" u="sng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  <a:hlinkClick r:id="rId9" tooltip="https://www.facebook.com/photo/?fbid=2688410227856075&amp;amp;set=a.2688409181189513"/>
              </a:rPr>
              <a:t>https://www.facebook.com/photo/?fbid=2688410227856075&amp;amp;set=a.2688409181189513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(date of access: 14.04.2026).</a:t>
            </a:r>
          </a:p>
          <a:p>
            <a:pPr marL="602865" lvl="1" indent="-301432" algn="l">
              <a:lnSpc>
                <a:spcPts val="3909"/>
              </a:lnSpc>
              <a:buAutoNum type="arabicPeriod"/>
            </a:pP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მწერალთა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სახლი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/Writers' House of Georgia.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Facebook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. URL: </a:t>
            </a:r>
            <a:r>
              <a:rPr lang="en-US" sz="2400" u="sng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  <a:hlinkClick r:id="rId10" tooltip="https://www.facebook.com/photo?fbid=1273140758172747&amp;amp;set=pb.100064305055285.-2207520000&amp;amp;locale=uk_UA"/>
              </a:rPr>
              <a:t>https://www.facebook.com/photo?fbid=1273140758172747&amp;amp;set=pb.100064305055285.-2207520000&amp;amp;locale=uk_UA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дата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звернення</a:t>
            </a:r>
            <a:r>
              <a:rPr lang="en-US" sz="2400" dirty="0">
                <a:solidFill>
                  <a:srgbClr val="FFF0CF"/>
                </a:solidFill>
                <a:latin typeface="Open Sans"/>
                <a:ea typeface="Open Sans"/>
                <a:cs typeface="Open Sans"/>
                <a:sym typeface="Open Sans"/>
              </a:rPr>
              <a:t>: 01.04.2026).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1391</Words>
  <Application>Microsoft Office PowerPoint</Application>
  <PresentationFormat>Произвольный</PresentationFormat>
  <Paragraphs>73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9" baseType="lpstr">
      <vt:lpstr>Arial</vt:lpstr>
      <vt:lpstr>Calibri</vt:lpstr>
      <vt:lpstr>Cave Age</vt:lpstr>
      <vt:lpstr>HK Grotesk Bold</vt:lpstr>
      <vt:lpstr>HK Grotesk Light</vt:lpstr>
      <vt:lpstr>HK Grotesk</vt:lpstr>
      <vt:lpstr>Arimo</vt:lpstr>
      <vt:lpstr>Arsenica</vt:lpstr>
      <vt:lpstr>PT Serif Bold</vt:lpstr>
      <vt:lpstr>PT Serif</vt:lpstr>
      <vt:lpstr>League Spartan</vt:lpstr>
      <vt:lpstr>Times New Roman</vt:lpstr>
      <vt:lpstr>Albertus Nova</vt:lpstr>
      <vt:lpstr>Albertus Nova Bold</vt:lpstr>
      <vt:lpstr>Didact Gothic</vt:lpstr>
      <vt:lpstr>Lobster</vt:lpstr>
      <vt:lpstr>Open Sans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проєкт</dc:title>
  <dc:creator>pc</dc:creator>
  <cp:lastModifiedBy>pc</cp:lastModifiedBy>
  <cp:revision>2</cp:revision>
  <dcterms:created xsi:type="dcterms:W3CDTF">2006-08-16T00:00:00Z</dcterms:created>
  <dcterms:modified xsi:type="dcterms:W3CDTF">2026-04-14T20:19:46Z</dcterms:modified>
  <dc:identifier>DAHFm1IAYao</dc:identifier>
</cp:coreProperties>
</file>